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Consolas" panose="020B0609020204030204" pitchFamily="49" charset="0"/>
      <p:regular r:id="rId31"/>
      <p:bold r:id="rId32"/>
      <p:italic r:id="rId33"/>
      <p:boldItalic r:id="rId34"/>
    </p:embeddedFont>
    <p:embeddedFont>
      <p:font typeface="Montserrat" panose="00000500000000000000" pitchFamily="2" charset="0"/>
      <p:regular r:id="rId35"/>
      <p:bold r:id="rId36"/>
      <p:italic r:id="rId37"/>
      <p:boldItalic r:id="rId38"/>
    </p:embeddedFont>
    <p:embeddedFont>
      <p:font typeface="Montserrat Medium" panose="00000600000000000000" pitchFamily="2" charset="0"/>
      <p:regular r:id="rId39"/>
      <p:bold r:id="rId40"/>
      <p:italic r:id="rId41"/>
      <p:boldItalic r:id="rId42"/>
    </p:embeddedFont>
    <p:embeddedFont>
      <p:font typeface="Montserrat SemiBold" panose="000007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gK9VhO56XSq4LXx1xcff409xvF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3ECDA4-9022-46A5-A63F-63B898309CBE}">
  <a:tblStyle styleId="{B93ECDA4-9022-46A5-A63F-63B898309CBE}"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270"/>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youtu.be/FWpIs9eAL5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support.google.com/webdesigner/answer/6163074?hl=es#add-google-fonts"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fonts.adobe.com/fonts/"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helpx.adobe.com/es/fonts/using/add-fonts-website.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w3schools.com/icons/fontawesome_icons_intro.asp"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htmlcolorcodes.com/es/recursos/mejor-paleta-de-colores-generadores/"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www.androvichyasociados.com/" TargetMode="External"/><Relationship Id="rId5" Type="http://schemas.openxmlformats.org/officeDocument/2006/relationships/hyperlink" Target="https://shapeshifter.ch/about-me/?lang=en" TargetMode="External"/><Relationship Id="rId4" Type="http://schemas.openxmlformats.org/officeDocument/2006/relationships/hyperlink" Target="https://color.adobe.com/es/create/imag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t>Cómo utilizar las fuentes de Google Fonts: </a:t>
            </a:r>
            <a:r>
              <a:rPr lang="es" u="sng">
                <a:solidFill>
                  <a:schemeClr val="hlink"/>
                </a:solidFill>
                <a:hlinkClick r:id="rId3"/>
              </a:rPr>
              <a:t>https://youtu.be/FWpIs9eAL5s</a:t>
            </a:r>
            <a:r>
              <a:rPr lang="es"/>
              <a:t> </a:t>
            </a:r>
            <a:endParaRPr/>
          </a:p>
          <a:p>
            <a:pPr marL="0" lvl="0" indent="0" algn="l" rtl="0">
              <a:lnSpc>
                <a:spcPct val="100000"/>
              </a:lnSpc>
              <a:spcBef>
                <a:spcPts val="0"/>
              </a:spcBef>
              <a:spcAft>
                <a:spcPts val="0"/>
              </a:spcAft>
              <a:buSzPts val="1100"/>
              <a:buNone/>
            </a:pPr>
            <a:r>
              <a:rPr lang="es"/>
              <a:t>Ayuda de Google Web Designer. Añadir fuentes de Google Fonts: </a:t>
            </a:r>
            <a:r>
              <a:rPr lang="es" u="sng">
                <a:solidFill>
                  <a:schemeClr val="hlink"/>
                </a:solidFill>
                <a:hlinkClick r:id="rId4"/>
              </a:rPr>
              <a:t>https://support.google.com/webdesigner/answer/6163074?hl=es#add-google-fonts</a:t>
            </a:r>
            <a:r>
              <a:rPr lang="es"/>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a:solidFill>
                  <a:schemeClr val="dk1"/>
                </a:solidFill>
              </a:rPr>
              <a:t>Adobe: </a:t>
            </a:r>
            <a:r>
              <a:rPr lang="es" u="sng">
                <a:solidFill>
                  <a:schemeClr val="hlink"/>
                </a:solidFill>
                <a:hlinkClick r:id="rId3"/>
              </a:rPr>
              <a:t>https://fonts.adobe.com/fonts/</a:t>
            </a:r>
            <a:r>
              <a:rPr lang="es">
                <a:solidFill>
                  <a:schemeClr val="dk1"/>
                </a:solidFill>
              </a:rPr>
              <a:t> </a:t>
            </a:r>
            <a:endParaRPr>
              <a:solidFill>
                <a:schemeClr val="dk1"/>
              </a:solidFill>
            </a:endParaRPr>
          </a:p>
          <a:p>
            <a:pPr marL="0" lvl="0" indent="0" algn="l" rtl="0">
              <a:lnSpc>
                <a:spcPct val="100000"/>
              </a:lnSpc>
              <a:spcBef>
                <a:spcPts val="0"/>
              </a:spcBef>
              <a:spcAft>
                <a:spcPts val="0"/>
              </a:spcAft>
              <a:buSzPts val="1100"/>
              <a:buNone/>
            </a:pPr>
            <a:r>
              <a:rPr lang="es"/>
              <a:t>Añadir fuentes a su sitio web: </a:t>
            </a:r>
            <a:r>
              <a:rPr lang="es" u="sng">
                <a:solidFill>
                  <a:schemeClr val="hlink"/>
                </a:solidFill>
                <a:hlinkClick r:id="rId4"/>
              </a:rPr>
              <a:t>https://helpx.adobe.com/es/fonts/using/add-fonts-website.html</a:t>
            </a:r>
            <a:r>
              <a:rPr lang="es"/>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 u="sng">
                <a:solidFill>
                  <a:schemeClr val="hlink"/>
                </a:solidFill>
                <a:hlinkClick r:id="rId3"/>
              </a:rPr>
              <a:t>https://www.w3schools.com/icons/fontawesome_icons_intro.asp</a:t>
            </a:r>
            <a:r>
              <a:rPr lang="es"/>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t>Fuente:</a:t>
            </a:r>
            <a:endParaRPr/>
          </a:p>
          <a:p>
            <a:pPr marL="0" lvl="0" indent="0" algn="l" rtl="0">
              <a:lnSpc>
                <a:spcPct val="100000"/>
              </a:lnSpc>
              <a:spcBef>
                <a:spcPts val="0"/>
              </a:spcBef>
              <a:spcAft>
                <a:spcPts val="0"/>
              </a:spcAft>
              <a:buSzPts val="1100"/>
              <a:buNone/>
            </a:pPr>
            <a:r>
              <a:rPr lang="es" u="sng">
                <a:solidFill>
                  <a:schemeClr val="hlink"/>
                </a:solidFill>
                <a:hlinkClick r:id="rId3"/>
              </a:rPr>
              <a:t>https://htmlcolorcodes.com/es/recursos/mejor-paleta-de-colores-generadores/</a:t>
            </a:r>
            <a:r>
              <a:rPr lang="es"/>
              <a:t> </a:t>
            </a:r>
            <a:endParaRPr/>
          </a:p>
          <a:p>
            <a:pPr marL="0" lvl="0" indent="0" algn="l" rtl="0">
              <a:lnSpc>
                <a:spcPct val="100000"/>
              </a:lnSpc>
              <a:spcBef>
                <a:spcPts val="0"/>
              </a:spcBef>
              <a:spcAft>
                <a:spcPts val="0"/>
              </a:spcAft>
              <a:buClr>
                <a:schemeClr val="dk1"/>
              </a:buClr>
              <a:buSzPts val="1100"/>
              <a:buFont typeface="Arial"/>
              <a:buNone/>
            </a:pPr>
            <a:r>
              <a:rPr lang="es" u="sng">
                <a:solidFill>
                  <a:schemeClr val="hlink"/>
                </a:solidFill>
                <a:hlinkClick r:id="rId4"/>
              </a:rPr>
              <a:t>https://color.adobe.com/es/create/image</a:t>
            </a:r>
            <a:r>
              <a:rPr lang="es"/>
              <a:t> </a:t>
            </a:r>
            <a:endParaRPr/>
          </a:p>
          <a:p>
            <a:pPr marL="0" lvl="0" indent="0" algn="l" rtl="0">
              <a:lnSpc>
                <a:spcPct val="100000"/>
              </a:lnSpc>
              <a:spcBef>
                <a:spcPts val="0"/>
              </a:spcBef>
              <a:spcAft>
                <a:spcPts val="0"/>
              </a:spcAft>
              <a:buClr>
                <a:schemeClr val="dk1"/>
              </a:buClr>
              <a:buSzPts val="1100"/>
              <a:buFont typeface="Arial"/>
              <a:buNone/>
            </a:pPr>
            <a:r>
              <a:rPr lang="es"/>
              <a:t>Ejemplos:</a:t>
            </a:r>
            <a:endParaRPr/>
          </a:p>
          <a:p>
            <a:pPr marL="0" lvl="0" indent="0" algn="l" rtl="0">
              <a:lnSpc>
                <a:spcPct val="100000"/>
              </a:lnSpc>
              <a:spcBef>
                <a:spcPts val="0"/>
              </a:spcBef>
              <a:spcAft>
                <a:spcPts val="0"/>
              </a:spcAft>
              <a:buClr>
                <a:schemeClr val="dk1"/>
              </a:buClr>
              <a:buSzPts val="1100"/>
              <a:buFont typeface="Arial"/>
              <a:buNone/>
            </a:pPr>
            <a:r>
              <a:rPr lang="es" u="sng">
                <a:solidFill>
                  <a:schemeClr val="hlink"/>
                </a:solidFill>
                <a:hlinkClick r:id="rId5"/>
              </a:rPr>
              <a:t>https://shapeshifter.ch/about-me/?lang=en</a:t>
            </a:r>
            <a:r>
              <a:rPr lang="es"/>
              <a:t> </a:t>
            </a:r>
            <a:endParaRPr/>
          </a:p>
          <a:p>
            <a:pPr marL="0" lvl="0" indent="0" algn="l" rtl="0">
              <a:lnSpc>
                <a:spcPct val="100000"/>
              </a:lnSpc>
              <a:spcBef>
                <a:spcPts val="0"/>
              </a:spcBef>
              <a:spcAft>
                <a:spcPts val="0"/>
              </a:spcAft>
              <a:buSzPts val="1100"/>
              <a:buNone/>
            </a:pPr>
            <a:r>
              <a:rPr lang="es" u="sng">
                <a:solidFill>
                  <a:schemeClr val="hlink"/>
                </a:solidFill>
                <a:hlinkClick r:id="rId6"/>
              </a:rPr>
              <a:t>http://www.androvichyasociados.com/</a:t>
            </a:r>
            <a:r>
              <a:rPr lang="es"/>
              <a: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30"/>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30"/>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30"/>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30"/>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3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30"/>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83"/>
        <p:cNvGrpSpPr/>
        <p:nvPr/>
      </p:nvGrpSpPr>
      <p:grpSpPr>
        <a:xfrm>
          <a:off x="0" y="0"/>
          <a:ext cx="0" cy="0"/>
          <a:chOff x="0" y="0"/>
          <a:chExt cx="0" cy="0"/>
        </a:xfrm>
      </p:grpSpPr>
      <p:sp>
        <p:nvSpPr>
          <p:cNvPr id="84" name="Google Shape;84;p3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39"/>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6" name="Google Shape;86;p39"/>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7" name="Google Shape;87;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
        <p:nvSpPr>
          <p:cNvPr id="88" name="Google Shape;88;p39"/>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9" name="Google Shape;89;p39"/>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90" name="Google Shape;90;p39"/>
          <p:cNvPicPr preferRelativeResize="0"/>
          <p:nvPr/>
        </p:nvPicPr>
        <p:blipFill rotWithShape="1">
          <a:blip r:embed="rId3">
            <a:alphaModFix/>
          </a:blip>
          <a:srcRect/>
          <a:stretch/>
        </p:blipFill>
        <p:spPr>
          <a:xfrm>
            <a:off x="3506975" y="4699100"/>
            <a:ext cx="558475" cy="300725"/>
          </a:xfrm>
          <a:prstGeom prst="rect">
            <a:avLst/>
          </a:prstGeom>
          <a:noFill/>
          <a:ln>
            <a:noFill/>
          </a:ln>
        </p:spPr>
      </p:pic>
      <p:pic>
        <p:nvPicPr>
          <p:cNvPr id="91" name="Google Shape;91;p39"/>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92"/>
        <p:cNvGrpSpPr/>
        <p:nvPr/>
      </p:nvGrpSpPr>
      <p:grpSpPr>
        <a:xfrm>
          <a:off x="0" y="0"/>
          <a:ext cx="0" cy="0"/>
          <a:chOff x="0" y="0"/>
          <a:chExt cx="0" cy="0"/>
        </a:xfrm>
      </p:grpSpPr>
      <p:sp>
        <p:nvSpPr>
          <p:cNvPr id="93" name="Google Shape;93;p4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40"/>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95" name="Google Shape;95;p40"/>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96" name="Google Shape;96;p40"/>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97" name="Google Shape;97;p40"/>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98" name="Google Shape;98;p40"/>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99" name="Google Shape;99;p40"/>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100" name="Google Shape;100;p40"/>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1" name="Google Shape;101;p40"/>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02" name="Google Shape;102;p40"/>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103"/>
        <p:cNvGrpSpPr/>
        <p:nvPr/>
      </p:nvGrpSpPr>
      <p:grpSpPr>
        <a:xfrm>
          <a:off x="0" y="0"/>
          <a:ext cx="0" cy="0"/>
          <a:chOff x="0" y="0"/>
          <a:chExt cx="0" cy="0"/>
        </a:xfrm>
      </p:grpSpPr>
      <p:sp>
        <p:nvSpPr>
          <p:cNvPr id="104" name="Google Shape;104;p41"/>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pic>
        <p:nvPicPr>
          <p:cNvPr id="106" name="Google Shape;106;p41"/>
          <p:cNvPicPr preferRelativeResize="0"/>
          <p:nvPr/>
        </p:nvPicPr>
        <p:blipFill rotWithShape="1">
          <a:blip r:embed="rId2">
            <a:alphaModFix/>
          </a:blip>
          <a:srcRect/>
          <a:stretch/>
        </p:blipFill>
        <p:spPr>
          <a:xfrm>
            <a:off x="4026135" y="4508338"/>
            <a:ext cx="1091725" cy="497100"/>
          </a:xfrm>
          <a:prstGeom prst="rect">
            <a:avLst/>
          </a:prstGeom>
          <a:noFill/>
          <a:ln>
            <a:noFill/>
          </a:ln>
        </p:spPr>
      </p:pic>
      <p:pic>
        <p:nvPicPr>
          <p:cNvPr id="107" name="Google Shape;107;p41"/>
          <p:cNvPicPr preferRelativeResize="0"/>
          <p:nvPr/>
        </p:nvPicPr>
        <p:blipFill rotWithShape="1">
          <a:blip r:embed="rId3">
            <a:alphaModFix/>
          </a:blip>
          <a:srcRect/>
          <a:stretch/>
        </p:blipFill>
        <p:spPr>
          <a:xfrm>
            <a:off x="0" y="4264238"/>
            <a:ext cx="1163080" cy="792599"/>
          </a:xfrm>
          <a:prstGeom prst="rect">
            <a:avLst/>
          </a:prstGeom>
          <a:noFill/>
          <a:ln>
            <a:noFill/>
          </a:ln>
        </p:spPr>
      </p:pic>
      <p:pic>
        <p:nvPicPr>
          <p:cNvPr id="108" name="Google Shape;108;p41"/>
          <p:cNvPicPr preferRelativeResize="0"/>
          <p:nvPr/>
        </p:nvPicPr>
        <p:blipFill rotWithShape="1">
          <a:blip r:embed="rId4">
            <a:alphaModFix/>
          </a:blip>
          <a:srcRect/>
          <a:stretch/>
        </p:blipFill>
        <p:spPr>
          <a:xfrm>
            <a:off x="7910675" y="4073939"/>
            <a:ext cx="1365875" cy="1365875"/>
          </a:xfrm>
          <a:prstGeom prst="rect">
            <a:avLst/>
          </a:prstGeom>
          <a:noFill/>
          <a:ln>
            <a:noFill/>
          </a:ln>
        </p:spPr>
      </p:pic>
      <p:sp>
        <p:nvSpPr>
          <p:cNvPr id="109" name="Google Shape;109;p41"/>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10" name="Google Shape;110;p41"/>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111"/>
        <p:cNvGrpSpPr/>
        <p:nvPr/>
      </p:nvGrpSpPr>
      <p:grpSpPr>
        <a:xfrm>
          <a:off x="0" y="0"/>
          <a:ext cx="0" cy="0"/>
          <a:chOff x="0" y="0"/>
          <a:chExt cx="0" cy="0"/>
        </a:xfrm>
      </p:grpSpPr>
      <p:sp>
        <p:nvSpPr>
          <p:cNvPr id="112" name="Google Shape;112;p42"/>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13" name="Google Shape;113;p42"/>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2"/>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2"/>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42"/>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7" name="Google Shape;117;p42"/>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8" name="Google Shape;118;p42"/>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9" name="Google Shape;119;p42"/>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0" name="Google Shape;120;p42"/>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1" name="Google Shape;121;p4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2" name="Google Shape;122;p42"/>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3" name="Google Shape;123;p42"/>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124" name="Google Shape;124;p42"/>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25"/>
        <p:cNvGrpSpPr/>
        <p:nvPr/>
      </p:nvGrpSpPr>
      <p:grpSpPr>
        <a:xfrm>
          <a:off x="0" y="0"/>
          <a:ext cx="0" cy="0"/>
          <a:chOff x="0" y="0"/>
          <a:chExt cx="0" cy="0"/>
        </a:xfrm>
      </p:grpSpPr>
      <p:sp>
        <p:nvSpPr>
          <p:cNvPr id="126" name="Google Shape;126;p43"/>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7" name="Google Shape;127;p43"/>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43"/>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3"/>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43"/>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1" name="Google Shape;131;p43"/>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32" name="Google Shape;132;p43"/>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3" name="Google Shape;133;p4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4" name="Google Shape;134;p43"/>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35" name="Google Shape;135;p43"/>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36" name="Google Shape;136;p43"/>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7" name="Google Shape;137;p43"/>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8" name="Google Shape;138;p43"/>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31"/>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1"/>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3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31"/>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3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31"/>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31"/>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25"/>
        <p:cNvGrpSpPr/>
        <p:nvPr/>
      </p:nvGrpSpPr>
      <p:grpSpPr>
        <a:xfrm>
          <a:off x="0" y="0"/>
          <a:ext cx="0" cy="0"/>
          <a:chOff x="0" y="0"/>
          <a:chExt cx="0" cy="0"/>
        </a:xfrm>
      </p:grpSpPr>
      <p:sp>
        <p:nvSpPr>
          <p:cNvPr id="26" name="Google Shape;26;p32"/>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32"/>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2"/>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2"/>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2"/>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32"/>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2" name="Google Shape;32;p32"/>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3" name="Google Shape;33;p32"/>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4" name="Google Shape;34;p32"/>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35" name="Google Shape;35;p32"/>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32"/>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7" name="Google Shape;37;p32"/>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 name="Google Shape;38;p32"/>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9" name="Google Shape;39;p32"/>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40" name="Google Shape;40;p32"/>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41" name="Google Shape;41;p32"/>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42" name="Google Shape;42;p32"/>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43"/>
        <p:cNvGrpSpPr/>
        <p:nvPr/>
      </p:nvGrpSpPr>
      <p:grpSpPr>
        <a:xfrm>
          <a:off x="0" y="0"/>
          <a:ext cx="0" cy="0"/>
          <a:chOff x="0" y="0"/>
          <a:chExt cx="0" cy="0"/>
        </a:xfrm>
      </p:grpSpPr>
      <p:sp>
        <p:nvSpPr>
          <p:cNvPr id="44" name="Google Shape;44;p33"/>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3"/>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6" name="Google Shape;46;p33"/>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47" name="Google Shape;47;p33"/>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48" name="Google Shape;48;p33"/>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9" name="Google Shape;49;p33"/>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0"/>
        <p:cNvGrpSpPr/>
        <p:nvPr/>
      </p:nvGrpSpPr>
      <p:grpSpPr>
        <a:xfrm>
          <a:off x="0" y="0"/>
          <a:ext cx="0" cy="0"/>
          <a:chOff x="0" y="0"/>
          <a:chExt cx="0" cy="0"/>
        </a:xfrm>
      </p:grpSpPr>
      <p:sp>
        <p:nvSpPr>
          <p:cNvPr id="51" name="Google Shape;51;p3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3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53" name="Google Shape;53;p34"/>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54" name="Google Shape;54;p3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 name="Google Shape;55;p34"/>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56" name="Google Shape;56;p3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35"/>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35"/>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3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61" name="Google Shape;61;p3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62" name="Google Shape;62;p35"/>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63" name="Google Shape;63;p35"/>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64" name="Google Shape;64;p3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65"/>
        <p:cNvGrpSpPr/>
        <p:nvPr/>
      </p:nvGrpSpPr>
      <p:grpSpPr>
        <a:xfrm>
          <a:off x="0" y="0"/>
          <a:ext cx="0" cy="0"/>
          <a:chOff x="0" y="0"/>
          <a:chExt cx="0" cy="0"/>
        </a:xfrm>
      </p:grpSpPr>
      <p:sp>
        <p:nvSpPr>
          <p:cNvPr id="66" name="Google Shape;66;p36"/>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7" name="Google Shape;67;p36"/>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68" name="Google Shape;68;p36"/>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69" name="Google Shape;69;p36"/>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70" name="Google Shape;70;p36"/>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71"/>
        <p:cNvGrpSpPr/>
        <p:nvPr/>
      </p:nvGrpSpPr>
      <p:grpSpPr>
        <a:xfrm>
          <a:off x="0" y="0"/>
          <a:ext cx="0" cy="0"/>
          <a:chOff x="0" y="0"/>
          <a:chExt cx="0" cy="0"/>
        </a:xfrm>
      </p:grpSpPr>
      <p:sp>
        <p:nvSpPr>
          <p:cNvPr id="72" name="Google Shape;72;p37"/>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73" name="Google Shape;73;p37"/>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74" name="Google Shape;74;p37"/>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75" name="Google Shape;75;p37"/>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38"/>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38"/>
          <p:cNvSpPr txBox="1">
            <a:spLocks noGrp="1"/>
          </p:cNvSpPr>
          <p:nvPr>
            <p:ph type="title"/>
          </p:nvPr>
        </p:nvSpPr>
        <p:spPr>
          <a:xfrm>
            <a:off x="490250" y="450150"/>
            <a:ext cx="8061000" cy="376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414141"/>
              </a:buClr>
              <a:buSzPts val="4000"/>
              <a:buFont typeface="Montserrat"/>
              <a:buNone/>
              <a:defRPr sz="4000" b="1">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9" name="Google Shape;79;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pic>
        <p:nvPicPr>
          <p:cNvPr id="80" name="Google Shape;80;p38"/>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81" name="Google Shape;81;p38"/>
          <p:cNvPicPr preferRelativeResize="0"/>
          <p:nvPr/>
        </p:nvPicPr>
        <p:blipFill rotWithShape="1">
          <a:blip r:embed="rId3">
            <a:alphaModFix/>
          </a:blip>
          <a:srcRect/>
          <a:stretch/>
        </p:blipFill>
        <p:spPr>
          <a:xfrm>
            <a:off x="7910675" y="4073939"/>
            <a:ext cx="1365875" cy="1365875"/>
          </a:xfrm>
          <a:prstGeom prst="rect">
            <a:avLst/>
          </a:prstGeom>
          <a:noFill/>
          <a:ln>
            <a:noFill/>
          </a:ln>
        </p:spPr>
      </p:pic>
      <p:pic>
        <p:nvPicPr>
          <p:cNvPr id="82" name="Google Shape;82;p38"/>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schools.com/colors/colors_names.asp"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www.w3schools.com/html/html_colors_rgb.asp"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schools.com/css/css_font.asp"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schools.com/css/css_font_size.asp"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cssref/pr_font_font-family.asp"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hyperlink" Target="https://www.w3schools.com/cssref/pr_font_weight.asp"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fonts.google.com/"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hyperlink" Target="https://support.google.com/webdesigner/answer/6163074?hl=es#add-google-font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fonts.adobe.com/fonts/"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hyperlink" Target="https://helpx.adobe.com/es/fonts/using/add-fonts-website.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fontawesome.com/"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hyperlink" Target="https://www.flaticon.es/"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hyperlink" Target="https://youtu.be/rOVQN-kmhxw"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imagecolorpicker.com/es" TargetMode="External"/><Relationship Id="rId3" Type="http://schemas.openxmlformats.org/officeDocument/2006/relationships/hyperlink" Target="https://www.colorhunt.co/" TargetMode="External"/><Relationship Id="rId7" Type="http://schemas.openxmlformats.org/officeDocument/2006/relationships/hyperlink" Target="https://htmlcolorcodes.com/es/"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hyperlink" Target="https://www.adobe.com/es/express/feature/design/color-palette" TargetMode="External"/><Relationship Id="rId11" Type="http://schemas.openxmlformats.org/officeDocument/2006/relationships/hyperlink" Target="https://blog.hubspot.es/marketing/colores-para-paginas-web" TargetMode="External"/><Relationship Id="rId5" Type="http://schemas.openxmlformats.org/officeDocument/2006/relationships/hyperlink" Target="https://color.adobe.com/es/create/color-wheel" TargetMode="External"/><Relationship Id="rId10" Type="http://schemas.openxmlformats.org/officeDocument/2006/relationships/hyperlink" Target="https://color.adobe.com/es/create/image" TargetMode="External"/><Relationship Id="rId4" Type="http://schemas.openxmlformats.org/officeDocument/2006/relationships/hyperlink" Target="http://palettr.com/" TargetMode="External"/><Relationship Id="rId9" Type="http://schemas.openxmlformats.org/officeDocument/2006/relationships/hyperlink" Target="http://colrd.com/"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www.myfonts.com/pages/whatthefont" TargetMode="External"/><Relationship Id="rId3" Type="http://schemas.openxmlformats.org/officeDocument/2006/relationships/hyperlink" Target="https://escss.blogspot.com/2014/01/medidas-Css-Absolutas-relativas.html" TargetMode="External"/><Relationship Id="rId7" Type="http://schemas.openxmlformats.org/officeDocument/2006/relationships/hyperlink" Target="https://helpx.adobe.com/es/fonts/using/add-fonts-website.html"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hyperlink" Target="https://youtu.be/FWpIs9eAL5s" TargetMode="External"/><Relationship Id="rId11" Type="http://schemas.openxmlformats.org/officeDocument/2006/relationships/hyperlink" Target="https://developer.mozilla.org/es/docs/Learn/CSS/Styling_text/Styling_lists" TargetMode="External"/><Relationship Id="rId5" Type="http://schemas.openxmlformats.org/officeDocument/2006/relationships/hyperlink" Target="https://lenguajecss.com/css/modelo-de-cajas/unidades-css/" TargetMode="External"/><Relationship Id="rId10" Type="http://schemas.openxmlformats.org/officeDocument/2006/relationships/hyperlink" Target="https://www.w3schools.com/css/css_list.asp" TargetMode="External"/><Relationship Id="rId4" Type="http://schemas.openxmlformats.org/officeDocument/2006/relationships/hyperlink" Target="https://www.w3schools.com/css/css_units.asp" TargetMode="External"/><Relationship Id="rId9" Type="http://schemas.openxmlformats.org/officeDocument/2006/relationships/hyperlink" Target="https://desarrolloweb.com/articulos/fondos-cs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desarrolloweb.com/articulos/unidades-medida-css-relativas-absolutas.html#:~:text=Unidades%20fijas%3A,de%20d%C3%B3nde%20se%20haya%20definido."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www.sidar.org/recur/desdi/mcss/manual/ejemplos/v_med.html" TargetMode="External"/><Relationship Id="rId4" Type="http://schemas.openxmlformats.org/officeDocument/2006/relationships/hyperlink" Target="https://www.xatakandroid.com/mundogalaxy/las-pantallas-de-moviles-y-tablets-guia-para-saberlo-todo"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spcFirstLastPara="1" wrap="square" lIns="91425" tIns="91425" rIns="91425" bIns="91425" anchor="ctr" anchorCtr="0">
            <a:normAutofit fontScale="85000"/>
          </a:bodyPr>
          <a:lstStyle/>
          <a:p>
            <a:pPr marL="0" lvl="0" indent="0" algn="ctr" rtl="0">
              <a:spcBef>
                <a:spcPts val="0"/>
              </a:spcBef>
              <a:spcAft>
                <a:spcPts val="0"/>
              </a:spcAft>
              <a:buClr>
                <a:schemeClr val="dk1"/>
              </a:buClr>
              <a:buSzPct val="100000"/>
              <a:buFont typeface="Arial"/>
              <a:buNone/>
            </a:pPr>
            <a:r>
              <a:rPr lang="es" sz="3700" b="1">
                <a:solidFill>
                  <a:schemeClr val="dk1"/>
                </a:solidFill>
                <a:latin typeface="Montserrat"/>
                <a:ea typeface="Montserrat"/>
                <a:cs typeface="Montserrat"/>
                <a:sym typeface="Montserrat"/>
              </a:rPr>
              <a:t>FULL STACK FRONTEND</a:t>
            </a:r>
            <a:endParaRPr sz="3700" b="1" i="0" u="none" strike="noStrike" cap="none">
              <a:solidFill>
                <a:srgbClr val="00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ct val="100000"/>
              <a:buFont typeface="Arial"/>
              <a:buNone/>
            </a:pPr>
            <a:r>
              <a:rPr lang="es" sz="3700" b="1" i="0" u="none" strike="noStrike" cap="none">
                <a:solidFill>
                  <a:srgbClr val="000000"/>
                </a:solidFill>
                <a:latin typeface="Montserrat"/>
                <a:ea typeface="Montserrat"/>
                <a:cs typeface="Montserrat"/>
                <a:sym typeface="Montserrat"/>
              </a:rPr>
              <a:t>Clase 6</a:t>
            </a:r>
            <a:endParaRPr sz="3700" b="1" i="0" u="none" strike="noStrike" cap="non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ts val="2500"/>
              <a:buFont typeface="Arial"/>
              <a:buNone/>
            </a:pPr>
            <a:r>
              <a:rPr lang="es" sz="2500" b="0" i="0" u="none" strike="noStrike" cap="none">
                <a:solidFill>
                  <a:srgbClr val="595959"/>
                </a:solidFill>
                <a:latin typeface="Montserrat Medium"/>
                <a:ea typeface="Montserrat Medium"/>
                <a:cs typeface="Montserrat Medium"/>
                <a:sym typeface="Montserrat Medium"/>
              </a:rPr>
              <a:t>CSS 2</a:t>
            </a:r>
            <a:endParaRPr sz="2500" b="0" i="0" u="none" strike="noStrike" cap="non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Unidades de medida relativas </a:t>
            </a:r>
            <a:endParaRPr/>
          </a:p>
        </p:txBody>
      </p:sp>
      <p:sp>
        <p:nvSpPr>
          <p:cNvPr id="208" name="Google Shape;208;p1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550"/>
              <a:t>La unidad </a:t>
            </a:r>
            <a:r>
              <a:rPr lang="es" sz="1550" b="1"/>
              <a:t>rem (root em) </a:t>
            </a:r>
            <a:r>
              <a:rPr lang="es" sz="1550"/>
              <a:t>toma la idea de la unidad em, pero permite establecer un </a:t>
            </a:r>
            <a:r>
              <a:rPr lang="es" sz="1550" b="1"/>
              <a:t>tamaño base</a:t>
            </a:r>
            <a:r>
              <a:rPr lang="es" sz="1550"/>
              <a:t> personalizado (</a:t>
            </a:r>
            <a:r>
              <a:rPr lang="es" sz="1550" i="1"/>
              <a:t>generalmente para el documento en general, utilizando </a:t>
            </a:r>
            <a:r>
              <a:rPr lang="es" sz="1550" b="1" i="1"/>
              <a:t>html</a:t>
            </a:r>
            <a:r>
              <a:rPr lang="es" sz="1550" i="1"/>
              <a:t> o la pseudoclase </a:t>
            </a:r>
            <a:r>
              <a:rPr lang="es" sz="1550" b="1" i="1"/>
              <a:t>:root</a:t>
            </a:r>
            <a:r>
              <a:rPr lang="es" sz="1550"/>
              <a:t>). De esta forma, podemos trabajar con múltiplos del tamaño base:</a:t>
            </a:r>
            <a:endParaRPr sz="1550"/>
          </a:p>
        </p:txBody>
      </p:sp>
      <p:sp>
        <p:nvSpPr>
          <p:cNvPr id="209" name="Google Shape;209;p10"/>
          <p:cNvSpPr txBox="1">
            <a:spLocks noGrp="1"/>
          </p:cNvSpPr>
          <p:nvPr>
            <p:ph type="body" idx="1"/>
          </p:nvPr>
        </p:nvSpPr>
        <p:spPr>
          <a:xfrm>
            <a:off x="432025" y="3785950"/>
            <a:ext cx="8280000" cy="6522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550"/>
              <a:t>Si queremos cambiar el tamaño del texto en general, sólo tenemos que cambiar el </a:t>
            </a:r>
            <a:r>
              <a:rPr lang="es" sz="1550" b="1"/>
              <a:t>font-size</a:t>
            </a:r>
            <a:r>
              <a:rPr lang="es" sz="1550"/>
              <a:t> de la pseudoclase </a:t>
            </a:r>
            <a:r>
              <a:rPr lang="es" sz="1550" b="1"/>
              <a:t>:root</a:t>
            </a:r>
            <a:r>
              <a:rPr lang="es" sz="1550"/>
              <a:t>, y el resto se modificará en consecuencia.</a:t>
            </a:r>
            <a:endParaRPr sz="1550"/>
          </a:p>
        </p:txBody>
      </p:sp>
      <p:sp>
        <p:nvSpPr>
          <p:cNvPr id="210" name="Google Shape;210;p10"/>
          <p:cNvSpPr txBox="1"/>
          <p:nvPr/>
        </p:nvSpPr>
        <p:spPr>
          <a:xfrm>
            <a:off x="1602475" y="2512921"/>
            <a:ext cx="5939100" cy="1278600"/>
          </a:xfrm>
          <a:prstGeom prst="rect">
            <a:avLst/>
          </a:prstGeom>
          <a:solidFill>
            <a:srgbClr val="23262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FFE66D"/>
                </a:solidFill>
                <a:highlight>
                  <a:srgbClr val="23262E"/>
                </a:highlight>
                <a:latin typeface="Consolas"/>
                <a:ea typeface="Consolas"/>
                <a:cs typeface="Consolas"/>
                <a:sym typeface="Consolas"/>
              </a:rPr>
              <a:t>:root</a:t>
            </a:r>
            <a:r>
              <a:rPr lang="es" sz="1300" b="0" i="0" u="none" strike="noStrike" cap="none">
                <a:solidFill>
                  <a:srgbClr val="D5CED9"/>
                </a:solidFill>
                <a:highlight>
                  <a:srgbClr val="23262E"/>
                </a:highlight>
                <a:latin typeface="Consolas"/>
                <a:ea typeface="Consolas"/>
                <a:cs typeface="Consolas"/>
                <a:sym typeface="Consolas"/>
              </a:rPr>
              <a:t> {font-size: </a:t>
            </a:r>
            <a:r>
              <a:rPr lang="es" sz="1300" b="0" i="0" u="none" strike="noStrike" cap="none">
                <a:solidFill>
                  <a:srgbClr val="F39C12"/>
                </a:solidFill>
                <a:highlight>
                  <a:srgbClr val="23262E"/>
                </a:highlight>
                <a:latin typeface="Consolas"/>
                <a:ea typeface="Consolas"/>
                <a:cs typeface="Consolas"/>
                <a:sym typeface="Consolas"/>
              </a:rPr>
              <a:t>22px</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5F6167"/>
                </a:solidFill>
                <a:highlight>
                  <a:srgbClr val="23262E"/>
                </a:highlight>
                <a:latin typeface="Consolas"/>
                <a:ea typeface="Consolas"/>
                <a:cs typeface="Consolas"/>
                <a:sym typeface="Consolas"/>
              </a:rPr>
              <a:t>/* Tamaño base */</a:t>
            </a:r>
            <a:r>
              <a:rPr lang="es" sz="1300" b="0" i="0" u="none" strike="noStrike" cap="none">
                <a:solidFill>
                  <a:srgbClr val="D5CED9"/>
                </a:solidFill>
                <a:highlight>
                  <a:srgbClr val="23262E"/>
                </a:highlight>
                <a:latin typeface="Consolas"/>
                <a:ea typeface="Consolas"/>
                <a:cs typeface="Consolas"/>
                <a:sym typeface="Consolas"/>
              </a:rPr>
              <a:t>}</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F926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F92672"/>
                </a:solidFill>
                <a:highlight>
                  <a:srgbClr val="23262E"/>
                </a:highlight>
                <a:latin typeface="Consolas"/>
                <a:ea typeface="Consolas"/>
                <a:cs typeface="Consolas"/>
                <a:sym typeface="Consolas"/>
              </a:rPr>
              <a:t>h1</a:t>
            </a:r>
            <a:r>
              <a:rPr lang="es" sz="1300" b="0" i="0" u="none" strike="noStrike" cap="none">
                <a:solidFill>
                  <a:srgbClr val="D5CED9"/>
                </a:solidFill>
                <a:highlight>
                  <a:srgbClr val="23262E"/>
                </a:highlight>
                <a:latin typeface="Consolas"/>
                <a:ea typeface="Consolas"/>
                <a:cs typeface="Consolas"/>
                <a:sym typeface="Consolas"/>
              </a:rPr>
              <a:t> {font-size: </a:t>
            </a:r>
            <a:r>
              <a:rPr lang="es" sz="1300" b="0" i="0" u="none" strike="noStrike" cap="none">
                <a:solidFill>
                  <a:srgbClr val="F39C12"/>
                </a:solidFill>
                <a:highlight>
                  <a:srgbClr val="23262E"/>
                </a:highlight>
                <a:latin typeface="Consolas"/>
                <a:ea typeface="Consolas"/>
                <a:cs typeface="Consolas"/>
                <a:sym typeface="Consolas"/>
              </a:rPr>
              <a:t>2rem</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5F6167"/>
                </a:solidFill>
                <a:highlight>
                  <a:srgbClr val="23262E"/>
                </a:highlight>
                <a:latin typeface="Consolas"/>
                <a:ea typeface="Consolas"/>
                <a:cs typeface="Consolas"/>
                <a:sym typeface="Consolas"/>
              </a:rPr>
              <a:t>/* El doble del tamaño base: 44px */</a:t>
            </a:r>
            <a:r>
              <a:rPr lang="es" sz="1300" b="0" i="0" u="none" strike="noStrike" cap="none">
                <a:solidFill>
                  <a:srgbClr val="D5CED9"/>
                </a:solidFill>
                <a:highlight>
                  <a:srgbClr val="23262E"/>
                </a:highlight>
                <a:latin typeface="Consolas"/>
                <a:ea typeface="Consolas"/>
                <a:cs typeface="Consolas"/>
                <a:sym typeface="Consolas"/>
              </a:rPr>
              <a:t>}</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F92672"/>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300"/>
              <a:buFont typeface="Arial"/>
              <a:buNone/>
            </a:pPr>
            <a:r>
              <a:rPr lang="es" sz="1300" b="0" i="0" u="none" strike="noStrike" cap="none">
                <a:solidFill>
                  <a:srgbClr val="F92672"/>
                </a:solidFill>
                <a:highlight>
                  <a:srgbClr val="23262E"/>
                </a:highlight>
                <a:latin typeface="Consolas"/>
                <a:ea typeface="Consolas"/>
                <a:cs typeface="Consolas"/>
                <a:sym typeface="Consolas"/>
              </a:rPr>
              <a:t>h2</a:t>
            </a:r>
            <a:r>
              <a:rPr lang="es" sz="1300" b="0" i="0" u="none" strike="noStrike" cap="none">
                <a:solidFill>
                  <a:srgbClr val="D5CED9"/>
                </a:solidFill>
                <a:highlight>
                  <a:srgbClr val="23262E"/>
                </a:highlight>
                <a:latin typeface="Consolas"/>
                <a:ea typeface="Consolas"/>
                <a:cs typeface="Consolas"/>
                <a:sym typeface="Consolas"/>
              </a:rPr>
              <a:t> {font-size: </a:t>
            </a:r>
            <a:r>
              <a:rPr lang="es" sz="1300" b="0" i="0" u="none" strike="noStrike" cap="none">
                <a:solidFill>
                  <a:srgbClr val="F39C12"/>
                </a:solidFill>
                <a:highlight>
                  <a:srgbClr val="23262E"/>
                </a:highlight>
                <a:latin typeface="Consolas"/>
                <a:ea typeface="Consolas"/>
                <a:cs typeface="Consolas"/>
                <a:sym typeface="Consolas"/>
              </a:rPr>
              <a:t>1rem</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5F6167"/>
                </a:solidFill>
                <a:highlight>
                  <a:srgbClr val="23262E"/>
                </a:highlight>
                <a:latin typeface="Consolas"/>
                <a:ea typeface="Consolas"/>
                <a:cs typeface="Consolas"/>
                <a:sym typeface="Consolas"/>
              </a:rPr>
              <a:t>/* El mismo tamaño base: 22px */</a:t>
            </a:r>
            <a:r>
              <a:rPr lang="es" sz="1300" b="0" i="0" u="none" strike="noStrike" cap="none">
                <a:solidFill>
                  <a:srgbClr val="D5CED9"/>
                </a:solidFill>
                <a:highlight>
                  <a:srgbClr val="23262E"/>
                </a:highlight>
                <a:latin typeface="Consolas"/>
                <a:ea typeface="Consolas"/>
                <a:cs typeface="Consolas"/>
                <a:sym typeface="Consolas"/>
              </a:rPr>
              <a:t>}</a:t>
            </a:r>
            <a:endParaRPr sz="1300" b="0" i="0" u="none" strike="noStrike" cap="none">
              <a:solidFill>
                <a:srgbClr val="F92672"/>
              </a:solidFill>
              <a:highlight>
                <a:srgbClr val="23262E"/>
              </a:highlight>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1"/>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chemeClr val="dk1"/>
              </a:buClr>
              <a:buSzPts val="1100"/>
              <a:buFont typeface="Arial"/>
              <a:buNone/>
            </a:pPr>
            <a:r>
              <a:rPr lang="es" sz="1550"/>
              <a:t>Las unidades </a:t>
            </a:r>
            <a:r>
              <a:rPr lang="es" sz="1550" b="1"/>
              <a:t>flexibles (vw y vh o vmin y vmax) </a:t>
            </a:r>
            <a:r>
              <a:rPr lang="es" sz="1550"/>
              <a:t>son relativas al tamaño del ancho o alto del viewport (ventana gráfica, región visible de la página Web en el navegador, no el body).</a:t>
            </a:r>
            <a:endParaRPr sz="1550"/>
          </a:p>
          <a:p>
            <a:pPr marL="457200" lvl="0" indent="-327025" algn="l" rtl="0">
              <a:lnSpc>
                <a:spcPct val="115000"/>
              </a:lnSpc>
              <a:spcBef>
                <a:spcPts val="600"/>
              </a:spcBef>
              <a:spcAft>
                <a:spcPts val="0"/>
              </a:spcAft>
              <a:buSzPts val="1550"/>
              <a:buChar char="●"/>
            </a:pPr>
            <a:r>
              <a:rPr lang="es" sz="1550" b="1"/>
              <a:t>vw</a:t>
            </a:r>
            <a:r>
              <a:rPr lang="es" sz="1550"/>
              <a:t>: viewport width. Por ejemplo, si decimos que un div debe medir 50vw, es equivalente al 50% del ancho total del viewport.</a:t>
            </a:r>
            <a:endParaRPr sz="1550"/>
          </a:p>
          <a:p>
            <a:pPr marL="457200" lvl="0" indent="-327025" algn="l" rtl="0">
              <a:lnSpc>
                <a:spcPct val="115000"/>
              </a:lnSpc>
              <a:spcBef>
                <a:spcPts val="0"/>
              </a:spcBef>
              <a:spcAft>
                <a:spcPts val="0"/>
              </a:spcAft>
              <a:buSzPts val="1550"/>
              <a:buChar char="●"/>
            </a:pPr>
            <a:r>
              <a:rPr lang="es" sz="1550" b="1"/>
              <a:t>vh</a:t>
            </a:r>
            <a:r>
              <a:rPr lang="es" sz="1550"/>
              <a:t>: viewport height. Por ejemplo, si definimos qué un div mide 50vh y el alto del viewport es 800px, nuestro div medirá 400px.</a:t>
            </a:r>
            <a:endParaRPr sz="1400" u="sng"/>
          </a:p>
          <a:p>
            <a:pPr marL="114300" lvl="0" indent="0" algn="l" rtl="0">
              <a:lnSpc>
                <a:spcPct val="115000"/>
              </a:lnSpc>
              <a:spcBef>
                <a:spcPts val="600"/>
              </a:spcBef>
              <a:spcAft>
                <a:spcPts val="600"/>
              </a:spcAft>
              <a:buClr>
                <a:schemeClr val="dk1"/>
              </a:buClr>
              <a:buSzPts val="1100"/>
              <a:buFont typeface="Arial"/>
              <a:buNone/>
            </a:pPr>
            <a:endParaRPr sz="1550">
              <a:solidFill>
                <a:schemeClr val="dk1"/>
              </a:solidFill>
            </a:endParaRPr>
          </a:p>
        </p:txBody>
      </p:sp>
      <p:sp>
        <p:nvSpPr>
          <p:cNvPr id="216" name="Google Shape;216;p1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Unidades de medida flexibles </a:t>
            </a:r>
            <a:endParaRPr/>
          </a:p>
        </p:txBody>
      </p:sp>
      <p:pic>
        <p:nvPicPr>
          <p:cNvPr id="217" name="Google Shape;217;p11"/>
          <p:cNvPicPr preferRelativeResize="0"/>
          <p:nvPr/>
        </p:nvPicPr>
        <p:blipFill rotWithShape="1">
          <a:blip r:embed="rId3">
            <a:alphaModFix/>
          </a:blip>
          <a:srcRect t="10307" b="7230"/>
          <a:stretch/>
        </p:blipFill>
        <p:spPr>
          <a:xfrm>
            <a:off x="3094525" y="3496200"/>
            <a:ext cx="2955000" cy="1370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dirty="0"/>
              <a:t>Colores y tipografías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Colores</a:t>
            </a:r>
            <a:endParaRPr/>
          </a:p>
        </p:txBody>
      </p:sp>
      <p:sp>
        <p:nvSpPr>
          <p:cNvPr id="229" name="Google Shape;229;p1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550"/>
              <a:t>La propiedad </a:t>
            </a:r>
            <a:r>
              <a:rPr lang="es" sz="1550" b="1" i="1"/>
              <a:t>color</a:t>
            </a:r>
            <a:r>
              <a:rPr lang="es" sz="1550"/>
              <a:t> se puede usar en cualquier elemento, aunque principalmente se usa para modificar el color del texto y el del </a:t>
            </a:r>
            <a:r>
              <a:rPr lang="es" sz="1550" i="1"/>
              <a:t>background </a:t>
            </a:r>
            <a:r>
              <a:rPr lang="es" sz="1550"/>
              <a:t>de un elemento. Existen diferentes formas de especificar el color:</a:t>
            </a:r>
            <a:endParaRPr sz="1550"/>
          </a:p>
          <a:p>
            <a:pPr marL="457200" lvl="0" indent="-327025" algn="l" rtl="0">
              <a:lnSpc>
                <a:spcPct val="115000"/>
              </a:lnSpc>
              <a:spcBef>
                <a:spcPts val="600"/>
              </a:spcBef>
              <a:spcAft>
                <a:spcPts val="0"/>
              </a:spcAft>
              <a:buSzPts val="1550"/>
              <a:buChar char="●"/>
            </a:pPr>
            <a:r>
              <a:rPr lang="es" sz="1550" b="1"/>
              <a:t>Por palabra clave:</a:t>
            </a:r>
            <a:r>
              <a:rPr lang="es" sz="1550"/>
              <a:t> red, blue, lightblue, etc. </a:t>
            </a:r>
            <a:r>
              <a:rPr lang="es" sz="1550" u="sng">
                <a:solidFill>
                  <a:schemeClr val="hlink"/>
                </a:solidFill>
                <a:hlinkClick r:id="rId3"/>
              </a:rPr>
              <a:t>+info</a:t>
            </a:r>
            <a:endParaRPr sz="1550"/>
          </a:p>
          <a:p>
            <a:pPr marL="457200" lvl="0" indent="-327025" algn="l" rtl="0">
              <a:lnSpc>
                <a:spcPct val="115000"/>
              </a:lnSpc>
              <a:spcBef>
                <a:spcPts val="0"/>
              </a:spcBef>
              <a:spcAft>
                <a:spcPts val="0"/>
              </a:spcAft>
              <a:buSzPts val="1550"/>
              <a:buChar char="●"/>
            </a:pPr>
            <a:r>
              <a:rPr lang="es" sz="1550" b="1"/>
              <a:t>Valor hexadecimal</a:t>
            </a:r>
            <a:r>
              <a:rPr lang="es" sz="1550"/>
              <a:t>: </a:t>
            </a:r>
            <a:r>
              <a:rPr lang="es" sz="1550" b="1">
                <a:solidFill>
                  <a:srgbClr val="31078C"/>
                </a:solidFill>
              </a:rPr>
              <a:t>#31078C</a:t>
            </a:r>
            <a:r>
              <a:rPr lang="es" sz="1550">
                <a:solidFill>
                  <a:schemeClr val="dk1"/>
                </a:solidFill>
              </a:rPr>
              <a:t> </a:t>
            </a:r>
            <a:r>
              <a:rPr lang="es" sz="1550"/>
              <a:t>o</a:t>
            </a:r>
            <a:r>
              <a:rPr lang="es" sz="1550">
                <a:solidFill>
                  <a:schemeClr val="dk1"/>
                </a:solidFill>
              </a:rPr>
              <a:t> </a:t>
            </a:r>
            <a:r>
              <a:rPr lang="es" sz="1550" b="1">
                <a:solidFill>
                  <a:srgbClr val="FF0000"/>
                </a:solidFill>
              </a:rPr>
              <a:t>#FF0000. </a:t>
            </a:r>
            <a:r>
              <a:rPr lang="es" sz="1550"/>
              <a:t>Cada par de letras simboliza el valor del RGB.</a:t>
            </a:r>
            <a:endParaRPr sz="1550"/>
          </a:p>
          <a:p>
            <a:pPr marL="457200" lvl="0" indent="-327025" algn="l" rtl="0">
              <a:lnSpc>
                <a:spcPct val="115000"/>
              </a:lnSpc>
              <a:spcBef>
                <a:spcPts val="0"/>
              </a:spcBef>
              <a:spcAft>
                <a:spcPts val="0"/>
              </a:spcAft>
              <a:buSzPts val="1550"/>
              <a:buChar char="●"/>
            </a:pPr>
            <a:r>
              <a:rPr lang="es" sz="1550" b="1"/>
              <a:t>Valor RGB (Red, Green, Blue)</a:t>
            </a:r>
            <a:r>
              <a:rPr lang="es" sz="1550">
                <a:solidFill>
                  <a:schemeClr val="dk1"/>
                </a:solidFill>
              </a:rPr>
              <a:t>: </a:t>
            </a:r>
            <a:r>
              <a:rPr lang="es" sz="1550" b="1">
                <a:solidFill>
                  <a:srgbClr val="FA00FA"/>
                </a:solidFill>
              </a:rPr>
              <a:t>rgb(250, 0, 250)</a:t>
            </a:r>
            <a:r>
              <a:rPr lang="es" sz="1550">
                <a:solidFill>
                  <a:schemeClr val="dk1"/>
                </a:solidFill>
              </a:rPr>
              <a:t>, </a:t>
            </a:r>
            <a:r>
              <a:rPr lang="es" sz="1550" b="1"/>
              <a:t>rgb(0, 0, 0)</a:t>
            </a:r>
            <a:r>
              <a:rPr lang="es" sz="1550"/>
              <a:t> es el color negro y por el contrario</a:t>
            </a:r>
            <a:r>
              <a:rPr lang="es" sz="1550">
                <a:solidFill>
                  <a:schemeClr val="dk1"/>
                </a:solidFill>
              </a:rPr>
              <a:t> </a:t>
            </a:r>
            <a:r>
              <a:rPr lang="es" sz="1550">
                <a:solidFill>
                  <a:srgbClr val="FFFFFF"/>
                </a:solidFill>
                <a:highlight>
                  <a:schemeClr val="dk1"/>
                </a:highlight>
              </a:rPr>
              <a:t>rgb(255, 255, 255)</a:t>
            </a:r>
            <a:r>
              <a:rPr lang="es" sz="1550">
                <a:solidFill>
                  <a:srgbClr val="FFFFFF"/>
                </a:solidFill>
                <a:highlight>
                  <a:schemeClr val="lt1"/>
                </a:highlight>
              </a:rPr>
              <a:t> </a:t>
            </a:r>
            <a:r>
              <a:rPr lang="es" sz="1550"/>
              <a:t>es blanco. Valores de 0 a 255.</a:t>
            </a:r>
            <a:r>
              <a:rPr lang="es" sz="1550">
                <a:solidFill>
                  <a:schemeClr val="dk1"/>
                </a:solidFill>
              </a:rPr>
              <a:t> </a:t>
            </a:r>
            <a:r>
              <a:rPr lang="es" sz="1550" u="sng">
                <a:solidFill>
                  <a:schemeClr val="hlink"/>
                </a:solidFill>
                <a:hlinkClick r:id="rId4"/>
              </a:rPr>
              <a:t>+info</a:t>
            </a:r>
            <a:endParaRPr sz="1550">
              <a:solidFill>
                <a:schemeClr val="dk1"/>
              </a:solidFill>
            </a:endParaRPr>
          </a:p>
          <a:p>
            <a:pPr marL="457200" lvl="0" indent="-327025" algn="l" rtl="0">
              <a:lnSpc>
                <a:spcPct val="115000"/>
              </a:lnSpc>
              <a:spcBef>
                <a:spcPts val="0"/>
              </a:spcBef>
              <a:spcAft>
                <a:spcPts val="0"/>
              </a:spcAft>
              <a:buSzPts val="1550"/>
              <a:buChar char="●"/>
            </a:pPr>
            <a:r>
              <a:rPr lang="es" sz="1550" b="1"/>
              <a:t>Valor RGBA (RGB + Alpha)</a:t>
            </a:r>
            <a:r>
              <a:rPr lang="es" sz="1550"/>
              <a:t>: rgba(5, 173, 213, 1) o rgba(100%, 62.5%, 100%, 1). El valor Alpha tiene que estar comprendido en [0-1] y hace referencia a la transparencia del elemento, siendo 1 = opaco y 0 = transparente.</a:t>
            </a:r>
            <a:endParaRPr sz="155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Color de fondo</a:t>
            </a:r>
            <a:endParaRPr/>
          </a:p>
        </p:txBody>
      </p:sp>
      <p:sp>
        <p:nvSpPr>
          <p:cNvPr id="235" name="Google Shape;235;p1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s" sz="1550"/>
              <a:t>El fondo de un elemento, por ejemplo &lt;div&gt; puede ser un color o una imagen:</a:t>
            </a:r>
            <a:endParaRPr sz="1550"/>
          </a:p>
        </p:txBody>
      </p:sp>
      <p:sp>
        <p:nvSpPr>
          <p:cNvPr id="236" name="Google Shape;236;p14"/>
          <p:cNvSpPr txBox="1"/>
          <p:nvPr/>
        </p:nvSpPr>
        <p:spPr>
          <a:xfrm>
            <a:off x="1546900" y="1871725"/>
            <a:ext cx="5518500" cy="810300"/>
          </a:xfrm>
          <a:prstGeom prst="rect">
            <a:avLst/>
          </a:prstGeom>
          <a:solidFill>
            <a:srgbClr val="23262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&lt;</a:t>
            </a:r>
            <a:r>
              <a:rPr lang="es" sz="1300" b="0" i="0" u="none" strike="noStrike" cap="none">
                <a:solidFill>
                  <a:srgbClr val="F92672"/>
                </a:solidFill>
                <a:highlight>
                  <a:srgbClr val="23262E"/>
                </a:highlight>
                <a:latin typeface="Consolas"/>
                <a:ea typeface="Consolas"/>
                <a:cs typeface="Consolas"/>
                <a:sym typeface="Consolas"/>
              </a:rPr>
              <a:t>div</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FFE66D"/>
                </a:solidFill>
                <a:highlight>
                  <a:srgbClr val="23262E"/>
                </a:highlight>
                <a:latin typeface="Consolas"/>
                <a:ea typeface="Consolas"/>
                <a:cs typeface="Consolas"/>
                <a:sym typeface="Consolas"/>
              </a:rPr>
              <a:t>style</a:t>
            </a:r>
            <a:r>
              <a:rPr lang="es" sz="1300" b="0" i="0" u="none" strike="noStrike" cap="none">
                <a:solidFill>
                  <a:srgbClr val="D5CED9"/>
                </a:solidFill>
                <a:highlight>
                  <a:srgbClr val="23262E"/>
                </a:highlight>
                <a:latin typeface="Consolas"/>
                <a:ea typeface="Consolas"/>
                <a:cs typeface="Consolas"/>
                <a:sym typeface="Consolas"/>
              </a:rPr>
              <a:t>=</a:t>
            </a:r>
            <a:r>
              <a:rPr lang="es" sz="1300" b="0" i="0" u="none" strike="noStrike" cap="none">
                <a:solidFill>
                  <a:srgbClr val="96E072"/>
                </a:solidFill>
                <a:highlight>
                  <a:srgbClr val="23262E"/>
                </a:highlight>
                <a:latin typeface="Consolas"/>
                <a:ea typeface="Consolas"/>
                <a:cs typeface="Consolas"/>
                <a:sym typeface="Consolas"/>
              </a:rPr>
              <a:t>"background-color: #334466;"</a:t>
            </a:r>
            <a:r>
              <a:rPr lang="es" sz="1300" b="0" i="0" u="none" strike="noStrike" cap="none">
                <a:solidFill>
                  <a:srgbClr val="D5CED9"/>
                </a:solidFill>
                <a:highlight>
                  <a:srgbClr val="23262E"/>
                </a:highlight>
                <a:latin typeface="Consolas"/>
                <a:ea typeface="Consolas"/>
                <a:cs typeface="Consolas"/>
                <a:sym typeface="Consolas"/>
              </a:rPr>
              <a:t>&gt;</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    Este div tiene un color de fondo.</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&lt;/</a:t>
            </a:r>
            <a:r>
              <a:rPr lang="es" sz="1300" b="0" i="0" u="none" strike="noStrike" cap="none">
                <a:solidFill>
                  <a:srgbClr val="F92672"/>
                </a:solidFill>
                <a:highlight>
                  <a:srgbClr val="23262E"/>
                </a:highlight>
                <a:latin typeface="Consolas"/>
                <a:ea typeface="Consolas"/>
                <a:cs typeface="Consolas"/>
                <a:sym typeface="Consolas"/>
              </a:rPr>
              <a:t>div</a:t>
            </a:r>
            <a:r>
              <a:rPr lang="es" sz="1300" b="0" i="0" u="none" strike="noStrike" cap="none">
                <a:solidFill>
                  <a:srgbClr val="D5CED9"/>
                </a:solidFill>
                <a:highlight>
                  <a:srgbClr val="23262E"/>
                </a:highlight>
                <a:latin typeface="Consolas"/>
                <a:ea typeface="Consolas"/>
                <a:cs typeface="Consolas"/>
                <a:sym typeface="Consolas"/>
              </a:rPr>
              <a:t>&gt;</a:t>
            </a:r>
            <a:endParaRPr sz="1300" b="0" i="0" u="none" strike="noStrike" cap="none">
              <a:solidFill>
                <a:srgbClr val="D5CED9"/>
              </a:solidFill>
              <a:highlight>
                <a:srgbClr val="23262E"/>
              </a:highlight>
              <a:latin typeface="Consolas"/>
              <a:ea typeface="Consolas"/>
              <a:cs typeface="Consolas"/>
              <a:sym typeface="Consolas"/>
            </a:endParaRPr>
          </a:p>
        </p:txBody>
      </p:sp>
      <p:sp>
        <p:nvSpPr>
          <p:cNvPr id="237" name="Google Shape;237;p14"/>
          <p:cNvSpPr txBox="1"/>
          <p:nvPr/>
        </p:nvSpPr>
        <p:spPr>
          <a:xfrm>
            <a:off x="1546900" y="2909475"/>
            <a:ext cx="5518500" cy="810300"/>
          </a:xfrm>
          <a:prstGeom prst="rect">
            <a:avLst/>
          </a:prstGeom>
          <a:solidFill>
            <a:srgbClr val="23262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&lt;</a:t>
            </a:r>
            <a:r>
              <a:rPr lang="es" sz="1300" b="0" i="0" u="none" strike="noStrike" cap="none">
                <a:solidFill>
                  <a:srgbClr val="F92672"/>
                </a:solidFill>
                <a:highlight>
                  <a:srgbClr val="23262E"/>
                </a:highlight>
                <a:latin typeface="Consolas"/>
                <a:ea typeface="Consolas"/>
                <a:cs typeface="Consolas"/>
                <a:sym typeface="Consolas"/>
              </a:rPr>
              <a:t>div</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FFE66D"/>
                </a:solidFill>
                <a:highlight>
                  <a:srgbClr val="23262E"/>
                </a:highlight>
                <a:latin typeface="Consolas"/>
                <a:ea typeface="Consolas"/>
                <a:cs typeface="Consolas"/>
                <a:sym typeface="Consolas"/>
              </a:rPr>
              <a:t>style</a:t>
            </a:r>
            <a:r>
              <a:rPr lang="es" sz="1300" b="0" i="0" u="none" strike="noStrike" cap="none">
                <a:solidFill>
                  <a:srgbClr val="D5CED9"/>
                </a:solidFill>
                <a:highlight>
                  <a:srgbClr val="23262E"/>
                </a:highlight>
                <a:latin typeface="Consolas"/>
                <a:ea typeface="Consolas"/>
                <a:cs typeface="Consolas"/>
                <a:sym typeface="Consolas"/>
              </a:rPr>
              <a:t>=</a:t>
            </a:r>
            <a:r>
              <a:rPr lang="es" sz="1300" b="0" i="0" u="none" strike="noStrike" cap="none">
                <a:solidFill>
                  <a:srgbClr val="96E072"/>
                </a:solidFill>
                <a:highlight>
                  <a:srgbClr val="23262E"/>
                </a:highlight>
                <a:latin typeface="Consolas"/>
                <a:ea typeface="Consolas"/>
                <a:cs typeface="Consolas"/>
                <a:sym typeface="Consolas"/>
              </a:rPr>
              <a:t>'background-image: url("imagenes/foto.jpg");'</a:t>
            </a:r>
            <a:r>
              <a:rPr lang="es" sz="1300" b="0" i="0" u="none" strike="noStrike" cap="none">
                <a:solidFill>
                  <a:srgbClr val="D5CED9"/>
                </a:solidFill>
                <a:highlight>
                  <a:srgbClr val="23262E"/>
                </a:highlight>
                <a:latin typeface="Consolas"/>
                <a:ea typeface="Consolas"/>
                <a:cs typeface="Consolas"/>
                <a:sym typeface="Consolas"/>
              </a:rPr>
              <a:t>&gt;</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    Este div tiene una imagen color de fondo.</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&lt;/</a:t>
            </a:r>
            <a:r>
              <a:rPr lang="es" sz="1300" b="0" i="0" u="none" strike="noStrike" cap="none">
                <a:solidFill>
                  <a:srgbClr val="F92672"/>
                </a:solidFill>
                <a:highlight>
                  <a:srgbClr val="23262E"/>
                </a:highlight>
                <a:latin typeface="Consolas"/>
                <a:ea typeface="Consolas"/>
                <a:cs typeface="Consolas"/>
                <a:sym typeface="Consolas"/>
              </a:rPr>
              <a:t>div</a:t>
            </a:r>
            <a:r>
              <a:rPr lang="es" sz="1300" b="0" i="0" u="none" strike="noStrike" cap="none">
                <a:solidFill>
                  <a:srgbClr val="D5CED9"/>
                </a:solidFill>
                <a:highlight>
                  <a:srgbClr val="23262E"/>
                </a:highlight>
                <a:latin typeface="Consolas"/>
                <a:ea typeface="Consolas"/>
                <a:cs typeface="Consolas"/>
                <a:sym typeface="Consolas"/>
              </a:rPr>
              <a:t>&gt;</a:t>
            </a:r>
            <a:endParaRPr sz="1300" b="0" i="0" u="none" strike="noStrike" cap="none">
              <a:solidFill>
                <a:srgbClr val="D5CED9"/>
              </a:solidFill>
              <a:highlight>
                <a:srgbClr val="23262E"/>
              </a:highlight>
              <a:latin typeface="Consolas"/>
              <a:ea typeface="Consolas"/>
              <a:cs typeface="Consolas"/>
              <a:sym typeface="Consolas"/>
            </a:endParaRPr>
          </a:p>
        </p:txBody>
      </p:sp>
      <p:sp>
        <p:nvSpPr>
          <p:cNvPr id="238" name="Google Shape;238;p14"/>
          <p:cNvSpPr txBox="1">
            <a:spLocks noGrp="1"/>
          </p:cNvSpPr>
          <p:nvPr>
            <p:ph type="body" idx="1"/>
          </p:nvPr>
        </p:nvSpPr>
        <p:spPr>
          <a:xfrm>
            <a:off x="432025" y="3888800"/>
            <a:ext cx="8280000" cy="810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s" sz="1550"/>
              <a:t>En el caso de utilizar una imagen, se aplican las reglas vistas a la hora de definir rutas absolutas o relativas.</a:t>
            </a:r>
            <a:endParaRPr sz="155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Tipografías</a:t>
            </a:r>
            <a:endParaRPr/>
          </a:p>
        </p:txBody>
      </p:sp>
      <p:sp>
        <p:nvSpPr>
          <p:cNvPr id="244" name="Google Shape;244;p15"/>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sz="1600"/>
              <a:t>Las tipografías o fuentes son uno de los pilares del diseño web. La elección de una tipografía adecuada, su tamaño, color, espacio entre letras, interlineado y otras características pueden variar mucho, de forma consciente o inconsciente, la percepción en la que una persona interpreta o accede a los contenidos de una página. </a:t>
            </a:r>
            <a:r>
              <a:rPr lang="es" sz="1600" u="sng">
                <a:solidFill>
                  <a:schemeClr val="hlink"/>
                </a:solidFill>
                <a:hlinkClick r:id="rId3"/>
              </a:rPr>
              <a:t>+info</a:t>
            </a:r>
            <a:endParaRPr sz="1600"/>
          </a:p>
          <a:p>
            <a:pPr marL="0" lvl="0" indent="0" algn="l" rtl="0">
              <a:lnSpc>
                <a:spcPct val="115000"/>
              </a:lnSpc>
              <a:spcBef>
                <a:spcPts val="1200"/>
              </a:spcBef>
              <a:spcAft>
                <a:spcPts val="0"/>
              </a:spcAft>
              <a:buClr>
                <a:schemeClr val="dk1"/>
              </a:buClr>
              <a:buSzPts val="1100"/>
              <a:buFont typeface="Arial"/>
              <a:buNone/>
            </a:pPr>
            <a:r>
              <a:rPr lang="es" sz="1600" b="1"/>
              <a:t>Propiedades básicas:</a:t>
            </a:r>
            <a:endParaRPr sz="1600" b="1"/>
          </a:p>
          <a:p>
            <a:pPr marL="457200" lvl="0" indent="-330200" algn="l" rtl="0">
              <a:lnSpc>
                <a:spcPct val="115000"/>
              </a:lnSpc>
              <a:spcBef>
                <a:spcPts val="1200"/>
              </a:spcBef>
              <a:spcAft>
                <a:spcPts val="0"/>
              </a:spcAft>
              <a:buSzPts val="1600"/>
              <a:buChar char="●"/>
            </a:pPr>
            <a:r>
              <a:rPr lang="es" sz="1600" b="1"/>
              <a:t>font-size</a:t>
            </a:r>
            <a:r>
              <a:rPr lang="es" sz="1600"/>
              <a:t>: tamaño de la fuente (px, em, rem).</a:t>
            </a:r>
            <a:endParaRPr sz="1600"/>
          </a:p>
          <a:p>
            <a:pPr marL="457200" lvl="0" indent="-330200" algn="l" rtl="0">
              <a:lnSpc>
                <a:spcPct val="115000"/>
              </a:lnSpc>
              <a:spcBef>
                <a:spcPts val="0"/>
              </a:spcBef>
              <a:spcAft>
                <a:spcPts val="0"/>
              </a:spcAft>
              <a:buSzPts val="1600"/>
              <a:buChar char="●"/>
            </a:pPr>
            <a:r>
              <a:rPr lang="es" sz="1600" b="1"/>
              <a:t>font-style</a:t>
            </a:r>
            <a:r>
              <a:rPr lang="es" sz="1600"/>
              <a:t>: estilo de fuente (normal, italic, oblique).</a:t>
            </a:r>
            <a:endParaRPr sz="1600"/>
          </a:p>
          <a:p>
            <a:pPr marL="457200" lvl="0" indent="-330200" algn="l" rtl="0">
              <a:lnSpc>
                <a:spcPct val="115000"/>
              </a:lnSpc>
              <a:spcBef>
                <a:spcPts val="0"/>
              </a:spcBef>
              <a:spcAft>
                <a:spcPts val="0"/>
              </a:spcAft>
              <a:buSzPts val="1600"/>
              <a:buChar char="●"/>
            </a:pPr>
            <a:r>
              <a:rPr lang="es" sz="1600" b="1"/>
              <a:t>font-family</a:t>
            </a:r>
            <a:r>
              <a:rPr lang="es" sz="1600"/>
              <a:t>: lista de fuentes (arial, helvetica, sans-serif, etc).</a:t>
            </a:r>
            <a:endParaRPr sz="1600"/>
          </a:p>
          <a:p>
            <a:pPr marL="457200" lvl="0" indent="-330200" algn="l" rtl="0">
              <a:lnSpc>
                <a:spcPct val="115000"/>
              </a:lnSpc>
              <a:spcBef>
                <a:spcPts val="0"/>
              </a:spcBef>
              <a:spcAft>
                <a:spcPts val="0"/>
              </a:spcAft>
              <a:buSzPts val="1600"/>
              <a:buChar char="●"/>
            </a:pPr>
            <a:r>
              <a:rPr lang="es" sz="1600" b="1"/>
              <a:t>font-weight</a:t>
            </a:r>
            <a:r>
              <a:rPr lang="es" sz="1600"/>
              <a:t>: grosor (peso) de la fuente (bold, 400, 600, 800).</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s" sz="1600"/>
              <a:t>Recordemos que utilizamos </a:t>
            </a:r>
            <a:r>
              <a:rPr lang="es" sz="1600" b="1" i="1"/>
              <a:t>&lt;h1&gt;…&lt;h6&gt;</a:t>
            </a:r>
            <a:r>
              <a:rPr lang="es" sz="1600"/>
              <a:t> para los títulos y </a:t>
            </a:r>
            <a:r>
              <a:rPr lang="es" sz="1600" b="1"/>
              <a:t>&lt;p&gt;</a:t>
            </a:r>
            <a:r>
              <a:rPr lang="es" sz="1600"/>
              <a:t> para encabezados. </a:t>
            </a:r>
            <a:r>
              <a:rPr lang="es" sz="1600" b="1"/>
              <a:t>Font-size</a:t>
            </a:r>
            <a:r>
              <a:rPr lang="es" sz="1600"/>
              <a:t> (tamaño de la fuente) puede ser absoluto o relativo. El valor predeterminado es 16px. </a:t>
            </a:r>
            <a:r>
              <a:rPr lang="es" sz="1600" u="sng">
                <a:solidFill>
                  <a:schemeClr val="hlink"/>
                </a:solidFill>
                <a:hlinkClick r:id="rId3"/>
              </a:rPr>
              <a:t>+info</a:t>
            </a:r>
            <a:endParaRPr sz="1600"/>
          </a:p>
        </p:txBody>
      </p:sp>
      <p:sp>
        <p:nvSpPr>
          <p:cNvPr id="250" name="Google Shape;250;p1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Propiedades font-size y font-style</a:t>
            </a:r>
            <a:endParaRPr/>
          </a:p>
        </p:txBody>
      </p:sp>
      <p:sp>
        <p:nvSpPr>
          <p:cNvPr id="251" name="Google Shape;251;p16"/>
          <p:cNvSpPr txBox="1">
            <a:spLocks noGrp="1"/>
          </p:cNvSpPr>
          <p:nvPr>
            <p:ph type="body" idx="1"/>
          </p:nvPr>
        </p:nvSpPr>
        <p:spPr>
          <a:xfrm>
            <a:off x="483450" y="3065500"/>
            <a:ext cx="8177100" cy="498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s" sz="1600"/>
              <a:t>En cuanto a </a:t>
            </a:r>
            <a:r>
              <a:rPr lang="es" sz="1600" b="1"/>
              <a:t>font-style</a:t>
            </a:r>
            <a:r>
              <a:rPr lang="es" sz="1600"/>
              <a:t>  determina el estilo del texto. Posee tres valores:</a:t>
            </a:r>
            <a:endParaRPr sz="1600"/>
          </a:p>
        </p:txBody>
      </p:sp>
      <p:sp>
        <p:nvSpPr>
          <p:cNvPr id="252" name="Google Shape;252;p16"/>
          <p:cNvSpPr txBox="1"/>
          <p:nvPr/>
        </p:nvSpPr>
        <p:spPr>
          <a:xfrm>
            <a:off x="1566375" y="2248675"/>
            <a:ext cx="4893600" cy="810300"/>
          </a:xfrm>
          <a:prstGeom prst="rect">
            <a:avLst/>
          </a:prstGeom>
          <a:solidFill>
            <a:srgbClr val="23262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&lt;</a:t>
            </a:r>
            <a:r>
              <a:rPr lang="es" sz="1300" b="0" i="0" u="none" strike="noStrike" cap="none">
                <a:solidFill>
                  <a:srgbClr val="F92672"/>
                </a:solidFill>
                <a:highlight>
                  <a:srgbClr val="23262E"/>
                </a:highlight>
                <a:latin typeface="Consolas"/>
                <a:ea typeface="Consolas"/>
                <a:cs typeface="Consolas"/>
                <a:sym typeface="Consolas"/>
              </a:rPr>
              <a:t>p</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FFE66D"/>
                </a:solidFill>
                <a:highlight>
                  <a:srgbClr val="23262E"/>
                </a:highlight>
                <a:latin typeface="Consolas"/>
                <a:ea typeface="Consolas"/>
                <a:cs typeface="Consolas"/>
                <a:sym typeface="Consolas"/>
              </a:rPr>
              <a:t>style</a:t>
            </a:r>
            <a:r>
              <a:rPr lang="es" sz="1300" b="0" i="0" u="none" strike="noStrike" cap="none">
                <a:solidFill>
                  <a:srgbClr val="D5CED9"/>
                </a:solidFill>
                <a:highlight>
                  <a:srgbClr val="23262E"/>
                </a:highlight>
                <a:latin typeface="Consolas"/>
                <a:ea typeface="Consolas"/>
                <a:cs typeface="Consolas"/>
                <a:sym typeface="Consolas"/>
              </a:rPr>
              <a:t>=</a:t>
            </a:r>
            <a:r>
              <a:rPr lang="es" sz="1300" b="0" i="0" u="none" strike="noStrike" cap="none">
                <a:solidFill>
                  <a:srgbClr val="96E072"/>
                </a:solidFill>
                <a:highlight>
                  <a:srgbClr val="23262E"/>
                </a:highlight>
                <a:latin typeface="Consolas"/>
                <a:ea typeface="Consolas"/>
                <a:cs typeface="Consolas"/>
                <a:sym typeface="Consolas"/>
              </a:rPr>
              <a:t>'font-size: 16px;'</a:t>
            </a:r>
            <a:r>
              <a:rPr lang="es" sz="1300" b="0" i="0" u="none" strike="noStrike" cap="none">
                <a:solidFill>
                  <a:srgbClr val="D5CED9"/>
                </a:solidFill>
                <a:highlight>
                  <a:srgbClr val="23262E"/>
                </a:highlight>
                <a:latin typeface="Consolas"/>
                <a:ea typeface="Consolas"/>
                <a:cs typeface="Consolas"/>
                <a:sym typeface="Consolas"/>
              </a:rPr>
              <a:t>&gt;Fuente en 16px&lt;/</a:t>
            </a:r>
            <a:r>
              <a:rPr lang="es" sz="1300" b="0" i="0" u="none" strike="noStrike" cap="none">
                <a:solidFill>
                  <a:srgbClr val="F92672"/>
                </a:solidFill>
                <a:highlight>
                  <a:srgbClr val="23262E"/>
                </a:highlight>
                <a:latin typeface="Consolas"/>
                <a:ea typeface="Consolas"/>
                <a:cs typeface="Consolas"/>
                <a:sym typeface="Consolas"/>
              </a:rPr>
              <a:t>p</a:t>
            </a:r>
            <a:r>
              <a:rPr lang="es" sz="1300" b="0" i="0" u="none" strike="noStrike" cap="none">
                <a:solidFill>
                  <a:srgbClr val="D5CED9"/>
                </a:solidFill>
                <a:highlight>
                  <a:srgbClr val="23262E"/>
                </a:highlight>
                <a:latin typeface="Consolas"/>
                <a:ea typeface="Consolas"/>
                <a:cs typeface="Consolas"/>
                <a:sym typeface="Consolas"/>
              </a:rPr>
              <a:t>&gt;</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&lt;</a:t>
            </a:r>
            <a:r>
              <a:rPr lang="es" sz="1300" b="0" i="0" u="none" strike="noStrike" cap="none">
                <a:solidFill>
                  <a:srgbClr val="F92672"/>
                </a:solidFill>
                <a:highlight>
                  <a:srgbClr val="23262E"/>
                </a:highlight>
                <a:latin typeface="Consolas"/>
                <a:ea typeface="Consolas"/>
                <a:cs typeface="Consolas"/>
                <a:sym typeface="Consolas"/>
              </a:rPr>
              <a:t>p</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FFE66D"/>
                </a:solidFill>
                <a:highlight>
                  <a:srgbClr val="23262E"/>
                </a:highlight>
                <a:latin typeface="Consolas"/>
                <a:ea typeface="Consolas"/>
                <a:cs typeface="Consolas"/>
                <a:sym typeface="Consolas"/>
              </a:rPr>
              <a:t>style</a:t>
            </a:r>
            <a:r>
              <a:rPr lang="es" sz="1300" b="0" i="0" u="none" strike="noStrike" cap="none">
                <a:solidFill>
                  <a:srgbClr val="D5CED9"/>
                </a:solidFill>
                <a:highlight>
                  <a:srgbClr val="23262E"/>
                </a:highlight>
                <a:latin typeface="Consolas"/>
                <a:ea typeface="Consolas"/>
                <a:cs typeface="Consolas"/>
                <a:sym typeface="Consolas"/>
              </a:rPr>
              <a:t>=</a:t>
            </a:r>
            <a:r>
              <a:rPr lang="es" sz="1300" b="0" i="0" u="none" strike="noStrike" cap="none">
                <a:solidFill>
                  <a:srgbClr val="96E072"/>
                </a:solidFill>
                <a:highlight>
                  <a:srgbClr val="23262E"/>
                </a:highlight>
                <a:latin typeface="Consolas"/>
                <a:ea typeface="Consolas"/>
                <a:cs typeface="Consolas"/>
                <a:sym typeface="Consolas"/>
              </a:rPr>
              <a:t>'font-size: 24px;'</a:t>
            </a:r>
            <a:r>
              <a:rPr lang="es" sz="1300" b="0" i="0" u="none" strike="noStrike" cap="none">
                <a:solidFill>
                  <a:srgbClr val="D5CED9"/>
                </a:solidFill>
                <a:highlight>
                  <a:srgbClr val="23262E"/>
                </a:highlight>
                <a:latin typeface="Consolas"/>
                <a:ea typeface="Consolas"/>
                <a:cs typeface="Consolas"/>
                <a:sym typeface="Consolas"/>
              </a:rPr>
              <a:t>&gt;Fuente en 24px&lt;/</a:t>
            </a:r>
            <a:r>
              <a:rPr lang="es" sz="1300" b="0" i="0" u="none" strike="noStrike" cap="none">
                <a:solidFill>
                  <a:srgbClr val="F92672"/>
                </a:solidFill>
                <a:highlight>
                  <a:srgbClr val="23262E"/>
                </a:highlight>
                <a:latin typeface="Consolas"/>
                <a:ea typeface="Consolas"/>
                <a:cs typeface="Consolas"/>
                <a:sym typeface="Consolas"/>
              </a:rPr>
              <a:t>p</a:t>
            </a:r>
            <a:r>
              <a:rPr lang="es" sz="1300" b="0" i="0" u="none" strike="noStrike" cap="none">
                <a:solidFill>
                  <a:srgbClr val="D5CED9"/>
                </a:solidFill>
                <a:highlight>
                  <a:srgbClr val="23262E"/>
                </a:highlight>
                <a:latin typeface="Consolas"/>
                <a:ea typeface="Consolas"/>
                <a:cs typeface="Consolas"/>
                <a:sym typeface="Consolas"/>
              </a:rPr>
              <a:t>&gt;</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&lt;</a:t>
            </a:r>
            <a:r>
              <a:rPr lang="es" sz="1300" b="0" i="0" u="none" strike="noStrike" cap="none">
                <a:solidFill>
                  <a:srgbClr val="F92672"/>
                </a:solidFill>
                <a:highlight>
                  <a:srgbClr val="23262E"/>
                </a:highlight>
                <a:latin typeface="Consolas"/>
                <a:ea typeface="Consolas"/>
                <a:cs typeface="Consolas"/>
                <a:sym typeface="Consolas"/>
              </a:rPr>
              <a:t>p</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FFE66D"/>
                </a:solidFill>
                <a:highlight>
                  <a:srgbClr val="23262E"/>
                </a:highlight>
                <a:latin typeface="Consolas"/>
                <a:ea typeface="Consolas"/>
                <a:cs typeface="Consolas"/>
                <a:sym typeface="Consolas"/>
              </a:rPr>
              <a:t>style</a:t>
            </a:r>
            <a:r>
              <a:rPr lang="es" sz="1300" b="0" i="0" u="none" strike="noStrike" cap="none">
                <a:solidFill>
                  <a:srgbClr val="D5CED9"/>
                </a:solidFill>
                <a:highlight>
                  <a:srgbClr val="23262E"/>
                </a:highlight>
                <a:latin typeface="Consolas"/>
                <a:ea typeface="Consolas"/>
                <a:cs typeface="Consolas"/>
                <a:sym typeface="Consolas"/>
              </a:rPr>
              <a:t>=</a:t>
            </a:r>
            <a:r>
              <a:rPr lang="es" sz="1300" b="0" i="0" u="none" strike="noStrike" cap="none">
                <a:solidFill>
                  <a:srgbClr val="96E072"/>
                </a:solidFill>
                <a:highlight>
                  <a:srgbClr val="23262E"/>
                </a:highlight>
                <a:latin typeface="Consolas"/>
                <a:ea typeface="Consolas"/>
                <a:cs typeface="Consolas"/>
                <a:sym typeface="Consolas"/>
              </a:rPr>
              <a:t>'font-size: 32px;'</a:t>
            </a:r>
            <a:r>
              <a:rPr lang="es" sz="1300" b="0" i="0" u="none" strike="noStrike" cap="none">
                <a:solidFill>
                  <a:srgbClr val="D5CED9"/>
                </a:solidFill>
                <a:highlight>
                  <a:srgbClr val="23262E"/>
                </a:highlight>
                <a:latin typeface="Consolas"/>
                <a:ea typeface="Consolas"/>
                <a:cs typeface="Consolas"/>
                <a:sym typeface="Consolas"/>
              </a:rPr>
              <a:t>&gt;Fuente en 32px&lt;/</a:t>
            </a:r>
            <a:r>
              <a:rPr lang="es" sz="1300" b="0" i="0" u="none" strike="noStrike" cap="none">
                <a:solidFill>
                  <a:srgbClr val="F92672"/>
                </a:solidFill>
                <a:highlight>
                  <a:srgbClr val="23262E"/>
                </a:highlight>
                <a:latin typeface="Consolas"/>
                <a:ea typeface="Consolas"/>
                <a:cs typeface="Consolas"/>
                <a:sym typeface="Consolas"/>
              </a:rPr>
              <a:t>p</a:t>
            </a:r>
            <a:r>
              <a:rPr lang="es" sz="1300" b="0" i="0" u="none" strike="noStrike" cap="none">
                <a:solidFill>
                  <a:srgbClr val="D5CED9"/>
                </a:solidFill>
                <a:highlight>
                  <a:srgbClr val="23262E"/>
                </a:highlight>
                <a:latin typeface="Consolas"/>
                <a:ea typeface="Consolas"/>
                <a:cs typeface="Consolas"/>
                <a:sym typeface="Consolas"/>
              </a:rPr>
              <a:t>&gt;</a:t>
            </a:r>
            <a:endParaRPr sz="1300" b="0" i="0" u="none" strike="noStrike" cap="none">
              <a:solidFill>
                <a:srgbClr val="D5CED9"/>
              </a:solidFill>
              <a:highlight>
                <a:srgbClr val="23262E"/>
              </a:highlight>
              <a:latin typeface="Consolas"/>
              <a:ea typeface="Consolas"/>
              <a:cs typeface="Consolas"/>
              <a:sym typeface="Consolas"/>
            </a:endParaRPr>
          </a:p>
        </p:txBody>
      </p:sp>
      <p:sp>
        <p:nvSpPr>
          <p:cNvPr id="253" name="Google Shape;253;p16"/>
          <p:cNvSpPr txBox="1"/>
          <p:nvPr/>
        </p:nvSpPr>
        <p:spPr>
          <a:xfrm>
            <a:off x="474750" y="3570925"/>
            <a:ext cx="6090600" cy="810300"/>
          </a:xfrm>
          <a:prstGeom prst="rect">
            <a:avLst/>
          </a:prstGeom>
          <a:solidFill>
            <a:srgbClr val="23262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&lt;</a:t>
            </a:r>
            <a:r>
              <a:rPr lang="es" sz="1300" b="0" i="0" u="none" strike="noStrike" cap="none">
                <a:solidFill>
                  <a:srgbClr val="F92672"/>
                </a:solidFill>
                <a:highlight>
                  <a:srgbClr val="23262E"/>
                </a:highlight>
                <a:latin typeface="Consolas"/>
                <a:ea typeface="Consolas"/>
                <a:cs typeface="Consolas"/>
                <a:sym typeface="Consolas"/>
              </a:rPr>
              <a:t>p</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FFE66D"/>
                </a:solidFill>
                <a:highlight>
                  <a:srgbClr val="23262E"/>
                </a:highlight>
                <a:latin typeface="Consolas"/>
                <a:ea typeface="Consolas"/>
                <a:cs typeface="Consolas"/>
                <a:sym typeface="Consolas"/>
              </a:rPr>
              <a:t>style</a:t>
            </a:r>
            <a:r>
              <a:rPr lang="es" sz="1300" b="0" i="0" u="none" strike="noStrike" cap="none">
                <a:solidFill>
                  <a:srgbClr val="D5CED9"/>
                </a:solidFill>
                <a:highlight>
                  <a:srgbClr val="23262E"/>
                </a:highlight>
                <a:latin typeface="Consolas"/>
                <a:ea typeface="Consolas"/>
                <a:cs typeface="Consolas"/>
                <a:sym typeface="Consolas"/>
              </a:rPr>
              <a:t>=</a:t>
            </a:r>
            <a:r>
              <a:rPr lang="es" sz="1300" b="0" i="0" u="none" strike="noStrike" cap="none">
                <a:solidFill>
                  <a:srgbClr val="96E072"/>
                </a:solidFill>
                <a:highlight>
                  <a:srgbClr val="23262E"/>
                </a:highlight>
                <a:latin typeface="Consolas"/>
                <a:ea typeface="Consolas"/>
                <a:cs typeface="Consolas"/>
                <a:sym typeface="Consolas"/>
              </a:rPr>
              <a:t>'font-style: normal;'</a:t>
            </a:r>
            <a:r>
              <a:rPr lang="es" sz="1300" b="0" i="0" u="none" strike="noStrike" cap="none">
                <a:solidFill>
                  <a:srgbClr val="D5CED9"/>
                </a:solidFill>
                <a:highlight>
                  <a:srgbClr val="23262E"/>
                </a:highlight>
                <a:latin typeface="Consolas"/>
                <a:ea typeface="Consolas"/>
                <a:cs typeface="Consolas"/>
                <a:sym typeface="Consolas"/>
              </a:rPr>
              <a:t>&gt;Párrafo con estilo normal.&lt;/</a:t>
            </a:r>
            <a:r>
              <a:rPr lang="es" sz="1300" b="0" i="0" u="none" strike="noStrike" cap="none">
                <a:solidFill>
                  <a:srgbClr val="F92672"/>
                </a:solidFill>
                <a:highlight>
                  <a:srgbClr val="23262E"/>
                </a:highlight>
                <a:latin typeface="Consolas"/>
                <a:ea typeface="Consolas"/>
                <a:cs typeface="Consolas"/>
                <a:sym typeface="Consolas"/>
              </a:rPr>
              <a:t>p</a:t>
            </a:r>
            <a:r>
              <a:rPr lang="es" sz="1300" b="0" i="0" u="none" strike="noStrike" cap="none">
                <a:solidFill>
                  <a:srgbClr val="D5CED9"/>
                </a:solidFill>
                <a:highlight>
                  <a:srgbClr val="23262E"/>
                </a:highlight>
                <a:latin typeface="Consolas"/>
                <a:ea typeface="Consolas"/>
                <a:cs typeface="Consolas"/>
                <a:sym typeface="Consolas"/>
              </a:rPr>
              <a:t>&gt;</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&lt;</a:t>
            </a:r>
            <a:r>
              <a:rPr lang="es" sz="1300" b="0" i="0" u="none" strike="noStrike" cap="none">
                <a:solidFill>
                  <a:srgbClr val="F92672"/>
                </a:solidFill>
                <a:highlight>
                  <a:srgbClr val="23262E"/>
                </a:highlight>
                <a:latin typeface="Consolas"/>
                <a:ea typeface="Consolas"/>
                <a:cs typeface="Consolas"/>
                <a:sym typeface="Consolas"/>
              </a:rPr>
              <a:t>p</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FFE66D"/>
                </a:solidFill>
                <a:highlight>
                  <a:srgbClr val="23262E"/>
                </a:highlight>
                <a:latin typeface="Consolas"/>
                <a:ea typeface="Consolas"/>
                <a:cs typeface="Consolas"/>
                <a:sym typeface="Consolas"/>
              </a:rPr>
              <a:t>style</a:t>
            </a:r>
            <a:r>
              <a:rPr lang="es" sz="1300" b="0" i="0" u="none" strike="noStrike" cap="none">
                <a:solidFill>
                  <a:srgbClr val="D5CED9"/>
                </a:solidFill>
                <a:highlight>
                  <a:srgbClr val="23262E"/>
                </a:highlight>
                <a:latin typeface="Consolas"/>
                <a:ea typeface="Consolas"/>
                <a:cs typeface="Consolas"/>
                <a:sym typeface="Consolas"/>
              </a:rPr>
              <a:t>=</a:t>
            </a:r>
            <a:r>
              <a:rPr lang="es" sz="1300" b="0" i="0" u="none" strike="noStrike" cap="none">
                <a:solidFill>
                  <a:srgbClr val="96E072"/>
                </a:solidFill>
                <a:highlight>
                  <a:srgbClr val="23262E"/>
                </a:highlight>
                <a:latin typeface="Consolas"/>
                <a:ea typeface="Consolas"/>
                <a:cs typeface="Consolas"/>
                <a:sym typeface="Consolas"/>
              </a:rPr>
              <a:t>'font-style: italic;'</a:t>
            </a:r>
            <a:r>
              <a:rPr lang="es" sz="1300" b="0" i="0" u="none" strike="noStrike" cap="none">
                <a:solidFill>
                  <a:srgbClr val="D5CED9"/>
                </a:solidFill>
                <a:highlight>
                  <a:srgbClr val="23262E"/>
                </a:highlight>
                <a:latin typeface="Consolas"/>
                <a:ea typeface="Consolas"/>
                <a:cs typeface="Consolas"/>
                <a:sym typeface="Consolas"/>
              </a:rPr>
              <a:t>&gt;Párrafo con estilo cursiva.&lt;/</a:t>
            </a:r>
            <a:r>
              <a:rPr lang="es" sz="1300" b="0" i="0" u="none" strike="noStrike" cap="none">
                <a:solidFill>
                  <a:srgbClr val="F92672"/>
                </a:solidFill>
                <a:highlight>
                  <a:srgbClr val="23262E"/>
                </a:highlight>
                <a:latin typeface="Consolas"/>
                <a:ea typeface="Consolas"/>
                <a:cs typeface="Consolas"/>
                <a:sym typeface="Consolas"/>
              </a:rPr>
              <a:t>p</a:t>
            </a:r>
            <a:r>
              <a:rPr lang="es" sz="1300" b="0" i="0" u="none" strike="noStrike" cap="none">
                <a:solidFill>
                  <a:srgbClr val="D5CED9"/>
                </a:solidFill>
                <a:highlight>
                  <a:srgbClr val="23262E"/>
                </a:highlight>
                <a:latin typeface="Consolas"/>
                <a:ea typeface="Consolas"/>
                <a:cs typeface="Consolas"/>
                <a:sym typeface="Consolas"/>
              </a:rPr>
              <a:t>&gt;</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&lt;</a:t>
            </a:r>
            <a:r>
              <a:rPr lang="es" sz="1300" b="0" i="0" u="none" strike="noStrike" cap="none">
                <a:solidFill>
                  <a:srgbClr val="F92672"/>
                </a:solidFill>
                <a:highlight>
                  <a:srgbClr val="23262E"/>
                </a:highlight>
                <a:latin typeface="Consolas"/>
                <a:ea typeface="Consolas"/>
                <a:cs typeface="Consolas"/>
                <a:sym typeface="Consolas"/>
              </a:rPr>
              <a:t>p</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FFE66D"/>
                </a:solidFill>
                <a:highlight>
                  <a:srgbClr val="23262E"/>
                </a:highlight>
                <a:latin typeface="Consolas"/>
                <a:ea typeface="Consolas"/>
                <a:cs typeface="Consolas"/>
                <a:sym typeface="Consolas"/>
              </a:rPr>
              <a:t>style</a:t>
            </a:r>
            <a:r>
              <a:rPr lang="es" sz="1300" b="0" i="0" u="none" strike="noStrike" cap="none">
                <a:solidFill>
                  <a:srgbClr val="D5CED9"/>
                </a:solidFill>
                <a:highlight>
                  <a:srgbClr val="23262E"/>
                </a:highlight>
                <a:latin typeface="Consolas"/>
                <a:ea typeface="Consolas"/>
                <a:cs typeface="Consolas"/>
                <a:sym typeface="Consolas"/>
              </a:rPr>
              <a:t>=</a:t>
            </a:r>
            <a:r>
              <a:rPr lang="es" sz="1300" b="0" i="0" u="none" strike="noStrike" cap="none">
                <a:solidFill>
                  <a:srgbClr val="96E072"/>
                </a:solidFill>
                <a:highlight>
                  <a:srgbClr val="23262E"/>
                </a:highlight>
                <a:latin typeface="Consolas"/>
                <a:ea typeface="Consolas"/>
                <a:cs typeface="Consolas"/>
                <a:sym typeface="Consolas"/>
              </a:rPr>
              <a:t>'font-style: oblique;'</a:t>
            </a:r>
            <a:r>
              <a:rPr lang="es" sz="1300" b="0" i="0" u="none" strike="noStrike" cap="none">
                <a:solidFill>
                  <a:srgbClr val="D5CED9"/>
                </a:solidFill>
                <a:highlight>
                  <a:srgbClr val="23262E"/>
                </a:highlight>
                <a:latin typeface="Consolas"/>
                <a:ea typeface="Consolas"/>
                <a:cs typeface="Consolas"/>
                <a:sym typeface="Consolas"/>
              </a:rPr>
              <a:t>&gt;Párrafo con estilo oblicuo.&lt;/</a:t>
            </a:r>
            <a:r>
              <a:rPr lang="es" sz="1300" b="0" i="0" u="none" strike="noStrike" cap="none">
                <a:solidFill>
                  <a:srgbClr val="F92672"/>
                </a:solidFill>
                <a:highlight>
                  <a:srgbClr val="23262E"/>
                </a:highlight>
                <a:latin typeface="Consolas"/>
                <a:ea typeface="Consolas"/>
                <a:cs typeface="Consolas"/>
                <a:sym typeface="Consolas"/>
              </a:rPr>
              <a:t>p</a:t>
            </a:r>
            <a:r>
              <a:rPr lang="es" sz="1300" b="0" i="0" u="none" strike="noStrike" cap="none">
                <a:solidFill>
                  <a:srgbClr val="D5CED9"/>
                </a:solidFill>
                <a:highlight>
                  <a:srgbClr val="23262E"/>
                </a:highlight>
                <a:latin typeface="Consolas"/>
                <a:ea typeface="Consolas"/>
                <a:cs typeface="Consolas"/>
                <a:sym typeface="Consolas"/>
              </a:rPr>
              <a:t>&gt;</a:t>
            </a:r>
            <a:endParaRPr sz="1300" b="0" i="0" u="none" strike="noStrike" cap="none">
              <a:solidFill>
                <a:srgbClr val="D5CED9"/>
              </a:solidFill>
              <a:highlight>
                <a:srgbClr val="23262E"/>
              </a:highlight>
              <a:latin typeface="Consolas"/>
              <a:ea typeface="Consolas"/>
              <a:cs typeface="Consolas"/>
              <a:sym typeface="Consolas"/>
            </a:endParaRPr>
          </a:p>
        </p:txBody>
      </p:sp>
      <p:pic>
        <p:nvPicPr>
          <p:cNvPr id="254" name="Google Shape;254;p16"/>
          <p:cNvPicPr preferRelativeResize="0"/>
          <p:nvPr/>
        </p:nvPicPr>
        <p:blipFill rotWithShape="1">
          <a:blip r:embed="rId4">
            <a:alphaModFix/>
          </a:blip>
          <a:srcRect/>
          <a:stretch/>
        </p:blipFill>
        <p:spPr>
          <a:xfrm>
            <a:off x="6877625" y="3570925"/>
            <a:ext cx="1485550" cy="810300"/>
          </a:xfrm>
          <a:prstGeom prst="rect">
            <a:avLst/>
          </a:prstGeom>
          <a:noFill/>
          <a:ln>
            <a:noFill/>
          </a:ln>
        </p:spPr>
      </p:pic>
      <p:pic>
        <p:nvPicPr>
          <p:cNvPr id="255" name="Google Shape;255;p16"/>
          <p:cNvPicPr preferRelativeResize="0"/>
          <p:nvPr/>
        </p:nvPicPr>
        <p:blipFill rotWithShape="1">
          <a:blip r:embed="rId5">
            <a:alphaModFix/>
          </a:blip>
          <a:srcRect/>
          <a:stretch/>
        </p:blipFill>
        <p:spPr>
          <a:xfrm>
            <a:off x="6877627" y="2248675"/>
            <a:ext cx="1180597" cy="810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s" sz="1550" b="1"/>
              <a:t>Font-family </a:t>
            </a:r>
            <a:r>
              <a:rPr lang="es" sz="1550"/>
              <a:t>establece la familia tipográfica. Los nombres compuestos se colocan entre comillas. Las fuentes sólo se visualizarán si el usuario las tiene instaladas en su dispositivo. Se recomienda agregar más de una fuente, separadas entre comas. </a:t>
            </a:r>
            <a:r>
              <a:rPr lang="es" sz="1550" u="sng">
                <a:solidFill>
                  <a:schemeClr val="hlink"/>
                </a:solidFill>
                <a:hlinkClick r:id="rId3"/>
              </a:rPr>
              <a:t>+info</a:t>
            </a:r>
            <a:r>
              <a:rPr lang="es" sz="1550"/>
              <a:t> </a:t>
            </a:r>
            <a:endParaRPr sz="1550"/>
          </a:p>
        </p:txBody>
      </p:sp>
      <p:sp>
        <p:nvSpPr>
          <p:cNvPr id="261" name="Google Shape;261;p1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Propiedades font-family y font-weight</a:t>
            </a:r>
            <a:endParaRPr/>
          </a:p>
        </p:txBody>
      </p:sp>
      <p:sp>
        <p:nvSpPr>
          <p:cNvPr id="262" name="Google Shape;262;p17"/>
          <p:cNvSpPr txBox="1">
            <a:spLocks noGrp="1"/>
          </p:cNvSpPr>
          <p:nvPr>
            <p:ph type="body" idx="1"/>
          </p:nvPr>
        </p:nvSpPr>
        <p:spPr>
          <a:xfrm>
            <a:off x="431975" y="3370925"/>
            <a:ext cx="8280000" cy="810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Clr>
                <a:schemeClr val="dk1"/>
              </a:buClr>
              <a:buSzPts val="1100"/>
              <a:buFont typeface="Arial"/>
              <a:buNone/>
            </a:pPr>
            <a:r>
              <a:rPr lang="es" sz="1600" b="1"/>
              <a:t>font-weigth:</a:t>
            </a:r>
            <a:r>
              <a:rPr lang="es" sz="1600"/>
              <a:t> Establece qué tan gruesos o delgados deben mostrarse los caracteres en el texto. </a:t>
            </a:r>
            <a:r>
              <a:rPr lang="es" sz="1600" u="sng">
                <a:solidFill>
                  <a:schemeClr val="hlink"/>
                </a:solidFill>
                <a:hlinkClick r:id="rId4"/>
              </a:rPr>
              <a:t>+info</a:t>
            </a:r>
            <a:endParaRPr sz="1600"/>
          </a:p>
        </p:txBody>
      </p:sp>
      <p:sp>
        <p:nvSpPr>
          <p:cNvPr id="263" name="Google Shape;263;p17"/>
          <p:cNvSpPr txBox="1"/>
          <p:nvPr/>
        </p:nvSpPr>
        <p:spPr>
          <a:xfrm>
            <a:off x="1639500" y="2485325"/>
            <a:ext cx="5847600" cy="733200"/>
          </a:xfrm>
          <a:prstGeom prst="rect">
            <a:avLst/>
          </a:prstGeom>
          <a:solidFill>
            <a:srgbClr val="23262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F92672"/>
                </a:solidFill>
                <a:highlight>
                  <a:srgbClr val="23262E"/>
                </a:highlight>
                <a:latin typeface="Consolas"/>
                <a:ea typeface="Consolas"/>
                <a:cs typeface="Consolas"/>
                <a:sym typeface="Consolas"/>
              </a:rPr>
              <a:t>div</a:t>
            </a:r>
            <a:r>
              <a:rPr lang="es" sz="1300" b="0" i="0" u="none" strike="noStrike" cap="none">
                <a:solidFill>
                  <a:srgbClr val="D5CED9"/>
                </a:solidFill>
                <a:highlight>
                  <a:srgbClr val="23262E"/>
                </a:highlight>
                <a:latin typeface="Consolas"/>
                <a:ea typeface="Consolas"/>
                <a:cs typeface="Consolas"/>
                <a:sym typeface="Consolas"/>
              </a:rPr>
              <a:t> {</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    font-family: </a:t>
            </a:r>
            <a:r>
              <a:rPr lang="es" sz="1300" b="0" i="0" u="none" strike="noStrike" cap="none">
                <a:solidFill>
                  <a:srgbClr val="EE5D43"/>
                </a:solidFill>
                <a:highlight>
                  <a:srgbClr val="23262E"/>
                </a:highlight>
                <a:latin typeface="Consolas"/>
                <a:ea typeface="Consolas"/>
                <a:cs typeface="Consolas"/>
                <a:sym typeface="Consolas"/>
              </a:rPr>
              <a:t>Georgia</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96E072"/>
                </a:solidFill>
                <a:highlight>
                  <a:srgbClr val="23262E"/>
                </a:highlight>
                <a:latin typeface="Consolas"/>
                <a:ea typeface="Consolas"/>
                <a:cs typeface="Consolas"/>
                <a:sym typeface="Consolas"/>
              </a:rPr>
              <a:t>'Times New Roman'</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EE5D43"/>
                </a:solidFill>
                <a:highlight>
                  <a:srgbClr val="23262E"/>
                </a:highlight>
                <a:latin typeface="Consolas"/>
                <a:ea typeface="Consolas"/>
                <a:cs typeface="Consolas"/>
                <a:sym typeface="Consolas"/>
              </a:rPr>
              <a:t>Verdana</a:t>
            </a:r>
            <a:r>
              <a:rPr lang="es" sz="1300" b="0" i="0" u="none" strike="noStrike" cap="none">
                <a:solidFill>
                  <a:srgbClr val="D5CED9"/>
                </a:solidFill>
                <a:highlight>
                  <a:srgbClr val="23262E"/>
                </a:highlight>
                <a:latin typeface="Consolas"/>
                <a:ea typeface="Consolas"/>
                <a:cs typeface="Consolas"/>
                <a:sym typeface="Consolas"/>
              </a:rPr>
              <a:t>, </a:t>
            </a:r>
            <a:r>
              <a:rPr lang="es" sz="1300" b="0" i="0" u="none" strike="noStrike" cap="none">
                <a:solidFill>
                  <a:srgbClr val="EE5D43"/>
                </a:solidFill>
                <a:highlight>
                  <a:srgbClr val="23262E"/>
                </a:highlight>
                <a:latin typeface="Consolas"/>
                <a:ea typeface="Consolas"/>
                <a:cs typeface="Consolas"/>
                <a:sym typeface="Consolas"/>
              </a:rPr>
              <a:t>serif</a:t>
            </a:r>
            <a:r>
              <a:rPr lang="es" sz="1300" b="0" i="0" u="none" strike="noStrike" cap="none">
                <a:solidFill>
                  <a:srgbClr val="D5CED9"/>
                </a:solidFill>
                <a:highlight>
                  <a:srgbClr val="23262E"/>
                </a:highlight>
                <a:latin typeface="Consolas"/>
                <a:ea typeface="Consolas"/>
                <a:cs typeface="Consolas"/>
                <a:sym typeface="Consolas"/>
              </a:rPr>
              <a:t>;</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00" b="0" i="0" u="none" strike="noStrike" cap="none">
                <a:solidFill>
                  <a:srgbClr val="D5CED9"/>
                </a:solidFill>
                <a:highlight>
                  <a:srgbClr val="23262E"/>
                </a:highlight>
                <a:latin typeface="Consolas"/>
                <a:ea typeface="Consolas"/>
                <a:cs typeface="Consolas"/>
                <a:sym typeface="Consolas"/>
              </a:rPr>
              <a:t>}</a:t>
            </a:r>
            <a:endParaRPr sz="13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300" b="0" i="0" u="none" strike="noStrike" cap="none">
              <a:solidFill>
                <a:srgbClr val="D5CED9"/>
              </a:solidFill>
              <a:highlight>
                <a:srgbClr val="23262E"/>
              </a:highlight>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8"/>
          <p:cNvSpPr txBox="1">
            <a:spLocks noGrp="1"/>
          </p:cNvSpPr>
          <p:nvPr>
            <p:ph type="body" idx="1"/>
          </p:nvPr>
        </p:nvSpPr>
        <p:spPr>
          <a:xfrm>
            <a:off x="534875" y="1170125"/>
            <a:ext cx="8177100" cy="116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s" sz="1550"/>
              <a:t>Si deseamos utilizar alguna fuente que no sea estándar, podemos utilizar la API de </a:t>
            </a:r>
            <a:r>
              <a:rPr lang="es" sz="1550" b="1"/>
              <a:t>Google Fonts</a:t>
            </a:r>
            <a:r>
              <a:rPr lang="es" sz="1550"/>
              <a:t> que dispone de cientos de tipografías para utilizar en nuestra página. Simplemente debemos agregar un enlace en la hoja de estilo.</a:t>
            </a:r>
            <a:endParaRPr sz="1550"/>
          </a:p>
          <a:p>
            <a:pPr marL="0" lvl="0" indent="0" algn="l" rtl="0">
              <a:lnSpc>
                <a:spcPct val="115000"/>
              </a:lnSpc>
              <a:spcBef>
                <a:spcPts val="1200"/>
              </a:spcBef>
              <a:spcAft>
                <a:spcPts val="0"/>
              </a:spcAft>
              <a:buClr>
                <a:schemeClr val="dk1"/>
              </a:buClr>
              <a:buSzPts val="1100"/>
              <a:buFont typeface="Arial"/>
              <a:buNone/>
            </a:pPr>
            <a:endParaRPr sz="1550" b="1"/>
          </a:p>
          <a:p>
            <a:pPr marL="0" lvl="0" indent="0" algn="l" rtl="0">
              <a:lnSpc>
                <a:spcPct val="115000"/>
              </a:lnSpc>
              <a:spcBef>
                <a:spcPts val="1200"/>
              </a:spcBef>
              <a:spcAft>
                <a:spcPts val="1200"/>
              </a:spcAft>
              <a:buClr>
                <a:schemeClr val="dk1"/>
              </a:buClr>
              <a:buSzPts val="1100"/>
              <a:buFont typeface="Arial"/>
              <a:buNone/>
            </a:pPr>
            <a:endParaRPr sz="1550" b="1"/>
          </a:p>
        </p:txBody>
      </p:sp>
      <p:sp>
        <p:nvSpPr>
          <p:cNvPr id="269" name="Google Shape;269;p1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Google Fonts</a:t>
            </a:r>
            <a:endParaRPr/>
          </a:p>
        </p:txBody>
      </p:sp>
      <p:sp>
        <p:nvSpPr>
          <p:cNvPr id="270" name="Google Shape;270;p18"/>
          <p:cNvSpPr txBox="1">
            <a:spLocks noGrp="1"/>
          </p:cNvSpPr>
          <p:nvPr>
            <p:ph type="body" idx="1"/>
          </p:nvPr>
        </p:nvSpPr>
        <p:spPr>
          <a:xfrm>
            <a:off x="534875" y="2332925"/>
            <a:ext cx="4097700" cy="2262600"/>
          </a:xfrm>
          <a:prstGeom prst="rect">
            <a:avLst/>
          </a:prstGeom>
          <a:noFill/>
          <a:ln>
            <a:noFill/>
          </a:ln>
        </p:spPr>
        <p:txBody>
          <a:bodyPr spcFirstLastPara="1" wrap="square" lIns="91425" tIns="91425" rIns="91425" bIns="91425" anchor="t" anchorCtr="0">
            <a:noAutofit/>
          </a:bodyPr>
          <a:lstStyle/>
          <a:p>
            <a:pPr marL="457200" lvl="0" indent="-327025" algn="l" rtl="0">
              <a:lnSpc>
                <a:spcPct val="115000"/>
              </a:lnSpc>
              <a:spcBef>
                <a:spcPts val="0"/>
              </a:spcBef>
              <a:spcAft>
                <a:spcPts val="0"/>
              </a:spcAft>
              <a:buSzPts val="1550"/>
              <a:buAutoNum type="arabicPeriod"/>
            </a:pPr>
            <a:r>
              <a:rPr lang="es" sz="1550"/>
              <a:t>Ingresar a </a:t>
            </a:r>
            <a:r>
              <a:rPr lang="es" sz="1550" u="sng">
                <a:solidFill>
                  <a:schemeClr val="hlink"/>
                </a:solidFill>
                <a:hlinkClick r:id="rId3"/>
              </a:rPr>
              <a:t>https://fonts.google.com/</a:t>
            </a:r>
            <a:r>
              <a:rPr lang="es" sz="1550"/>
              <a:t> </a:t>
            </a:r>
            <a:endParaRPr sz="1550"/>
          </a:p>
          <a:p>
            <a:pPr marL="457200" lvl="0" indent="-327025" algn="l" rtl="0">
              <a:lnSpc>
                <a:spcPct val="115000"/>
              </a:lnSpc>
              <a:spcBef>
                <a:spcPts val="0"/>
              </a:spcBef>
              <a:spcAft>
                <a:spcPts val="0"/>
              </a:spcAft>
              <a:buSzPts val="1550"/>
              <a:buAutoNum type="arabicPeriod"/>
            </a:pPr>
            <a:r>
              <a:rPr lang="es" sz="1550"/>
              <a:t>Seleccionar una fuente.</a:t>
            </a:r>
            <a:endParaRPr sz="1550"/>
          </a:p>
          <a:p>
            <a:pPr marL="457200" lvl="0" indent="-327025" algn="l" rtl="0">
              <a:lnSpc>
                <a:spcPct val="115000"/>
              </a:lnSpc>
              <a:spcBef>
                <a:spcPts val="0"/>
              </a:spcBef>
              <a:spcAft>
                <a:spcPts val="0"/>
              </a:spcAft>
              <a:buSzPts val="1550"/>
              <a:buAutoNum type="arabicPeriod"/>
            </a:pPr>
            <a:r>
              <a:rPr lang="es" sz="1550"/>
              <a:t>Copiar y pegar la regla CSS. </a:t>
            </a:r>
            <a:r>
              <a:rPr lang="es" sz="1550" u="sng">
                <a:solidFill>
                  <a:schemeClr val="hlink"/>
                </a:solidFill>
                <a:hlinkClick r:id="rId4"/>
              </a:rPr>
              <a:t>+info</a:t>
            </a:r>
            <a:endParaRPr sz="1550"/>
          </a:p>
        </p:txBody>
      </p:sp>
      <p:pic>
        <p:nvPicPr>
          <p:cNvPr id="271" name="Google Shape;271;p18"/>
          <p:cNvPicPr preferRelativeResize="0"/>
          <p:nvPr/>
        </p:nvPicPr>
        <p:blipFill rotWithShape="1">
          <a:blip r:embed="rId5">
            <a:alphaModFix/>
          </a:blip>
          <a:srcRect/>
          <a:stretch/>
        </p:blipFill>
        <p:spPr>
          <a:xfrm>
            <a:off x="4833461" y="2203325"/>
            <a:ext cx="3320215" cy="2262600"/>
          </a:xfrm>
          <a:prstGeom prst="rect">
            <a:avLst/>
          </a:prstGeom>
          <a:noFill/>
          <a:ln>
            <a:noFill/>
          </a:ln>
        </p:spPr>
      </p:pic>
      <p:pic>
        <p:nvPicPr>
          <p:cNvPr id="272" name="Google Shape;272;p18"/>
          <p:cNvPicPr preferRelativeResize="0"/>
          <p:nvPr/>
        </p:nvPicPr>
        <p:blipFill rotWithShape="1">
          <a:blip r:embed="rId6">
            <a:alphaModFix/>
          </a:blip>
          <a:srcRect/>
          <a:stretch/>
        </p:blipFill>
        <p:spPr>
          <a:xfrm>
            <a:off x="6944941" y="3258674"/>
            <a:ext cx="1699160" cy="1162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endParaRPr/>
          </a:p>
        </p:txBody>
      </p:sp>
      <p:sp>
        <p:nvSpPr>
          <p:cNvPr id="278" name="Google Shape;278;p19"/>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Adobe Fonts</a:t>
            </a:r>
            <a:endParaRPr/>
          </a:p>
        </p:txBody>
      </p:sp>
      <p:sp>
        <p:nvSpPr>
          <p:cNvPr id="279" name="Google Shape;279;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s"/>
              <a:t>Adobe Fonts es un servicio en línea que brinda a sus suscriptores acceso a su biblioteca de fuentes, bajo un único acuerdo de licencia. Las fuentes pueden usarse directamente en sitios web.</a:t>
            </a:r>
            <a:endParaRPr/>
          </a:p>
          <a:p>
            <a:pPr marL="0" lvl="0" indent="0" algn="l" rtl="0">
              <a:lnSpc>
                <a:spcPct val="115000"/>
              </a:lnSpc>
              <a:spcBef>
                <a:spcPts val="1200"/>
              </a:spcBef>
              <a:spcAft>
                <a:spcPts val="1200"/>
              </a:spcAft>
              <a:buSzPts val="1400"/>
              <a:buNone/>
            </a:pPr>
            <a:r>
              <a:rPr lang="es"/>
              <a:t>Adobe Fonts: </a:t>
            </a:r>
            <a:r>
              <a:rPr lang="es" u="sng">
                <a:solidFill>
                  <a:schemeClr val="hlink"/>
                </a:solidFill>
                <a:hlinkClick r:id="rId3"/>
              </a:rPr>
              <a:t>https://fonts.adobe.com/fonts/</a:t>
            </a:r>
            <a:r>
              <a:rPr lang="es"/>
              <a:t> </a:t>
            </a:r>
            <a:r>
              <a:rPr lang="es" u="sng">
                <a:solidFill>
                  <a:schemeClr val="hlink"/>
                </a:solidFill>
                <a:hlinkClick r:id="rId4"/>
              </a:rPr>
              <a:t>+info</a:t>
            </a:r>
            <a:endParaRPr/>
          </a:p>
        </p:txBody>
      </p:sp>
      <p:pic>
        <p:nvPicPr>
          <p:cNvPr id="280" name="Google Shape;280;p19"/>
          <p:cNvPicPr preferRelativeResize="0"/>
          <p:nvPr/>
        </p:nvPicPr>
        <p:blipFill rotWithShape="1">
          <a:blip r:embed="rId5">
            <a:alphaModFix/>
          </a:blip>
          <a:srcRect r="23675"/>
          <a:stretch/>
        </p:blipFill>
        <p:spPr>
          <a:xfrm>
            <a:off x="4832400" y="1152475"/>
            <a:ext cx="3999900" cy="34390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111111"/>
              <a:buNone/>
            </a:pPr>
            <a:r>
              <a:rPr lang="es" b="0"/>
              <a:t>Medidas, colores, fondos, fuentes e íconos</a:t>
            </a:r>
            <a:endParaRPr b="0"/>
          </a:p>
        </p:txBody>
      </p:sp>
      <p:pic>
        <p:nvPicPr>
          <p:cNvPr id="151" name="Google Shape;151;p2"/>
          <p:cNvPicPr preferRelativeResize="0"/>
          <p:nvPr/>
        </p:nvPicPr>
        <p:blipFill rotWithShape="1">
          <a:blip r:embed="rId3">
            <a:alphaModFix/>
          </a:blip>
          <a:srcRect/>
          <a:stretch/>
        </p:blipFill>
        <p:spPr>
          <a:xfrm>
            <a:off x="4187713" y="2834124"/>
            <a:ext cx="768596"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400"/>
              <a:buNone/>
            </a:pPr>
            <a:endParaRPr/>
          </a:p>
        </p:txBody>
      </p:sp>
      <p:sp>
        <p:nvSpPr>
          <p:cNvPr id="286" name="Google Shape;286;p2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s" sz="1250"/>
              <a:t>Hay varias formas de agregar iconos a tu sitio web, en </a:t>
            </a:r>
            <a:r>
              <a:rPr lang="es" sz="1250" u="sng">
                <a:solidFill>
                  <a:schemeClr val="hlink"/>
                </a:solidFill>
                <a:hlinkClick r:id="rId3"/>
              </a:rPr>
              <a:t>https://fontawesome.com/</a:t>
            </a:r>
            <a:r>
              <a:rPr lang="es" sz="1250"/>
              <a:t>,  hay iconos gratuitos y pagos, te registras en el sitio y te envían un mail con una etiqueta que podés agregar al &lt;head&gt; de tu HTML. Luego podés elegir los íconos a utilizar y agregar a tu página.</a:t>
            </a:r>
            <a:endParaRPr sz="1250"/>
          </a:p>
        </p:txBody>
      </p:sp>
      <p:sp>
        <p:nvSpPr>
          <p:cNvPr id="287" name="Google Shape;287;p20"/>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Íconos (fontawesome)</a:t>
            </a:r>
            <a:endParaRPr/>
          </a:p>
        </p:txBody>
      </p:sp>
      <p:sp>
        <p:nvSpPr>
          <p:cNvPr id="288" name="Google Shape;288;p20"/>
          <p:cNvSpPr txBox="1"/>
          <p:nvPr/>
        </p:nvSpPr>
        <p:spPr>
          <a:xfrm>
            <a:off x="4572000" y="1152475"/>
            <a:ext cx="4260300" cy="3416400"/>
          </a:xfrm>
          <a:prstGeom prst="rect">
            <a:avLst/>
          </a:prstGeom>
          <a:solidFill>
            <a:srgbClr val="23262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h3</a:t>
            </a:r>
            <a:r>
              <a:rPr lang="es" sz="800" b="0" i="0" u="none" strike="noStrike" cap="none">
                <a:solidFill>
                  <a:srgbClr val="D5CED9"/>
                </a:solidFill>
                <a:highlight>
                  <a:srgbClr val="23262E"/>
                </a:highlight>
                <a:latin typeface="Consolas"/>
                <a:ea typeface="Consolas"/>
                <a:cs typeface="Consolas"/>
                <a:sym typeface="Consolas"/>
              </a:rPr>
              <a:t>&gt;Íconos de Font Awesome&lt;/</a:t>
            </a:r>
            <a:r>
              <a:rPr lang="es" sz="800" b="0" i="0" u="none" strike="noStrike" cap="none">
                <a:solidFill>
                  <a:srgbClr val="F92672"/>
                </a:solidFill>
                <a:highlight>
                  <a:srgbClr val="23262E"/>
                </a:highlight>
                <a:latin typeface="Consolas"/>
                <a:ea typeface="Consolas"/>
                <a:cs typeface="Consolas"/>
                <a:sym typeface="Consolas"/>
              </a:rPr>
              <a:t>h3</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"fas fa-cloud"</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"fas fa-heart"</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"fas fa-car"</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"fas fa-file"</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"fas fa-bars"</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h3</a:t>
            </a:r>
            <a:r>
              <a:rPr lang="es" sz="800" b="0" i="0" u="none" strike="noStrike" cap="none">
                <a:solidFill>
                  <a:srgbClr val="D5CED9"/>
                </a:solidFill>
                <a:highlight>
                  <a:srgbClr val="23262E"/>
                </a:highlight>
                <a:latin typeface="Consolas"/>
                <a:ea typeface="Consolas"/>
                <a:cs typeface="Consolas"/>
                <a:sym typeface="Consolas"/>
              </a:rPr>
              <a:t>&gt;Íconos de Font Awesome (tamaño y color)&lt;/</a:t>
            </a:r>
            <a:r>
              <a:rPr lang="es" sz="800" b="0" i="0" u="none" strike="noStrike" cap="none">
                <a:solidFill>
                  <a:srgbClr val="F92672"/>
                </a:solidFill>
                <a:highlight>
                  <a:srgbClr val="23262E"/>
                </a:highlight>
                <a:latin typeface="Consolas"/>
                <a:ea typeface="Consolas"/>
                <a:cs typeface="Consolas"/>
                <a:sym typeface="Consolas"/>
              </a:rPr>
              <a:t>h3</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"fas fa-cloud"</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style</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"font-size: 24px;"</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"fas fa-cloud"</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style</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"font-size: 36px;"</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"fas fa-cloud"</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style</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"font-size: 48px; color:red"</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"fas fa-cloud"</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style</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"font-size: 60px; color:lightblue"</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h3</a:t>
            </a:r>
            <a:r>
              <a:rPr lang="es" sz="800" b="0" i="0" u="none" strike="noStrike" cap="none">
                <a:solidFill>
                  <a:srgbClr val="D5CED9"/>
                </a:solidFill>
                <a:highlight>
                  <a:srgbClr val="23262E"/>
                </a:highlight>
                <a:latin typeface="Consolas"/>
                <a:ea typeface="Consolas"/>
                <a:cs typeface="Consolas"/>
                <a:sym typeface="Consolas"/>
              </a:rPr>
              <a:t>&gt;Íconos de Font Awesome (tamaño y color)&lt;/</a:t>
            </a:r>
            <a:r>
              <a:rPr lang="es" sz="800" b="0" i="0" u="none" strike="noStrike" cap="none">
                <a:solidFill>
                  <a:srgbClr val="F92672"/>
                </a:solidFill>
                <a:highlight>
                  <a:srgbClr val="23262E"/>
                </a:highlight>
                <a:latin typeface="Consolas"/>
                <a:ea typeface="Consolas"/>
                <a:cs typeface="Consolas"/>
                <a:sym typeface="Consolas"/>
              </a:rPr>
              <a:t>h3</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a</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href</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"https://www.instagram.com/"</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"fa-brands fa-instagram"</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style</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"font-size: 36px;"</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a</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a</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href</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"https://www.facebook.com/"</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"fa-brands fa-facebook-f"</a:t>
            </a:r>
            <a:r>
              <a:rPr lang="es" sz="800" b="0" i="0" u="none" strike="noStrike" cap="none">
                <a:solidFill>
                  <a:srgbClr val="FFE66D"/>
                </a:solidFill>
                <a:highlight>
                  <a:srgbClr val="23262E"/>
                </a:highlight>
                <a:latin typeface="Consolas"/>
                <a:ea typeface="Consolas"/>
                <a:cs typeface="Consolas"/>
                <a:sym typeface="Consolas"/>
              </a:rPr>
              <a:t>style</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"font-size: 36px;"</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a</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a</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href</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"https://www.linkedin.com/"</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"fa-brands fa-linkedin"</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style</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"font-size: 36px;"</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a</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a</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href</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"http://twitter.com/"</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class</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"fa-brands fa-twitter"</a:t>
            </a:r>
            <a:r>
              <a:rPr lang="es" sz="800" b="0" i="0" u="none" strike="noStrike" cap="none">
                <a:solidFill>
                  <a:srgbClr val="D5CED9"/>
                </a:solidFill>
                <a:highlight>
                  <a:srgbClr val="23262E"/>
                </a:highlight>
                <a:latin typeface="Consolas"/>
                <a:ea typeface="Consolas"/>
                <a:cs typeface="Consolas"/>
                <a:sym typeface="Consolas"/>
              </a:rPr>
              <a:t> </a:t>
            </a:r>
            <a:r>
              <a:rPr lang="es" sz="800" b="0" i="0" u="none" strike="noStrike" cap="none">
                <a:solidFill>
                  <a:srgbClr val="FFE66D"/>
                </a:solidFill>
                <a:highlight>
                  <a:srgbClr val="23262E"/>
                </a:highlight>
                <a:latin typeface="Consolas"/>
                <a:ea typeface="Consolas"/>
                <a:cs typeface="Consolas"/>
                <a:sym typeface="Consolas"/>
              </a:rPr>
              <a:t>style</a:t>
            </a:r>
            <a:r>
              <a:rPr lang="es" sz="800" b="0" i="0" u="none" strike="noStrike" cap="none">
                <a:solidFill>
                  <a:srgbClr val="D5CED9"/>
                </a:solidFill>
                <a:highlight>
                  <a:srgbClr val="23262E"/>
                </a:highlight>
                <a:latin typeface="Consolas"/>
                <a:ea typeface="Consolas"/>
                <a:cs typeface="Consolas"/>
                <a:sym typeface="Consolas"/>
              </a:rPr>
              <a:t>=</a:t>
            </a:r>
            <a:r>
              <a:rPr lang="es" sz="800" b="0" i="0" u="none" strike="noStrike" cap="none">
                <a:solidFill>
                  <a:srgbClr val="96E072"/>
                </a:solidFill>
                <a:highlight>
                  <a:srgbClr val="23262E"/>
                </a:highlight>
                <a:latin typeface="Consolas"/>
                <a:ea typeface="Consolas"/>
                <a:cs typeface="Consolas"/>
                <a:sym typeface="Consolas"/>
              </a:rPr>
              <a:t>"font-size: 36px;"</a:t>
            </a:r>
            <a:r>
              <a:rPr lang="es" sz="800" b="0" i="0" u="none" strike="noStrike" cap="none">
                <a:solidFill>
                  <a:srgbClr val="D5CED9"/>
                </a:solidFill>
                <a:highlight>
                  <a:srgbClr val="23262E"/>
                </a:highlight>
                <a:latin typeface="Consolas"/>
                <a:ea typeface="Consolas"/>
                <a:cs typeface="Consolas"/>
                <a:sym typeface="Consolas"/>
              </a:rPr>
              <a:t>&gt;&lt;/</a:t>
            </a:r>
            <a:r>
              <a:rPr lang="es" sz="800" b="0" i="0" u="none" strike="noStrike" cap="none">
                <a:solidFill>
                  <a:srgbClr val="F92672"/>
                </a:solidFill>
                <a:highlight>
                  <a:srgbClr val="23262E"/>
                </a:highlight>
                <a:latin typeface="Consolas"/>
                <a:ea typeface="Consolas"/>
                <a:cs typeface="Consolas"/>
                <a:sym typeface="Consolas"/>
              </a:rPr>
              <a:t>i</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800" b="0" i="0" u="none" strike="noStrike" cap="none">
                <a:solidFill>
                  <a:srgbClr val="D5CED9"/>
                </a:solidFill>
                <a:highlight>
                  <a:srgbClr val="23262E"/>
                </a:highlight>
                <a:latin typeface="Consolas"/>
                <a:ea typeface="Consolas"/>
                <a:cs typeface="Consolas"/>
                <a:sym typeface="Consolas"/>
              </a:rPr>
              <a:t>    &lt;/</a:t>
            </a:r>
            <a:r>
              <a:rPr lang="es" sz="800" b="0" i="0" u="none" strike="noStrike" cap="none">
                <a:solidFill>
                  <a:srgbClr val="F92672"/>
                </a:solidFill>
                <a:highlight>
                  <a:srgbClr val="23262E"/>
                </a:highlight>
                <a:latin typeface="Consolas"/>
                <a:ea typeface="Consolas"/>
                <a:cs typeface="Consolas"/>
                <a:sym typeface="Consolas"/>
              </a:rPr>
              <a:t>a</a:t>
            </a:r>
            <a:r>
              <a:rPr lang="es" sz="800" b="0" i="0" u="none" strike="noStrike" cap="none">
                <a:solidFill>
                  <a:srgbClr val="D5CED9"/>
                </a:solidFill>
                <a:highlight>
                  <a:srgbClr val="23262E"/>
                </a:highlight>
                <a:latin typeface="Consolas"/>
                <a:ea typeface="Consolas"/>
                <a:cs typeface="Consolas"/>
                <a:sym typeface="Consolas"/>
              </a:rPr>
              <a:t>&gt;</a:t>
            </a:r>
            <a:endParaRPr sz="800" b="0" i="0" u="none" strike="noStrike" cap="none">
              <a:solidFill>
                <a:srgbClr val="D5CED9"/>
              </a:solidFill>
              <a:highlight>
                <a:srgbClr val="23262E"/>
              </a:highlight>
              <a:latin typeface="Consolas"/>
              <a:ea typeface="Consolas"/>
              <a:cs typeface="Consolas"/>
              <a:sym typeface="Consolas"/>
            </a:endParaRPr>
          </a:p>
        </p:txBody>
      </p:sp>
      <p:pic>
        <p:nvPicPr>
          <p:cNvPr id="289" name="Google Shape;289;p20"/>
          <p:cNvPicPr preferRelativeResize="0"/>
          <p:nvPr/>
        </p:nvPicPr>
        <p:blipFill rotWithShape="1">
          <a:blip r:embed="rId4">
            <a:alphaModFix/>
          </a:blip>
          <a:srcRect/>
          <a:stretch/>
        </p:blipFill>
        <p:spPr>
          <a:xfrm>
            <a:off x="1830251" y="2659100"/>
            <a:ext cx="2285250" cy="1909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1"/>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s" sz="1550"/>
              <a:t>Otros ìconos interesantes se pueden conseguir en </a:t>
            </a:r>
            <a:r>
              <a:rPr lang="es" sz="1550" u="sng">
                <a:solidFill>
                  <a:schemeClr val="hlink"/>
                </a:solidFill>
                <a:hlinkClick r:id="rId3"/>
              </a:rPr>
              <a:t>https://www.flaticon.es/</a:t>
            </a:r>
            <a:r>
              <a:rPr lang="es" sz="1550"/>
              <a:t> . Se pueden descargar o utilizar directamente vinculando las imágenes desde su web. </a:t>
            </a:r>
            <a:r>
              <a:rPr lang="es" sz="1550" u="sng">
                <a:solidFill>
                  <a:schemeClr val="hlink"/>
                </a:solidFill>
                <a:hlinkClick r:id="rId4"/>
              </a:rPr>
              <a:t>Cómo descargar íconos gratis y crear patrones en Flaticon</a:t>
            </a:r>
            <a:endParaRPr sz="1550"/>
          </a:p>
        </p:txBody>
      </p:sp>
      <p:sp>
        <p:nvSpPr>
          <p:cNvPr id="295" name="Google Shape;295;p21"/>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Íconos (flaticon)</a:t>
            </a:r>
            <a:endParaRPr/>
          </a:p>
        </p:txBody>
      </p:sp>
      <p:pic>
        <p:nvPicPr>
          <p:cNvPr id="296" name="Google Shape;296;p21"/>
          <p:cNvPicPr preferRelativeResize="0"/>
          <p:nvPr/>
        </p:nvPicPr>
        <p:blipFill rotWithShape="1">
          <a:blip r:embed="rId5">
            <a:alphaModFix/>
          </a:blip>
          <a:srcRect/>
          <a:stretch/>
        </p:blipFill>
        <p:spPr>
          <a:xfrm>
            <a:off x="3394775" y="3504425"/>
            <a:ext cx="2457278" cy="1137775"/>
          </a:xfrm>
          <a:prstGeom prst="rect">
            <a:avLst/>
          </a:prstGeom>
          <a:noFill/>
          <a:ln>
            <a:noFill/>
          </a:ln>
        </p:spPr>
      </p:pic>
      <p:sp>
        <p:nvSpPr>
          <p:cNvPr id="297" name="Google Shape;297;p21"/>
          <p:cNvSpPr txBox="1"/>
          <p:nvPr/>
        </p:nvSpPr>
        <p:spPr>
          <a:xfrm>
            <a:off x="541300" y="2354675"/>
            <a:ext cx="8011800" cy="1047000"/>
          </a:xfrm>
          <a:prstGeom prst="rect">
            <a:avLst/>
          </a:prstGeom>
          <a:solidFill>
            <a:srgbClr val="23262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s" sz="1350" b="0" i="0" u="none" strike="noStrike" cap="none">
                <a:solidFill>
                  <a:srgbClr val="D5CED9"/>
                </a:solidFill>
                <a:highlight>
                  <a:srgbClr val="23262E"/>
                </a:highlight>
                <a:latin typeface="Consolas"/>
                <a:ea typeface="Consolas"/>
                <a:cs typeface="Consolas"/>
                <a:sym typeface="Consolas"/>
              </a:rPr>
              <a:t>&lt;</a:t>
            </a:r>
            <a:r>
              <a:rPr lang="es" sz="1350" b="0" i="0" u="none" strike="noStrike" cap="none">
                <a:solidFill>
                  <a:srgbClr val="F92672"/>
                </a:solidFill>
                <a:highlight>
                  <a:srgbClr val="23262E"/>
                </a:highlight>
                <a:latin typeface="Consolas"/>
                <a:ea typeface="Consolas"/>
                <a:cs typeface="Consolas"/>
                <a:sym typeface="Consolas"/>
              </a:rPr>
              <a:t>p</a:t>
            </a:r>
            <a:r>
              <a:rPr lang="es" sz="1350" b="0" i="0" u="none" strike="noStrike" cap="none">
                <a:solidFill>
                  <a:srgbClr val="D5CED9"/>
                </a:solidFill>
                <a:highlight>
                  <a:srgbClr val="23262E"/>
                </a:highlight>
                <a:latin typeface="Consolas"/>
                <a:ea typeface="Consolas"/>
                <a:cs typeface="Consolas"/>
                <a:sym typeface="Consolas"/>
              </a:rPr>
              <a:t>&gt;Iconos de www.flaticon.es&lt;/</a:t>
            </a:r>
            <a:r>
              <a:rPr lang="es" sz="1350" b="0" i="0" u="none" strike="noStrike" cap="none">
                <a:solidFill>
                  <a:srgbClr val="F92672"/>
                </a:solidFill>
                <a:highlight>
                  <a:srgbClr val="23262E"/>
                </a:highlight>
                <a:latin typeface="Consolas"/>
                <a:ea typeface="Consolas"/>
                <a:cs typeface="Consolas"/>
                <a:sym typeface="Consolas"/>
              </a:rPr>
              <a:t>p</a:t>
            </a:r>
            <a:r>
              <a:rPr lang="es" sz="1350" b="0" i="0" u="none" strike="noStrike" cap="none">
                <a:solidFill>
                  <a:srgbClr val="D5CED9"/>
                </a:solidFill>
                <a:highlight>
                  <a:srgbClr val="23262E"/>
                </a:highlight>
                <a:latin typeface="Consolas"/>
                <a:ea typeface="Consolas"/>
                <a:cs typeface="Consolas"/>
                <a:sym typeface="Consolas"/>
              </a:rPr>
              <a:t>&gt;</a:t>
            </a:r>
            <a:endParaRPr sz="13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50" b="0" i="0" u="none" strike="noStrike" cap="none">
                <a:solidFill>
                  <a:srgbClr val="D5CED9"/>
                </a:solidFill>
                <a:highlight>
                  <a:srgbClr val="23262E"/>
                </a:highlight>
                <a:latin typeface="Consolas"/>
                <a:ea typeface="Consolas"/>
                <a:cs typeface="Consolas"/>
                <a:sym typeface="Consolas"/>
              </a:rPr>
              <a:t>&lt;</a:t>
            </a:r>
            <a:r>
              <a:rPr lang="es" sz="1350" b="0" i="0" u="none" strike="noStrike" cap="none">
                <a:solidFill>
                  <a:srgbClr val="F92672"/>
                </a:solidFill>
                <a:highlight>
                  <a:srgbClr val="23262E"/>
                </a:highlight>
                <a:latin typeface="Consolas"/>
                <a:ea typeface="Consolas"/>
                <a:cs typeface="Consolas"/>
                <a:sym typeface="Consolas"/>
              </a:rPr>
              <a:t>img</a:t>
            </a:r>
            <a:r>
              <a:rPr lang="es" sz="1350" b="0" i="0" u="none" strike="noStrike" cap="none">
                <a:solidFill>
                  <a:srgbClr val="D5CED9"/>
                </a:solidFill>
                <a:highlight>
                  <a:srgbClr val="23262E"/>
                </a:highlight>
                <a:latin typeface="Consolas"/>
                <a:ea typeface="Consolas"/>
                <a:cs typeface="Consolas"/>
                <a:sym typeface="Consolas"/>
              </a:rPr>
              <a:t> </a:t>
            </a:r>
            <a:r>
              <a:rPr lang="es" sz="1350" b="0" i="0" u="none" strike="noStrike" cap="none">
                <a:solidFill>
                  <a:srgbClr val="FFE66D"/>
                </a:solidFill>
                <a:highlight>
                  <a:srgbClr val="23262E"/>
                </a:highlight>
                <a:latin typeface="Consolas"/>
                <a:ea typeface="Consolas"/>
                <a:cs typeface="Consolas"/>
                <a:sym typeface="Consolas"/>
              </a:rPr>
              <a:t>src</a:t>
            </a:r>
            <a:r>
              <a:rPr lang="es" sz="1350" b="0" i="0" u="none" strike="noStrike" cap="none">
                <a:solidFill>
                  <a:srgbClr val="D5CED9"/>
                </a:solidFill>
                <a:highlight>
                  <a:srgbClr val="23262E"/>
                </a:highlight>
                <a:latin typeface="Consolas"/>
                <a:ea typeface="Consolas"/>
                <a:cs typeface="Consolas"/>
                <a:sym typeface="Consolas"/>
              </a:rPr>
              <a:t>=</a:t>
            </a:r>
            <a:r>
              <a:rPr lang="es" sz="1350" b="0" i="0" u="none" strike="noStrike" cap="none">
                <a:solidFill>
                  <a:srgbClr val="96E072"/>
                </a:solidFill>
                <a:highlight>
                  <a:srgbClr val="23262E"/>
                </a:highlight>
                <a:latin typeface="Consolas"/>
                <a:ea typeface="Consolas"/>
                <a:cs typeface="Consolas"/>
                <a:sym typeface="Consolas"/>
              </a:rPr>
              <a:t>"https://cdn-icons-png.flaticon.com/512/8293/8293395.png"</a:t>
            </a:r>
            <a:r>
              <a:rPr lang="es" sz="1350" b="0" i="0" u="none" strike="noStrike" cap="none">
                <a:solidFill>
                  <a:srgbClr val="D5CED9"/>
                </a:solidFill>
                <a:highlight>
                  <a:srgbClr val="23262E"/>
                </a:highlight>
                <a:latin typeface="Consolas"/>
                <a:ea typeface="Consolas"/>
                <a:cs typeface="Consolas"/>
                <a:sym typeface="Consolas"/>
              </a:rPr>
              <a:t> </a:t>
            </a:r>
            <a:r>
              <a:rPr lang="es" sz="1350" b="0" i="0" u="none" strike="noStrike" cap="none">
                <a:solidFill>
                  <a:srgbClr val="FFE66D"/>
                </a:solidFill>
                <a:highlight>
                  <a:srgbClr val="23262E"/>
                </a:highlight>
                <a:latin typeface="Consolas"/>
                <a:ea typeface="Consolas"/>
                <a:cs typeface="Consolas"/>
                <a:sym typeface="Consolas"/>
              </a:rPr>
              <a:t>width</a:t>
            </a:r>
            <a:r>
              <a:rPr lang="es" sz="1350" b="0" i="0" u="none" strike="noStrike" cap="none">
                <a:solidFill>
                  <a:srgbClr val="D5CED9"/>
                </a:solidFill>
                <a:highlight>
                  <a:srgbClr val="23262E"/>
                </a:highlight>
                <a:latin typeface="Consolas"/>
                <a:ea typeface="Consolas"/>
                <a:cs typeface="Consolas"/>
                <a:sym typeface="Consolas"/>
              </a:rPr>
              <a:t>=</a:t>
            </a:r>
            <a:r>
              <a:rPr lang="es" sz="1350" b="0" i="0" u="none" strike="noStrike" cap="none">
                <a:solidFill>
                  <a:srgbClr val="96E072"/>
                </a:solidFill>
                <a:highlight>
                  <a:srgbClr val="23262E"/>
                </a:highlight>
                <a:latin typeface="Consolas"/>
                <a:ea typeface="Consolas"/>
                <a:cs typeface="Consolas"/>
                <a:sym typeface="Consolas"/>
              </a:rPr>
              <a:t>"40"</a:t>
            </a:r>
            <a:r>
              <a:rPr lang="es" sz="1350" b="0" i="0" u="none" strike="noStrike" cap="none">
                <a:solidFill>
                  <a:srgbClr val="D5CED9"/>
                </a:solidFill>
                <a:highlight>
                  <a:srgbClr val="23262E"/>
                </a:highlight>
                <a:latin typeface="Consolas"/>
                <a:ea typeface="Consolas"/>
                <a:cs typeface="Consolas"/>
                <a:sym typeface="Consolas"/>
              </a:rPr>
              <a:t>&gt;</a:t>
            </a:r>
            <a:endParaRPr sz="13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50" b="0" i="0" u="none" strike="noStrike" cap="none">
                <a:solidFill>
                  <a:srgbClr val="D5CED9"/>
                </a:solidFill>
                <a:highlight>
                  <a:srgbClr val="23262E"/>
                </a:highlight>
                <a:latin typeface="Consolas"/>
                <a:ea typeface="Consolas"/>
                <a:cs typeface="Consolas"/>
                <a:sym typeface="Consolas"/>
              </a:rPr>
              <a:t>&lt;</a:t>
            </a:r>
            <a:r>
              <a:rPr lang="es" sz="1350" b="0" i="0" u="none" strike="noStrike" cap="none">
                <a:solidFill>
                  <a:srgbClr val="F92672"/>
                </a:solidFill>
                <a:highlight>
                  <a:srgbClr val="23262E"/>
                </a:highlight>
                <a:latin typeface="Consolas"/>
                <a:ea typeface="Consolas"/>
                <a:cs typeface="Consolas"/>
                <a:sym typeface="Consolas"/>
              </a:rPr>
              <a:t>img</a:t>
            </a:r>
            <a:r>
              <a:rPr lang="es" sz="1350" b="0" i="0" u="none" strike="noStrike" cap="none">
                <a:solidFill>
                  <a:srgbClr val="D5CED9"/>
                </a:solidFill>
                <a:highlight>
                  <a:srgbClr val="23262E"/>
                </a:highlight>
                <a:latin typeface="Consolas"/>
                <a:ea typeface="Consolas"/>
                <a:cs typeface="Consolas"/>
                <a:sym typeface="Consolas"/>
              </a:rPr>
              <a:t> </a:t>
            </a:r>
            <a:r>
              <a:rPr lang="es" sz="1350" b="0" i="0" u="none" strike="noStrike" cap="none">
                <a:solidFill>
                  <a:srgbClr val="FFE66D"/>
                </a:solidFill>
                <a:highlight>
                  <a:srgbClr val="23262E"/>
                </a:highlight>
                <a:latin typeface="Consolas"/>
                <a:ea typeface="Consolas"/>
                <a:cs typeface="Consolas"/>
                <a:sym typeface="Consolas"/>
              </a:rPr>
              <a:t>src</a:t>
            </a:r>
            <a:r>
              <a:rPr lang="es" sz="1350" b="0" i="0" u="none" strike="noStrike" cap="none">
                <a:solidFill>
                  <a:srgbClr val="D5CED9"/>
                </a:solidFill>
                <a:highlight>
                  <a:srgbClr val="23262E"/>
                </a:highlight>
                <a:latin typeface="Consolas"/>
                <a:ea typeface="Consolas"/>
                <a:cs typeface="Consolas"/>
                <a:sym typeface="Consolas"/>
              </a:rPr>
              <a:t>=</a:t>
            </a:r>
            <a:r>
              <a:rPr lang="es" sz="1350" b="0" i="0" u="none" strike="noStrike" cap="none">
                <a:solidFill>
                  <a:srgbClr val="96E072"/>
                </a:solidFill>
                <a:highlight>
                  <a:srgbClr val="23262E"/>
                </a:highlight>
                <a:latin typeface="Consolas"/>
                <a:ea typeface="Consolas"/>
                <a:cs typeface="Consolas"/>
                <a:sym typeface="Consolas"/>
              </a:rPr>
              <a:t>"https://cdn-icons-png.flaticon.com/512/8293/8293402.png"</a:t>
            </a:r>
            <a:r>
              <a:rPr lang="es" sz="1350" b="0" i="0" u="none" strike="noStrike" cap="none">
                <a:solidFill>
                  <a:srgbClr val="D5CED9"/>
                </a:solidFill>
                <a:highlight>
                  <a:srgbClr val="23262E"/>
                </a:highlight>
                <a:latin typeface="Consolas"/>
                <a:ea typeface="Consolas"/>
                <a:cs typeface="Consolas"/>
                <a:sym typeface="Consolas"/>
              </a:rPr>
              <a:t> </a:t>
            </a:r>
            <a:r>
              <a:rPr lang="es" sz="1350" b="0" i="0" u="none" strike="noStrike" cap="none">
                <a:solidFill>
                  <a:srgbClr val="FFE66D"/>
                </a:solidFill>
                <a:highlight>
                  <a:srgbClr val="23262E"/>
                </a:highlight>
                <a:latin typeface="Consolas"/>
                <a:ea typeface="Consolas"/>
                <a:cs typeface="Consolas"/>
                <a:sym typeface="Consolas"/>
              </a:rPr>
              <a:t>width</a:t>
            </a:r>
            <a:r>
              <a:rPr lang="es" sz="1350" b="0" i="0" u="none" strike="noStrike" cap="none">
                <a:solidFill>
                  <a:srgbClr val="D5CED9"/>
                </a:solidFill>
                <a:highlight>
                  <a:srgbClr val="23262E"/>
                </a:highlight>
                <a:latin typeface="Consolas"/>
                <a:ea typeface="Consolas"/>
                <a:cs typeface="Consolas"/>
                <a:sym typeface="Consolas"/>
              </a:rPr>
              <a:t>=</a:t>
            </a:r>
            <a:r>
              <a:rPr lang="es" sz="1350" b="0" i="0" u="none" strike="noStrike" cap="none">
                <a:solidFill>
                  <a:srgbClr val="96E072"/>
                </a:solidFill>
                <a:highlight>
                  <a:srgbClr val="23262E"/>
                </a:highlight>
                <a:latin typeface="Consolas"/>
                <a:ea typeface="Consolas"/>
                <a:cs typeface="Consolas"/>
                <a:sym typeface="Consolas"/>
              </a:rPr>
              <a:t>"40"</a:t>
            </a:r>
            <a:r>
              <a:rPr lang="es" sz="1350" b="0" i="0" u="none" strike="noStrike" cap="none">
                <a:solidFill>
                  <a:srgbClr val="D5CED9"/>
                </a:solidFill>
                <a:highlight>
                  <a:srgbClr val="23262E"/>
                </a:highlight>
                <a:latin typeface="Consolas"/>
                <a:ea typeface="Consolas"/>
                <a:cs typeface="Consolas"/>
                <a:sym typeface="Consolas"/>
              </a:rPr>
              <a:t>&gt;</a:t>
            </a:r>
            <a:endParaRPr sz="13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r>
              <a:rPr lang="es" sz="1350" b="0" i="0" u="none" strike="noStrike" cap="none">
                <a:solidFill>
                  <a:srgbClr val="D5CED9"/>
                </a:solidFill>
                <a:highlight>
                  <a:srgbClr val="23262E"/>
                </a:highlight>
                <a:latin typeface="Consolas"/>
                <a:ea typeface="Consolas"/>
                <a:cs typeface="Consolas"/>
                <a:sym typeface="Consolas"/>
              </a:rPr>
              <a:t>&lt;</a:t>
            </a:r>
            <a:r>
              <a:rPr lang="es" sz="1350" b="0" i="0" u="none" strike="noStrike" cap="none">
                <a:solidFill>
                  <a:srgbClr val="F92672"/>
                </a:solidFill>
                <a:highlight>
                  <a:srgbClr val="23262E"/>
                </a:highlight>
                <a:latin typeface="Consolas"/>
                <a:ea typeface="Consolas"/>
                <a:cs typeface="Consolas"/>
                <a:sym typeface="Consolas"/>
              </a:rPr>
              <a:t>img</a:t>
            </a:r>
            <a:r>
              <a:rPr lang="es" sz="1350" b="0" i="0" u="none" strike="noStrike" cap="none">
                <a:solidFill>
                  <a:srgbClr val="D5CED9"/>
                </a:solidFill>
                <a:highlight>
                  <a:srgbClr val="23262E"/>
                </a:highlight>
                <a:latin typeface="Consolas"/>
                <a:ea typeface="Consolas"/>
                <a:cs typeface="Consolas"/>
                <a:sym typeface="Consolas"/>
              </a:rPr>
              <a:t> </a:t>
            </a:r>
            <a:r>
              <a:rPr lang="es" sz="1350" b="0" i="0" u="none" strike="noStrike" cap="none">
                <a:solidFill>
                  <a:srgbClr val="FFE66D"/>
                </a:solidFill>
                <a:highlight>
                  <a:srgbClr val="23262E"/>
                </a:highlight>
                <a:latin typeface="Consolas"/>
                <a:ea typeface="Consolas"/>
                <a:cs typeface="Consolas"/>
                <a:sym typeface="Consolas"/>
              </a:rPr>
              <a:t>src</a:t>
            </a:r>
            <a:r>
              <a:rPr lang="es" sz="1350" b="0" i="0" u="none" strike="noStrike" cap="none">
                <a:solidFill>
                  <a:srgbClr val="D5CED9"/>
                </a:solidFill>
                <a:highlight>
                  <a:srgbClr val="23262E"/>
                </a:highlight>
                <a:latin typeface="Consolas"/>
                <a:ea typeface="Consolas"/>
                <a:cs typeface="Consolas"/>
                <a:sym typeface="Consolas"/>
              </a:rPr>
              <a:t>=</a:t>
            </a:r>
            <a:r>
              <a:rPr lang="es" sz="1350" b="0" i="0" u="none" strike="noStrike" cap="none">
                <a:solidFill>
                  <a:srgbClr val="96E072"/>
                </a:solidFill>
                <a:highlight>
                  <a:srgbClr val="23262E"/>
                </a:highlight>
                <a:latin typeface="Consolas"/>
                <a:ea typeface="Consolas"/>
                <a:cs typeface="Consolas"/>
                <a:sym typeface="Consolas"/>
              </a:rPr>
              <a:t>"https://cdn-icons-png.flaticon.com/512/8293/8293404.png"</a:t>
            </a:r>
            <a:r>
              <a:rPr lang="es" sz="1350" b="0" i="0" u="none" strike="noStrike" cap="none">
                <a:solidFill>
                  <a:srgbClr val="D5CED9"/>
                </a:solidFill>
                <a:highlight>
                  <a:srgbClr val="23262E"/>
                </a:highlight>
                <a:latin typeface="Consolas"/>
                <a:ea typeface="Consolas"/>
                <a:cs typeface="Consolas"/>
                <a:sym typeface="Consolas"/>
              </a:rPr>
              <a:t> </a:t>
            </a:r>
            <a:r>
              <a:rPr lang="es" sz="1350" b="0" i="0" u="none" strike="noStrike" cap="none">
                <a:solidFill>
                  <a:srgbClr val="FFE66D"/>
                </a:solidFill>
                <a:highlight>
                  <a:srgbClr val="23262E"/>
                </a:highlight>
                <a:latin typeface="Consolas"/>
                <a:ea typeface="Consolas"/>
                <a:cs typeface="Consolas"/>
                <a:sym typeface="Consolas"/>
              </a:rPr>
              <a:t>width</a:t>
            </a:r>
            <a:r>
              <a:rPr lang="es" sz="1350" b="0" i="0" u="none" strike="noStrike" cap="none">
                <a:solidFill>
                  <a:srgbClr val="D5CED9"/>
                </a:solidFill>
                <a:highlight>
                  <a:srgbClr val="23262E"/>
                </a:highlight>
                <a:latin typeface="Consolas"/>
                <a:ea typeface="Consolas"/>
                <a:cs typeface="Consolas"/>
                <a:sym typeface="Consolas"/>
              </a:rPr>
              <a:t>=</a:t>
            </a:r>
            <a:r>
              <a:rPr lang="es" sz="1350" b="0" i="0" u="none" strike="noStrike" cap="none">
                <a:solidFill>
                  <a:srgbClr val="96E072"/>
                </a:solidFill>
                <a:highlight>
                  <a:srgbClr val="23262E"/>
                </a:highlight>
                <a:latin typeface="Consolas"/>
                <a:ea typeface="Consolas"/>
                <a:cs typeface="Consolas"/>
                <a:sym typeface="Consolas"/>
              </a:rPr>
              <a:t>"40"</a:t>
            </a:r>
            <a:r>
              <a:rPr lang="es" sz="1350" b="0" i="0" u="none" strike="noStrike" cap="none">
                <a:solidFill>
                  <a:srgbClr val="D5CED9"/>
                </a:solidFill>
                <a:highlight>
                  <a:srgbClr val="23262E"/>
                </a:highlight>
                <a:latin typeface="Consolas"/>
                <a:ea typeface="Consolas"/>
                <a:cs typeface="Consolas"/>
                <a:sym typeface="Consolas"/>
              </a:rPr>
              <a:t>&gt;</a:t>
            </a:r>
            <a:endParaRPr sz="1350" b="0" i="0" u="none" strike="noStrike" cap="none">
              <a:solidFill>
                <a:srgbClr val="D5CED9"/>
              </a:solidFill>
              <a:highlight>
                <a:srgbClr val="23262E"/>
              </a:highlight>
              <a:latin typeface="Consolas"/>
              <a:ea typeface="Consolas"/>
              <a:cs typeface="Consolas"/>
              <a:sym typeface="Consolas"/>
            </a:endParaRPr>
          </a:p>
          <a:p>
            <a:pPr marL="0" marR="0" lvl="0" indent="0" algn="l" rtl="0">
              <a:lnSpc>
                <a:spcPct val="100000"/>
              </a:lnSpc>
              <a:spcBef>
                <a:spcPts val="0"/>
              </a:spcBef>
              <a:spcAft>
                <a:spcPts val="0"/>
              </a:spcAft>
              <a:buClr>
                <a:schemeClr val="dk1"/>
              </a:buClr>
              <a:buSzPts val="1100"/>
              <a:buFont typeface="Arial"/>
              <a:buNone/>
            </a:pPr>
            <a:endParaRPr sz="1350" b="0" i="0" u="none" strike="noStrike" cap="none">
              <a:solidFill>
                <a:srgbClr val="D5CED9"/>
              </a:solidFill>
              <a:highlight>
                <a:srgbClr val="23262E"/>
              </a:highlight>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Material extra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Cómo elegir una paleta de colores</a:t>
            </a:r>
            <a:endParaRPr/>
          </a:p>
        </p:txBody>
      </p:sp>
      <p:sp>
        <p:nvSpPr>
          <p:cNvPr id="309" name="Google Shape;309;p2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lnSpcReduction="20000"/>
          </a:bodyPr>
          <a:lstStyle/>
          <a:p>
            <a:pPr marL="0" lvl="0" indent="0" algn="l" rtl="0">
              <a:lnSpc>
                <a:spcPct val="115000"/>
              </a:lnSpc>
              <a:spcBef>
                <a:spcPts val="0"/>
              </a:spcBef>
              <a:spcAft>
                <a:spcPts val="0"/>
              </a:spcAft>
              <a:buSzPts val="1800"/>
              <a:buNone/>
            </a:pPr>
            <a:r>
              <a:rPr lang="es" sz="1550"/>
              <a:t>Generadores de paleta de colores:</a:t>
            </a:r>
            <a:endParaRPr sz="1550"/>
          </a:p>
          <a:p>
            <a:pPr marL="457200" lvl="0" indent="-327025" algn="l" rtl="0">
              <a:lnSpc>
                <a:spcPct val="115000"/>
              </a:lnSpc>
              <a:spcBef>
                <a:spcPts val="1200"/>
              </a:spcBef>
              <a:spcAft>
                <a:spcPts val="0"/>
              </a:spcAft>
              <a:buSzPts val="1550"/>
              <a:buChar char="●"/>
            </a:pPr>
            <a:r>
              <a:rPr lang="es" sz="1550" u="sng">
                <a:solidFill>
                  <a:schemeClr val="hlink"/>
                </a:solidFill>
                <a:hlinkClick r:id="rId3"/>
              </a:rPr>
              <a:t>https://www.colorhunt.co/</a:t>
            </a:r>
            <a:r>
              <a:rPr lang="es" sz="1550"/>
              <a:t> </a:t>
            </a:r>
            <a:endParaRPr sz="1550"/>
          </a:p>
          <a:p>
            <a:pPr marL="457200" lvl="0" indent="-327025" algn="l" rtl="0">
              <a:lnSpc>
                <a:spcPct val="115000"/>
              </a:lnSpc>
              <a:spcBef>
                <a:spcPts val="0"/>
              </a:spcBef>
              <a:spcAft>
                <a:spcPts val="0"/>
              </a:spcAft>
              <a:buSzPts val="1550"/>
              <a:buChar char="●"/>
            </a:pPr>
            <a:r>
              <a:rPr lang="es" sz="1550" u="sng">
                <a:solidFill>
                  <a:schemeClr val="hlink"/>
                </a:solidFill>
                <a:hlinkClick r:id="rId4"/>
              </a:rPr>
              <a:t>http://palettr.com/</a:t>
            </a:r>
            <a:r>
              <a:rPr lang="es" sz="1550"/>
              <a:t> </a:t>
            </a:r>
            <a:endParaRPr sz="1550"/>
          </a:p>
          <a:p>
            <a:pPr marL="457200" lvl="0" indent="-327025" algn="l" rtl="0">
              <a:lnSpc>
                <a:spcPct val="115000"/>
              </a:lnSpc>
              <a:spcBef>
                <a:spcPts val="0"/>
              </a:spcBef>
              <a:spcAft>
                <a:spcPts val="0"/>
              </a:spcAft>
              <a:buSzPts val="1550"/>
              <a:buChar char="●"/>
            </a:pPr>
            <a:r>
              <a:rPr lang="es" sz="1550" u="sng">
                <a:solidFill>
                  <a:schemeClr val="hlink"/>
                </a:solidFill>
                <a:hlinkClick r:id="rId5"/>
              </a:rPr>
              <a:t>https://color.adobe.com/es/create/color-wheel</a:t>
            </a:r>
            <a:r>
              <a:rPr lang="es" sz="1550"/>
              <a:t> </a:t>
            </a:r>
            <a:endParaRPr sz="1550"/>
          </a:p>
          <a:p>
            <a:pPr marL="457200" lvl="0" indent="-327025" algn="l" rtl="0">
              <a:lnSpc>
                <a:spcPct val="115000"/>
              </a:lnSpc>
              <a:spcBef>
                <a:spcPts val="0"/>
              </a:spcBef>
              <a:spcAft>
                <a:spcPts val="0"/>
              </a:spcAft>
              <a:buSzPts val="1550"/>
              <a:buChar char="●"/>
            </a:pPr>
            <a:r>
              <a:rPr lang="es" sz="1550" u="sng">
                <a:solidFill>
                  <a:schemeClr val="hlink"/>
                </a:solidFill>
                <a:hlinkClick r:id="rId6"/>
              </a:rPr>
              <a:t>https://www.adobe.com/es/express/feature/design/color-palette</a:t>
            </a:r>
            <a:r>
              <a:rPr lang="es" sz="1550"/>
              <a:t> </a:t>
            </a:r>
            <a:endParaRPr sz="1550"/>
          </a:p>
          <a:p>
            <a:pPr marL="457200" lvl="0" indent="-327025" algn="l" rtl="0">
              <a:lnSpc>
                <a:spcPct val="115000"/>
              </a:lnSpc>
              <a:spcBef>
                <a:spcPts val="0"/>
              </a:spcBef>
              <a:spcAft>
                <a:spcPts val="0"/>
              </a:spcAft>
              <a:buSzPts val="1550"/>
              <a:buChar char="●"/>
            </a:pPr>
            <a:r>
              <a:rPr lang="es" sz="1550" u="sng">
                <a:solidFill>
                  <a:schemeClr val="accent5"/>
                </a:solidFill>
                <a:hlinkClick r:id="rId7">
                  <a:extLst>
                    <a:ext uri="{A12FA001-AC4F-418D-AE19-62706E023703}">
                      <ahyp:hlinkClr xmlns:ahyp="http://schemas.microsoft.com/office/drawing/2018/hyperlinkcolor" val="tx"/>
                    </a:ext>
                  </a:extLst>
                </a:hlinkClick>
              </a:rPr>
              <a:t>https://htmlcolorcodes.com/es/</a:t>
            </a:r>
            <a:endParaRPr/>
          </a:p>
          <a:p>
            <a:pPr marL="457200" lvl="0" indent="-327025" algn="l" rtl="0">
              <a:lnSpc>
                <a:spcPct val="115000"/>
              </a:lnSpc>
              <a:spcBef>
                <a:spcPts val="0"/>
              </a:spcBef>
              <a:spcAft>
                <a:spcPts val="0"/>
              </a:spcAft>
              <a:buSzPts val="1550"/>
              <a:buChar char="●"/>
            </a:pPr>
            <a:r>
              <a:rPr lang="es" sz="1550" u="sng">
                <a:solidFill>
                  <a:schemeClr val="accent5"/>
                </a:solidFill>
                <a:hlinkClick r:id="rId8">
                  <a:extLst>
                    <a:ext uri="{A12FA001-AC4F-418D-AE19-62706E023703}">
                      <ahyp:hlinkClr xmlns:ahyp="http://schemas.microsoft.com/office/drawing/2018/hyperlinkcolor" val="tx"/>
                    </a:ext>
                  </a:extLst>
                </a:hlinkClick>
              </a:rPr>
              <a:t>https://imagecolorpicker.com/es</a:t>
            </a:r>
            <a:r>
              <a:rPr lang="es" sz="1550"/>
              <a:t> (utilice su imagen)</a:t>
            </a:r>
            <a:endParaRPr sz="1550"/>
          </a:p>
          <a:p>
            <a:pPr marL="457200" lvl="0" indent="-327025" algn="l" rtl="0">
              <a:lnSpc>
                <a:spcPct val="115000"/>
              </a:lnSpc>
              <a:spcBef>
                <a:spcPts val="0"/>
              </a:spcBef>
              <a:spcAft>
                <a:spcPts val="0"/>
              </a:spcAft>
              <a:buSzPts val="1550"/>
              <a:buChar char="●"/>
            </a:pPr>
            <a:r>
              <a:rPr lang="es" sz="1550" u="sng">
                <a:solidFill>
                  <a:schemeClr val="hlink"/>
                </a:solidFill>
                <a:hlinkClick r:id="rId9"/>
              </a:rPr>
              <a:t>http://colrd.com/</a:t>
            </a:r>
            <a:r>
              <a:rPr lang="es" sz="1550"/>
              <a:t> (utilice su imagen)</a:t>
            </a:r>
            <a:endParaRPr sz="1550"/>
          </a:p>
          <a:p>
            <a:pPr marL="457200" lvl="0" indent="-327025" algn="l" rtl="0">
              <a:lnSpc>
                <a:spcPct val="115000"/>
              </a:lnSpc>
              <a:spcBef>
                <a:spcPts val="0"/>
              </a:spcBef>
              <a:spcAft>
                <a:spcPts val="0"/>
              </a:spcAft>
              <a:buSzPts val="1550"/>
              <a:buChar char="●"/>
            </a:pPr>
            <a:r>
              <a:rPr lang="es" sz="1550" u="sng">
                <a:solidFill>
                  <a:schemeClr val="hlink"/>
                </a:solidFill>
                <a:hlinkClick r:id="rId10"/>
              </a:rPr>
              <a:t>https://color.adobe.com/es/create/image</a:t>
            </a:r>
            <a:r>
              <a:rPr lang="es" sz="1550"/>
              <a:t> (utilice su imagen)</a:t>
            </a:r>
            <a:endParaRPr sz="1550"/>
          </a:p>
          <a:p>
            <a:pPr marL="0" lvl="0" indent="0" algn="l" rtl="0">
              <a:lnSpc>
                <a:spcPct val="115000"/>
              </a:lnSpc>
              <a:spcBef>
                <a:spcPts val="1200"/>
              </a:spcBef>
              <a:spcAft>
                <a:spcPts val="0"/>
              </a:spcAft>
              <a:buSzPts val="1800"/>
              <a:buNone/>
            </a:pPr>
            <a:r>
              <a:rPr lang="es" sz="1550"/>
              <a:t>Colores en diseño web. Cómo elegir la combinación perfecta:</a:t>
            </a:r>
            <a:endParaRPr sz="1550"/>
          </a:p>
          <a:p>
            <a:pPr marL="457200" lvl="0" indent="-327025" algn="l" rtl="0">
              <a:lnSpc>
                <a:spcPct val="115000"/>
              </a:lnSpc>
              <a:spcBef>
                <a:spcPts val="1200"/>
              </a:spcBef>
              <a:spcAft>
                <a:spcPts val="0"/>
              </a:spcAft>
              <a:buSzPts val="1550"/>
              <a:buChar char="●"/>
            </a:pPr>
            <a:r>
              <a:rPr lang="es" sz="1550" u="sng">
                <a:solidFill>
                  <a:schemeClr val="accent5"/>
                </a:solidFill>
                <a:hlinkClick r:id="rId11">
                  <a:extLst>
                    <a:ext uri="{A12FA001-AC4F-418D-AE19-62706E023703}">
                      <ahyp:hlinkClr xmlns:ahyp="http://schemas.microsoft.com/office/drawing/2018/hyperlinkcolor" val="tx"/>
                    </a:ext>
                  </a:extLst>
                </a:hlinkClick>
              </a:rPr>
              <a:t>https://blog.hubspot.es/marketing/colores-para-paginas-web</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Artículos de interés</a:t>
            </a:r>
            <a:endParaRPr/>
          </a:p>
        </p:txBody>
      </p:sp>
      <p:sp>
        <p:nvSpPr>
          <p:cNvPr id="315" name="Google Shape;315;p2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77500" lnSpcReduction="20000"/>
          </a:bodyPr>
          <a:lstStyle/>
          <a:p>
            <a:pPr marL="0" lvl="0" indent="0" algn="l" rtl="0">
              <a:lnSpc>
                <a:spcPct val="115000"/>
              </a:lnSpc>
              <a:spcBef>
                <a:spcPts val="0"/>
              </a:spcBef>
              <a:spcAft>
                <a:spcPts val="0"/>
              </a:spcAft>
              <a:buClr>
                <a:schemeClr val="dk1"/>
              </a:buClr>
              <a:buSzPct val="70966"/>
              <a:buFont typeface="Arial"/>
              <a:buNone/>
            </a:pPr>
            <a:r>
              <a:rPr lang="es" sz="1550"/>
              <a:t>Más información sobre unidades:</a:t>
            </a:r>
            <a:endParaRPr sz="1550"/>
          </a:p>
          <a:p>
            <a:pPr marL="457200" lvl="0" indent="-304894" algn="l" rtl="0">
              <a:lnSpc>
                <a:spcPct val="115000"/>
              </a:lnSpc>
              <a:spcBef>
                <a:spcPts val="1200"/>
              </a:spcBef>
              <a:spcAft>
                <a:spcPts val="0"/>
              </a:spcAft>
              <a:buSzPct val="100000"/>
              <a:buChar char="●"/>
            </a:pPr>
            <a:r>
              <a:rPr lang="es" sz="1550" u="sng">
                <a:solidFill>
                  <a:schemeClr val="hlink"/>
                </a:solidFill>
                <a:hlinkClick r:id="rId3"/>
              </a:rPr>
              <a:t>https://escss.blogspot.com/2014/01/medidas-Css-Absolutas-relativas.html</a:t>
            </a:r>
            <a:endParaRPr/>
          </a:p>
          <a:p>
            <a:pPr marL="457200" lvl="0" indent="-304894" algn="l" rtl="0">
              <a:lnSpc>
                <a:spcPct val="115000"/>
              </a:lnSpc>
              <a:spcBef>
                <a:spcPts val="0"/>
              </a:spcBef>
              <a:spcAft>
                <a:spcPts val="0"/>
              </a:spcAft>
              <a:buSzPct val="100000"/>
              <a:buChar char="●"/>
            </a:pPr>
            <a:r>
              <a:rPr lang="es" sz="1550" u="sng">
                <a:solidFill>
                  <a:schemeClr val="hlink"/>
                </a:solidFill>
                <a:hlinkClick r:id="rId4"/>
              </a:rPr>
              <a:t>https://www.w3schools.com/css/css_units.asp</a:t>
            </a:r>
            <a:endParaRPr/>
          </a:p>
          <a:p>
            <a:pPr marL="457200" lvl="0" indent="-304894" algn="l" rtl="0">
              <a:lnSpc>
                <a:spcPct val="115000"/>
              </a:lnSpc>
              <a:spcBef>
                <a:spcPts val="0"/>
              </a:spcBef>
              <a:spcAft>
                <a:spcPts val="0"/>
              </a:spcAft>
              <a:buSzPct val="100000"/>
              <a:buChar char="●"/>
            </a:pPr>
            <a:r>
              <a:rPr lang="es" sz="1550" u="sng">
                <a:solidFill>
                  <a:schemeClr val="hlink"/>
                </a:solidFill>
                <a:hlinkClick r:id="rId5"/>
              </a:rPr>
              <a:t>https://lenguajecss.com/css/modelo-de-cajas/unidades-css/</a:t>
            </a:r>
            <a:endParaRPr sz="1550"/>
          </a:p>
          <a:p>
            <a:pPr marL="0" lvl="0" indent="0" algn="l" rtl="0">
              <a:lnSpc>
                <a:spcPct val="115000"/>
              </a:lnSpc>
              <a:spcBef>
                <a:spcPts val="1200"/>
              </a:spcBef>
              <a:spcAft>
                <a:spcPts val="0"/>
              </a:spcAft>
              <a:buClr>
                <a:schemeClr val="dk1"/>
              </a:buClr>
              <a:buSzPct val="70966"/>
              <a:buFont typeface="Arial"/>
              <a:buNone/>
            </a:pPr>
            <a:r>
              <a:rPr lang="es" sz="1550"/>
              <a:t>Fuentes:</a:t>
            </a:r>
            <a:endParaRPr sz="1550"/>
          </a:p>
          <a:p>
            <a:pPr marL="457200" lvl="0" indent="-304894" algn="l" rtl="0">
              <a:lnSpc>
                <a:spcPct val="115000"/>
              </a:lnSpc>
              <a:spcBef>
                <a:spcPts val="1200"/>
              </a:spcBef>
              <a:spcAft>
                <a:spcPts val="0"/>
              </a:spcAft>
              <a:buSzPct val="100000"/>
              <a:buChar char="●"/>
            </a:pPr>
            <a:r>
              <a:rPr lang="es" sz="1550"/>
              <a:t>Cómo utilizar las fuentes de Google Fonts: </a:t>
            </a:r>
            <a:r>
              <a:rPr lang="es" sz="1550" u="sng">
                <a:solidFill>
                  <a:schemeClr val="hlink"/>
                </a:solidFill>
                <a:hlinkClick r:id="rId6"/>
              </a:rPr>
              <a:t>https://youtu.be/FWpIs9eAL5s</a:t>
            </a:r>
            <a:endParaRPr sz="1550"/>
          </a:p>
          <a:p>
            <a:pPr marL="457200" lvl="0" indent="-304894" algn="l" rtl="0">
              <a:lnSpc>
                <a:spcPct val="115000"/>
              </a:lnSpc>
              <a:spcBef>
                <a:spcPts val="0"/>
              </a:spcBef>
              <a:spcAft>
                <a:spcPts val="0"/>
              </a:spcAft>
              <a:buSzPct val="100000"/>
              <a:buChar char="●"/>
            </a:pPr>
            <a:r>
              <a:rPr lang="es" sz="1550"/>
              <a:t>Añadir fuentes a su sitio web: </a:t>
            </a:r>
            <a:r>
              <a:rPr lang="es" sz="1550" u="sng">
                <a:solidFill>
                  <a:schemeClr val="hlink"/>
                </a:solidFill>
                <a:hlinkClick r:id="rId7"/>
              </a:rPr>
              <a:t>https://helpx.adobe.com/es/fonts/using/add-fonts-website.html</a:t>
            </a:r>
            <a:endParaRPr sz="1550"/>
          </a:p>
          <a:p>
            <a:pPr marL="457200" lvl="0" indent="-304894" algn="l" rtl="0">
              <a:lnSpc>
                <a:spcPct val="115000"/>
              </a:lnSpc>
              <a:spcBef>
                <a:spcPts val="0"/>
              </a:spcBef>
              <a:spcAft>
                <a:spcPts val="0"/>
              </a:spcAft>
              <a:buSzPct val="100000"/>
              <a:buChar char="●"/>
            </a:pPr>
            <a:r>
              <a:rPr lang="es" sz="1550"/>
              <a:t>Reconocer fuentes: </a:t>
            </a:r>
            <a:r>
              <a:rPr lang="es" sz="1550" u="sng">
                <a:solidFill>
                  <a:schemeClr val="hlink"/>
                </a:solidFill>
                <a:hlinkClick r:id="rId8"/>
              </a:rPr>
              <a:t>https://www.myfonts.com/pages/whatthefont</a:t>
            </a:r>
            <a:r>
              <a:rPr lang="es" sz="1550"/>
              <a:t>  </a:t>
            </a:r>
            <a:endParaRPr sz="1550"/>
          </a:p>
          <a:p>
            <a:pPr marL="0" lvl="0" indent="0" algn="l" rtl="0">
              <a:lnSpc>
                <a:spcPct val="115000"/>
              </a:lnSpc>
              <a:spcBef>
                <a:spcPts val="1200"/>
              </a:spcBef>
              <a:spcAft>
                <a:spcPts val="0"/>
              </a:spcAft>
              <a:buClr>
                <a:schemeClr val="dk1"/>
              </a:buClr>
              <a:buSzPct val="70966"/>
              <a:buFont typeface="Arial"/>
              <a:buNone/>
            </a:pPr>
            <a:r>
              <a:rPr lang="es" sz="1550"/>
              <a:t>Fondos en CSS: </a:t>
            </a:r>
            <a:r>
              <a:rPr lang="es" sz="1550" u="sng">
                <a:solidFill>
                  <a:schemeClr val="hlink"/>
                </a:solidFill>
                <a:hlinkClick r:id="rId9"/>
              </a:rPr>
              <a:t>https://desarrolloweb.com/articulos/fondos-css</a:t>
            </a:r>
            <a:endParaRPr sz="1550"/>
          </a:p>
          <a:p>
            <a:pPr marL="0" lvl="0" indent="0" algn="l" rtl="0">
              <a:lnSpc>
                <a:spcPct val="115000"/>
              </a:lnSpc>
              <a:spcBef>
                <a:spcPts val="1200"/>
              </a:spcBef>
              <a:spcAft>
                <a:spcPts val="0"/>
              </a:spcAft>
              <a:buClr>
                <a:schemeClr val="dk1"/>
              </a:buClr>
              <a:buSzPct val="70966"/>
              <a:buFont typeface="Arial"/>
              <a:buNone/>
            </a:pPr>
            <a:r>
              <a:rPr lang="es" sz="1550"/>
              <a:t>Estilos para listas:</a:t>
            </a:r>
            <a:endParaRPr sz="1550"/>
          </a:p>
          <a:p>
            <a:pPr marL="457200" lvl="0" indent="-304894" algn="l" rtl="0">
              <a:lnSpc>
                <a:spcPct val="115000"/>
              </a:lnSpc>
              <a:spcBef>
                <a:spcPts val="1200"/>
              </a:spcBef>
              <a:spcAft>
                <a:spcPts val="0"/>
              </a:spcAft>
              <a:buSzPct val="100000"/>
              <a:buChar char="●"/>
            </a:pPr>
            <a:r>
              <a:rPr lang="es" sz="1550" u="sng">
                <a:solidFill>
                  <a:schemeClr val="hlink"/>
                </a:solidFill>
                <a:hlinkClick r:id="rId10"/>
              </a:rPr>
              <a:t>https://www.w3schools.com/css/css_list.asp</a:t>
            </a:r>
            <a:r>
              <a:rPr lang="es" sz="1550"/>
              <a:t> </a:t>
            </a:r>
            <a:endParaRPr sz="1550"/>
          </a:p>
          <a:p>
            <a:pPr marL="457200" lvl="0" indent="-304894" algn="l" rtl="0">
              <a:lnSpc>
                <a:spcPct val="115000"/>
              </a:lnSpc>
              <a:spcBef>
                <a:spcPts val="0"/>
              </a:spcBef>
              <a:spcAft>
                <a:spcPts val="0"/>
              </a:spcAft>
              <a:buSzPct val="100000"/>
              <a:buChar char="●"/>
            </a:pPr>
            <a:r>
              <a:rPr lang="es" sz="1550" u="sng">
                <a:solidFill>
                  <a:schemeClr val="accent5"/>
                </a:solidFill>
                <a:hlinkClick r:id="rId11">
                  <a:extLst>
                    <a:ext uri="{A12FA001-AC4F-418D-AE19-62706E023703}">
                      <ahyp:hlinkClr xmlns:ahyp="http://schemas.microsoft.com/office/drawing/2018/hyperlinkcolor" val="tx"/>
                    </a:ext>
                  </a:extLst>
                </a:hlinkClick>
              </a:rPr>
              <a:t>https://developer.mozilla.org/es/docs/Learn/CSS/Styling_text/Styling_lists</a:t>
            </a:r>
            <a:endParaRPr sz="155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Tarea para el Proyecto:</a:t>
            </a:r>
            <a:endParaRPr/>
          </a:p>
        </p:txBody>
      </p:sp>
      <p:sp>
        <p:nvSpPr>
          <p:cNvPr id="321" name="Google Shape;321;p25"/>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s"/>
              <a:t>Diseñar al menos 2 páginas para el proyecto web: la página de inicio y una página interna para el sitio web.</a:t>
            </a:r>
            <a:endParaRPr/>
          </a:p>
          <a:p>
            <a:pPr marL="457200" lvl="0" indent="-342900" algn="l" rtl="0">
              <a:lnSpc>
                <a:spcPct val="115000"/>
              </a:lnSpc>
              <a:spcBef>
                <a:spcPts val="0"/>
              </a:spcBef>
              <a:spcAft>
                <a:spcPts val="0"/>
              </a:spcAft>
              <a:buSzPts val="1800"/>
              <a:buChar char="●"/>
            </a:pPr>
            <a:r>
              <a:rPr lang="es"/>
              <a:t>Utilizar etiquetas semánticas para estructurar las dos páginas que servirán como template para todo nuestro sitio. Más adelante podrá ir incorporando más templates en caso de ser necesario.</a:t>
            </a:r>
            <a:endParaRPr/>
          </a:p>
          <a:p>
            <a:pPr marL="457200" lvl="0" indent="-342900" algn="l" rtl="0">
              <a:lnSpc>
                <a:spcPct val="115000"/>
              </a:lnSpc>
              <a:spcBef>
                <a:spcPts val="0"/>
              </a:spcBef>
              <a:spcAft>
                <a:spcPts val="0"/>
              </a:spcAft>
              <a:buSzPts val="1800"/>
              <a:buChar char="●"/>
            </a:pPr>
            <a:r>
              <a:rPr lang="es" i="1"/>
              <a:t>Nota: en caso de ser un sitio web estilo one page, el mismo deberá tener al menos 3 secciones.</a:t>
            </a:r>
            <a:endParaRPr i="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6"/>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7"/>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Realizar los Ejercicios obligatorios.</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8"/>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15000"/>
              </a:lnSpc>
              <a:spcBef>
                <a:spcPts val="1200"/>
              </a:spcBef>
              <a:spcAft>
                <a:spcPts val="0"/>
              </a:spcAft>
              <a:buSzPts val="3700"/>
              <a:buNone/>
            </a:pPr>
            <a:r>
              <a:rPr lang="es"/>
              <a:t>Muchas gracias por tu atención.</a:t>
            </a:r>
            <a:endParaRPr/>
          </a:p>
          <a:p>
            <a:pPr marL="0" lvl="0" indent="0" algn="l" rtl="0">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4"/>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06</a:t>
            </a:r>
            <a:endParaRPr/>
          </a:p>
        </p:txBody>
      </p:sp>
      <p:sp>
        <p:nvSpPr>
          <p:cNvPr id="163" name="Google Shape;163;p4"/>
          <p:cNvSpPr txBox="1">
            <a:spLocks noGrp="1"/>
          </p:cNvSpPr>
          <p:nvPr>
            <p:ph type="title"/>
          </p:nvPr>
        </p:nvSpPr>
        <p:spPr>
          <a:xfrm>
            <a:off x="1275675" y="115937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05</a:t>
            </a:r>
            <a:endParaRPr/>
          </a:p>
        </p:txBody>
      </p:sp>
      <p:sp>
        <p:nvSpPr>
          <p:cNvPr id="164" name="Google Shape;164;p4"/>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78571"/>
              <a:buFont typeface="Arial"/>
              <a:buNone/>
            </a:pPr>
            <a:r>
              <a:rPr lang="es"/>
              <a:t>Clase 07</a:t>
            </a:r>
            <a:endParaRPr/>
          </a:p>
        </p:txBody>
      </p:sp>
      <p:sp>
        <p:nvSpPr>
          <p:cNvPr id="165" name="Google Shape;165;p4"/>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000"/>
              <a:buNone/>
            </a:pPr>
            <a:r>
              <a:rPr lang="es" b="1"/>
              <a:t>CSS 1 - Introducción a CSS</a:t>
            </a:r>
            <a:endParaRPr b="1"/>
          </a:p>
          <a:p>
            <a:pPr marL="0" lvl="0" indent="0" algn="l" rtl="0">
              <a:lnSpc>
                <a:spcPct val="100000"/>
              </a:lnSpc>
              <a:spcBef>
                <a:spcPts val="0"/>
              </a:spcBef>
              <a:spcAft>
                <a:spcPts val="0"/>
              </a:spcAft>
              <a:buSzPts val="1000"/>
              <a:buNone/>
            </a:pPr>
            <a:endParaRPr b="1"/>
          </a:p>
          <a:p>
            <a:pPr marL="457200" lvl="0" indent="-292100" algn="l" rtl="0">
              <a:lnSpc>
                <a:spcPct val="100000"/>
              </a:lnSpc>
              <a:spcBef>
                <a:spcPts val="0"/>
              </a:spcBef>
              <a:spcAft>
                <a:spcPts val="0"/>
              </a:spcAft>
              <a:buSzPts val="1000"/>
              <a:buChar char="●"/>
            </a:pPr>
            <a:r>
              <a:rPr lang="es"/>
              <a:t>Bases del CSS y atributo class.</a:t>
            </a:r>
            <a:endParaRPr/>
          </a:p>
          <a:p>
            <a:pPr marL="457200" lvl="0" indent="-292100" algn="l" rtl="0">
              <a:lnSpc>
                <a:spcPct val="100000"/>
              </a:lnSpc>
              <a:spcBef>
                <a:spcPts val="0"/>
              </a:spcBef>
              <a:spcAft>
                <a:spcPts val="0"/>
              </a:spcAft>
              <a:buSzPts val="1000"/>
              <a:buChar char="●"/>
            </a:pPr>
            <a:r>
              <a:rPr lang="es"/>
              <a:t>CSS externo, interno y en línea.</a:t>
            </a:r>
            <a:endParaRPr/>
          </a:p>
          <a:p>
            <a:pPr marL="457200" lvl="0" indent="-292100" algn="l" rtl="0">
              <a:lnSpc>
                <a:spcPct val="100000"/>
              </a:lnSpc>
              <a:spcBef>
                <a:spcPts val="0"/>
              </a:spcBef>
              <a:spcAft>
                <a:spcPts val="0"/>
              </a:spcAft>
              <a:buSzPts val="1000"/>
              <a:buChar char="●"/>
            </a:pPr>
            <a:r>
              <a:rPr lang="es"/>
              <a:t>Selectores básicos (id, clase, etiqueta, universal).</a:t>
            </a:r>
            <a:endParaRPr/>
          </a:p>
          <a:p>
            <a:pPr marL="457200" lvl="0" indent="-292100" algn="l" rtl="0">
              <a:lnSpc>
                <a:spcPct val="100000"/>
              </a:lnSpc>
              <a:spcBef>
                <a:spcPts val="0"/>
              </a:spcBef>
              <a:spcAft>
                <a:spcPts val="0"/>
              </a:spcAft>
              <a:buSzPts val="1000"/>
              <a:buChar char="●"/>
            </a:pPr>
            <a:r>
              <a:rPr lang="es"/>
              <a:t>Especificidad, Herencia, Cascada y Orden de las reglas en CSS.</a:t>
            </a:r>
            <a:endParaRPr b="1"/>
          </a:p>
        </p:txBody>
      </p:sp>
      <p:sp>
        <p:nvSpPr>
          <p:cNvPr id="166" name="Google Shape;166;p4"/>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s" b="1"/>
              <a:t>CSS 3 - Modelo de caja y posicionamiento</a:t>
            </a:r>
            <a:endParaRPr b="1"/>
          </a:p>
          <a:p>
            <a:pPr marL="0" lvl="0" indent="0" algn="l" rtl="0">
              <a:lnSpc>
                <a:spcPct val="100000"/>
              </a:lnSpc>
              <a:spcBef>
                <a:spcPts val="0"/>
              </a:spcBef>
              <a:spcAft>
                <a:spcPts val="0"/>
              </a:spcAft>
              <a:buClr>
                <a:schemeClr val="dk1"/>
              </a:buClr>
              <a:buSzPts val="1100"/>
              <a:buFont typeface="Arial"/>
              <a:buNone/>
            </a:pPr>
            <a:endParaRPr b="1"/>
          </a:p>
          <a:p>
            <a:pPr marL="457200" lvl="0" indent="-292100" algn="l" rtl="0">
              <a:lnSpc>
                <a:spcPct val="100000"/>
              </a:lnSpc>
              <a:spcBef>
                <a:spcPts val="0"/>
              </a:spcBef>
              <a:spcAft>
                <a:spcPts val="0"/>
              </a:spcAft>
              <a:buSzPts val="1000"/>
              <a:buChar char="●"/>
            </a:pPr>
            <a:r>
              <a:rPr lang="es"/>
              <a:t>Modelo de caja y propiedades.</a:t>
            </a:r>
            <a:endParaRPr/>
          </a:p>
          <a:p>
            <a:pPr marL="457200" lvl="0" indent="-292100" algn="l" rtl="0">
              <a:lnSpc>
                <a:spcPct val="100000"/>
              </a:lnSpc>
              <a:spcBef>
                <a:spcPts val="0"/>
              </a:spcBef>
              <a:spcAft>
                <a:spcPts val="0"/>
              </a:spcAft>
              <a:buSzPts val="1000"/>
              <a:buChar char="●"/>
            </a:pPr>
            <a:r>
              <a:rPr lang="es"/>
              <a:t>Posicionamiento y visualización.</a:t>
            </a:r>
            <a:endParaRPr/>
          </a:p>
          <a:p>
            <a:pPr marL="0" lvl="0" indent="0" algn="l" rtl="0">
              <a:lnSpc>
                <a:spcPct val="100000"/>
              </a:lnSpc>
              <a:spcBef>
                <a:spcPts val="0"/>
              </a:spcBef>
              <a:spcAft>
                <a:spcPts val="0"/>
              </a:spcAft>
              <a:buSzPts val="1000"/>
              <a:buNone/>
            </a:pPr>
            <a:endParaRPr/>
          </a:p>
        </p:txBody>
      </p:sp>
      <p:sp>
        <p:nvSpPr>
          <p:cNvPr id="167" name="Google Shape;167;p4"/>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000"/>
              <a:buNone/>
            </a:pPr>
            <a:r>
              <a:rPr lang="es" b="1"/>
              <a:t>CSS 2 - Medidas, colores, fondos, fuentes e íconos</a:t>
            </a:r>
            <a:endParaRPr b="1"/>
          </a:p>
          <a:p>
            <a:pPr marL="0" lvl="0" indent="0" algn="l" rtl="0">
              <a:lnSpc>
                <a:spcPct val="100000"/>
              </a:lnSpc>
              <a:spcBef>
                <a:spcPts val="0"/>
              </a:spcBef>
              <a:spcAft>
                <a:spcPts val="0"/>
              </a:spcAft>
              <a:buSzPts val="1000"/>
              <a:buNone/>
            </a:pPr>
            <a:endParaRPr b="1"/>
          </a:p>
          <a:p>
            <a:pPr marL="457200" lvl="0" indent="-292100" algn="l" rtl="0">
              <a:lnSpc>
                <a:spcPct val="100000"/>
              </a:lnSpc>
              <a:spcBef>
                <a:spcPts val="0"/>
              </a:spcBef>
              <a:spcAft>
                <a:spcPts val="0"/>
              </a:spcAft>
              <a:buSzPts val="1000"/>
              <a:buChar char="●"/>
            </a:pPr>
            <a:r>
              <a:rPr lang="es"/>
              <a:t>Unidades de medida.</a:t>
            </a:r>
            <a:endParaRPr/>
          </a:p>
          <a:p>
            <a:pPr marL="457200" lvl="0" indent="-292100" algn="l" rtl="0">
              <a:lnSpc>
                <a:spcPct val="100000"/>
              </a:lnSpc>
              <a:spcBef>
                <a:spcPts val="0"/>
              </a:spcBef>
              <a:spcAft>
                <a:spcPts val="0"/>
              </a:spcAft>
              <a:buSzPts val="1000"/>
              <a:buChar char="●"/>
            </a:pPr>
            <a:r>
              <a:rPr lang="es"/>
              <a:t>Colores CSS.</a:t>
            </a:r>
            <a:endParaRPr/>
          </a:p>
          <a:p>
            <a:pPr marL="457200" lvl="0" indent="-292100" algn="l" rtl="0">
              <a:lnSpc>
                <a:spcPct val="100000"/>
              </a:lnSpc>
              <a:spcBef>
                <a:spcPts val="0"/>
              </a:spcBef>
              <a:spcAft>
                <a:spcPts val="0"/>
              </a:spcAft>
              <a:buSzPts val="1000"/>
              <a:buChar char="●"/>
            </a:pPr>
            <a:r>
              <a:rPr lang="es"/>
              <a:t>Fondos en CSS.</a:t>
            </a:r>
            <a:endParaRPr/>
          </a:p>
          <a:p>
            <a:pPr marL="457200" lvl="0" indent="-292100" algn="l" rtl="0">
              <a:lnSpc>
                <a:spcPct val="100000"/>
              </a:lnSpc>
              <a:spcBef>
                <a:spcPts val="0"/>
              </a:spcBef>
              <a:spcAft>
                <a:spcPts val="0"/>
              </a:spcAft>
              <a:buSzPts val="1000"/>
              <a:buChar char="●"/>
            </a:pPr>
            <a:r>
              <a:rPr lang="es"/>
              <a:t>Fuentes y tipografías.</a:t>
            </a:r>
            <a:endParaRPr/>
          </a:p>
          <a:p>
            <a:pPr marL="457200" lvl="0" indent="-292100" algn="l" rtl="0">
              <a:lnSpc>
                <a:spcPct val="100000"/>
              </a:lnSpc>
              <a:spcBef>
                <a:spcPts val="0"/>
              </a:spcBef>
              <a:spcAft>
                <a:spcPts val="0"/>
              </a:spcAft>
              <a:buSzPts val="1000"/>
              <a:buChar char="●"/>
            </a:pPr>
            <a:r>
              <a:rPr lang="es"/>
              <a:t>Estilos para textos y listas.</a:t>
            </a:r>
            <a:endParaRPr/>
          </a:p>
          <a:p>
            <a:pPr marL="457200" lvl="0" indent="-292100" algn="l" rtl="0">
              <a:lnSpc>
                <a:spcPct val="100000"/>
              </a:lnSpc>
              <a:spcBef>
                <a:spcPts val="0"/>
              </a:spcBef>
              <a:spcAft>
                <a:spcPts val="0"/>
              </a:spcAft>
              <a:buSzPts val="1000"/>
              <a:buChar char="●"/>
            </a:pPr>
            <a:r>
              <a:rPr lang="es"/>
              <a:t>Íconos</a:t>
            </a:r>
            <a:endParaRPr b="1"/>
          </a:p>
          <a:p>
            <a:pPr marL="457200" lvl="0" indent="0" algn="l" rtl="0">
              <a:lnSpc>
                <a:spcPct val="100000"/>
              </a:lnSpc>
              <a:spcBef>
                <a:spcPts val="0"/>
              </a:spcBef>
              <a:spcAft>
                <a:spcPts val="0"/>
              </a:spcAft>
              <a:buSzPts val="1000"/>
              <a:buNone/>
            </a:pP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SzPct val="108108"/>
              <a:buNone/>
            </a:pPr>
            <a:r>
              <a:rPr lang="es">
                <a:latin typeface="Montserrat"/>
                <a:ea typeface="Montserrat"/>
                <a:cs typeface="Montserrat"/>
                <a:sym typeface="Montserrat"/>
              </a:rPr>
              <a:t>Las medidas en CSS se emplean para definir dimensiones y márgenes de los elementos, también para establecer el tamaño de letra del texto. Se indican como un valor numérico entero o decimal seguido de una unidad de medida.</a:t>
            </a:r>
            <a:endParaRPr>
              <a:latin typeface="Montserrat"/>
              <a:ea typeface="Montserrat"/>
              <a:cs typeface="Montserrat"/>
              <a:sym typeface="Montserrat"/>
            </a:endParaRPr>
          </a:p>
          <a:p>
            <a:pPr marL="0" lvl="0" indent="0" algn="l" rtl="0">
              <a:lnSpc>
                <a:spcPct val="100000"/>
              </a:lnSpc>
              <a:spcBef>
                <a:spcPts val="0"/>
              </a:spcBef>
              <a:spcAft>
                <a:spcPts val="0"/>
              </a:spcAft>
              <a:buSzPct val="108108"/>
              <a:buNone/>
            </a:pPr>
            <a:r>
              <a:rPr lang="es">
                <a:latin typeface="Montserrat"/>
                <a:ea typeface="Montserrat"/>
                <a:cs typeface="Montserrat"/>
                <a:sym typeface="Montserrat"/>
              </a:rPr>
              <a:t>CSS divide las unidades de medida en: </a:t>
            </a:r>
            <a:endParaRPr>
              <a:latin typeface="Montserrat"/>
              <a:ea typeface="Montserrat"/>
              <a:cs typeface="Montserrat"/>
              <a:sym typeface="Montserrat"/>
            </a:endParaRPr>
          </a:p>
          <a:p>
            <a:pPr marL="457200" lvl="0" indent="-328484" algn="l" rtl="0">
              <a:lnSpc>
                <a:spcPct val="100000"/>
              </a:lnSpc>
              <a:spcBef>
                <a:spcPts val="0"/>
              </a:spcBef>
              <a:spcAft>
                <a:spcPts val="0"/>
              </a:spcAft>
              <a:buSzPct val="100000"/>
              <a:buFont typeface="Montserrat"/>
              <a:buChar char="●"/>
            </a:pPr>
            <a:r>
              <a:rPr lang="es" b="1">
                <a:latin typeface="Montserrat"/>
                <a:ea typeface="Montserrat"/>
                <a:cs typeface="Montserrat"/>
                <a:sym typeface="Montserrat"/>
              </a:rPr>
              <a:t>Absolutas</a:t>
            </a:r>
            <a:r>
              <a:rPr lang="es">
                <a:latin typeface="Montserrat"/>
                <a:ea typeface="Montserrat"/>
                <a:cs typeface="Montserrat"/>
                <a:sym typeface="Montserrat"/>
              </a:rPr>
              <a:t>: Son medidas fijas e indican cantidades exactas en alguna unidad. Su valor real es directamente el valor indicado y se ve igual en todos los dispositivos No dependen de otro valor de referencia, por eso se llaman absolutas. La desventaja que tienen es que son muy poco flexibles.</a:t>
            </a:r>
            <a:endParaRPr>
              <a:latin typeface="Montserrat"/>
              <a:ea typeface="Montserrat"/>
              <a:cs typeface="Montserrat"/>
              <a:sym typeface="Montserrat"/>
            </a:endParaRPr>
          </a:p>
          <a:p>
            <a:pPr marL="457200" lvl="0" indent="-328484" algn="l" rtl="0">
              <a:lnSpc>
                <a:spcPct val="100000"/>
              </a:lnSpc>
              <a:spcBef>
                <a:spcPts val="0"/>
              </a:spcBef>
              <a:spcAft>
                <a:spcPts val="0"/>
              </a:spcAft>
              <a:buSzPct val="100000"/>
              <a:buFont typeface="Montserrat"/>
              <a:buChar char="●"/>
            </a:pPr>
            <a:r>
              <a:rPr lang="es" b="1">
                <a:latin typeface="Montserrat"/>
                <a:ea typeface="Montserrat"/>
                <a:cs typeface="Montserrat"/>
                <a:sym typeface="Montserrat"/>
              </a:rPr>
              <a:t>Relativas</a:t>
            </a:r>
            <a:r>
              <a:rPr lang="es">
                <a:latin typeface="Montserrat"/>
                <a:ea typeface="Montserrat"/>
                <a:cs typeface="Montserrat"/>
                <a:sym typeface="Montserrat"/>
              </a:rPr>
              <a:t>: Definen su valor en relación con otra medida y para obtener su valor real se debe realizar alguna operación con el valor indicado. </a:t>
            </a:r>
            <a:endParaRPr>
              <a:latin typeface="Montserrat"/>
              <a:ea typeface="Montserrat"/>
              <a:cs typeface="Montserrat"/>
              <a:sym typeface="Montserrat"/>
            </a:endParaRPr>
          </a:p>
          <a:p>
            <a:pPr marL="457200" lvl="0" indent="0" algn="l" rtl="0">
              <a:lnSpc>
                <a:spcPct val="100000"/>
              </a:lnSpc>
              <a:spcBef>
                <a:spcPts val="0"/>
              </a:spcBef>
              <a:spcAft>
                <a:spcPts val="0"/>
              </a:spcAft>
              <a:buSzPct val="108108"/>
              <a:buNone/>
            </a:pPr>
            <a:r>
              <a:rPr lang="es">
                <a:latin typeface="Montserrat"/>
                <a:ea typeface="Montserrat"/>
                <a:cs typeface="Montserrat"/>
                <a:sym typeface="Montserrat"/>
              </a:rPr>
              <a:t>Dentro de las medidas relativas están las </a:t>
            </a:r>
            <a:r>
              <a:rPr lang="es" b="1">
                <a:latin typeface="Montserrat"/>
                <a:ea typeface="Montserrat"/>
                <a:cs typeface="Montserrat"/>
                <a:sym typeface="Montserrat"/>
              </a:rPr>
              <a:t>flexibles</a:t>
            </a:r>
            <a:r>
              <a:rPr lang="es">
                <a:latin typeface="Montserrat"/>
                <a:ea typeface="Montserrat"/>
                <a:cs typeface="Montserrat"/>
                <a:sym typeface="Montserrat"/>
              </a:rPr>
              <a:t> que son relativas al tamaño del </a:t>
            </a:r>
            <a:r>
              <a:rPr lang="es" i="1">
                <a:latin typeface="Montserrat"/>
                <a:ea typeface="Montserrat"/>
                <a:cs typeface="Montserrat"/>
                <a:sym typeface="Montserrat"/>
              </a:rPr>
              <a:t>viewport</a:t>
            </a:r>
            <a:r>
              <a:rPr lang="es">
                <a:latin typeface="Montserrat"/>
                <a:ea typeface="Montserrat"/>
                <a:cs typeface="Montserrat"/>
                <a:sym typeface="Montserrat"/>
              </a:rPr>
              <a:t>.</a:t>
            </a:r>
            <a:endParaRPr b="1">
              <a:latin typeface="Montserrat"/>
              <a:ea typeface="Montserrat"/>
              <a:cs typeface="Montserrat"/>
              <a:sym typeface="Montserrat"/>
            </a:endParaRPr>
          </a:p>
        </p:txBody>
      </p:sp>
      <p:sp>
        <p:nvSpPr>
          <p:cNvPr id="173" name="Google Shape;173;p5"/>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Unidades de medida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Unidades de medida absolutas </a:t>
            </a:r>
            <a:endParaRPr/>
          </a:p>
        </p:txBody>
      </p:sp>
      <p:sp>
        <p:nvSpPr>
          <p:cNvPr id="179" name="Google Shape;179;p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chemeClr val="dk1"/>
              </a:buClr>
              <a:buSzPts val="1100"/>
              <a:buFont typeface="Arial"/>
              <a:buNone/>
            </a:pPr>
            <a:r>
              <a:rPr lang="es" sz="1550"/>
              <a:t>Son medidas fijas que deberían verse igual en todos los dispositivos. Tienen la desventaja de ser </a:t>
            </a:r>
            <a:r>
              <a:rPr lang="es" sz="1550" b="1" i="1"/>
              <a:t>muy poco flexibles y no adaptarse</a:t>
            </a:r>
            <a:r>
              <a:rPr lang="es" sz="1550"/>
              <a:t> fácilmente a los diferentes medios y por esto no suelen ser utilizadas. La más utilizada es el pixel (px). </a:t>
            </a:r>
            <a:r>
              <a:rPr lang="es" sz="1550" u="sng">
                <a:solidFill>
                  <a:schemeClr val="hlink"/>
                </a:solidFill>
                <a:hlinkClick r:id="rId3"/>
              </a:rPr>
              <a:t>+info</a:t>
            </a:r>
            <a:endParaRPr sz="1550"/>
          </a:p>
          <a:p>
            <a:pPr marL="457200" lvl="0" indent="-327025" algn="l" rtl="0">
              <a:lnSpc>
                <a:spcPct val="115000"/>
              </a:lnSpc>
              <a:spcBef>
                <a:spcPts val="600"/>
              </a:spcBef>
              <a:spcAft>
                <a:spcPts val="0"/>
              </a:spcAft>
              <a:buSzPts val="1550"/>
              <a:buChar char="●"/>
            </a:pPr>
            <a:r>
              <a:rPr lang="es" sz="1550" b="1"/>
              <a:t>px</a:t>
            </a:r>
            <a:r>
              <a:rPr lang="es" sz="1550"/>
              <a:t>: Un pixel es el elemento más pequeño de imagen que puede mostrar una pantalla y su medida real depende del dispositivo. </a:t>
            </a:r>
            <a:r>
              <a:rPr lang="es" sz="1550" u="sng">
                <a:solidFill>
                  <a:schemeClr val="hlink"/>
                </a:solidFill>
                <a:hlinkClick r:id="rId4"/>
              </a:rPr>
              <a:t>+info</a:t>
            </a:r>
            <a:endParaRPr sz="1550"/>
          </a:p>
          <a:p>
            <a:pPr marL="457200" lvl="0" indent="-327025" algn="l" rtl="0">
              <a:lnSpc>
                <a:spcPct val="115000"/>
              </a:lnSpc>
              <a:spcBef>
                <a:spcPts val="0"/>
              </a:spcBef>
              <a:spcAft>
                <a:spcPts val="0"/>
              </a:spcAft>
              <a:buSzPts val="1550"/>
              <a:buChar char="●"/>
            </a:pPr>
            <a:r>
              <a:rPr lang="es" sz="1550" b="1"/>
              <a:t>cm</a:t>
            </a:r>
            <a:r>
              <a:rPr lang="es" sz="1550"/>
              <a:t>: centímetros (10 mm).</a:t>
            </a:r>
            <a:endParaRPr sz="1550"/>
          </a:p>
          <a:p>
            <a:pPr marL="457200" lvl="0" indent="-327025" algn="l" rtl="0">
              <a:lnSpc>
                <a:spcPct val="115000"/>
              </a:lnSpc>
              <a:spcBef>
                <a:spcPts val="0"/>
              </a:spcBef>
              <a:spcAft>
                <a:spcPts val="0"/>
              </a:spcAft>
              <a:buSzPts val="1550"/>
              <a:buChar char="●"/>
            </a:pPr>
            <a:r>
              <a:rPr lang="es" sz="1550" b="1"/>
              <a:t>mm</a:t>
            </a:r>
            <a:r>
              <a:rPr lang="es" sz="1550"/>
              <a:t>: milímetros.</a:t>
            </a:r>
            <a:endParaRPr sz="1550"/>
          </a:p>
          <a:p>
            <a:pPr marL="457200" lvl="0" indent="-327025" algn="l" rtl="0">
              <a:lnSpc>
                <a:spcPct val="115000"/>
              </a:lnSpc>
              <a:spcBef>
                <a:spcPts val="0"/>
              </a:spcBef>
              <a:spcAft>
                <a:spcPts val="0"/>
              </a:spcAft>
              <a:buSzPts val="1550"/>
              <a:buChar char="●"/>
            </a:pPr>
            <a:r>
              <a:rPr lang="es" sz="1550" b="1"/>
              <a:t>pt</a:t>
            </a:r>
            <a:r>
              <a:rPr lang="es" sz="1550"/>
              <a:t>: puntos. Un punto equivale a 0.35 milímetros.</a:t>
            </a:r>
            <a:endParaRPr sz="1550"/>
          </a:p>
          <a:p>
            <a:pPr marL="457200" lvl="0" indent="-327025" algn="l" rtl="0">
              <a:lnSpc>
                <a:spcPct val="115000"/>
              </a:lnSpc>
              <a:spcBef>
                <a:spcPts val="0"/>
              </a:spcBef>
              <a:spcAft>
                <a:spcPts val="0"/>
              </a:spcAft>
              <a:buSzPts val="1550"/>
              <a:buChar char="●"/>
            </a:pPr>
            <a:r>
              <a:rPr lang="es" sz="1550" b="1"/>
              <a:t>in</a:t>
            </a:r>
            <a:r>
              <a:rPr lang="es" sz="1550"/>
              <a:t>: pulgadas: Una pulgada equivale a 2.54 centímetros (25,4 mm).</a:t>
            </a:r>
            <a:endParaRPr sz="1550"/>
          </a:p>
          <a:p>
            <a:pPr marL="457200" lvl="0" indent="-327025" algn="l" rtl="0">
              <a:lnSpc>
                <a:spcPct val="115000"/>
              </a:lnSpc>
              <a:spcBef>
                <a:spcPts val="0"/>
              </a:spcBef>
              <a:spcAft>
                <a:spcPts val="0"/>
              </a:spcAft>
              <a:buSzPts val="1550"/>
              <a:buChar char="●"/>
            </a:pPr>
            <a:r>
              <a:rPr lang="es" sz="1550" b="1"/>
              <a:t>pc</a:t>
            </a:r>
            <a:r>
              <a:rPr lang="es" sz="1550"/>
              <a:t>: picas. Una pica equivale a unos 4.23 milímetros. </a:t>
            </a:r>
            <a:r>
              <a:rPr lang="es" sz="1550" u="sng">
                <a:solidFill>
                  <a:schemeClr val="hlink"/>
                </a:solidFill>
                <a:hlinkClick r:id="rId5"/>
              </a:rPr>
              <a:t>+info</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Unidades de medida relativas </a:t>
            </a:r>
            <a:endParaRPr/>
          </a:p>
        </p:txBody>
      </p:sp>
      <p:sp>
        <p:nvSpPr>
          <p:cNvPr id="185" name="Google Shape;185;p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550"/>
              <a:t>No están completamente definidas, su valor siempre está referenciado respecto a otro valor (resolución, densidad de pantalla, etc.). Son las más utilizadas por la flexibilidad con la que se adaptan a los diferentes medios y su potencia.</a:t>
            </a:r>
            <a:endParaRPr sz="1550"/>
          </a:p>
        </p:txBody>
      </p:sp>
      <p:graphicFrame>
        <p:nvGraphicFramePr>
          <p:cNvPr id="186" name="Google Shape;186;p7"/>
          <p:cNvGraphicFramePr/>
          <p:nvPr/>
        </p:nvGraphicFramePr>
        <p:xfrm>
          <a:off x="863988" y="2271875"/>
          <a:ext cx="7315800" cy="2366645"/>
        </p:xfrm>
        <a:graphic>
          <a:graphicData uri="http://schemas.openxmlformats.org/drawingml/2006/table">
            <a:tbl>
              <a:tblPr>
                <a:noFill/>
                <a:tableStyleId>{B93ECDA4-9022-46A5-A63F-63B898309CBE}</a:tableStyleId>
              </a:tblPr>
              <a:tblGrid>
                <a:gridCol w="1315300">
                  <a:extLst>
                    <a:ext uri="{9D8B030D-6E8A-4147-A177-3AD203B41FA5}">
                      <a16:colId xmlns:a16="http://schemas.microsoft.com/office/drawing/2014/main" val="20000"/>
                    </a:ext>
                  </a:extLst>
                </a:gridCol>
                <a:gridCol w="1811600">
                  <a:extLst>
                    <a:ext uri="{9D8B030D-6E8A-4147-A177-3AD203B41FA5}">
                      <a16:colId xmlns:a16="http://schemas.microsoft.com/office/drawing/2014/main" val="20001"/>
                    </a:ext>
                  </a:extLst>
                </a:gridCol>
                <a:gridCol w="4188900">
                  <a:extLst>
                    <a:ext uri="{9D8B030D-6E8A-4147-A177-3AD203B41FA5}">
                      <a16:colId xmlns:a16="http://schemas.microsoft.com/office/drawing/2014/main" val="20002"/>
                    </a:ext>
                  </a:extLst>
                </a:gridCol>
              </a:tblGrid>
              <a:tr h="343750">
                <a:tc>
                  <a:txBody>
                    <a:bodyPr/>
                    <a:lstStyle/>
                    <a:p>
                      <a:pPr marL="0" marR="0" lvl="0" indent="0" algn="ctr" rtl="0">
                        <a:lnSpc>
                          <a:spcPct val="115000"/>
                        </a:lnSpc>
                        <a:spcBef>
                          <a:spcPts val="0"/>
                        </a:spcBef>
                        <a:spcAft>
                          <a:spcPts val="0"/>
                        </a:spcAft>
                        <a:buClr>
                          <a:srgbClr val="000000"/>
                        </a:buClr>
                        <a:buSzPts val="1100"/>
                        <a:buFont typeface="Arial"/>
                        <a:buNone/>
                      </a:pPr>
                      <a:r>
                        <a:rPr lang="es" sz="1100" b="1" u="none" strike="noStrike" cap="none">
                          <a:solidFill>
                            <a:schemeClr val="dk1"/>
                          </a:solidFill>
                          <a:latin typeface="Montserrat"/>
                          <a:ea typeface="Montserrat"/>
                          <a:cs typeface="Montserrat"/>
                          <a:sym typeface="Montserrat"/>
                        </a:rPr>
                        <a:t>Unidad</a:t>
                      </a:r>
                      <a:endParaRPr sz="1100" b="1"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8C823"/>
                    </a:solidFill>
                  </a:tcPr>
                </a:tc>
                <a:tc>
                  <a:txBody>
                    <a:bodyPr/>
                    <a:lstStyle/>
                    <a:p>
                      <a:pPr marL="0" marR="0" lvl="0" indent="0" algn="ctr" rtl="0">
                        <a:lnSpc>
                          <a:spcPct val="115000"/>
                        </a:lnSpc>
                        <a:spcBef>
                          <a:spcPts val="0"/>
                        </a:spcBef>
                        <a:spcAft>
                          <a:spcPts val="0"/>
                        </a:spcAft>
                        <a:buClr>
                          <a:srgbClr val="000000"/>
                        </a:buClr>
                        <a:buSzPts val="1100"/>
                        <a:buFont typeface="Arial"/>
                        <a:buNone/>
                      </a:pPr>
                      <a:r>
                        <a:rPr lang="es" sz="1100" b="1" u="none" strike="noStrike" cap="none">
                          <a:solidFill>
                            <a:schemeClr val="dk1"/>
                          </a:solidFill>
                          <a:latin typeface="Montserrat"/>
                          <a:ea typeface="Montserrat"/>
                          <a:cs typeface="Montserrat"/>
                          <a:sym typeface="Montserrat"/>
                        </a:rPr>
                        <a:t>Significado</a:t>
                      </a:r>
                      <a:endParaRPr sz="1100" b="1"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8C823"/>
                    </a:solidFill>
                  </a:tcPr>
                </a:tc>
                <a:tc>
                  <a:txBody>
                    <a:bodyPr/>
                    <a:lstStyle/>
                    <a:p>
                      <a:pPr marL="0" marR="0" lvl="0" indent="0" algn="ctr" rtl="0">
                        <a:lnSpc>
                          <a:spcPct val="115000"/>
                        </a:lnSpc>
                        <a:spcBef>
                          <a:spcPts val="0"/>
                        </a:spcBef>
                        <a:spcAft>
                          <a:spcPts val="0"/>
                        </a:spcAft>
                        <a:buClr>
                          <a:srgbClr val="000000"/>
                        </a:buClr>
                        <a:buSzPts val="1100"/>
                        <a:buFont typeface="Arial"/>
                        <a:buNone/>
                      </a:pPr>
                      <a:r>
                        <a:rPr lang="es" sz="1100" b="1" u="none" strike="noStrike" cap="none">
                          <a:solidFill>
                            <a:schemeClr val="dk1"/>
                          </a:solidFill>
                          <a:latin typeface="Montserrat"/>
                          <a:ea typeface="Montserrat"/>
                          <a:cs typeface="Montserrat"/>
                          <a:sym typeface="Montserrat"/>
                        </a:rPr>
                        <a:t>Medida aproximada</a:t>
                      </a:r>
                      <a:endParaRPr sz="1100" b="1"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8C823"/>
                    </a:solidFill>
                  </a:tcPr>
                </a:tc>
                <a:extLst>
                  <a:ext uri="{0D108BD9-81ED-4DB2-BD59-A6C34878D82A}">
                    <a16:rowId xmlns:a16="http://schemas.microsoft.com/office/drawing/2014/main" val="10000"/>
                  </a:ext>
                </a:extLst>
              </a:tr>
              <a:tr h="435125">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Montserrat"/>
                          <a:ea typeface="Montserrat"/>
                          <a:cs typeface="Montserrat"/>
                          <a:sym typeface="Montserrat"/>
                        </a:rPr>
                        <a:t>em</a:t>
                      </a:r>
                      <a:endParaRPr sz="1100" b="1"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latin typeface="Montserrat"/>
                          <a:ea typeface="Montserrat"/>
                          <a:cs typeface="Montserrat"/>
                          <a:sym typeface="Montserrat"/>
                        </a:rPr>
                        <a:t>&lt;&lt;M&gt;&gt;</a:t>
                      </a:r>
                      <a:endParaRPr sz="1100"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latin typeface="Montserrat"/>
                          <a:ea typeface="Montserrat"/>
                          <a:cs typeface="Montserrat"/>
                          <a:sym typeface="Montserrat"/>
                        </a:rPr>
                        <a:t>1em = tamaño de fuente establecida en navegador.</a:t>
                      </a:r>
                      <a:endParaRPr sz="1100"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84075">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Montserrat"/>
                          <a:ea typeface="Montserrat"/>
                          <a:cs typeface="Montserrat"/>
                          <a:sym typeface="Montserrat"/>
                        </a:rPr>
                        <a:t>ex</a:t>
                      </a:r>
                      <a:endParaRPr sz="1100" b="1"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latin typeface="Montserrat"/>
                          <a:ea typeface="Montserrat"/>
                          <a:cs typeface="Montserrat"/>
                          <a:sym typeface="Montserrat"/>
                        </a:rPr>
                        <a:t>&lt;&lt;x&gt;&gt; (0,5 em apróx)</a:t>
                      </a:r>
                      <a:endParaRPr sz="1100"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latin typeface="Montserrat"/>
                          <a:ea typeface="Montserrat"/>
                          <a:cs typeface="Montserrat"/>
                          <a:sym typeface="Montserrat"/>
                        </a:rPr>
                        <a:t>1ex = mitad del tamaño de la fuente del navegador aproximadamente.</a:t>
                      </a:r>
                      <a:endParaRPr sz="1100"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26200">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Montserrat"/>
                          <a:ea typeface="Montserrat"/>
                          <a:cs typeface="Montserrat"/>
                          <a:sym typeface="Montserrat"/>
                        </a:rPr>
                        <a:t>ch</a:t>
                      </a:r>
                      <a:endParaRPr sz="1100" b="1"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latin typeface="Montserrat"/>
                          <a:ea typeface="Montserrat"/>
                          <a:cs typeface="Montserrat"/>
                          <a:sym typeface="Montserrat"/>
                        </a:rPr>
                        <a:t>&lt;&lt;zero width&gt;&gt;</a:t>
                      </a:r>
                      <a:endParaRPr sz="1100"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latin typeface="Montserrat"/>
                          <a:ea typeface="Montserrat"/>
                          <a:cs typeface="Montserrat"/>
                          <a:sym typeface="Montserrat"/>
                        </a:rPr>
                        <a:t>1ch = tamaño de ancho del cero (0).</a:t>
                      </a:r>
                      <a:endParaRPr sz="1100"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26200">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Montserrat"/>
                          <a:ea typeface="Montserrat"/>
                          <a:cs typeface="Montserrat"/>
                          <a:sym typeface="Montserrat"/>
                        </a:rPr>
                        <a:t>rem</a:t>
                      </a:r>
                      <a:endParaRPr sz="1100" b="1"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latin typeface="Montserrat"/>
                          <a:ea typeface="Montserrat"/>
                          <a:cs typeface="Montserrat"/>
                          <a:sym typeface="Montserrat"/>
                        </a:rPr>
                        <a:t>&lt;&lt;root M&gt;&gt;</a:t>
                      </a:r>
                      <a:endParaRPr sz="1100"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latin typeface="Montserrat"/>
                          <a:ea typeface="Montserrat"/>
                          <a:cs typeface="Montserrat"/>
                          <a:sym typeface="Montserrat"/>
                        </a:rPr>
                        <a:t>1rem = tamaño fuente raíz.</a:t>
                      </a:r>
                      <a:endParaRPr sz="1100"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26200">
                <a:tc>
                  <a:txBody>
                    <a:bodyPr/>
                    <a:lstStyle/>
                    <a:p>
                      <a:pPr marL="0" marR="0" lvl="0" indent="0" algn="ctr" rtl="0">
                        <a:lnSpc>
                          <a:spcPct val="100000"/>
                        </a:lnSpc>
                        <a:spcBef>
                          <a:spcPts val="0"/>
                        </a:spcBef>
                        <a:spcAft>
                          <a:spcPts val="0"/>
                        </a:spcAft>
                        <a:buClr>
                          <a:srgbClr val="000000"/>
                        </a:buClr>
                        <a:buSzPts val="1100"/>
                        <a:buFont typeface="Arial"/>
                        <a:buNone/>
                      </a:pPr>
                      <a:r>
                        <a:rPr lang="es" sz="1100" b="1" u="none" strike="noStrike" cap="none">
                          <a:solidFill>
                            <a:schemeClr val="dk1"/>
                          </a:solidFill>
                          <a:latin typeface="Montserrat"/>
                          <a:ea typeface="Montserrat"/>
                          <a:cs typeface="Montserrat"/>
                          <a:sym typeface="Montserrat"/>
                        </a:rPr>
                        <a:t>%</a:t>
                      </a:r>
                      <a:endParaRPr sz="1100" b="1"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latin typeface="Montserrat"/>
                          <a:ea typeface="Montserrat"/>
                          <a:cs typeface="Montserrat"/>
                          <a:sym typeface="Montserrat"/>
                        </a:rPr>
                        <a:t>Porcentaje</a:t>
                      </a:r>
                      <a:endParaRPr sz="1100"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s" sz="1100" u="none" strike="noStrike" cap="none">
                          <a:solidFill>
                            <a:schemeClr val="dk1"/>
                          </a:solidFill>
                          <a:latin typeface="Montserrat"/>
                          <a:ea typeface="Montserrat"/>
                          <a:cs typeface="Montserrat"/>
                          <a:sym typeface="Montserrat"/>
                        </a:rPr>
                        <a:t>Relativa a herencia (contenedor padre)</a:t>
                      </a:r>
                      <a:endParaRPr sz="1100" u="none" strike="noStrike" cap="none">
                        <a:solidFill>
                          <a:schemeClr val="dk1"/>
                        </a:solidFill>
                        <a:latin typeface="Montserrat"/>
                        <a:ea typeface="Montserrat"/>
                        <a:cs typeface="Montserrat"/>
                        <a:sym typeface="Montserrat"/>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Unidades de medida relativas </a:t>
            </a:r>
            <a:endParaRPr/>
          </a:p>
        </p:txBody>
      </p:sp>
      <p:sp>
        <p:nvSpPr>
          <p:cNvPr id="192" name="Google Shape;192;p8"/>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chemeClr val="dk1"/>
              </a:buClr>
              <a:buSzPts val="1100"/>
              <a:buFont typeface="Arial"/>
              <a:buNone/>
            </a:pPr>
            <a:r>
              <a:rPr lang="es" sz="1550"/>
              <a:t>La unidad </a:t>
            </a:r>
            <a:r>
              <a:rPr lang="es" sz="1550" b="1"/>
              <a:t>em </a:t>
            </a:r>
            <a:r>
              <a:rPr lang="es" sz="1550"/>
              <a:t>equivale a 16px, salvo que se modifique por el usuario. </a:t>
            </a:r>
            <a:endParaRPr sz="1550"/>
          </a:p>
          <a:p>
            <a:pPr marL="114300" lvl="0" indent="0" algn="l" rtl="0">
              <a:lnSpc>
                <a:spcPct val="115000"/>
              </a:lnSpc>
              <a:spcBef>
                <a:spcPts val="600"/>
              </a:spcBef>
              <a:spcAft>
                <a:spcPts val="600"/>
              </a:spcAft>
              <a:buClr>
                <a:schemeClr val="dk1"/>
              </a:buClr>
              <a:buSzPts val="1100"/>
              <a:buFont typeface="Arial"/>
              <a:buNone/>
            </a:pPr>
            <a:r>
              <a:rPr lang="es" sz="1550" b="1"/>
              <a:t>1em</a:t>
            </a:r>
            <a:r>
              <a:rPr lang="es" sz="1550"/>
              <a:t> equivaldría a </a:t>
            </a:r>
            <a:r>
              <a:rPr lang="es" sz="1550" b="1"/>
              <a:t>16px</a:t>
            </a:r>
            <a:r>
              <a:rPr lang="es" sz="1550"/>
              <a:t>, mientras que </a:t>
            </a:r>
            <a:r>
              <a:rPr lang="es" sz="1550" b="1"/>
              <a:t>2em</a:t>
            </a:r>
            <a:r>
              <a:rPr lang="es" sz="1550"/>
              <a:t> serían justo el doble: </a:t>
            </a:r>
            <a:r>
              <a:rPr lang="es" sz="1550" b="1"/>
              <a:t>32px</a:t>
            </a:r>
            <a:r>
              <a:rPr lang="es" sz="1550"/>
              <a:t>. Por otro lado, </a:t>
            </a:r>
            <a:r>
              <a:rPr lang="es" sz="1550" b="1"/>
              <a:t>0.5em</a:t>
            </a:r>
            <a:r>
              <a:rPr lang="es" sz="1550"/>
              <a:t> equivalen justo la mitad: </a:t>
            </a:r>
            <a:r>
              <a:rPr lang="es" sz="1550" b="1"/>
              <a:t>8px</a:t>
            </a:r>
            <a:r>
              <a:rPr lang="es" sz="1550"/>
              <a:t>.</a:t>
            </a:r>
            <a:endParaRPr sz="1550"/>
          </a:p>
        </p:txBody>
      </p:sp>
      <p:pic>
        <p:nvPicPr>
          <p:cNvPr id="193" name="Google Shape;193;p8"/>
          <p:cNvPicPr preferRelativeResize="0"/>
          <p:nvPr/>
        </p:nvPicPr>
        <p:blipFill rotWithShape="1">
          <a:blip r:embed="rId3">
            <a:alphaModFix/>
          </a:blip>
          <a:srcRect/>
          <a:stretch/>
        </p:blipFill>
        <p:spPr>
          <a:xfrm>
            <a:off x="1875037" y="2314325"/>
            <a:ext cx="5376515" cy="1073400"/>
          </a:xfrm>
          <a:prstGeom prst="rect">
            <a:avLst/>
          </a:prstGeom>
          <a:noFill/>
          <a:ln>
            <a:noFill/>
          </a:ln>
        </p:spPr>
      </p:pic>
      <p:sp>
        <p:nvSpPr>
          <p:cNvPr id="194" name="Google Shape;194;p8"/>
          <p:cNvSpPr txBox="1">
            <a:spLocks noGrp="1"/>
          </p:cNvSpPr>
          <p:nvPr>
            <p:ph type="body" idx="1"/>
          </p:nvPr>
        </p:nvSpPr>
        <p:spPr>
          <a:xfrm>
            <a:off x="432025" y="3387725"/>
            <a:ext cx="8280000" cy="1073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550" b="1"/>
              <a:t>em</a:t>
            </a:r>
            <a:r>
              <a:rPr lang="es" sz="1550"/>
              <a:t> es relativa al tamaño de letra. Si empleamos un </a:t>
            </a:r>
            <a:r>
              <a:rPr lang="es" sz="1550" i="1"/>
              <a:t>font-size </a:t>
            </a:r>
            <a:r>
              <a:rPr lang="es" sz="1550"/>
              <a:t>de 10px en el body, 1em equivale a 10px. Su tamaño </a:t>
            </a:r>
            <a:r>
              <a:rPr lang="es" sz="1550" b="1"/>
              <a:t>varía en función del tamaño del elemento padre</a:t>
            </a:r>
            <a:r>
              <a:rPr lang="es" sz="1550"/>
              <a:t>. 1.2em sería un 20% más grande que el tamaño de su elemento padre.</a:t>
            </a:r>
            <a:endParaRPr sz="155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Unidades de medida relativas </a:t>
            </a:r>
            <a:endParaRPr/>
          </a:p>
        </p:txBody>
      </p:sp>
      <p:sp>
        <p:nvSpPr>
          <p:cNvPr id="200" name="Google Shape;200;p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600"/>
              </a:spcAft>
              <a:buClr>
                <a:schemeClr val="dk1"/>
              </a:buClr>
              <a:buSzPts val="1100"/>
              <a:buFont typeface="Arial"/>
              <a:buNone/>
            </a:pPr>
            <a:r>
              <a:rPr lang="es" sz="1550"/>
              <a:t>Las unidades </a:t>
            </a:r>
            <a:r>
              <a:rPr lang="es" sz="1550" b="1"/>
              <a:t>ex</a:t>
            </a:r>
            <a:r>
              <a:rPr lang="es" sz="1550"/>
              <a:t> o </a:t>
            </a:r>
            <a:r>
              <a:rPr lang="es" sz="1550" b="1"/>
              <a:t>ch</a:t>
            </a:r>
            <a:r>
              <a:rPr lang="es" sz="1550"/>
              <a:t>, menos utilizadas. La unidad </a:t>
            </a:r>
            <a:r>
              <a:rPr lang="es" sz="1550" b="1"/>
              <a:t>ex</a:t>
            </a:r>
            <a:r>
              <a:rPr lang="es" sz="1550"/>
              <a:t> es </a:t>
            </a:r>
            <a:r>
              <a:rPr lang="es" sz="1550" b="1"/>
              <a:t>aproximadamente la mitad del tamaño</a:t>
            </a:r>
            <a:r>
              <a:rPr lang="es" sz="1550"/>
              <a:t> de la fuente establecida por el navegador del usuario, por lo que </a:t>
            </a:r>
            <a:r>
              <a:rPr lang="es" sz="1550" b="1"/>
              <a:t>1ex</a:t>
            </a:r>
            <a:r>
              <a:rPr lang="es" sz="1550"/>
              <a:t> es igual a </a:t>
            </a:r>
            <a:r>
              <a:rPr lang="es" sz="1550" b="1"/>
              <a:t>0.5em</a:t>
            </a:r>
            <a:r>
              <a:rPr lang="es" sz="1550"/>
              <a:t>.</a:t>
            </a:r>
            <a:endParaRPr sz="1550" b="1"/>
          </a:p>
        </p:txBody>
      </p:sp>
      <p:sp>
        <p:nvSpPr>
          <p:cNvPr id="201" name="Google Shape;201;p9"/>
          <p:cNvSpPr txBox="1">
            <a:spLocks noGrp="1"/>
          </p:cNvSpPr>
          <p:nvPr>
            <p:ph type="body" idx="1"/>
          </p:nvPr>
        </p:nvSpPr>
        <p:spPr>
          <a:xfrm>
            <a:off x="432025" y="2958075"/>
            <a:ext cx="8280000" cy="16647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chemeClr val="dk1"/>
              </a:buClr>
              <a:buSzPts val="1100"/>
              <a:buFont typeface="Arial"/>
              <a:buNone/>
            </a:pPr>
            <a:r>
              <a:rPr lang="es" sz="1550"/>
              <a:t>La unidad </a:t>
            </a:r>
            <a:r>
              <a:rPr lang="es" sz="1550" b="1"/>
              <a:t>ex</a:t>
            </a:r>
            <a:r>
              <a:rPr lang="es" sz="1550"/>
              <a:t> se basa en la </a:t>
            </a:r>
            <a:r>
              <a:rPr lang="es" sz="1550" b="1"/>
              <a:t>altura de la x minúscula. </a:t>
            </a:r>
            <a:r>
              <a:rPr lang="es" sz="1550"/>
              <a:t>Su tamaño exacto depende de la tipografía utilizada, y puede ser algo mayor a 0.5em.</a:t>
            </a:r>
            <a:endParaRPr sz="1550"/>
          </a:p>
          <a:p>
            <a:pPr marL="114300" lvl="0" indent="0" algn="l" rtl="0">
              <a:lnSpc>
                <a:spcPct val="115000"/>
              </a:lnSpc>
              <a:spcBef>
                <a:spcPts val="600"/>
              </a:spcBef>
              <a:spcAft>
                <a:spcPts val="0"/>
              </a:spcAft>
              <a:buClr>
                <a:schemeClr val="dk1"/>
              </a:buClr>
              <a:buSzPts val="1100"/>
              <a:buFont typeface="Arial"/>
              <a:buNone/>
            </a:pPr>
            <a:r>
              <a:rPr lang="es" sz="1550"/>
              <a:t>La unidad </a:t>
            </a:r>
            <a:r>
              <a:rPr lang="es" sz="1550" b="1"/>
              <a:t>ch</a:t>
            </a:r>
            <a:r>
              <a:rPr lang="es" sz="1550"/>
              <a:t>, equivale al tamaño de ancho del </a:t>
            </a:r>
            <a:r>
              <a:rPr lang="es" sz="1550" b="1"/>
              <a:t>0</a:t>
            </a:r>
            <a:r>
              <a:rPr lang="es" sz="1550"/>
              <a:t> de la fuente actual.</a:t>
            </a:r>
            <a:endParaRPr sz="1550"/>
          </a:p>
          <a:p>
            <a:pPr marL="114300" lvl="0" indent="0" algn="l" rtl="0">
              <a:lnSpc>
                <a:spcPct val="115000"/>
              </a:lnSpc>
              <a:spcBef>
                <a:spcPts val="600"/>
              </a:spcBef>
              <a:spcAft>
                <a:spcPts val="600"/>
              </a:spcAft>
              <a:buClr>
                <a:schemeClr val="dk1"/>
              </a:buClr>
              <a:buSzPts val="1100"/>
              <a:buFont typeface="Arial"/>
              <a:buNone/>
            </a:pPr>
            <a:r>
              <a:rPr lang="es" sz="1550"/>
              <a:t>El </a:t>
            </a:r>
            <a:r>
              <a:rPr lang="es" sz="1550" b="1"/>
              <a:t>porcentaje (%) </a:t>
            </a:r>
            <a:r>
              <a:rPr lang="es" sz="1550"/>
              <a:t>define una unidad en función de otra. Por ejemplo, si estamos trabajando en 12px y definimos una unidad como 150% obtendremos 18px.</a:t>
            </a:r>
            <a:endParaRPr sz="1550"/>
          </a:p>
        </p:txBody>
      </p:sp>
      <p:pic>
        <p:nvPicPr>
          <p:cNvPr id="202" name="Google Shape;202;p9"/>
          <p:cNvPicPr preferRelativeResize="0"/>
          <p:nvPr/>
        </p:nvPicPr>
        <p:blipFill rotWithShape="1">
          <a:blip r:embed="rId3">
            <a:alphaModFix/>
          </a:blip>
          <a:srcRect/>
          <a:stretch/>
        </p:blipFill>
        <p:spPr>
          <a:xfrm>
            <a:off x="3231813" y="2098375"/>
            <a:ext cx="2662976" cy="859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2729</Words>
  <Application>Microsoft Office PowerPoint</Application>
  <PresentationFormat>Presentación en pantalla (16:9)</PresentationFormat>
  <Paragraphs>212</Paragraphs>
  <Slides>28</Slides>
  <Notes>28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Arial</vt:lpstr>
      <vt:lpstr>Montserrat SemiBold</vt:lpstr>
      <vt:lpstr>Montserrat Medium</vt:lpstr>
      <vt:lpstr>Montserrat</vt:lpstr>
      <vt:lpstr>Consolas</vt:lpstr>
      <vt:lpstr>Simple Light</vt:lpstr>
      <vt:lpstr>Presentación de PowerPoint</vt:lpstr>
      <vt:lpstr>Medidas, colores, fondos, fuentes e íconos</vt:lpstr>
      <vt:lpstr>Les damos la bienvenida</vt:lpstr>
      <vt:lpstr>Clase 06</vt:lpstr>
      <vt:lpstr>Unidades de medida</vt:lpstr>
      <vt:lpstr>Unidades de medida absolutas </vt:lpstr>
      <vt:lpstr>Unidades de medida relativas </vt:lpstr>
      <vt:lpstr>Unidades de medida relativas </vt:lpstr>
      <vt:lpstr>Unidades de medida relativas </vt:lpstr>
      <vt:lpstr>Unidades de medida relativas </vt:lpstr>
      <vt:lpstr>Unidades de medida flexibles </vt:lpstr>
      <vt:lpstr>Colores y tipografías</vt:lpstr>
      <vt:lpstr>Colores</vt:lpstr>
      <vt:lpstr>Color de fondo</vt:lpstr>
      <vt:lpstr>Tipografías</vt:lpstr>
      <vt:lpstr>Propiedades font-size y font-style</vt:lpstr>
      <vt:lpstr>Propiedades font-family y font-weight</vt:lpstr>
      <vt:lpstr>Google Fonts</vt:lpstr>
      <vt:lpstr>Adobe Fonts</vt:lpstr>
      <vt:lpstr>Íconos (fontawesome)</vt:lpstr>
      <vt:lpstr>Íconos (flaticon)</vt:lpstr>
      <vt:lpstr>Material extra</vt:lpstr>
      <vt:lpstr>Cómo elegir una paleta de colores</vt:lpstr>
      <vt:lpstr>Artículos de interés</vt:lpstr>
      <vt:lpstr>Tarea para el Proyecto:</vt:lpstr>
      <vt:lpstr>No te olvides de dar el presente</vt:lpstr>
      <vt:lpstr>Recordá:  Revisar la Cartelera de Novedades. Hacer tus consultas en el Foro. Realizar los Ejercicios obligatorios.  Todo en el Aula Virtual.</vt:lpstr>
      <vt:lpstr>Muchas gracias por tu atención. Nos vemos pronto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Matias Hugo Seminara</cp:lastModifiedBy>
  <cp:revision>1</cp:revision>
  <dcterms:modified xsi:type="dcterms:W3CDTF">2024-03-02T13:27:04Z</dcterms:modified>
</cp:coreProperties>
</file>