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33" roundtripDataSignature="AMtx7mi2I6vFRjYCOF2q4BnoAdjfLRQ8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294C70-9AB8-45A6-88AC-CD18DD037B3D}">
  <a:tblStyle styleId="{3D294C70-9AB8-45A6-88AC-CD18DD037B3D}"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FEAFE"/>
          </a:solidFill>
        </a:fill>
      </a:tcStyle>
    </a:wholeTbl>
    <a:band1H>
      <a:tcTxStyle b="off" i="off"/>
      <a:tcStyle>
        <a:fill>
          <a:solidFill>
            <a:srgbClr val="DED2FD"/>
          </a:solidFill>
        </a:fill>
      </a:tcStyle>
    </a:band1H>
    <a:band2H>
      <a:tcTxStyle b="off" i="off"/>
    </a:band2H>
    <a:band1V>
      <a:tcTxStyle b="off" i="off"/>
      <a:tcStyle>
        <a:fill>
          <a:solidFill>
            <a:srgbClr val="DED2FD"/>
          </a:solidFill>
        </a:fill>
      </a:tcStyle>
    </a:band1V>
    <a:band2V>
      <a:tcTxStyle b="off" i="off"/>
    </a:band2V>
    <a:lastCol>
      <a:tcTxStyle b="on" i="off">
        <a:font>
          <a:latin typeface="Arial"/>
          <a:ea typeface="Arial"/>
          <a:cs typeface="Arial"/>
        </a:font>
        <a:srgbClr val="FFFFFF"/>
      </a:tcTxStyle>
      <a:tcStyle>
        <a:fill>
          <a:solidFill>
            <a:srgbClr val="9D66F9"/>
          </a:solidFill>
        </a:fill>
      </a:tcStyle>
    </a:lastCol>
    <a:firstCol>
      <a:tcTxStyle b="on" i="off">
        <a:font>
          <a:latin typeface="Arial"/>
          <a:ea typeface="Arial"/>
          <a:cs typeface="Arial"/>
        </a:font>
        <a:srgbClr val="FFFFFF"/>
      </a:tcTxStyle>
      <a:tcStyle>
        <a:fill>
          <a:solidFill>
            <a:srgbClr val="9D66F9"/>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9D66F9"/>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9D66F9"/>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6"/>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36"/>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36"/>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36"/>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4" name="Google Shape;14;p36"/>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36"/>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4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4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4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6"/>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46"/>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46"/>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4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46"/>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4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7"/>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47"/>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47"/>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47"/>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47"/>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47"/>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47"/>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a:buNone/>
              <a:defRPr sz="15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47"/>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a:buNone/>
              <a:defRPr sz="15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47"/>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4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4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4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48"/>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48"/>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48"/>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48"/>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4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4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4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49"/>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49"/>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9"/>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9"/>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49"/>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49"/>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49"/>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4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4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4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49"/>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49"/>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4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7"/>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7"/>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7"/>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7"/>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38"/>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38"/>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8"/>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8"/>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8"/>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38"/>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38"/>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38"/>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38"/>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38"/>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38"/>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38"/>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38"/>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38"/>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38"/>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38"/>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sp>
        <p:nvSpPr>
          <p:cNvPr id="44" name="Google Shape;44;p3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a:buNone/>
              <a:defRPr sz="27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3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6" name="Google Shape;46;p39"/>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47" name="Google Shape;47;p3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 name="Google Shape;48;p3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3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a:buNone/>
              <a:defRPr>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54" name="Google Shape;5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55" name="Google Shape;55;p4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56" name="Google Shape;56;p4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57" name="Google Shape;57;p4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58" name="Shape 58"/>
        <p:cNvGrpSpPr/>
        <p:nvPr/>
      </p:nvGrpSpPr>
      <p:grpSpPr>
        <a:xfrm>
          <a:off x="0" y="0"/>
          <a:ext cx="0" cy="0"/>
          <a:chOff x="0" y="0"/>
          <a:chExt cx="0" cy="0"/>
        </a:xfrm>
      </p:grpSpPr>
      <p:sp>
        <p:nvSpPr>
          <p:cNvPr id="59" name="Google Shape;59;p41"/>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41"/>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a:buNone/>
              <a:defRPr sz="17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62" name="Google Shape;62;p41"/>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63" name="Google Shape;63;p41"/>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64" name="Google Shape;64;p4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4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42"/>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42"/>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42"/>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42"/>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a:buNone/>
              <a:defRPr sz="2600">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42"/>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43"/>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43"/>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43"/>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43"/>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4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4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4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4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developer.mozilla.org/es/docs/Web/JavaScript/Guide/Expressions_and_Operators" TargetMode="External"/><Relationship Id="rId4" Type="http://schemas.openxmlformats.org/officeDocument/2006/relationships/hyperlink" Target="https://developer.mozilla.org/es/docs/Learn/JavaScript/Building_blocks/conditionals" TargetMode="External"/><Relationship Id="rId5" Type="http://schemas.openxmlformats.org/officeDocument/2006/relationships/hyperlink" Target="https://www.raulprietofernandez.net/blog/programacion/como-hacer-bucles-en-javascript" TargetMode="External"/><Relationship Id="rId6" Type="http://schemas.openxmlformats.org/officeDocument/2006/relationships/hyperlink" Target="https://www.w3schools.com/js/js_loop_for.asp" TargetMode="External"/><Relationship Id="rId7" Type="http://schemas.openxmlformats.org/officeDocument/2006/relationships/hyperlink" Target="https://www.w3schools.com/js/js_loop_while.as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14</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a:ea typeface="Montserrat"/>
                <a:cs typeface="Montserrat"/>
                <a:sym typeface="Montserrat"/>
              </a:rPr>
              <a:t>Javascript 2</a:t>
            </a:r>
            <a:endParaRPr b="0" i="0" sz="25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10" name="Google Shape;210;p18"/>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Switch</a:t>
            </a:r>
            <a:endParaRPr/>
          </a:p>
        </p:txBody>
      </p:sp>
      <p:sp>
        <p:nvSpPr>
          <p:cNvPr id="211" name="Google Shape;211;p18"/>
          <p:cNvSpPr txBox="1"/>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05000"/>
              </a:lnSpc>
              <a:spcBef>
                <a:spcPts val="0"/>
              </a:spcBef>
              <a:spcAft>
                <a:spcPts val="0"/>
              </a:spcAft>
              <a:buClr>
                <a:srgbClr val="000000"/>
              </a:buClr>
              <a:buSzPts val="1018"/>
              <a:buFont typeface="Arial"/>
              <a:buNone/>
            </a:pPr>
            <a:r>
              <a:rPr b="0" i="0" lang="es" sz="1195" u="none" cap="none" strike="noStrike">
                <a:solidFill>
                  <a:srgbClr val="595959"/>
                </a:solidFill>
                <a:latin typeface="Montserrat"/>
                <a:ea typeface="Montserrat"/>
                <a:cs typeface="Montserrat"/>
                <a:sym typeface="Montserrat"/>
              </a:rPr>
              <a:t>La estructura de control </a:t>
            </a:r>
            <a:r>
              <a:rPr b="1" i="0" lang="es" sz="1195" u="none" cap="none" strike="noStrike">
                <a:solidFill>
                  <a:srgbClr val="595959"/>
                </a:solidFill>
                <a:latin typeface="Montserrat"/>
                <a:ea typeface="Montserrat"/>
                <a:cs typeface="Montserrat"/>
                <a:sym typeface="Montserrat"/>
              </a:rPr>
              <a:t>switch</a:t>
            </a:r>
            <a:r>
              <a:rPr b="0" i="0" lang="es" sz="1195" u="none" cap="none" strike="noStrike">
                <a:solidFill>
                  <a:srgbClr val="595959"/>
                </a:solidFill>
                <a:latin typeface="Montserrat"/>
                <a:ea typeface="Montserrat"/>
                <a:cs typeface="Montserrat"/>
                <a:sym typeface="Montserrat"/>
              </a:rPr>
              <a:t> permite definir casos específicos a realizar en el caso de que la variable expuesta como condición</a:t>
            </a:r>
            <a:r>
              <a:rPr b="1" i="0" lang="es" sz="1195" u="none" cap="none" strike="noStrike">
                <a:solidFill>
                  <a:srgbClr val="595959"/>
                </a:solidFill>
                <a:latin typeface="Montserrat"/>
                <a:ea typeface="Montserrat"/>
                <a:cs typeface="Montserrat"/>
                <a:sym typeface="Montserrat"/>
              </a:rPr>
              <a:t> sea igual</a:t>
            </a:r>
            <a:r>
              <a:rPr b="0" i="0" lang="es" sz="1195" u="none" cap="none" strike="noStrike">
                <a:solidFill>
                  <a:srgbClr val="595959"/>
                </a:solidFill>
                <a:latin typeface="Montserrat"/>
                <a:ea typeface="Montserrat"/>
                <a:cs typeface="Montserrat"/>
                <a:sym typeface="Montserrat"/>
              </a:rPr>
              <a:t> a los valores que se especifican a continuación mediante los </a:t>
            </a:r>
            <a:r>
              <a:rPr b="1" i="0" lang="es" sz="1195" u="none" cap="none" strike="noStrike">
                <a:solidFill>
                  <a:srgbClr val="595959"/>
                </a:solidFill>
                <a:latin typeface="Montserrat"/>
                <a:ea typeface="Montserrat"/>
                <a:cs typeface="Montserrat"/>
                <a:sym typeface="Montserrat"/>
              </a:rPr>
              <a:t>case</a:t>
            </a:r>
            <a:r>
              <a:rPr b="0" i="0" lang="es" sz="1195" u="none" cap="none" strike="noStrike">
                <a:solidFill>
                  <a:srgbClr val="595959"/>
                </a:solidFill>
                <a:latin typeface="Montserrat"/>
                <a:ea typeface="Montserrat"/>
                <a:cs typeface="Montserrat"/>
                <a:sym typeface="Montserrat"/>
              </a:rPr>
              <a:t>.</a:t>
            </a:r>
            <a:endParaRPr b="0" i="0" sz="1195" u="none" cap="none" strike="noStrike">
              <a:solidFill>
                <a:srgbClr val="595959"/>
              </a:solidFill>
              <a:latin typeface="Montserrat"/>
              <a:ea typeface="Montserrat"/>
              <a:cs typeface="Montserrat"/>
              <a:sym typeface="Montserrat"/>
            </a:endParaRPr>
          </a:p>
          <a:p>
            <a:pPr indent="0" lvl="0" marL="0" marR="0" rtl="0" algn="l">
              <a:lnSpc>
                <a:spcPct val="105000"/>
              </a:lnSpc>
              <a:spcBef>
                <a:spcPts val="1200"/>
              </a:spcBef>
              <a:spcAft>
                <a:spcPts val="0"/>
              </a:spcAft>
              <a:buClr>
                <a:schemeClr val="dk1"/>
              </a:buClr>
              <a:buSzPts val="1018"/>
              <a:buFont typeface="Arial"/>
              <a:buNone/>
            </a:pPr>
            <a:r>
              <a:rPr b="0" i="0" lang="es" sz="1195" u="none" cap="none" strike="noStrike">
                <a:solidFill>
                  <a:srgbClr val="595959"/>
                </a:solidFill>
                <a:latin typeface="Montserrat"/>
                <a:ea typeface="Montserrat"/>
                <a:cs typeface="Montserrat"/>
                <a:sym typeface="Montserrat"/>
              </a:rPr>
              <a:t>Con los </a:t>
            </a:r>
            <a:r>
              <a:rPr b="1" i="0" lang="es" sz="1195" u="none" cap="none" strike="noStrike">
                <a:solidFill>
                  <a:srgbClr val="595959"/>
                </a:solidFill>
                <a:latin typeface="Montserrat"/>
                <a:ea typeface="Montserrat"/>
                <a:cs typeface="Montserrat"/>
                <a:sym typeface="Montserrat"/>
              </a:rPr>
              <a:t>if </a:t>
            </a:r>
            <a:r>
              <a:rPr b="0" i="0" lang="es" sz="1195" u="none" cap="none" strike="noStrike">
                <a:solidFill>
                  <a:srgbClr val="595959"/>
                </a:solidFill>
                <a:latin typeface="Montserrat"/>
                <a:ea typeface="Montserrat"/>
                <a:cs typeface="Montserrat"/>
                <a:sym typeface="Montserrat"/>
              </a:rPr>
              <a:t>múltiples podemos controlar valores comprendidos en un rango. Con switch esto no es posible, ya que solo permite valores concretos y específicos.</a:t>
            </a:r>
            <a:endParaRPr b="0" i="0" sz="1195" u="none" cap="none" strike="noStrike">
              <a:solidFill>
                <a:srgbClr val="595959"/>
              </a:solidFill>
              <a:latin typeface="Montserrat"/>
              <a:ea typeface="Montserrat"/>
              <a:cs typeface="Montserrat"/>
              <a:sym typeface="Montserrat"/>
            </a:endParaRPr>
          </a:p>
          <a:p>
            <a:pPr indent="0" lvl="0" marL="0" marR="0" rtl="0" algn="l">
              <a:lnSpc>
                <a:spcPct val="105000"/>
              </a:lnSpc>
              <a:spcBef>
                <a:spcPts val="1200"/>
              </a:spcBef>
              <a:spcAft>
                <a:spcPts val="1200"/>
              </a:spcAft>
              <a:buClr>
                <a:srgbClr val="000000"/>
              </a:buClr>
              <a:buSzPts val="1018"/>
              <a:buFont typeface="Arial"/>
              <a:buNone/>
            </a:pPr>
            <a:r>
              <a:rPr b="0" i="0" lang="es" sz="1195" u="none" cap="none" strike="noStrike">
                <a:solidFill>
                  <a:srgbClr val="595959"/>
                </a:solidFill>
                <a:latin typeface="Montserrat"/>
                <a:ea typeface="Montserrat"/>
                <a:cs typeface="Montserrat"/>
                <a:sym typeface="Montserrat"/>
              </a:rPr>
              <a:t>Al final de cada caso es necesario indicar un </a:t>
            </a:r>
            <a:r>
              <a:rPr b="1" i="0" lang="es" sz="1195" u="none" cap="none" strike="noStrike">
                <a:solidFill>
                  <a:srgbClr val="595959"/>
                </a:solidFill>
                <a:latin typeface="Montserrat"/>
                <a:ea typeface="Montserrat"/>
                <a:cs typeface="Montserrat"/>
                <a:sym typeface="Montserrat"/>
              </a:rPr>
              <a:t>break</a:t>
            </a:r>
            <a:r>
              <a:rPr b="0" i="0" lang="es" sz="1195" u="none" cap="none" strike="noStrike">
                <a:solidFill>
                  <a:srgbClr val="595959"/>
                </a:solidFill>
                <a:latin typeface="Montserrat"/>
                <a:ea typeface="Montserrat"/>
                <a:cs typeface="Montserrat"/>
                <a:sym typeface="Montserrat"/>
              </a:rPr>
              <a:t> para salir del switch. Si no se hace esto, el programa pasa automáticamente al siguiente </a:t>
            </a:r>
            <a:r>
              <a:rPr b="1" i="0" lang="es" sz="1195" u="none" cap="none" strike="noStrike">
                <a:solidFill>
                  <a:srgbClr val="595959"/>
                </a:solidFill>
                <a:latin typeface="Montserrat"/>
                <a:ea typeface="Montserrat"/>
                <a:cs typeface="Montserrat"/>
                <a:sym typeface="Montserrat"/>
              </a:rPr>
              <a:t>case</a:t>
            </a:r>
            <a:r>
              <a:rPr b="0" i="0" lang="es" sz="1195" u="none" cap="none" strike="noStrike">
                <a:solidFill>
                  <a:srgbClr val="595959"/>
                </a:solidFill>
                <a:latin typeface="Montserrat"/>
                <a:ea typeface="Montserrat"/>
                <a:cs typeface="Montserrat"/>
                <a:sym typeface="Montserrat"/>
              </a:rPr>
              <a:t>, aunque no se cumpla la condición específica.</a:t>
            </a:r>
            <a:endParaRPr b="0" i="0" sz="1195" u="none" cap="none" strike="noStrike">
              <a:solidFill>
                <a:srgbClr val="595959"/>
              </a:solidFill>
              <a:latin typeface="Montserrat"/>
              <a:ea typeface="Montserrat"/>
              <a:cs typeface="Montserrat"/>
              <a:sym typeface="Montserrat"/>
            </a:endParaRPr>
          </a:p>
        </p:txBody>
      </p:sp>
      <p:pic>
        <p:nvPicPr>
          <p:cNvPr id="212" name="Google Shape;212;p18"/>
          <p:cNvPicPr preferRelativeResize="0"/>
          <p:nvPr/>
        </p:nvPicPr>
        <p:blipFill rotWithShape="1">
          <a:blip r:embed="rId3">
            <a:alphaModFix/>
          </a:blip>
          <a:srcRect b="0" l="0" r="0" t="0"/>
          <a:stretch/>
        </p:blipFill>
        <p:spPr>
          <a:xfrm>
            <a:off x="4832400" y="1152475"/>
            <a:ext cx="3618723" cy="3434051"/>
          </a:xfrm>
          <a:prstGeom prst="rect">
            <a:avLst/>
          </a:prstGeom>
          <a:noFill/>
          <a:ln>
            <a:noFill/>
          </a:ln>
        </p:spPr>
      </p:pic>
      <p:sp>
        <p:nvSpPr>
          <p:cNvPr id="213" name="Google Shape;213;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If con &amp;&amp; (AND)</a:t>
            </a:r>
            <a:endParaRPr/>
          </a:p>
        </p:txBody>
      </p:sp>
      <p:sp>
        <p:nvSpPr>
          <p:cNvPr id="219" name="Google Shape;219;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Podemos combinar el</a:t>
            </a:r>
            <a:r>
              <a:rPr b="1" lang="es" sz="1650"/>
              <a:t> If </a:t>
            </a:r>
            <a:r>
              <a:rPr lang="es" sz="1650"/>
              <a:t>con los operadores lógicos </a:t>
            </a:r>
            <a:r>
              <a:rPr b="1" lang="es" sz="1650"/>
              <a:t>&amp;&amp;</a:t>
            </a:r>
            <a:r>
              <a:rPr lang="es" sz="1650"/>
              <a:t> (AND) y </a:t>
            </a:r>
            <a:r>
              <a:rPr b="1" lang="es" sz="1650"/>
              <a:t>||</a:t>
            </a:r>
            <a:r>
              <a:rPr lang="es" sz="1650"/>
              <a:t> (OR) para describir condiciones más complejas.</a:t>
            </a:r>
            <a:endParaRPr sz="1650"/>
          </a:p>
          <a:p>
            <a:pPr indent="0" lvl="0" marL="0" rtl="0" algn="l">
              <a:lnSpc>
                <a:spcPct val="115000"/>
              </a:lnSpc>
              <a:spcBef>
                <a:spcPts val="1200"/>
              </a:spcBef>
              <a:spcAft>
                <a:spcPts val="1200"/>
              </a:spcAft>
              <a:buSzPts val="1800"/>
              <a:buNone/>
            </a:pPr>
            <a:r>
              <a:rPr lang="es" sz="1650"/>
              <a:t>Utilizando </a:t>
            </a:r>
            <a:r>
              <a:rPr b="1" lang="es" sz="1650"/>
              <a:t>&amp;&amp;</a:t>
            </a:r>
            <a:r>
              <a:rPr lang="es" sz="1650"/>
              <a:t> (AND) deben cumplirse todas las condiciones para que la proposición sea verdadera. Caso contrario, será falsa.</a:t>
            </a:r>
            <a:endParaRPr sz="1650"/>
          </a:p>
        </p:txBody>
      </p:sp>
      <p:sp>
        <p:nvSpPr>
          <p:cNvPr id="220" name="Google Shape;220;p19"/>
          <p:cNvSpPr/>
          <p:nvPr/>
        </p:nvSpPr>
        <p:spPr>
          <a:xfrm>
            <a:off x="2256328" y="2776443"/>
            <a:ext cx="4631400" cy="1569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altura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altura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parseFloat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la altura"</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parseInt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la 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altura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1.30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&amp;&amp;</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14</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"Cumple con los requisitos"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"No cumple con los requisitos"</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If con || (OR)</a:t>
            </a:r>
            <a:endParaRPr/>
          </a:p>
        </p:txBody>
      </p:sp>
      <p:sp>
        <p:nvSpPr>
          <p:cNvPr id="226" name="Google Shape;226;p2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Utilizando </a:t>
            </a:r>
            <a:r>
              <a:rPr b="1" lang="es" sz="1650"/>
              <a:t>||</a:t>
            </a:r>
            <a:r>
              <a:rPr lang="es" sz="1650"/>
              <a:t> (OR) basta con que se cumpla una de las condiciones para que la proposición sea verdadera. En caso de que todas las condiciones sean falsas, la proposición será falsa.</a:t>
            </a:r>
            <a:endParaRPr sz="1650"/>
          </a:p>
        </p:txBody>
      </p:sp>
      <p:sp>
        <p:nvSpPr>
          <p:cNvPr id="227" name="Google Shape;227;p20"/>
          <p:cNvSpPr/>
          <p:nvPr/>
        </p:nvSpPr>
        <p:spPr>
          <a:xfrm>
            <a:off x="1750678" y="2579829"/>
            <a:ext cx="5642700" cy="1600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prompt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"Ingrese el color del auto"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"Rojo"</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color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"Verde"</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"El auto pertenece a la categoría A"</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else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"El auto pertenece a la categoría B"</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Bucles e Iteraciones</a:t>
            </a:r>
            <a:endParaRPr/>
          </a:p>
        </p:txBody>
      </p:sp>
      <p:sp>
        <p:nvSpPr>
          <p:cNvPr id="233" name="Google Shape;233;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Una de las principales ventajas de la programación es la posibilidad de crear bucles y repeticiones para tareas específicas, evitando realizarlas varias veces de forma manual. Existen muchas formas de realizar bucles, y analizaremos los más básicos, similares en otros lenguajes de programación:</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234" name="Google Shape;234;p21"/>
          <p:cNvPicPr preferRelativeResize="0"/>
          <p:nvPr/>
        </p:nvPicPr>
        <p:blipFill rotWithShape="1">
          <a:blip r:embed="rId3">
            <a:alphaModFix/>
          </a:blip>
          <a:srcRect b="0" l="0" r="0" t="0"/>
          <a:stretch/>
        </p:blipFill>
        <p:spPr>
          <a:xfrm>
            <a:off x="1247801" y="2795950"/>
            <a:ext cx="6648450" cy="13989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Bucles e Iteraciones</a:t>
            </a:r>
            <a:endParaRPr/>
          </a:p>
        </p:txBody>
      </p:sp>
      <p:sp>
        <p:nvSpPr>
          <p:cNvPr id="240" name="Google Shape;240;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Conceptos básicos sobre bucles:</a:t>
            </a:r>
            <a:endParaRPr sz="1650"/>
          </a:p>
          <a:p>
            <a:pPr indent="-333375" lvl="0" marL="457200" rtl="0" algn="l">
              <a:lnSpc>
                <a:spcPct val="115000"/>
              </a:lnSpc>
              <a:spcBef>
                <a:spcPts val="1200"/>
              </a:spcBef>
              <a:spcAft>
                <a:spcPts val="0"/>
              </a:spcAft>
              <a:buSzPts val="1650"/>
              <a:buChar char="●"/>
            </a:pPr>
            <a:r>
              <a:rPr b="1" lang="es" sz="1650"/>
              <a:t>Condición</a:t>
            </a:r>
            <a:r>
              <a:rPr lang="es" sz="1650"/>
              <a:t>: Al igual que en los </a:t>
            </a:r>
            <a:r>
              <a:rPr b="1" lang="es" sz="1650"/>
              <a:t>if</a:t>
            </a:r>
            <a:r>
              <a:rPr lang="es" sz="1650"/>
              <a:t>, en los bucles se va a </a:t>
            </a:r>
            <a:r>
              <a:rPr b="1" lang="es" sz="1650"/>
              <a:t>evaluar una condición</a:t>
            </a:r>
            <a:r>
              <a:rPr lang="es" sz="1650"/>
              <a:t> para saber si se debe repetir el bucle o finalizarlo. Generalmente, si la condición es </a:t>
            </a:r>
            <a:r>
              <a:rPr b="1" lang="es" sz="1650"/>
              <a:t>verdadera</a:t>
            </a:r>
            <a:r>
              <a:rPr lang="es" sz="1650"/>
              <a:t>, se repite. Si es </a:t>
            </a:r>
            <a:r>
              <a:rPr b="1" lang="es" sz="1650"/>
              <a:t>falsa</a:t>
            </a:r>
            <a:r>
              <a:rPr lang="es" sz="1650"/>
              <a:t>, se finaliza.</a:t>
            </a:r>
            <a:endParaRPr sz="1650"/>
          </a:p>
          <a:p>
            <a:pPr indent="-333375" lvl="0" marL="457200" rtl="0" algn="l">
              <a:lnSpc>
                <a:spcPct val="115000"/>
              </a:lnSpc>
              <a:spcBef>
                <a:spcPts val="0"/>
              </a:spcBef>
              <a:spcAft>
                <a:spcPts val="0"/>
              </a:spcAft>
              <a:buSzPts val="1650"/>
              <a:buChar char="●"/>
            </a:pPr>
            <a:r>
              <a:rPr b="1" lang="es" sz="1650"/>
              <a:t>Iteración</a:t>
            </a:r>
            <a:r>
              <a:rPr lang="es" sz="1650"/>
              <a:t>: Se llama así a cada </a:t>
            </a:r>
            <a:r>
              <a:rPr b="1" lang="es" sz="1650"/>
              <a:t>repetición</a:t>
            </a:r>
            <a:r>
              <a:rPr lang="es" sz="1650"/>
              <a:t> de un bucle. Por ejemplo, si un bucle repite una acción 10 veces, se dice que realiza 10 iteraciones.</a:t>
            </a:r>
            <a:endParaRPr sz="1650"/>
          </a:p>
          <a:p>
            <a:pPr indent="-333375" lvl="0" marL="457200" rtl="0" algn="l">
              <a:lnSpc>
                <a:spcPct val="115000"/>
              </a:lnSpc>
              <a:spcBef>
                <a:spcPts val="0"/>
              </a:spcBef>
              <a:spcAft>
                <a:spcPts val="0"/>
              </a:spcAft>
              <a:buSzPts val="1650"/>
              <a:buChar char="●"/>
            </a:pPr>
            <a:r>
              <a:rPr b="1" lang="es" sz="1650"/>
              <a:t>Contador</a:t>
            </a:r>
            <a:r>
              <a:rPr lang="es" sz="1650"/>
              <a:t>: Muchas veces, los bucles tienen una variable que se denomina </a:t>
            </a:r>
            <a:r>
              <a:rPr b="1" lang="es" sz="1650"/>
              <a:t>contador</a:t>
            </a:r>
            <a:r>
              <a:rPr lang="es" sz="1650"/>
              <a:t>, porque cuenta el número de repeticiones que ha hecho, hasta llegar a un número concreto y finalizar. Dicha variable debe ser inicializada (crearla y darle un valor) antes de comenzar el bucle.</a:t>
            </a:r>
            <a:endParaRPr sz="16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Bucles e Iteraciones</a:t>
            </a:r>
            <a:endParaRPr/>
          </a:p>
        </p:txBody>
      </p:sp>
      <p:sp>
        <p:nvSpPr>
          <p:cNvPr id="246" name="Google Shape;246;p23"/>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333375" lvl="0" marL="457200" rtl="0" algn="l">
              <a:lnSpc>
                <a:spcPct val="115000"/>
              </a:lnSpc>
              <a:spcBef>
                <a:spcPts val="0"/>
              </a:spcBef>
              <a:spcAft>
                <a:spcPts val="0"/>
              </a:spcAft>
              <a:buSzPts val="1650"/>
              <a:buChar char="●"/>
            </a:pPr>
            <a:r>
              <a:rPr b="1" lang="es" sz="1650"/>
              <a:t>Incremento</a:t>
            </a:r>
            <a:r>
              <a:rPr lang="es" sz="1650"/>
              <a:t>: Cada vez que un bucle finaliza, se suele realizar el incremento (o decremento) de una variable, generalmente de la denominada variable </a:t>
            </a:r>
            <a:r>
              <a:rPr b="1" lang="es" sz="1650"/>
              <a:t>contador</a:t>
            </a:r>
            <a:r>
              <a:rPr lang="es" sz="1650"/>
              <a:t>.</a:t>
            </a:r>
            <a:endParaRPr sz="1650"/>
          </a:p>
          <a:p>
            <a:pPr indent="-333375" lvl="0" marL="457200" rtl="0" algn="l">
              <a:lnSpc>
                <a:spcPct val="115000"/>
              </a:lnSpc>
              <a:spcBef>
                <a:spcPts val="0"/>
              </a:spcBef>
              <a:spcAft>
                <a:spcPts val="0"/>
              </a:spcAft>
              <a:buSzPts val="1650"/>
              <a:buChar char="●"/>
            </a:pPr>
            <a:r>
              <a:rPr b="1" lang="es" sz="1650"/>
              <a:t>Bucle infinito</a:t>
            </a:r>
            <a:r>
              <a:rPr lang="es" sz="1650"/>
              <a:t>: Se trata de la situación que tiene lugar cuando en un bucle no se modifica (incrementando o decrementando) la variable contador, o cuando escribimos una condición que nunca tiene lugar. En esos casos, el bucle se repite eternamente, sin que el flujo del programa pueda continuar. Cuando esto ocurre, se suele decir que “</a:t>
            </a:r>
            <a:r>
              <a:rPr i="1" lang="es" sz="1650"/>
              <a:t>el programa se queda colgado</a:t>
            </a:r>
            <a:r>
              <a:rPr lang="es" sz="1650"/>
              <a:t>”.</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While (mientras)</a:t>
            </a:r>
            <a:endParaRPr/>
          </a:p>
        </p:txBody>
      </p:sp>
      <p:sp>
        <p:nvSpPr>
          <p:cNvPr id="252" name="Google Shape;252;p24"/>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El bucle </a:t>
            </a:r>
            <a:r>
              <a:rPr b="1" lang="es" sz="1650"/>
              <a:t>while</a:t>
            </a:r>
            <a:r>
              <a:rPr lang="es" sz="1650"/>
              <a:t> se usa cuando el fin de la repetición de ciclos depende de una condición (*). Analicemos el siguiente ejemplo y todas sus partes, para comprender qué ocurre en cada iteración del bucle: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rPr lang="es" sz="1650"/>
              <a:t>(*) Es muy importante que esa condición en un momento deje de ser verdadera, para evitar que ocurra un loop infinito.</a:t>
            </a:r>
            <a:endParaRPr sz="1650"/>
          </a:p>
        </p:txBody>
      </p:sp>
      <p:sp>
        <p:nvSpPr>
          <p:cNvPr id="253" name="Google Shape;253;p24"/>
          <p:cNvSpPr/>
          <p:nvPr/>
        </p:nvSpPr>
        <p:spPr>
          <a:xfrm>
            <a:off x="464101" y="2392350"/>
            <a:ext cx="8198400" cy="1385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Inicialización de la variable contador</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Condición: Mientras la variable contador sea menor de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while</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"Valor de 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Incrementamos el valor de i</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54" name="Google Shape;254;p24"/>
          <p:cNvPicPr preferRelativeResize="0"/>
          <p:nvPr/>
        </p:nvPicPr>
        <p:blipFill rotWithShape="1">
          <a:blip r:embed="rId3">
            <a:alphaModFix/>
          </a:blip>
          <a:srcRect b="0" l="0" r="0" t="0"/>
          <a:stretch/>
        </p:blipFill>
        <p:spPr>
          <a:xfrm>
            <a:off x="7217182" y="2392351"/>
            <a:ext cx="1445318" cy="1385100"/>
          </a:xfrm>
          <a:prstGeom prst="rect">
            <a:avLst/>
          </a:prstGeom>
          <a:solidFill>
            <a:srgbClr val="23262E"/>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While (mientras)</a:t>
            </a:r>
            <a:endParaRPr/>
          </a:p>
        </p:txBody>
      </p:sp>
      <p:sp>
        <p:nvSpPr>
          <p:cNvPr id="260" name="Google Shape;260;p25"/>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117936"/>
              <a:buNone/>
            </a:pPr>
            <a:r>
              <a:rPr lang="es" sz="1650"/>
              <a:t>En el ejemplo anterior:</a:t>
            </a:r>
            <a:endParaRPr sz="1650"/>
          </a:p>
          <a:p>
            <a:pPr indent="-325561" lvl="0" marL="457200" rtl="0" algn="l">
              <a:lnSpc>
                <a:spcPct val="115000"/>
              </a:lnSpc>
              <a:spcBef>
                <a:spcPts val="1200"/>
              </a:spcBef>
              <a:spcAft>
                <a:spcPts val="0"/>
              </a:spcAft>
              <a:buSzPct val="100000"/>
              <a:buChar char="●"/>
            </a:pPr>
            <a:r>
              <a:rPr lang="es" sz="1650"/>
              <a:t>Antes de entrar en el bucle </a:t>
            </a:r>
            <a:r>
              <a:rPr b="1" lang="es" sz="1650"/>
              <a:t>while</a:t>
            </a:r>
            <a:r>
              <a:rPr lang="es" sz="1650"/>
              <a:t>, se inicializa la variable </a:t>
            </a:r>
            <a:r>
              <a:rPr b="1" lang="es" sz="1650"/>
              <a:t>i </a:t>
            </a:r>
            <a:r>
              <a:rPr lang="es" sz="1650"/>
              <a:t>a </a:t>
            </a:r>
            <a:r>
              <a:rPr b="1" lang="es" sz="1650"/>
              <a:t>0</a:t>
            </a:r>
            <a:r>
              <a:rPr lang="es" sz="1650"/>
              <a:t>.</a:t>
            </a:r>
            <a:endParaRPr sz="1650"/>
          </a:p>
          <a:p>
            <a:pPr indent="-325561" lvl="0" marL="457200" rtl="0" algn="l">
              <a:lnSpc>
                <a:spcPct val="115000"/>
              </a:lnSpc>
              <a:spcBef>
                <a:spcPts val="0"/>
              </a:spcBef>
              <a:spcAft>
                <a:spcPts val="0"/>
              </a:spcAft>
              <a:buSzPct val="100000"/>
              <a:buChar char="●"/>
            </a:pPr>
            <a:r>
              <a:rPr lang="es" sz="1650"/>
              <a:t>Antes de realizar la primera </a:t>
            </a:r>
            <a:r>
              <a:rPr b="1" lang="es" sz="1650"/>
              <a:t>iteración</a:t>
            </a:r>
            <a:r>
              <a:rPr lang="es" sz="1650"/>
              <a:t> del bucle, comprobamos la </a:t>
            </a:r>
            <a:r>
              <a:rPr b="1" lang="es" sz="1650"/>
              <a:t>condición</a:t>
            </a:r>
            <a:r>
              <a:rPr lang="es" sz="1650"/>
              <a:t>.</a:t>
            </a:r>
            <a:endParaRPr sz="1650"/>
          </a:p>
          <a:p>
            <a:pPr indent="-325561" lvl="0" marL="457200" rtl="0" algn="l">
              <a:lnSpc>
                <a:spcPct val="115000"/>
              </a:lnSpc>
              <a:spcBef>
                <a:spcPts val="0"/>
              </a:spcBef>
              <a:spcAft>
                <a:spcPts val="0"/>
              </a:spcAft>
              <a:buSzPct val="100000"/>
              <a:buChar char="●"/>
            </a:pPr>
            <a:r>
              <a:rPr lang="es" sz="1650"/>
              <a:t>Si la condición es </a:t>
            </a:r>
            <a:r>
              <a:rPr b="1" lang="es" sz="1650"/>
              <a:t>verdadera</a:t>
            </a:r>
            <a:r>
              <a:rPr lang="es" sz="1650"/>
              <a:t>, hacemos lo que está dentro del bucle.</a:t>
            </a:r>
            <a:endParaRPr sz="1650"/>
          </a:p>
          <a:p>
            <a:pPr indent="-325561" lvl="0" marL="457200" rtl="0" algn="l">
              <a:lnSpc>
                <a:spcPct val="115000"/>
              </a:lnSpc>
              <a:spcBef>
                <a:spcPts val="0"/>
              </a:spcBef>
              <a:spcAft>
                <a:spcPts val="0"/>
              </a:spcAft>
              <a:buSzPct val="100000"/>
              <a:buChar char="●"/>
            </a:pPr>
            <a:r>
              <a:rPr lang="es" sz="1650"/>
              <a:t>Mostramos por pantalla el valor de </a:t>
            </a:r>
            <a:r>
              <a:rPr b="1" lang="es" sz="1650"/>
              <a:t>i</a:t>
            </a:r>
            <a:r>
              <a:rPr lang="es" sz="1650"/>
              <a:t> y luego incrementamos el valor actual de </a:t>
            </a:r>
            <a:r>
              <a:rPr b="1" lang="es" sz="1650"/>
              <a:t>i en 1</a:t>
            </a:r>
            <a:r>
              <a:rPr lang="es" sz="1650"/>
              <a:t>.</a:t>
            </a:r>
            <a:endParaRPr sz="1650"/>
          </a:p>
          <a:p>
            <a:pPr indent="-325561" lvl="0" marL="457200" rtl="0" algn="l">
              <a:lnSpc>
                <a:spcPct val="115000"/>
              </a:lnSpc>
              <a:spcBef>
                <a:spcPts val="0"/>
              </a:spcBef>
              <a:spcAft>
                <a:spcPts val="0"/>
              </a:spcAft>
              <a:buSzPct val="100000"/>
              <a:buChar char="●"/>
            </a:pPr>
            <a:r>
              <a:rPr lang="es" sz="1650"/>
              <a:t>Volvemos al inicio del bucle para hacer una </a:t>
            </a:r>
            <a:r>
              <a:rPr b="1" lang="es" sz="1650"/>
              <a:t>nueva iteración</a:t>
            </a:r>
            <a:r>
              <a:rPr lang="es" sz="1650"/>
              <a:t>. Comprobamos de nuevo la </a:t>
            </a:r>
            <a:r>
              <a:rPr b="1" lang="es" sz="1650"/>
              <a:t>condición</a:t>
            </a:r>
            <a:r>
              <a:rPr lang="es" sz="1650"/>
              <a:t> del bucle.</a:t>
            </a:r>
            <a:endParaRPr sz="1650"/>
          </a:p>
          <a:p>
            <a:pPr indent="-325561" lvl="0" marL="457200" rtl="0" algn="l">
              <a:lnSpc>
                <a:spcPct val="115000"/>
              </a:lnSpc>
              <a:spcBef>
                <a:spcPts val="0"/>
              </a:spcBef>
              <a:spcAft>
                <a:spcPts val="0"/>
              </a:spcAft>
              <a:buSzPct val="100000"/>
              <a:buChar char="●"/>
            </a:pPr>
            <a:r>
              <a:rPr lang="es" sz="1650"/>
              <a:t>Cuando la condición sea </a:t>
            </a:r>
            <a:r>
              <a:rPr b="1" lang="es" sz="1650"/>
              <a:t>falsa</a:t>
            </a:r>
            <a:r>
              <a:rPr lang="es" sz="1650"/>
              <a:t>, salimos del bucle y continuamos el programa.</a:t>
            </a:r>
            <a:endParaRPr sz="1650"/>
          </a:p>
          <a:p>
            <a:pPr indent="0" lvl="0" marL="0" rtl="0" algn="l">
              <a:lnSpc>
                <a:spcPct val="115000"/>
              </a:lnSpc>
              <a:spcBef>
                <a:spcPts val="1200"/>
              </a:spcBef>
              <a:spcAft>
                <a:spcPts val="1200"/>
              </a:spcAft>
              <a:buSzPct val="117936"/>
              <a:buNone/>
            </a:pPr>
            <a:r>
              <a:t/>
            </a:r>
            <a:endParaRPr sz="16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While (mientras)</a:t>
            </a:r>
            <a:endParaRPr/>
          </a:p>
        </p:txBody>
      </p:sp>
      <p:sp>
        <p:nvSpPr>
          <p:cNvPr id="266" name="Google Shape;266;p26"/>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Detalle paso a paso de las iteraciones del ejemplo: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pic>
        <p:nvPicPr>
          <p:cNvPr id="267" name="Google Shape;267;p26"/>
          <p:cNvPicPr preferRelativeResize="0"/>
          <p:nvPr/>
        </p:nvPicPr>
        <p:blipFill rotWithShape="1">
          <a:blip r:embed="rId3">
            <a:alphaModFix/>
          </a:blip>
          <a:srcRect b="0" l="0" r="0" t="0"/>
          <a:stretch/>
        </p:blipFill>
        <p:spPr>
          <a:xfrm>
            <a:off x="916782" y="1680405"/>
            <a:ext cx="7310438" cy="29424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For (para)</a:t>
            </a:r>
            <a:endParaRPr/>
          </a:p>
        </p:txBody>
      </p:sp>
      <p:sp>
        <p:nvSpPr>
          <p:cNvPr id="273" name="Google Shape;273;p27"/>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sz="1650"/>
              <a:t>La sintaxis de un bucle </a:t>
            </a:r>
            <a:r>
              <a:rPr b="1" lang="es" sz="1650"/>
              <a:t>for</a:t>
            </a:r>
            <a:r>
              <a:rPr lang="es" sz="1650"/>
              <a:t> , uno de los más usados, es más compacta y rápida de escribir que la de un bucle </a:t>
            </a:r>
            <a:r>
              <a:rPr b="1" lang="es" sz="1650"/>
              <a:t>while</a:t>
            </a:r>
            <a:r>
              <a:rPr lang="es" sz="1650"/>
              <a:t>. Requiere inicializar la variable, determinar la condición y definir el incremento al comienzo del bucle. Se suele usar cuando se conoce de antemano cuantas repeticiones se tienen que hacer.</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74" name="Google Shape;274;p27"/>
          <p:cNvSpPr/>
          <p:nvPr/>
        </p:nvSpPr>
        <p:spPr>
          <a:xfrm>
            <a:off x="838278" y="3649777"/>
            <a:ext cx="3528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F39C12"/>
                </a:solidFill>
                <a:latin typeface="Consolas"/>
                <a:ea typeface="Consolas"/>
                <a:cs typeface="Consolas"/>
                <a:sym typeface="Consolas"/>
              </a:rPr>
              <a:t>10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75" name="Google Shape;275;p27"/>
          <p:cNvSpPr/>
          <p:nvPr/>
        </p:nvSpPr>
        <p:spPr>
          <a:xfrm>
            <a:off x="4802472" y="3649768"/>
            <a:ext cx="3528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F39C12"/>
                </a:solidFill>
                <a:latin typeface="Consolas"/>
                <a:ea typeface="Consolas"/>
                <a:cs typeface="Consolas"/>
                <a:sym typeface="Consolas"/>
              </a:rPr>
              <a:t>100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76" name="Google Shape;276;p27"/>
          <p:cNvSpPr txBox="1"/>
          <p:nvPr/>
        </p:nvSpPr>
        <p:spPr>
          <a:xfrm>
            <a:off x="795538" y="2966825"/>
            <a:ext cx="3528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595959"/>
                </a:solidFill>
                <a:latin typeface="Montserrat"/>
                <a:ea typeface="Montserrat"/>
                <a:cs typeface="Montserrat"/>
                <a:sym typeface="Montserrat"/>
              </a:rPr>
              <a:t>Ejemplo</a:t>
            </a:r>
            <a:r>
              <a:rPr b="0" i="0" lang="es" sz="1400" u="none" cap="none" strike="noStrike">
                <a:solidFill>
                  <a:srgbClr val="595959"/>
                </a:solidFill>
                <a:latin typeface="Montserrat"/>
                <a:ea typeface="Montserrat"/>
                <a:cs typeface="Montserrat"/>
                <a:sym typeface="Montserrat"/>
              </a:rPr>
              <a:t>: Mostrar por pantalla los números enteros del 1 a 10.</a:t>
            </a:r>
            <a:endParaRPr b="0" i="0" sz="1400" u="none" cap="none" strike="noStrike">
              <a:solidFill>
                <a:srgbClr val="595959"/>
              </a:solidFill>
              <a:latin typeface="Montserrat"/>
              <a:ea typeface="Montserrat"/>
              <a:cs typeface="Montserrat"/>
              <a:sym typeface="Montserrat"/>
            </a:endParaRPr>
          </a:p>
        </p:txBody>
      </p:sp>
      <p:sp>
        <p:nvSpPr>
          <p:cNvPr id="277" name="Google Shape;277;p27"/>
          <p:cNvSpPr txBox="1"/>
          <p:nvPr/>
        </p:nvSpPr>
        <p:spPr>
          <a:xfrm>
            <a:off x="4802463" y="2966825"/>
            <a:ext cx="3528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595959"/>
                </a:solidFill>
                <a:latin typeface="Montserrat"/>
                <a:ea typeface="Montserrat"/>
                <a:cs typeface="Montserrat"/>
                <a:sym typeface="Montserrat"/>
              </a:rPr>
              <a:t>Ejemplo</a:t>
            </a:r>
            <a:r>
              <a:rPr b="0" i="0" lang="es" sz="1400" u="none" cap="none" strike="noStrike">
                <a:solidFill>
                  <a:srgbClr val="595959"/>
                </a:solidFill>
                <a:latin typeface="Montserrat"/>
                <a:ea typeface="Montserrat"/>
                <a:cs typeface="Montserrat"/>
                <a:sym typeface="Montserrat"/>
              </a:rPr>
              <a:t>: Mostrar por pantalla los múltiplos de 2 hasta 100.</a:t>
            </a:r>
            <a:endParaRPr b="0" i="0" sz="14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900"/>
              <a:buNone/>
            </a:pPr>
            <a:r>
              <a:rPr b="0" lang="es"/>
              <a:t>Condicionales y Ciclos</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For (para)</a:t>
            </a:r>
            <a:endParaRPr/>
          </a:p>
        </p:txBody>
      </p:sp>
      <p:sp>
        <p:nvSpPr>
          <p:cNvPr id="283" name="Google Shape;283;p28"/>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El </a:t>
            </a:r>
            <a:r>
              <a:rPr b="1" lang="es" sz="1650"/>
              <a:t>bucle for </a:t>
            </a:r>
            <a:r>
              <a:rPr lang="es" sz="1650"/>
              <a:t>es uno de los más utilizados en la programación. Veamos el ejemplo anterior utilizando este bucle:</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rPr lang="es" sz="1650"/>
              <a:t>En programación es muy habitual empezar a contar desde cero. Mientras que habitualmente contamos de 1 a 10, en programación de 10 elementos se cuentan de 0 a 9.</a:t>
            </a:r>
            <a:endParaRPr sz="1650"/>
          </a:p>
        </p:txBody>
      </p:sp>
      <p:sp>
        <p:nvSpPr>
          <p:cNvPr id="284" name="Google Shape;284;p28"/>
          <p:cNvSpPr/>
          <p:nvPr/>
        </p:nvSpPr>
        <p:spPr>
          <a:xfrm>
            <a:off x="1318799" y="2094750"/>
            <a:ext cx="49140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for (inicialización; condición; incremento)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for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0</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"Valor de i:"</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i</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85" name="Google Shape;285;p28"/>
          <p:cNvPicPr preferRelativeResize="0"/>
          <p:nvPr/>
        </p:nvPicPr>
        <p:blipFill rotWithShape="1">
          <a:blip r:embed="rId3">
            <a:alphaModFix/>
          </a:blip>
          <a:srcRect b="0" l="0" r="0" t="0"/>
          <a:stretch/>
        </p:blipFill>
        <p:spPr>
          <a:xfrm>
            <a:off x="6720865" y="1943099"/>
            <a:ext cx="1381125" cy="1257300"/>
          </a:xfrm>
          <a:prstGeom prst="rect">
            <a:avLst/>
          </a:prstGeom>
          <a:solidFill>
            <a:srgbClr val="23262E"/>
          </a:solid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291" name="Google Shape;291;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a:ea typeface="Montserrat"/>
                <a:cs typeface="Montserrat"/>
                <a:sym typeface="Montserrat"/>
              </a:rPr>
              <a:t>Artículos de interés</a:t>
            </a:r>
            <a:endParaRPr b="0" i="0" sz="2700" u="none" cap="none" strike="noStrike">
              <a:solidFill>
                <a:srgbClr val="000000"/>
              </a:solidFill>
              <a:latin typeface="Montserrat"/>
              <a:ea typeface="Montserrat"/>
              <a:cs typeface="Montserrat"/>
              <a:sym typeface="Montserrat"/>
            </a:endParaRPr>
          </a:p>
        </p:txBody>
      </p:sp>
      <p:sp>
        <p:nvSpPr>
          <p:cNvPr id="297" name="Google Shape;297;p30"/>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13295" lvl="0" marL="457200" marR="0" rtl="0" algn="l">
              <a:lnSpc>
                <a:spcPct val="115000"/>
              </a:lnSpc>
              <a:spcBef>
                <a:spcPts val="0"/>
              </a:spcBef>
              <a:spcAft>
                <a:spcPts val="0"/>
              </a:spcAft>
              <a:buClr>
                <a:srgbClr val="000000"/>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3"/>
              </a:rPr>
              <a:t>Expresiones y operadores en JavaScript</a:t>
            </a:r>
            <a:r>
              <a:rPr b="0" i="0" lang="es" sz="1333" u="none" cap="none" strike="noStrike">
                <a:solidFill>
                  <a:srgbClr val="595959"/>
                </a:solidFill>
                <a:latin typeface="Montserrat"/>
                <a:ea typeface="Montserrat"/>
                <a:cs typeface="Montserrat"/>
                <a:sym typeface="Montserrat"/>
              </a:rPr>
              <a:t>, incluyendo los de asignación, comparación, aritméticos, bit a bit, lógicos, ternarios, de cadena y otros.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000000"/>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4"/>
              </a:rPr>
              <a:t>Tomando decisiones en tu código - condicionales</a:t>
            </a:r>
            <a:r>
              <a:rPr b="0" i="0" lang="es" sz="1333" u="none" cap="none" strike="noStrike">
                <a:solidFill>
                  <a:srgbClr val="595959"/>
                </a:solidFill>
                <a:latin typeface="Montserrat"/>
                <a:ea typeface="Montserrat"/>
                <a:cs typeface="Montserrat"/>
                <a:sym typeface="Montserrat"/>
              </a:rPr>
              <a:t>, en developer.mozilla.org</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000000"/>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5"/>
              </a:rPr>
              <a:t>¿Cómo utilizar bucles en JavaScript?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6"/>
              </a:rPr>
              <a:t>Bucle For</a:t>
            </a:r>
            <a:r>
              <a:rPr b="0" i="0" lang="es" sz="1333" u="none" cap="none" strike="noStrike">
                <a:solidFill>
                  <a:srgbClr val="595959"/>
                </a:solidFill>
                <a:latin typeface="Montserrat"/>
                <a:ea typeface="Montserrat"/>
                <a:cs typeface="Montserrat"/>
                <a:sym typeface="Montserrat"/>
              </a:rPr>
              <a:t> en W3Schools.com</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7"/>
              </a:rPr>
              <a:t>Bucle While</a:t>
            </a:r>
            <a:r>
              <a:rPr b="0" i="0" lang="es" sz="1333" u="none" cap="none" strike="noStrike">
                <a:solidFill>
                  <a:srgbClr val="595959"/>
                </a:solidFill>
                <a:latin typeface="Montserrat"/>
                <a:ea typeface="Montserrat"/>
                <a:cs typeface="Montserrat"/>
                <a:sym typeface="Montserrat"/>
              </a:rPr>
              <a:t> en W3Schools.com</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1"/>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Actividades prácticas</a:t>
            </a:r>
            <a:endParaRPr/>
          </a:p>
        </p:txBody>
      </p:sp>
      <p:sp>
        <p:nvSpPr>
          <p:cNvPr id="303" name="Google Shape;303;p31"/>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Del archivo “</a:t>
            </a:r>
            <a:r>
              <a:rPr b="1" lang="es"/>
              <a:t>Actividad Práctica - JavaScript Unidad 1</a:t>
            </a:r>
            <a:r>
              <a:rPr lang="es"/>
              <a:t>” están en condiciones de hacer los ejercicios: 6 a 25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a:buChar char="●"/>
            </a:pPr>
            <a:r>
              <a:rPr b="0" lang="es" sz="3200">
                <a:latin typeface="Montserrat"/>
                <a:ea typeface="Montserrat"/>
                <a:cs typeface="Montserrat"/>
                <a:sym typeface="Montserrat"/>
              </a:rPr>
              <a:t>Revisar la Cartelera de Novedades.</a:t>
            </a:r>
            <a:endParaRPr b="0" sz="3200">
              <a:latin typeface="Montserrat"/>
              <a:ea typeface="Montserrat"/>
              <a:cs typeface="Montserrat"/>
              <a:sym typeface="Montserrat"/>
            </a:endParaRPr>
          </a:p>
          <a:p>
            <a:pPr indent="-431800" lvl="0" marL="457200" rtl="0" algn="l">
              <a:lnSpc>
                <a:spcPct val="100000"/>
              </a:lnSpc>
              <a:spcBef>
                <a:spcPts val="0"/>
              </a:spcBef>
              <a:spcAft>
                <a:spcPts val="0"/>
              </a:spcAft>
              <a:buSzPts val="3200"/>
              <a:buFont typeface="Montserrat"/>
              <a:buChar char="●"/>
            </a:pPr>
            <a:r>
              <a:rPr b="0" lang="es" sz="3200">
                <a:latin typeface="Montserrat"/>
                <a:ea typeface="Montserrat"/>
                <a:cs typeface="Montserrat"/>
                <a:sym typeface="Montserrat"/>
              </a:rPr>
              <a:t>Hacer tus consultas en el Foro.</a:t>
            </a:r>
            <a:endParaRPr b="0" sz="3200">
              <a:latin typeface="Montserrat"/>
              <a:ea typeface="Montserrat"/>
              <a:cs typeface="Montserrat"/>
              <a:sym typeface="Montserrat"/>
            </a:endParaRPr>
          </a:p>
          <a:p>
            <a:pPr indent="-431800" lvl="0" marL="457200" rtl="0" algn="l">
              <a:lnSpc>
                <a:spcPct val="100000"/>
              </a:lnSpc>
              <a:spcBef>
                <a:spcPts val="0"/>
              </a:spcBef>
              <a:spcAft>
                <a:spcPts val="0"/>
              </a:spcAft>
              <a:buSzPts val="3200"/>
              <a:buFont typeface="Montserrat"/>
              <a:buChar char="●"/>
            </a:pPr>
            <a:r>
              <a:rPr b="0" lang="es" sz="3200">
                <a:latin typeface="Montserrat"/>
                <a:ea typeface="Montserrat"/>
                <a:cs typeface="Montserrat"/>
                <a:sym typeface="Montserrat"/>
              </a:rPr>
              <a:t>Realizar los Ejercicios obligatorios.</a:t>
            </a:r>
            <a:endParaRPr b="0" sz="3200">
              <a:latin typeface="Montserrat"/>
              <a:ea typeface="Montserrat"/>
              <a:cs typeface="Montserrat"/>
              <a:sym typeface="Montserrat"/>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14</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13</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15</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s"/>
              <a:t>I</a:t>
            </a:r>
            <a:r>
              <a:rPr b="1" lang="es" sz="1000"/>
              <a:t>ntroducción a Javascript</a:t>
            </a:r>
            <a:endParaRPr b="1" sz="1000"/>
          </a:p>
          <a:p>
            <a:pPr indent="0" lvl="0" marL="0" rtl="0" algn="l">
              <a:lnSpc>
                <a:spcPct val="100000"/>
              </a:lnSpc>
              <a:spcBef>
                <a:spcPts val="0"/>
              </a:spcBef>
              <a:spcAft>
                <a:spcPts val="0"/>
              </a:spcAft>
              <a:buSzPts val="990"/>
              <a:buNone/>
            </a:pPr>
            <a:r>
              <a:t/>
            </a:r>
            <a:endParaRPr b="1" sz="1000"/>
          </a:p>
          <a:p>
            <a:pPr indent="-292100" lvl="0" marL="457200" rtl="0" algn="l">
              <a:lnSpc>
                <a:spcPct val="100000"/>
              </a:lnSpc>
              <a:spcBef>
                <a:spcPts val="0"/>
              </a:spcBef>
              <a:spcAft>
                <a:spcPts val="0"/>
              </a:spcAft>
              <a:buSzPts val="1000"/>
              <a:buChar char="●"/>
            </a:pPr>
            <a:r>
              <a:rPr lang="es"/>
              <a:t>¿Qué es y para qué se usa?</a:t>
            </a:r>
            <a:endParaRPr/>
          </a:p>
          <a:p>
            <a:pPr indent="-292100" lvl="0" marL="457200" rtl="0" algn="l">
              <a:lnSpc>
                <a:spcPct val="100000"/>
              </a:lnSpc>
              <a:spcBef>
                <a:spcPts val="0"/>
              </a:spcBef>
              <a:spcAft>
                <a:spcPts val="0"/>
              </a:spcAft>
              <a:buSzPts val="1000"/>
              <a:buChar char="●"/>
            </a:pPr>
            <a:r>
              <a:rPr lang="es"/>
              <a:t>Conceptos generales. Sintaxis básica.</a:t>
            </a:r>
            <a:endParaRPr/>
          </a:p>
          <a:p>
            <a:pPr indent="-292100" lvl="0" marL="457200" rtl="0" algn="l">
              <a:lnSpc>
                <a:spcPct val="100000"/>
              </a:lnSpc>
              <a:spcBef>
                <a:spcPts val="0"/>
              </a:spcBef>
              <a:spcAft>
                <a:spcPts val="0"/>
              </a:spcAft>
              <a:buSzPts val="1000"/>
              <a:buChar char="●"/>
            </a:pPr>
            <a:r>
              <a:rPr lang="es"/>
              <a:t>Variable, ¿qué es y cómo declararla? Tipos.</a:t>
            </a:r>
            <a:endParaRPr/>
          </a:p>
          <a:p>
            <a:pPr indent="-292100" lvl="0" marL="457200" rtl="0" algn="l">
              <a:lnSpc>
                <a:spcPct val="100000"/>
              </a:lnSpc>
              <a:spcBef>
                <a:spcPts val="0"/>
              </a:spcBef>
              <a:spcAft>
                <a:spcPts val="0"/>
              </a:spcAft>
              <a:buSzPts val="1000"/>
              <a:buChar char="●"/>
            </a:pPr>
            <a:r>
              <a:rPr lang="es"/>
              <a:t>Asignación y cambio del valor.</a:t>
            </a:r>
            <a:endParaRPr/>
          </a:p>
          <a:p>
            <a:pPr indent="-292100" lvl="0" marL="457200" rtl="0" algn="l">
              <a:lnSpc>
                <a:spcPct val="100000"/>
              </a:lnSpc>
              <a:spcBef>
                <a:spcPts val="0"/>
              </a:spcBef>
              <a:spcAft>
                <a:spcPts val="0"/>
              </a:spcAft>
              <a:buSzPts val="1000"/>
              <a:buChar char="●"/>
            </a:pPr>
            <a:r>
              <a:rPr lang="es"/>
              <a:t>Operadores aritméticos.</a:t>
            </a:r>
            <a:endParaRPr/>
          </a:p>
          <a:p>
            <a:pPr indent="-292100" lvl="0" marL="457200" rtl="0" algn="l">
              <a:lnSpc>
                <a:spcPct val="100000"/>
              </a:lnSpc>
              <a:spcBef>
                <a:spcPts val="0"/>
              </a:spcBef>
              <a:spcAft>
                <a:spcPts val="0"/>
              </a:spcAft>
              <a:buSzPts val="1000"/>
              <a:buChar char="●"/>
            </a:pPr>
            <a:r>
              <a:rPr lang="es"/>
              <a:t>Conversión a entero y flotante.</a:t>
            </a:r>
            <a:endParaRPr/>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Programación modular con funciones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Funciones. ¿Qué son? Scope global y local.</a:t>
            </a:r>
            <a:endParaRPr/>
          </a:p>
          <a:p>
            <a:pPr indent="-292100" lvl="0" marL="457200" rtl="0" algn="l">
              <a:lnSpc>
                <a:spcPct val="115000"/>
              </a:lnSpc>
              <a:spcBef>
                <a:spcPts val="0"/>
              </a:spcBef>
              <a:spcAft>
                <a:spcPts val="0"/>
              </a:spcAft>
              <a:buSzPts val="1000"/>
              <a:buChar char="●"/>
            </a:pPr>
            <a:r>
              <a:rPr lang="es"/>
              <a:t>Programación modular vs. Funciones.</a:t>
            </a:r>
            <a:endParaRPr/>
          </a:p>
          <a:p>
            <a:pPr indent="-292100" lvl="0" marL="457200" rtl="0" algn="l">
              <a:lnSpc>
                <a:spcPct val="115000"/>
              </a:lnSpc>
              <a:spcBef>
                <a:spcPts val="0"/>
              </a:spcBef>
              <a:spcAft>
                <a:spcPts val="0"/>
              </a:spcAft>
              <a:buSzPts val="1000"/>
              <a:buChar char="●"/>
            </a:pPr>
            <a:r>
              <a:rPr lang="es"/>
              <a:t>Función anónima y función flecha.</a:t>
            </a:r>
            <a:endParaRPr/>
          </a:p>
          <a:p>
            <a:pPr indent="-292100" lvl="0" marL="457200" rtl="0" algn="l">
              <a:lnSpc>
                <a:spcPct val="115000"/>
              </a:lnSpc>
              <a:spcBef>
                <a:spcPts val="0"/>
              </a:spcBef>
              <a:spcAft>
                <a:spcPts val="0"/>
              </a:spcAft>
              <a:buSzPts val="1000"/>
              <a:buChar char="●"/>
            </a:pPr>
            <a:r>
              <a:rPr lang="es"/>
              <a:t>Callbacks y clausuras.</a:t>
            </a:r>
            <a:endParaRPr/>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Condicionales y Ciclos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Control de flujos.</a:t>
            </a:r>
            <a:endParaRPr/>
          </a:p>
          <a:p>
            <a:pPr indent="-292100" lvl="0" marL="457200" rtl="0" algn="l">
              <a:lnSpc>
                <a:spcPct val="115000"/>
              </a:lnSpc>
              <a:spcBef>
                <a:spcPts val="0"/>
              </a:spcBef>
              <a:spcAft>
                <a:spcPts val="0"/>
              </a:spcAft>
              <a:buSzPts val="1000"/>
              <a:buChar char="●"/>
            </a:pPr>
            <a:r>
              <a:rPr lang="es"/>
              <a:t>Condicional. ¿Qué es?</a:t>
            </a:r>
            <a:endParaRPr/>
          </a:p>
          <a:p>
            <a:pPr indent="-292100" lvl="0" marL="457200" rtl="0" algn="l">
              <a:lnSpc>
                <a:spcPct val="115000"/>
              </a:lnSpc>
              <a:spcBef>
                <a:spcPts val="0"/>
              </a:spcBef>
              <a:spcAft>
                <a:spcPts val="0"/>
              </a:spcAft>
              <a:buSzPts val="1000"/>
              <a:buChar char="●"/>
            </a:pPr>
            <a:r>
              <a:rPr lang="es"/>
              <a:t>Operadores lógicos y de comparación.</a:t>
            </a:r>
            <a:endParaRPr/>
          </a:p>
          <a:p>
            <a:pPr indent="-292100" lvl="0" marL="457200" rtl="0" algn="l">
              <a:lnSpc>
                <a:spcPct val="115000"/>
              </a:lnSpc>
              <a:spcBef>
                <a:spcPts val="0"/>
              </a:spcBef>
              <a:spcAft>
                <a:spcPts val="0"/>
              </a:spcAft>
              <a:buSzPts val="1000"/>
              <a:buChar char="●"/>
            </a:pPr>
            <a:r>
              <a:rPr lang="es"/>
              <a:t>Ciclos. ¿Qué son? Tipos y diferencias entre sí.</a:t>
            </a:r>
            <a:endParaRPr/>
          </a:p>
          <a:p>
            <a:pPr indent="-292100" lvl="0" marL="457200" rtl="0" algn="l">
              <a:lnSpc>
                <a:spcPct val="115000"/>
              </a:lnSpc>
              <a:spcBef>
                <a:spcPts val="0"/>
              </a:spcBef>
              <a:spcAft>
                <a:spcPts val="0"/>
              </a:spcAft>
              <a:buSzPts val="1000"/>
              <a:buChar char="●"/>
            </a:pPr>
            <a:r>
              <a:rPr lang="es"/>
              <a:t>Cómo combinar operadores lógicos y ciclos.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Operadores lógicos y relacionales</a:t>
            </a:r>
            <a:endParaRPr/>
          </a:p>
        </p:txBody>
      </p:sp>
      <p:sp>
        <p:nvSpPr>
          <p:cNvPr id="173" name="Google Shape;173;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Operadores de comparación</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graphicFrame>
        <p:nvGraphicFramePr>
          <p:cNvPr id="180" name="Google Shape;180;p6"/>
          <p:cNvGraphicFramePr/>
          <p:nvPr/>
        </p:nvGraphicFramePr>
        <p:xfrm>
          <a:off x="5235073" y="1199510"/>
          <a:ext cx="3000000" cy="3000000"/>
        </p:xfrm>
        <a:graphic>
          <a:graphicData uri="http://schemas.openxmlformats.org/drawingml/2006/table">
            <a:tbl>
              <a:tblPr bandRow="1" firstRow="1">
                <a:noFill/>
                <a:tableStyleId>{3D294C70-9AB8-45A6-88AC-CD18DD037B3D}</a:tableStyleId>
              </a:tblPr>
              <a:tblGrid>
                <a:gridCol w="1161375"/>
                <a:gridCol w="1625800"/>
              </a:tblGrid>
              <a:tr h="272000">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Montserrat"/>
                          <a:ea typeface="Montserrat"/>
                          <a:cs typeface="Montserrat"/>
                          <a:sym typeface="Montserrat"/>
                        </a:rPr>
                        <a:t>Operador</a:t>
                      </a:r>
                      <a:endParaRPr sz="1400" u="none" cap="none" strike="noStrike">
                        <a:latin typeface="Montserrat"/>
                        <a:ea typeface="Montserrat"/>
                        <a:cs typeface="Montserrat"/>
                        <a:sym typeface="Montserrat"/>
                      </a:endParaRPr>
                    </a:p>
                  </a:txBody>
                  <a:tcPr marT="45725" marB="45725" marR="91450" marL="91450">
                    <a:solidFill>
                      <a:srgbClr val="F8C823"/>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latin typeface="Montserrat"/>
                          <a:ea typeface="Montserrat"/>
                          <a:cs typeface="Montserrat"/>
                          <a:sym typeface="Montserrat"/>
                        </a:rPr>
                        <a:t>Descripción</a:t>
                      </a:r>
                      <a:endParaRPr sz="1400" u="none" cap="none" strike="noStrike">
                        <a:latin typeface="Montserrat"/>
                        <a:ea typeface="Montserrat"/>
                        <a:cs typeface="Montserrat"/>
                        <a:sym typeface="Montserrat"/>
                      </a:endParaRPr>
                    </a:p>
                  </a:txBody>
                  <a:tcPr marT="45725" marB="45725" marR="91450" marL="91450">
                    <a:solidFill>
                      <a:srgbClr val="F8C82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igual a</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igual valor y tipo</a:t>
                      </a:r>
                      <a:endParaRPr sz="1200" u="none" cap="none" strike="noStrike">
                        <a:latin typeface="Montserrat"/>
                        <a:ea typeface="Montserrat"/>
                        <a:cs typeface="Montserrat"/>
                        <a:sym typeface="Montserrat"/>
                      </a:endParaRPr>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no igual a</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igual valor no tipo</a:t>
                      </a:r>
                      <a:endParaRPr sz="1400" u="none" cap="none" strike="noStrike"/>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&gt;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mayor que</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&lt;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menor que</a:t>
                      </a:r>
                      <a:endParaRPr sz="1200" u="none" cap="none" strike="noStrike">
                        <a:latin typeface="Montserrat"/>
                        <a:ea typeface="Montserrat"/>
                        <a:cs typeface="Montserrat"/>
                        <a:sym typeface="Montserrat"/>
                      </a:endParaRPr>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&gt;=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mayor o igual que</a:t>
                      </a:r>
                      <a:endParaRPr sz="1200" u="none" cap="none" strike="noStrike">
                        <a:latin typeface="Montserrat"/>
                        <a:ea typeface="Montserrat"/>
                        <a:cs typeface="Montserrat"/>
                        <a:sym typeface="Montserrat"/>
                      </a:endParaRPr>
                    </a:p>
                  </a:txBody>
                  <a:tcPr marT="76200" marB="76200" marR="76200" marL="76200">
                    <a:solidFill>
                      <a:srgbClr val="FFE66D"/>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&lt;=</a:t>
                      </a:r>
                      <a:endParaRPr b="1" sz="1200" u="none" cap="none" strike="noStrike">
                        <a:latin typeface="Montserrat"/>
                        <a:ea typeface="Montserrat"/>
                        <a:cs typeface="Montserrat"/>
                        <a:sym typeface="Montserrat"/>
                      </a:endParaRPr>
                    </a:p>
                  </a:txBody>
                  <a:tcPr marT="76200" marB="76200" marR="76200" marL="152400">
                    <a:solidFill>
                      <a:srgbClr val="F3F3F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menor o igual que</a:t>
                      </a:r>
                      <a:endParaRPr sz="1200" u="none" cap="none" strike="noStrike">
                        <a:latin typeface="Montserrat"/>
                        <a:ea typeface="Montserrat"/>
                        <a:cs typeface="Montserrat"/>
                        <a:sym typeface="Montserrat"/>
                      </a:endParaRPr>
                    </a:p>
                  </a:txBody>
                  <a:tcPr marT="76200" marB="76200" marR="76200" marL="76200">
                    <a:solidFill>
                      <a:srgbClr val="F3F3F3"/>
                    </a:solidFill>
                  </a:tcPr>
                </a:tc>
              </a:tr>
              <a:tr h="272000">
                <a:tc>
                  <a:txBody>
                    <a:bodyPr/>
                    <a:lstStyle/>
                    <a:p>
                      <a:pPr indent="0" lvl="0" marL="0" marR="0" rtl="0" algn="l">
                        <a:lnSpc>
                          <a:spcPct val="100000"/>
                        </a:lnSpc>
                        <a:spcBef>
                          <a:spcPts val="0"/>
                        </a:spcBef>
                        <a:spcAft>
                          <a:spcPts val="0"/>
                        </a:spcAft>
                        <a:buClr>
                          <a:srgbClr val="000000"/>
                        </a:buClr>
                        <a:buSzPts val="1100"/>
                        <a:buFont typeface="Arial"/>
                        <a:buNone/>
                      </a:pPr>
                      <a:r>
                        <a:rPr b="1" lang="es" sz="1200" u="none" cap="none" strike="noStrike">
                          <a:latin typeface="Montserrat"/>
                          <a:ea typeface="Montserrat"/>
                          <a:cs typeface="Montserrat"/>
                          <a:sym typeface="Montserrat"/>
                        </a:rPr>
                        <a:t>?</a:t>
                      </a:r>
                      <a:endParaRPr b="1" sz="1200" u="none" cap="none" strike="noStrike">
                        <a:latin typeface="Montserrat"/>
                        <a:ea typeface="Montserrat"/>
                        <a:cs typeface="Montserrat"/>
                        <a:sym typeface="Montserrat"/>
                      </a:endParaRPr>
                    </a:p>
                  </a:txBody>
                  <a:tcPr marT="76200" marB="76200" marR="76200" marL="152400">
                    <a:solidFill>
                      <a:srgbClr val="FFE66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s" sz="1200" u="none" cap="none" strike="noStrike">
                          <a:latin typeface="Montserrat"/>
                          <a:ea typeface="Montserrat"/>
                          <a:cs typeface="Montserrat"/>
                          <a:sym typeface="Montserrat"/>
                        </a:rPr>
                        <a:t>operador ternario</a:t>
                      </a:r>
                      <a:endParaRPr sz="1200" u="none" cap="none" strike="noStrike">
                        <a:latin typeface="Montserrat"/>
                        <a:ea typeface="Montserrat"/>
                        <a:cs typeface="Montserrat"/>
                        <a:sym typeface="Montserrat"/>
                      </a:endParaRPr>
                    </a:p>
                  </a:txBody>
                  <a:tcPr marT="76200" marB="76200" marR="76200" marL="76200">
                    <a:solidFill>
                      <a:srgbClr val="FFE66D"/>
                    </a:solidFill>
                  </a:tcPr>
                </a:tc>
              </a:tr>
            </a:tbl>
          </a:graphicData>
        </a:graphic>
      </p:graphicFrame>
      <p:sp>
        <p:nvSpPr>
          <p:cNvPr id="181" name="Google Shape;181;p6"/>
          <p:cNvSpPr txBox="1"/>
          <p:nvPr/>
        </p:nvSpPr>
        <p:spPr>
          <a:xfrm>
            <a:off x="3117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1200"/>
              </a:spcAft>
              <a:buClr>
                <a:srgbClr val="000000"/>
              </a:buClr>
              <a:buSzPts val="1400"/>
              <a:buFont typeface="Arial"/>
              <a:buNone/>
            </a:pPr>
            <a:r>
              <a:rPr b="0" i="0" lang="es" sz="1400" u="none" cap="none" strike="noStrike">
                <a:solidFill>
                  <a:srgbClr val="595959"/>
                </a:solidFill>
                <a:latin typeface="Montserrat"/>
                <a:ea typeface="Montserrat"/>
                <a:cs typeface="Montserrat"/>
                <a:sym typeface="Montserrat"/>
              </a:rPr>
              <a:t>Un operador de comparación (o relacional) compara sus operandos y devuelve un </a:t>
            </a:r>
            <a:r>
              <a:rPr b="1" i="0" lang="es" sz="1400" u="none" cap="none" strike="noStrike">
                <a:solidFill>
                  <a:srgbClr val="595959"/>
                </a:solidFill>
                <a:latin typeface="Montserrat"/>
                <a:ea typeface="Montserrat"/>
                <a:cs typeface="Montserrat"/>
                <a:sym typeface="Montserrat"/>
              </a:rPr>
              <a:t>valor lógico</a:t>
            </a:r>
            <a:r>
              <a:rPr b="0" i="0" lang="es" sz="1400" u="none" cap="none" strike="noStrike">
                <a:solidFill>
                  <a:srgbClr val="595959"/>
                </a:solidFill>
                <a:latin typeface="Montserrat"/>
                <a:ea typeface="Montserrat"/>
                <a:cs typeface="Montserrat"/>
                <a:sym typeface="Montserrat"/>
              </a:rPr>
              <a:t> en función de si la comparación es verdadera (</a:t>
            </a:r>
            <a:r>
              <a:rPr b="1" i="0" lang="es" sz="1400" u="none" cap="none" strike="noStrike">
                <a:solidFill>
                  <a:srgbClr val="595959"/>
                </a:solidFill>
                <a:latin typeface="Montserrat"/>
                <a:ea typeface="Montserrat"/>
                <a:cs typeface="Montserrat"/>
                <a:sym typeface="Montserrat"/>
              </a:rPr>
              <a:t>true</a:t>
            </a:r>
            <a:r>
              <a:rPr b="0" i="0" lang="es" sz="1400" u="none" cap="none" strike="noStrike">
                <a:solidFill>
                  <a:srgbClr val="595959"/>
                </a:solidFill>
                <a:latin typeface="Montserrat"/>
                <a:ea typeface="Montserrat"/>
                <a:cs typeface="Montserrat"/>
                <a:sym typeface="Montserrat"/>
              </a:rPr>
              <a:t>) o falsa (</a:t>
            </a:r>
            <a:r>
              <a:rPr b="1" i="0" lang="es" sz="1400" u="none" cap="none" strike="noStrike">
                <a:solidFill>
                  <a:srgbClr val="595959"/>
                </a:solidFill>
                <a:latin typeface="Montserrat"/>
                <a:ea typeface="Montserrat"/>
                <a:cs typeface="Montserrat"/>
                <a:sym typeface="Montserrat"/>
              </a:rPr>
              <a:t>false</a:t>
            </a:r>
            <a:r>
              <a:rPr b="0" i="0" lang="es" sz="1400" u="none" cap="none" strike="noStrike">
                <a:solidFill>
                  <a:srgbClr val="595959"/>
                </a:solidFill>
                <a:latin typeface="Montserrat"/>
                <a:ea typeface="Montserrat"/>
                <a:cs typeface="Montserrat"/>
                <a:sym typeface="Montserrat"/>
              </a:rPr>
              <a:t>). Los operandos pueden ser valores numéricos, de cadena, lógicos u objetos. Las cadenas se comparan según el orden lexicográfico estándar. En la mayoría de los casos, si los dos operadores no son del mismo tipo, </a:t>
            </a:r>
            <a:r>
              <a:rPr b="1" i="0" lang="es" sz="1400" u="none" cap="none" strike="noStrike">
                <a:solidFill>
                  <a:srgbClr val="595959"/>
                </a:solidFill>
                <a:latin typeface="Montserrat"/>
                <a:ea typeface="Montserrat"/>
                <a:cs typeface="Montserrat"/>
                <a:sym typeface="Montserrat"/>
              </a:rPr>
              <a:t>JavaScrip</a:t>
            </a:r>
            <a:r>
              <a:rPr b="0" i="0" lang="es" sz="1400" u="none" cap="none" strike="noStrike">
                <a:solidFill>
                  <a:srgbClr val="595959"/>
                </a:solidFill>
                <a:latin typeface="Montserrat"/>
                <a:ea typeface="Montserrat"/>
                <a:cs typeface="Montserrat"/>
                <a:sym typeface="Montserrat"/>
              </a:rPr>
              <a:t>t intenta convertirlos a un tipo apropiado para la comparación. Este comportamiento generalmente resulta en comparar los operadores numéricamente. </a:t>
            </a:r>
            <a:endParaRPr b="0" i="0" sz="14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If / else </a:t>
            </a:r>
            <a:endParaRPr/>
          </a:p>
        </p:txBody>
      </p:sp>
      <p:sp>
        <p:nvSpPr>
          <p:cNvPr id="187" name="Google Shape;187;p1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sz="1650"/>
              <a:t>Si utilizamos </a:t>
            </a:r>
            <a:r>
              <a:rPr b="1" lang="es" sz="1650"/>
              <a:t>if</a:t>
            </a:r>
            <a:r>
              <a:rPr lang="es" sz="1650"/>
              <a:t> seguido de un</a:t>
            </a:r>
            <a:r>
              <a:rPr b="1" lang="es" sz="1650"/>
              <a:t> else</a:t>
            </a:r>
            <a:r>
              <a:rPr lang="es" sz="1650"/>
              <a:t> podemos establecer una acción “A” si se cumple la condición, y una acción “B”.</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188" name="Google Shape;188;p15"/>
          <p:cNvSpPr txBox="1"/>
          <p:nvPr/>
        </p:nvSpPr>
        <p:spPr>
          <a:xfrm>
            <a:off x="630350" y="2102450"/>
            <a:ext cx="29292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Modificamos el ejemplo anterior para mostrar también un mensaje cuando estamos suspendidos, pero en este caso, en lugar de mostrar el mensaje directamente con </a:t>
            </a:r>
            <a:r>
              <a:rPr b="1" i="0" lang="es" sz="1200" u="none" cap="none" strike="noStrike">
                <a:solidFill>
                  <a:schemeClr val="dk2"/>
                </a:solidFill>
                <a:latin typeface="Montserrat"/>
                <a:ea typeface="Montserrat"/>
                <a:cs typeface="Montserrat"/>
                <a:sym typeface="Montserrat"/>
              </a:rPr>
              <a:t>console.log</a:t>
            </a:r>
            <a:r>
              <a:rPr b="0" i="0" lang="es" sz="1200" u="none" cap="none" strike="noStrike">
                <a:solidFill>
                  <a:schemeClr val="dk2"/>
                </a:solidFill>
                <a:latin typeface="Montserrat"/>
                <a:ea typeface="Montserrat"/>
                <a:cs typeface="Montserrat"/>
                <a:sym typeface="Montserrat"/>
              </a:rPr>
              <a:t> guardamos el texto en una nueva variable llamada calificación:</a:t>
            </a:r>
            <a:endParaRPr b="0" i="0" sz="1200" u="none" cap="none" strike="noStrike">
              <a:solidFill>
                <a:srgbClr val="000000"/>
              </a:solidFill>
              <a:latin typeface="Montserrat"/>
              <a:ea typeface="Montserrat"/>
              <a:cs typeface="Montserrat"/>
              <a:sym typeface="Montserrat"/>
            </a:endParaRPr>
          </a:p>
        </p:txBody>
      </p:sp>
      <p:sp>
        <p:nvSpPr>
          <p:cNvPr id="189" name="Google Shape;189;p15"/>
          <p:cNvSpPr/>
          <p:nvPr/>
        </p:nvSpPr>
        <p:spPr>
          <a:xfrm>
            <a:off x="3624025" y="2105600"/>
            <a:ext cx="4930800" cy="2471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7</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"El examen ha resultado:"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Condición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Acción A (nota es menor que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"suspendido"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else</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Acción B: (nota es mayor o igual que 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Operador ternario</a:t>
            </a:r>
            <a:endParaRPr/>
          </a:p>
        </p:txBody>
      </p:sp>
      <p:sp>
        <p:nvSpPr>
          <p:cNvPr id="195" name="Google Shape;195;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El </a:t>
            </a:r>
            <a:r>
              <a:rPr b="1" lang="es" sz="1650"/>
              <a:t>operador ternario</a:t>
            </a:r>
            <a:r>
              <a:rPr lang="es" sz="1650"/>
              <a:t> es una alternativa de condicional</a:t>
            </a:r>
            <a:r>
              <a:rPr b="1" lang="es" sz="1650"/>
              <a:t> if/else</a:t>
            </a:r>
            <a:r>
              <a:rPr lang="es" sz="1650"/>
              <a:t> con una sintaxis más corta y, en muchos casos, más legible. Los dos scripts siguientes hacen lo mismo. El primero usa if/else, el segundo el operador ternario:</a:t>
            </a:r>
            <a:endParaRPr sz="1650"/>
          </a:p>
        </p:txBody>
      </p:sp>
      <p:sp>
        <p:nvSpPr>
          <p:cNvPr id="196" name="Google Shape;196;p16"/>
          <p:cNvSpPr/>
          <p:nvPr/>
        </p:nvSpPr>
        <p:spPr>
          <a:xfrm>
            <a:off x="1171146" y="3737159"/>
            <a:ext cx="6438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Operador ternario: (condición ? verdadero : falso)</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"suspendido"</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97" name="Google Shape;197;p16"/>
          <p:cNvSpPr/>
          <p:nvPr/>
        </p:nvSpPr>
        <p:spPr>
          <a:xfrm>
            <a:off x="2638575" y="2282150"/>
            <a:ext cx="3586500" cy="1424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if</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nota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5</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"suspendido"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else</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96E072"/>
                </a:solidFill>
                <a:latin typeface="Consolas"/>
                <a:ea typeface="Consolas"/>
                <a:cs typeface="Consolas"/>
                <a:sym typeface="Consolas"/>
              </a:rPr>
              <a:t>"aprobado"</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"Estoy"</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calificacion</a:t>
            </a:r>
            <a:r>
              <a:rPr b="0" i="0" lang="es" sz="1400" u="none" cap="none" strike="noStrike">
                <a:solidFill>
                  <a:srgbClr val="D5CED9"/>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5CED9"/>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Estructuras de control | If múltiple</a:t>
            </a:r>
            <a:endParaRPr/>
          </a:p>
        </p:txBody>
      </p:sp>
      <p:sp>
        <p:nvSpPr>
          <p:cNvPr id="203" name="Google Shape;203;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s" sz="1650"/>
              <a:t>Para analizar más de 2 condiciones podemos anidar varios </a:t>
            </a:r>
            <a:r>
              <a:rPr b="1" lang="es" sz="1650"/>
              <a:t>if/else</a:t>
            </a:r>
            <a:r>
              <a:rPr lang="es" sz="1650"/>
              <a:t> uno dentro de otro, de la siguiente forma:</a:t>
            </a:r>
            <a:endParaRPr sz="1650"/>
          </a:p>
        </p:txBody>
      </p:sp>
      <p:sp>
        <p:nvSpPr>
          <p:cNvPr id="204" name="Google Shape;204;p17"/>
          <p:cNvSpPr/>
          <p:nvPr/>
        </p:nvSpPr>
        <p:spPr>
          <a:xfrm>
            <a:off x="2501425" y="2083600"/>
            <a:ext cx="4141200" cy="2507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"He realizado mi examen."</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Condición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"Insuficiente"</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6</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calificación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"Suficiente"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8</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"Bien"</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"Sobresaliente"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"He obtenido un"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calificacion</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