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Montserrat SemiBold"/>
      <p:regular r:id="rId39"/>
      <p:bold r:id="rId40"/>
      <p:italic r:id="rId41"/>
      <p:boldItalic r:id="rId42"/>
    </p:embeddedFont>
    <p:embeddedFont>
      <p:font typeface="Montserrat"/>
      <p:regular r:id="rId43"/>
      <p:bold r:id="rId44"/>
      <p:italic r:id="rId45"/>
      <p:boldItalic r:id="rId46"/>
    </p:embeddedFont>
    <p:embeddedFont>
      <p:font typeface="Montserrat Medium"/>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51" roundtripDataSignature="AMtx7mgxlSOhYh4AsHmbbmsdPKZFoYNx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SemiBold-bold.fntdata"/><Relationship Id="rId42" Type="http://schemas.openxmlformats.org/officeDocument/2006/relationships/font" Target="fonts/MontserratSemiBold-boldItalic.fntdata"/><Relationship Id="rId41" Type="http://schemas.openxmlformats.org/officeDocument/2006/relationships/font" Target="fonts/MontserratSemiBold-italic.fntdata"/><Relationship Id="rId44" Type="http://schemas.openxmlformats.org/officeDocument/2006/relationships/font" Target="fonts/Montserrat-bold.fntdata"/><Relationship Id="rId43" Type="http://schemas.openxmlformats.org/officeDocument/2006/relationships/font" Target="fonts/Montserrat-regular.fntdata"/><Relationship Id="rId46" Type="http://schemas.openxmlformats.org/officeDocument/2006/relationships/font" Target="fonts/Montserrat-boldItalic.fntdata"/><Relationship Id="rId45"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Medium-bold.fntdata"/><Relationship Id="rId47" Type="http://schemas.openxmlformats.org/officeDocument/2006/relationships/font" Target="fonts/MontserratMedium-regular.fntdata"/><Relationship Id="rId49" Type="http://schemas.openxmlformats.org/officeDocument/2006/relationships/font" Target="fonts/Montserrat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MontserratSemiBold-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MontserratMedium-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essi.org.ar/2023/06/28/los-salarios-de-la-industria-del-software-duplican-a-la-canasta-basica-y-a-los-salarios-del-sector-privado-en-general/" TargetMode="External"/><Relationship Id="rId3" Type="http://schemas.openxmlformats.org/officeDocument/2006/relationships/hyperlink" Target="https://www.iprofesional.com/tecnologia/382894-cuanto-cobra-un-programador-en-argentina-2023" TargetMode="External"/><Relationship Id="rId4" Type="http://schemas.openxmlformats.org/officeDocument/2006/relationships/hyperlink" Target="https://www.telam.com.ar/notas/202206/594937-salarios-industria-software-incremento-empleo.html#:~:text=Entre%202019%20y%202021%20la,Argentina%20del%20Software%20(Cessi)" TargetMode="External"/><Relationship Id="rId5" Type="http://schemas.openxmlformats.org/officeDocument/2006/relationships/hyperlink" Target="https://www.iprofesional.com/management/352621-esto-cobrara-un-programador-en-argentina-en-2022" TargetMode="External"/><Relationship Id="rId6" Type="http://schemas.openxmlformats.org/officeDocument/2006/relationships/hyperlink" Target="https://cessi.org.ar/ver-noticias-cessi-la-evolucion-de-los-salarios-en-la-industria-it-2755"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larin.com/economia/-conviene-estudiar-10-carreras-salida-laboral-buenos-sueldos-argentina-2023_0_O85YFWLlkd.html"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#Actualizar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c4d31aaa3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bc4d31aaa3_0_5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#2024: nueva slide reemplaza los números anteriores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c4d31aaa3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2bc4d31aaa3_0_6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#2024: cambiamos apoyarte por acompañarte y cada coordinador debe actualizar el valor de un curso similar en la actualidad en Argentina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#Actualizar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#Actualizar. No compartir el clase a clase. Se debe compartir el Plan de estudios con descripción del curso, tecnologías a aprender, temario, perfil del egresado, descripción de el/los proyecto/s y los requisitos para cursar y obtener el diploma.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#Actualizar.</a:t>
            </a:r>
            <a:r>
              <a:rPr b="1" lang="es">
                <a:solidFill>
                  <a:srgbClr val="FF0000"/>
                </a:solidFill>
              </a:rPr>
              <a:t> Nota para los Instructores: </a:t>
            </a:r>
            <a:r>
              <a:rPr lang="es">
                <a:solidFill>
                  <a:schemeClr val="dk1"/>
                </a:solidFill>
              </a:rPr>
              <a:t>Codo a Codo entrega Diploma, no certificado. Importante a tener en cuenta durante la cursada por las consultas de los estudiantes sobre este tema. El diploma se entrega aprox. 9 meses después de finalizada la cursada. Apelar por favor a que tengan paciencia ya que son muchos egresados por cohorte y los diplomas se envían por tandas.</a:t>
            </a:r>
            <a:br>
              <a:rPr lang="es">
                <a:solidFill>
                  <a:schemeClr val="dk1"/>
                </a:solidFill>
              </a:rPr>
            </a:br>
            <a:r>
              <a:rPr lang="es">
                <a:solidFill>
                  <a:schemeClr val="dk1"/>
                </a:solidFill>
              </a:rPr>
              <a:t>Recordar que es obligatorio la realización, entrega y aprobación del proyecto final para obtener el diploma del curso. Actualizar la slide en función de eso.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f2a9a4b18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f2a9a4b18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#Actualizar.</a:t>
            </a:r>
            <a:r>
              <a:rPr b="1" lang="es">
                <a:solidFill>
                  <a:srgbClr val="FF0000"/>
                </a:solidFill>
              </a:rPr>
              <a:t> Nota para los Instructores: </a:t>
            </a:r>
            <a:r>
              <a:rPr lang="es">
                <a:solidFill>
                  <a:schemeClr val="dk1"/>
                </a:solidFill>
              </a:rPr>
              <a:t>Codo a Codo entrega Diploma, no certificado. Importante a tener en cuenta durante la cursada por las consultas de los estudiantes sobre este tema. El diploma se entrega aprox. 9 meses después de finalizada la cursada. Apelar por favor a que tengan paciencia ya que son muchos egresados por cohorte y los diplomas se envían por tandas.</a:t>
            </a:r>
            <a:br>
              <a:rPr lang="es">
                <a:solidFill>
                  <a:schemeClr val="dk1"/>
                </a:solidFill>
              </a:rPr>
            </a:br>
            <a:r>
              <a:rPr lang="es">
                <a:solidFill>
                  <a:schemeClr val="dk1"/>
                </a:solidFill>
              </a:rPr>
              <a:t>Recordar que es obligatorio la realización, entrega y aprobación del proyecto final para obtener el diploma del curso. Actualizar la slide en función de eso.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#Actualizar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f2c49ea1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1f2c49ea10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#Actualizar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Fuente (importante, siempre citar fuente):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u="sng">
                <a:solidFill>
                  <a:schemeClr val="hlink"/>
                </a:solidFill>
                <a:hlinkClick r:id="rId2"/>
              </a:rPr>
              <a:t>https://cessi.org.ar/2023/06/28/los-salarios-de-la-industria-del-software-duplican-a-la-canasta-basica-y-a-los-salarios-del-sector-privado-en-general/</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u="sng">
                <a:solidFill>
                  <a:schemeClr val="hlink"/>
                </a:solidFill>
                <a:hlinkClick r:id="rId3"/>
              </a:rPr>
              <a:t>https://www.iprofesional.com/tecnologia/382894-cuanto-cobra-un-programador-en-argentina-2023</a:t>
            </a:r>
            <a:r>
              <a:rPr lang="es">
                <a:solidFill>
                  <a:schemeClr val="dk1"/>
                </a:solidFill>
              </a:rPr>
              <a:t> </a:t>
            </a:r>
            <a:br>
              <a:rPr lang="es">
                <a:solidFill>
                  <a:schemeClr val="dk1"/>
                </a:solidFill>
              </a:rPr>
            </a:b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Fuente 2022: </a:t>
            </a:r>
            <a:r>
              <a:rPr lang="es" u="sng">
                <a:solidFill>
                  <a:schemeClr val="hlink"/>
                </a:solidFill>
                <a:hlinkClick r:id="rId4"/>
              </a:rPr>
              <a:t>https://www.telam.com.ar/notas/202206/594937-salarios-industria-software-incremento-empleo.html#:~:text=Entre%202019%20y%202021%20la,Argentina%20del%20Software%20(Cessi)</a:t>
            </a:r>
            <a:r>
              <a:rPr lang="es">
                <a:solidFill>
                  <a:schemeClr val="dk1"/>
                </a:solidFill>
              </a:rPr>
              <a:t>.</a:t>
            </a:r>
            <a:endParaRPr>
              <a:solidFill>
                <a:schemeClr val="dk1"/>
              </a:solidFill>
            </a:endParaRPr>
          </a:p>
          <a:p>
            <a:pPr indent="0" lvl="0" marL="0" rtl="0" algn="l">
              <a:lnSpc>
                <a:spcPct val="100000"/>
              </a:lnSpc>
              <a:spcBef>
                <a:spcPts val="0"/>
              </a:spcBef>
              <a:spcAft>
                <a:spcPts val="0"/>
              </a:spcAft>
              <a:buSzPts val="1100"/>
              <a:buNone/>
            </a:pPr>
            <a:r>
              <a:rPr lang="es">
                <a:solidFill>
                  <a:schemeClr val="dk1"/>
                </a:solidFill>
              </a:rPr>
              <a:t>Fuentes 2021:</a:t>
            </a:r>
            <a:endParaRPr>
              <a:solidFill>
                <a:schemeClr val="dk1"/>
              </a:solidFill>
            </a:endParaRPr>
          </a:p>
          <a:p>
            <a:pPr indent="0" lvl="0" marL="0" rtl="0" algn="l">
              <a:lnSpc>
                <a:spcPct val="100000"/>
              </a:lnSpc>
              <a:spcBef>
                <a:spcPts val="0"/>
              </a:spcBef>
              <a:spcAft>
                <a:spcPts val="0"/>
              </a:spcAft>
              <a:buSzPts val="1100"/>
              <a:buNone/>
            </a:pPr>
            <a:r>
              <a:rPr lang="es" u="sng">
                <a:solidFill>
                  <a:schemeClr val="hlink"/>
                </a:solidFill>
                <a:hlinkClick r:id="rId5"/>
              </a:rPr>
              <a:t>https://www.iprofesional.com/management/352621-esto-cobrara-un-programador-en-argentina-en-2022</a:t>
            </a:r>
            <a:r>
              <a:rPr lang="es">
                <a:solidFill>
                  <a:schemeClr val="dk1"/>
                </a:solidFill>
              </a:rPr>
              <a:t> </a:t>
            </a:r>
            <a:endParaRPr>
              <a:solidFill>
                <a:schemeClr val="dk1"/>
              </a:solidFill>
            </a:endParaRPr>
          </a:p>
          <a:p>
            <a:pPr indent="0" lvl="0" marL="0" rtl="0" algn="l">
              <a:lnSpc>
                <a:spcPct val="100000"/>
              </a:lnSpc>
              <a:spcBef>
                <a:spcPts val="0"/>
              </a:spcBef>
              <a:spcAft>
                <a:spcPts val="0"/>
              </a:spcAft>
              <a:buSzPts val="1100"/>
              <a:buNone/>
            </a:pPr>
            <a:r>
              <a:rPr lang="es" u="sng">
                <a:solidFill>
                  <a:schemeClr val="hlink"/>
                </a:solidFill>
                <a:hlinkClick r:id="rId6"/>
              </a:rPr>
              <a:t>https://cessi.org.ar/ver-noticias-cessi-la-evolucion-de-los-salarios-en-la-industria-it-2755</a:t>
            </a:r>
            <a:r>
              <a:rPr lang="es">
                <a:solidFill>
                  <a:schemeClr val="dk1"/>
                </a:solidFill>
              </a:rPr>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bc4d31aaa3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2bc4d31aaa3_0_8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Fuente: </a:t>
            </a:r>
            <a:r>
              <a:rPr lang="es" u="sng">
                <a:solidFill>
                  <a:schemeClr val="hlink"/>
                </a:solidFill>
                <a:hlinkClick r:id="rId2"/>
              </a:rPr>
              <a:t>https://www.clarin.com/economia/-conviene-estudiar-10-carreras-salida-laboral-buenos-sueldos-argentina-2023_0_O85YFWLlkd.html</a:t>
            </a:r>
            <a:r>
              <a:rPr lang="es"/>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#Actualizar.</a:t>
            </a:r>
            <a:br>
              <a:rPr lang="es"/>
            </a:br>
            <a:r>
              <a:rPr lang="es"/>
              <a:t>Pedir paciencia los estudiantes en relación al acceso al Aula Virtual y a Discord.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bc4d31aaa3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2bc4d31aaa3_0_9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#Actualizar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bc4d31aaa3_0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bc4d31aaa3_0_1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#Actualizar</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bc4d31aaa3_0_1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2bc4d31aaa3_0_1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#2024: se modificó el texto y el plazo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#Actualizar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bc4d31aaa3_0_1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2bc4d31aaa3_0_13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#2024: Nota para instructor: El mencionado es el fin de las clases, pero el recuperatorio del efi se extiende una semana.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bc4d31aa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bc4d31aaa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c4d31aaa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bc4d31aaa3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c4d31aaa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bc4d31aaa3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c4d31aaa3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bc4d31aaa3_0_4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38"/>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38"/>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38"/>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38"/>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38"/>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3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38"/>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80" name="Shape 80"/>
        <p:cNvGrpSpPr/>
        <p:nvPr/>
      </p:nvGrpSpPr>
      <p:grpSpPr>
        <a:xfrm>
          <a:off x="0" y="0"/>
          <a:ext cx="0" cy="0"/>
          <a:chOff x="0" y="0"/>
          <a:chExt cx="0" cy="0"/>
        </a:xfrm>
      </p:grpSpPr>
      <p:sp>
        <p:nvSpPr>
          <p:cNvPr id="81" name="Google Shape;81;p40"/>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82" name="Google Shape;82;p40"/>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0"/>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0"/>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85" name="Google Shape;85;p40"/>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86" name="Google Shape;86;p40"/>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7" name="Google Shape;87;p40"/>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8" name="Google Shape;88;p40"/>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40"/>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4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1" name="Google Shape;91;p40"/>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2" name="Google Shape;92;p40"/>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93" name="Google Shape;93;p4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94" name="Shape 94"/>
        <p:cNvGrpSpPr/>
        <p:nvPr/>
      </p:nvGrpSpPr>
      <p:grpSpPr>
        <a:xfrm>
          <a:off x="0" y="0"/>
          <a:ext cx="0" cy="0"/>
          <a:chOff x="0" y="0"/>
          <a:chExt cx="0" cy="0"/>
        </a:xfrm>
      </p:grpSpPr>
      <p:sp>
        <p:nvSpPr>
          <p:cNvPr id="95" name="Google Shape;95;p44"/>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96" name="Google Shape;96;p4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7" name="Google Shape;97;p4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98" name="Google Shape;98;p4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99" name="Shape 99"/>
        <p:cNvGrpSpPr/>
        <p:nvPr/>
      </p:nvGrpSpPr>
      <p:grpSpPr>
        <a:xfrm>
          <a:off x="0" y="0"/>
          <a:ext cx="0" cy="0"/>
          <a:chOff x="0" y="0"/>
          <a:chExt cx="0" cy="0"/>
        </a:xfrm>
      </p:grpSpPr>
      <p:sp>
        <p:nvSpPr>
          <p:cNvPr id="100" name="Google Shape;100;p49"/>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102" name="Google Shape;102;p49"/>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103" name="Google Shape;103;p49"/>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104" name="Google Shape;104;p49"/>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105" name="Google Shape;105;p49"/>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6" name="Google Shape;106;p49"/>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107" name="Shape 107"/>
        <p:cNvGrpSpPr/>
        <p:nvPr/>
      </p:nvGrpSpPr>
      <p:grpSpPr>
        <a:xfrm>
          <a:off x="0" y="0"/>
          <a:ext cx="0" cy="0"/>
          <a:chOff x="0" y="0"/>
          <a:chExt cx="0" cy="0"/>
        </a:xfrm>
      </p:grpSpPr>
      <p:sp>
        <p:nvSpPr>
          <p:cNvPr id="108" name="Google Shape;108;p50"/>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09" name="Google Shape;109;p50"/>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0"/>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0"/>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0"/>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3" name="Google Shape;113;p50"/>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4" name="Google Shape;114;p50"/>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5" name="Google Shape;115;p50"/>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6" name="Google Shape;116;p50"/>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7" name="Google Shape;117;p50"/>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50"/>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5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0" name="Google Shape;120;p50"/>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1" name="Google Shape;121;p50"/>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22" name="Google Shape;122;p50"/>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23" name="Google Shape;123;p50"/>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24" name="Google Shape;124;p5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51"/>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51"/>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1"/>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1"/>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51"/>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51"/>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51"/>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5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5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51"/>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51"/>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51"/>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5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39"/>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3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39"/>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3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39"/>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39"/>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25" name="Shape 25"/>
        <p:cNvGrpSpPr/>
        <p:nvPr/>
      </p:nvGrpSpPr>
      <p:grpSpPr>
        <a:xfrm>
          <a:off x="0" y="0"/>
          <a:ext cx="0" cy="0"/>
          <a:chOff x="0" y="0"/>
          <a:chExt cx="0" cy="0"/>
        </a:xfrm>
      </p:grpSpPr>
      <p:sp>
        <p:nvSpPr>
          <p:cNvPr id="26" name="Google Shape;26;p41"/>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1"/>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8" name="Google Shape;28;p41"/>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9" name="Google Shape;29;p41"/>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30" name="Google Shape;30;p41"/>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31" name="Google Shape;31;p41"/>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4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4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35" name="Google Shape;35;p42"/>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36" name="Google Shape;36;p4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 name="Google Shape;37;p42"/>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38" name="Google Shape;38;p42"/>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4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3"/>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2" name="Google Shape;42;p4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43" name="Google Shape;43;p4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44" name="Google Shape;44;p43"/>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45" name="Google Shape;45;p43"/>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46" name="Google Shape;46;p4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7" name="Shape 47"/>
        <p:cNvGrpSpPr/>
        <p:nvPr/>
      </p:nvGrpSpPr>
      <p:grpSpPr>
        <a:xfrm>
          <a:off x="0" y="0"/>
          <a:ext cx="0" cy="0"/>
          <a:chOff x="0" y="0"/>
          <a:chExt cx="0" cy="0"/>
        </a:xfrm>
      </p:grpSpPr>
      <p:sp>
        <p:nvSpPr>
          <p:cNvPr id="48" name="Google Shape;48;p45"/>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5"/>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0" name="Google Shape;50;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51" name="Google Shape;51;p4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52" name="Google Shape;52;p45"/>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53" name="Google Shape;53;p4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54" name="Shape 54"/>
        <p:cNvGrpSpPr/>
        <p:nvPr/>
      </p:nvGrpSpPr>
      <p:grpSpPr>
        <a:xfrm>
          <a:off x="0" y="0"/>
          <a:ext cx="0" cy="0"/>
          <a:chOff x="0" y="0"/>
          <a:chExt cx="0" cy="0"/>
        </a:xfrm>
      </p:grpSpPr>
      <p:sp>
        <p:nvSpPr>
          <p:cNvPr id="55" name="Google Shape;55;p46"/>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 name="Google Shape;56;p46"/>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57" name="Google Shape;57;p46"/>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58" name="Google Shape;58;p46"/>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59" name="Google Shape;59;p46"/>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60" name="Shape 60"/>
        <p:cNvGrpSpPr/>
        <p:nvPr/>
      </p:nvGrpSpPr>
      <p:grpSpPr>
        <a:xfrm>
          <a:off x="0" y="0"/>
          <a:ext cx="0" cy="0"/>
          <a:chOff x="0" y="0"/>
          <a:chExt cx="0" cy="0"/>
        </a:xfrm>
      </p:grpSpPr>
      <p:sp>
        <p:nvSpPr>
          <p:cNvPr id="61" name="Google Shape;61;p4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7"/>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47"/>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65" name="Google Shape;65;p47"/>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6" name="Google Shape;66;p47"/>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7" name="Google Shape;67;p47"/>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68" name="Google Shape;68;p4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69" name="Shape 69"/>
        <p:cNvGrpSpPr/>
        <p:nvPr/>
      </p:nvGrpSpPr>
      <p:grpSpPr>
        <a:xfrm>
          <a:off x="0" y="0"/>
          <a:ext cx="0" cy="0"/>
          <a:chOff x="0" y="0"/>
          <a:chExt cx="0" cy="0"/>
        </a:xfrm>
      </p:grpSpPr>
      <p:sp>
        <p:nvSpPr>
          <p:cNvPr id="70" name="Google Shape;70;p4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8"/>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72" name="Google Shape;72;p48"/>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73" name="Google Shape;73;p48"/>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74" name="Google Shape;74;p48"/>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75" name="Google Shape;75;p48"/>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76" name="Google Shape;76;p48"/>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77" name="Google Shape;77;p48"/>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48"/>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79" name="Google Shape;79;p48"/>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agenciadeaprendizaje.bue.edu.ar/portfolio-egresados-codo-a-codo" TargetMode="External"/><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sueldos.openqube.io/encuesta-sueldos-2023.02/" TargetMode="External"/><Relationship Id="rId4" Type="http://schemas.openxmlformats.org/officeDocument/2006/relationships/hyperlink" Target="https://youtu.be/BhEuYUcdM4c?si=2W-QxIWjla9FnAht&amp;t=67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aulasvirtuales.bue.edu.a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agenciadeaprendizaje.bue.edu.ar/codo-a-cod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aulasvirtuales.bue.edu.a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mailto:santiago.acosta@bue.edu.ar" TargetMode="External"/><Relationship Id="rId4" Type="http://schemas.openxmlformats.org/officeDocument/2006/relationships/hyperlink" Target="https://www.linkedin.com/in/santiagoav/" TargetMode="External"/><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mailto:matias.seminara@bue.edu.ar" TargetMode="External"/><Relationship Id="rId4" Type="http://schemas.openxmlformats.org/officeDocument/2006/relationships/hyperlink" Target="https://www.linkedin.com/in/matias-seminara" TargetMode="External"/><Relationship Id="rId5" Type="http://schemas.openxmlformats.org/officeDocument/2006/relationships/hyperlink" Target="https://www.linkedin.com/in/ramiroescalanteleiv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title"/>
          </p:nvPr>
        </p:nvSpPr>
        <p:spPr>
          <a:xfrm>
            <a:off x="3124675" y="1574250"/>
            <a:ext cx="5972400" cy="1375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Clr>
                <a:schemeClr val="dk1"/>
              </a:buClr>
              <a:buSzPts val="3700"/>
              <a:buFont typeface="Arial"/>
              <a:buNone/>
            </a:pPr>
            <a:r>
              <a:rPr lang="es"/>
              <a:t>FULL STACK NODE.JS</a:t>
            </a:r>
            <a:endParaRPr/>
          </a:p>
          <a:p>
            <a:pPr indent="0" lvl="0" marL="0" rtl="0" algn="ctr">
              <a:lnSpc>
                <a:spcPct val="100000"/>
              </a:lnSpc>
              <a:spcBef>
                <a:spcPts val="0"/>
              </a:spcBef>
              <a:spcAft>
                <a:spcPts val="0"/>
              </a:spcAft>
              <a:buSzPts val="3700"/>
              <a:buNone/>
            </a:pPr>
            <a:r>
              <a:rPr lang="es"/>
              <a:t>Clase 0</a:t>
            </a:r>
            <a:endParaRPr/>
          </a:p>
        </p:txBody>
      </p:sp>
      <p:sp>
        <p:nvSpPr>
          <p:cNvPr id="144" name="Google Shape;144;p1"/>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Presentación del curso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Nuestro Compromiso</a:t>
            </a:r>
            <a:endParaRPr/>
          </a:p>
        </p:txBody>
      </p:sp>
      <p:sp>
        <p:nvSpPr>
          <p:cNvPr id="202" name="Google Shape;202;p1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20000"/>
          </a:bodyPr>
          <a:lstStyle/>
          <a:p>
            <a:pPr indent="-317500" lvl="0" marL="457200" rtl="0" algn="l">
              <a:lnSpc>
                <a:spcPct val="115000"/>
              </a:lnSpc>
              <a:spcBef>
                <a:spcPts val="0"/>
              </a:spcBef>
              <a:spcAft>
                <a:spcPts val="0"/>
              </a:spcAft>
              <a:buSzPts val="1400"/>
              <a:buChar char="●"/>
            </a:pPr>
            <a:r>
              <a:rPr lang="es" sz="1400"/>
              <a:t>Se centra en brindar una oferta académica amplia, actualizada y de calidad, con el propósito de equipar a nuestros estudiantes con las habilidades y conocimientos necesarios para enfrentar los desafíos del sector Informática (IT) y lograr una inserción laboral exitosa.</a:t>
            </a:r>
            <a:endParaRPr sz="1400"/>
          </a:p>
          <a:p>
            <a:pPr indent="-317500" lvl="0" marL="457200" rtl="0" algn="l">
              <a:lnSpc>
                <a:spcPct val="115000"/>
              </a:lnSpc>
              <a:spcBef>
                <a:spcPts val="0"/>
              </a:spcBef>
              <a:spcAft>
                <a:spcPts val="0"/>
              </a:spcAft>
              <a:buSzPts val="1400"/>
              <a:buChar char="●"/>
            </a:pPr>
            <a:r>
              <a:rPr lang="es" sz="1400"/>
              <a:t>Nos esforzamos por crear un espacio donde cada estudiante se sienta valorado y respaldado. Creemos que potenciamos el desarrollo personal y profesional de todos nuestros estudiantes, contribuyendo así a mejorar su empleabilidad y fortalecer el tejido social y económico de la comunidad.</a:t>
            </a:r>
            <a:endParaRPr sz="1400"/>
          </a:p>
          <a:p>
            <a:pPr indent="-317500" lvl="0" marL="457200" rtl="0" algn="l">
              <a:lnSpc>
                <a:spcPct val="115000"/>
              </a:lnSpc>
              <a:spcBef>
                <a:spcPts val="0"/>
              </a:spcBef>
              <a:spcAft>
                <a:spcPts val="0"/>
              </a:spcAft>
              <a:buSzPts val="1400"/>
              <a:buChar char="●"/>
            </a:pPr>
            <a:r>
              <a:rPr lang="es" sz="1400"/>
              <a:t>Nuestro compromiso es </a:t>
            </a:r>
            <a:r>
              <a:rPr b="1" lang="es" sz="1400"/>
              <a:t>ser un puente entre el mundo académico y el mercado laboral</a:t>
            </a:r>
            <a:r>
              <a:rPr lang="es" sz="1400"/>
              <a:t>, asegurando que los conocimientos adquiridos sean aplicables y valorados por las empresas e instituciones del sector.</a:t>
            </a:r>
            <a:endParaRPr sz="1400"/>
          </a:p>
          <a:p>
            <a:pPr indent="-317500" lvl="0" marL="457200" rtl="0" algn="l">
              <a:lnSpc>
                <a:spcPct val="115000"/>
              </a:lnSpc>
              <a:spcBef>
                <a:spcPts val="0"/>
              </a:spcBef>
              <a:spcAft>
                <a:spcPts val="0"/>
              </a:spcAft>
              <a:buSzPts val="1400"/>
              <a:buChar char="●"/>
            </a:pPr>
            <a:r>
              <a:rPr lang="es" sz="1400"/>
              <a:t>Nuestro enfoque se basa en el crecimiento y desarrollo integral de cada estudiante, preparándolos para enfrentar los retos cambiantes del mundo digital y convertirse en profesionales altamente capacitados y comprometidos con la excelencia.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bc4d31aaa3_0_560"/>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000"/>
              <a:buNone/>
            </a:pPr>
            <a:r>
              <a:rPr lang="es" sz="9900"/>
              <a:t>56.993</a:t>
            </a:r>
            <a:endParaRPr sz="9900"/>
          </a:p>
          <a:p>
            <a:pPr indent="0" lvl="0" marL="0" rtl="0" algn="ctr">
              <a:lnSpc>
                <a:spcPct val="100000"/>
              </a:lnSpc>
              <a:spcBef>
                <a:spcPts val="0"/>
              </a:spcBef>
              <a:spcAft>
                <a:spcPts val="0"/>
              </a:spcAft>
              <a:buSzPts val="4000"/>
              <a:buNone/>
            </a:pPr>
            <a:r>
              <a:rPr lang="es" sz="5900"/>
              <a:t>Inscripciones</a:t>
            </a:r>
            <a:endParaRPr sz="5900"/>
          </a:p>
          <a:p>
            <a:pPr indent="0" lvl="0" marL="0" rtl="0" algn="ctr">
              <a:lnSpc>
                <a:spcPct val="100000"/>
              </a:lnSpc>
              <a:spcBef>
                <a:spcPts val="0"/>
              </a:spcBef>
              <a:spcAft>
                <a:spcPts val="0"/>
              </a:spcAft>
              <a:buSzPts val="4000"/>
              <a:buNone/>
            </a:pPr>
            <a:r>
              <a:rPr lang="es" sz="4900"/>
              <a:t>en 2024</a:t>
            </a:r>
            <a:endParaRPr sz="4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bc4d31aaa3_0_69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Tu Compromiso</a:t>
            </a:r>
            <a:endParaRPr/>
          </a:p>
        </p:txBody>
      </p:sp>
      <p:sp>
        <p:nvSpPr>
          <p:cNvPr id="213" name="Google Shape;213;g2bc4d31aaa3_0_69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Apreciamos que valores la calidad y gratuidad de este programa. </a:t>
            </a:r>
            <a:endParaRPr/>
          </a:p>
          <a:p>
            <a:pPr indent="-342900" lvl="0" marL="457200" rtl="0" algn="l">
              <a:lnSpc>
                <a:spcPct val="115000"/>
              </a:lnSpc>
              <a:spcBef>
                <a:spcPts val="0"/>
              </a:spcBef>
              <a:spcAft>
                <a:spcPts val="0"/>
              </a:spcAft>
              <a:buSzPts val="1800"/>
              <a:buChar char="●"/>
            </a:pPr>
            <a:r>
              <a:rPr lang="es"/>
              <a:t>Es importante destacar que un curso similar de Diseño UX/UI podría costar alrededor de $300.000 y $800.000 </a:t>
            </a:r>
            <a:br>
              <a:rPr lang="es"/>
            </a:br>
            <a:r>
              <a:rPr lang="es"/>
              <a:t>(valores aproximados a marzo de 2024). </a:t>
            </a:r>
            <a:endParaRPr/>
          </a:p>
          <a:p>
            <a:pPr indent="-342900" lvl="0" marL="457200" rtl="0" algn="l">
              <a:lnSpc>
                <a:spcPct val="115000"/>
              </a:lnSpc>
              <a:spcBef>
                <a:spcPts val="0"/>
              </a:spcBef>
              <a:spcAft>
                <a:spcPts val="0"/>
              </a:spcAft>
              <a:buSzPts val="1800"/>
              <a:buChar char="●"/>
            </a:pPr>
            <a:r>
              <a:rPr lang="es"/>
              <a:t>Aprovechá esta oportunidad única y comprométete con tu aprendizaje para obtener el máximo beneficio de esta valiosa formación sin costo alguno. </a:t>
            </a:r>
            <a:endParaRPr/>
          </a:p>
          <a:p>
            <a:pPr indent="-342900" lvl="0" marL="457200" rtl="0" algn="l">
              <a:lnSpc>
                <a:spcPct val="115000"/>
              </a:lnSpc>
              <a:spcBef>
                <a:spcPts val="0"/>
              </a:spcBef>
              <a:spcAft>
                <a:spcPts val="0"/>
              </a:spcAft>
              <a:buSzPts val="1800"/>
              <a:buChar char="●"/>
            </a:pPr>
            <a:r>
              <a:rPr b="1" lang="es"/>
              <a:t>¡Estamos para acompañarte en tu desarrollo profesional!</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Compromiso y Apoyo para una Formación Exitosa</a:t>
            </a:r>
            <a:endParaRPr/>
          </a:p>
        </p:txBody>
      </p:sp>
      <p:sp>
        <p:nvSpPr>
          <p:cNvPr id="219" name="Google Shape;219;p1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s"/>
              <a:t>Es importante que tomen en cuenta el espacio que ocupan. Existe una alta demanda de personas que desean participar y, lamentablemente, no todos pudieron ser admitidos (más de 100 mil inscritos en 2023). </a:t>
            </a:r>
            <a:endParaRPr/>
          </a:p>
          <a:p>
            <a:pPr indent="-342900" lvl="0" marL="457200" rtl="0" algn="l">
              <a:lnSpc>
                <a:spcPct val="115000"/>
              </a:lnSpc>
              <a:spcBef>
                <a:spcPts val="0"/>
              </a:spcBef>
              <a:spcAft>
                <a:spcPts val="0"/>
              </a:spcAft>
              <a:buSzPts val="1800"/>
              <a:buChar char="●"/>
            </a:pPr>
            <a:r>
              <a:rPr b="1" lang="es"/>
              <a:t>Si tienen alguna dificultad para cursar, les pedimos que nos avisen lo antes posible para brindar la oportunidad a otros interesados.</a:t>
            </a:r>
            <a:endParaRPr b="1"/>
          </a:p>
          <a:p>
            <a:pPr indent="-317500" lvl="1" marL="914400" rtl="0" algn="l">
              <a:lnSpc>
                <a:spcPct val="115000"/>
              </a:lnSpc>
              <a:spcBef>
                <a:spcPts val="0"/>
              </a:spcBef>
              <a:spcAft>
                <a:spcPts val="0"/>
              </a:spcAft>
              <a:buSzPts val="1400"/>
              <a:buChar char="○"/>
            </a:pPr>
            <a:r>
              <a:rPr lang="es"/>
              <a:t>Si surgen imprevistos o complicaciones para cursar, les pedimos que lo comuniquen a su Tutor/a para poder ayudarlos a encontrar una solución adecuada.</a:t>
            </a:r>
            <a:endParaRPr/>
          </a:p>
          <a:p>
            <a:pPr indent="-317500" lvl="1" marL="914400" rtl="0" algn="l">
              <a:lnSpc>
                <a:spcPct val="115000"/>
              </a:lnSpc>
              <a:spcBef>
                <a:spcPts val="0"/>
              </a:spcBef>
              <a:spcAft>
                <a:spcPts val="0"/>
              </a:spcAft>
              <a:buSzPts val="1400"/>
              <a:buChar char="○"/>
            </a:pPr>
            <a:r>
              <a:rPr lang="es"/>
              <a:t>Estamos para apoyarlos y asegurarnos de que puedan continuar con su formación de la mejor manera posible.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Temario del curso</a:t>
            </a:r>
            <a:endParaRPr/>
          </a:p>
        </p:txBody>
      </p:sp>
      <p:sp>
        <p:nvSpPr>
          <p:cNvPr id="225" name="Google Shape;225;p18"/>
          <p:cNvSpPr txBox="1"/>
          <p:nvPr>
            <p:ph idx="1" type="body"/>
          </p:nvPr>
        </p:nvSpPr>
        <p:spPr>
          <a:xfrm>
            <a:off x="432025" y="1304875"/>
            <a:ext cx="4049400" cy="3318000"/>
          </a:xfrm>
          <a:prstGeom prst="rect">
            <a:avLst/>
          </a:prstGeom>
          <a:noFill/>
          <a:ln>
            <a:noFill/>
          </a:ln>
        </p:spPr>
        <p:txBody>
          <a:bodyPr anchorCtr="0" anchor="t" bIns="91425" lIns="91425" spcFirstLastPara="1" rIns="91425" wrap="square" tIns="91425">
            <a:normAutofit/>
          </a:bodyPr>
          <a:lstStyle/>
          <a:p>
            <a:pPr indent="-342898" lvl="0" marL="457200" rtl="0" algn="l">
              <a:lnSpc>
                <a:spcPct val="115000"/>
              </a:lnSpc>
              <a:spcBef>
                <a:spcPts val="0"/>
              </a:spcBef>
              <a:spcAft>
                <a:spcPts val="0"/>
              </a:spcAft>
              <a:buSzPts val="1800"/>
              <a:buChar char="●"/>
            </a:pPr>
            <a:r>
              <a:rPr b="1" lang="es"/>
              <a:t>Front-End (Desarrollo Web)</a:t>
            </a:r>
            <a:endParaRPr b="1"/>
          </a:p>
          <a:p>
            <a:pPr indent="-317498" lvl="1" marL="914400" rtl="0" algn="l">
              <a:lnSpc>
                <a:spcPct val="115000"/>
              </a:lnSpc>
              <a:spcBef>
                <a:spcPts val="0"/>
              </a:spcBef>
              <a:spcAft>
                <a:spcPts val="0"/>
              </a:spcAft>
              <a:buSzPts val="1400"/>
              <a:buChar char="○"/>
            </a:pPr>
            <a:r>
              <a:rPr lang="es"/>
              <a:t>HTML</a:t>
            </a:r>
            <a:endParaRPr/>
          </a:p>
          <a:p>
            <a:pPr indent="-317498" lvl="1" marL="914400" rtl="0" algn="l">
              <a:lnSpc>
                <a:spcPct val="115000"/>
              </a:lnSpc>
              <a:spcBef>
                <a:spcPts val="0"/>
              </a:spcBef>
              <a:spcAft>
                <a:spcPts val="0"/>
              </a:spcAft>
              <a:buSzPts val="1400"/>
              <a:buChar char="○"/>
            </a:pPr>
            <a:r>
              <a:rPr lang="es"/>
              <a:t>CSS</a:t>
            </a:r>
            <a:endParaRPr/>
          </a:p>
          <a:p>
            <a:pPr indent="-317498" lvl="1" marL="914400" rtl="0" algn="l">
              <a:lnSpc>
                <a:spcPct val="115000"/>
              </a:lnSpc>
              <a:spcBef>
                <a:spcPts val="0"/>
              </a:spcBef>
              <a:spcAft>
                <a:spcPts val="0"/>
              </a:spcAft>
              <a:buSzPts val="1400"/>
              <a:buChar char="○"/>
            </a:pPr>
            <a:r>
              <a:rPr lang="es"/>
              <a:t>GIT</a:t>
            </a:r>
            <a:endParaRPr/>
          </a:p>
          <a:p>
            <a:pPr indent="-317498" lvl="1" marL="914400" rtl="0" algn="l">
              <a:lnSpc>
                <a:spcPct val="115000"/>
              </a:lnSpc>
              <a:spcBef>
                <a:spcPts val="0"/>
              </a:spcBef>
              <a:spcAft>
                <a:spcPts val="0"/>
              </a:spcAft>
              <a:buSzPts val="1400"/>
              <a:buChar char="○"/>
            </a:pPr>
            <a:r>
              <a:rPr lang="es"/>
              <a:t>Diseño</a:t>
            </a:r>
            <a:endParaRPr/>
          </a:p>
          <a:p>
            <a:pPr indent="-317498" lvl="1" marL="914400" rtl="0" algn="l">
              <a:lnSpc>
                <a:spcPct val="115000"/>
              </a:lnSpc>
              <a:spcBef>
                <a:spcPts val="0"/>
              </a:spcBef>
              <a:spcAft>
                <a:spcPts val="0"/>
              </a:spcAft>
              <a:buSzPts val="1400"/>
              <a:buChar char="○"/>
            </a:pPr>
            <a:r>
              <a:rPr lang="es"/>
              <a:t>Bootstrap</a:t>
            </a:r>
            <a:endParaRPr/>
          </a:p>
          <a:p>
            <a:pPr indent="-317498" lvl="1" marL="914400" rtl="0" algn="l">
              <a:lnSpc>
                <a:spcPct val="115000"/>
              </a:lnSpc>
              <a:spcBef>
                <a:spcPts val="0"/>
              </a:spcBef>
              <a:spcAft>
                <a:spcPts val="0"/>
              </a:spcAft>
              <a:buSzPts val="1400"/>
              <a:buChar char="○"/>
            </a:pPr>
            <a:r>
              <a:rPr lang="es"/>
              <a:t>JavaScript</a:t>
            </a:r>
            <a:endParaRPr/>
          </a:p>
          <a:p>
            <a:pPr indent="-317498" lvl="1" marL="914400" rtl="0" algn="l">
              <a:lnSpc>
                <a:spcPct val="115000"/>
              </a:lnSpc>
              <a:spcBef>
                <a:spcPts val="0"/>
              </a:spcBef>
              <a:spcAft>
                <a:spcPts val="0"/>
              </a:spcAft>
              <a:buSzPts val="1400"/>
              <a:buChar char="○"/>
            </a:pPr>
            <a:r>
              <a:rPr lang="es"/>
              <a:t>Arquitectura</a:t>
            </a:r>
            <a:endParaRPr/>
          </a:p>
        </p:txBody>
      </p:sp>
      <p:sp>
        <p:nvSpPr>
          <p:cNvPr id="226" name="Google Shape;226;p18"/>
          <p:cNvSpPr txBox="1"/>
          <p:nvPr>
            <p:ph idx="1" type="body"/>
          </p:nvPr>
        </p:nvSpPr>
        <p:spPr>
          <a:xfrm>
            <a:off x="4765500" y="1381000"/>
            <a:ext cx="40494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s"/>
              <a:t>Back-End (Base de datos y Programación)</a:t>
            </a:r>
            <a:endParaRPr b="1"/>
          </a:p>
          <a:p>
            <a:pPr indent="-317500" lvl="1" marL="914400" rtl="0" algn="l">
              <a:lnSpc>
                <a:spcPct val="115000"/>
              </a:lnSpc>
              <a:spcBef>
                <a:spcPts val="0"/>
              </a:spcBef>
              <a:spcAft>
                <a:spcPts val="0"/>
              </a:spcAft>
              <a:buSzPts val="1400"/>
              <a:buChar char="○"/>
            </a:pPr>
            <a:r>
              <a:rPr lang="es"/>
              <a:t>SQL</a:t>
            </a:r>
            <a:endParaRPr/>
          </a:p>
          <a:p>
            <a:pPr indent="-317500" lvl="1" marL="914400" rtl="0" algn="l">
              <a:lnSpc>
                <a:spcPct val="115000"/>
              </a:lnSpc>
              <a:spcBef>
                <a:spcPts val="0"/>
              </a:spcBef>
              <a:spcAft>
                <a:spcPts val="0"/>
              </a:spcAft>
              <a:buSzPts val="1400"/>
              <a:buChar char="○"/>
            </a:pPr>
            <a:r>
              <a:rPr lang="es"/>
              <a:t>Scrum</a:t>
            </a:r>
            <a:endParaRPr/>
          </a:p>
          <a:p>
            <a:pPr indent="-317500" lvl="1" marL="914400" rtl="0" algn="l">
              <a:lnSpc>
                <a:spcPct val="115000"/>
              </a:lnSpc>
              <a:spcBef>
                <a:spcPts val="0"/>
              </a:spcBef>
              <a:spcAft>
                <a:spcPts val="0"/>
              </a:spcAft>
              <a:buSzPts val="1400"/>
              <a:buChar char="○"/>
            </a:pPr>
            <a:r>
              <a:rPr lang="es"/>
              <a:t>Lenguaje del curso</a:t>
            </a:r>
            <a:endParaRPr/>
          </a:p>
          <a:p>
            <a:pPr indent="-317500" lvl="1" marL="914400" rtl="0" algn="l">
              <a:lnSpc>
                <a:spcPct val="115000"/>
              </a:lnSpc>
              <a:spcBef>
                <a:spcPts val="0"/>
              </a:spcBef>
              <a:spcAft>
                <a:spcPts val="0"/>
              </a:spcAft>
              <a:buSzPts val="1400"/>
              <a:buChar char="○"/>
            </a:pPr>
            <a:r>
              <a:rPr lang="es"/>
              <a:t>POO</a:t>
            </a:r>
            <a:endParaRPr/>
          </a:p>
          <a:p>
            <a:pPr indent="-317500" lvl="1" marL="914400" rtl="0" algn="l">
              <a:lnSpc>
                <a:spcPct val="115000"/>
              </a:lnSpc>
              <a:spcBef>
                <a:spcPts val="0"/>
              </a:spcBef>
              <a:spcAft>
                <a:spcPts val="0"/>
              </a:spcAft>
              <a:buSzPts val="1400"/>
              <a:buChar char="○"/>
            </a:pPr>
            <a:r>
              <a:rPr lang="es"/>
              <a:t>Framework del curso</a:t>
            </a:r>
            <a:endParaRPr/>
          </a:p>
          <a:p>
            <a:pPr indent="-317500" lvl="1" marL="914400" rtl="0" algn="l">
              <a:lnSpc>
                <a:spcPct val="115000"/>
              </a:lnSpc>
              <a:spcBef>
                <a:spcPts val="0"/>
              </a:spcBef>
              <a:spcAft>
                <a:spcPts val="0"/>
              </a:spcAft>
              <a:buSzPts val="1400"/>
              <a:buChar char="○"/>
            </a:pPr>
            <a:r>
              <a:rPr lang="es"/>
              <a:t>Empleabilidad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Diploma Frontend</a:t>
            </a:r>
            <a:endParaRPr/>
          </a:p>
        </p:txBody>
      </p:sp>
      <p:sp>
        <p:nvSpPr>
          <p:cNvPr id="232" name="Google Shape;232;p1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Se otorga una constancia de participación y aprobación de la parte frontend</a:t>
            </a:r>
            <a:endParaRPr/>
          </a:p>
          <a:p>
            <a:pPr indent="0" lvl="0" marL="0" rtl="0" algn="l">
              <a:lnSpc>
                <a:spcPct val="115000"/>
              </a:lnSpc>
              <a:spcBef>
                <a:spcPts val="1200"/>
              </a:spcBef>
              <a:spcAft>
                <a:spcPts val="0"/>
              </a:spcAft>
              <a:buSzPts val="1800"/>
              <a:buNone/>
            </a:pPr>
            <a:r>
              <a:rPr b="1" lang="es"/>
              <a:t>Requisitos para obtener el diploma:</a:t>
            </a:r>
            <a:endParaRPr b="1"/>
          </a:p>
          <a:p>
            <a:pPr indent="-342900" lvl="0" marL="457200" rtl="0" algn="l">
              <a:lnSpc>
                <a:spcPct val="115000"/>
              </a:lnSpc>
              <a:spcBef>
                <a:spcPts val="1200"/>
              </a:spcBef>
              <a:spcAft>
                <a:spcPts val="0"/>
              </a:spcAft>
              <a:buSzPts val="1800"/>
              <a:buChar char="●"/>
            </a:pPr>
            <a:r>
              <a:rPr lang="es"/>
              <a:t>Asistir al </a:t>
            </a:r>
            <a:r>
              <a:rPr b="1" lang="es"/>
              <a:t>65%</a:t>
            </a:r>
            <a:r>
              <a:rPr lang="es"/>
              <a:t> de las clases en vivo (sincrónicas)</a:t>
            </a:r>
            <a:endParaRPr/>
          </a:p>
          <a:p>
            <a:pPr indent="-342900" lvl="0" marL="457200" rtl="0" algn="l">
              <a:lnSpc>
                <a:spcPct val="115000"/>
              </a:lnSpc>
              <a:spcBef>
                <a:spcPts val="0"/>
              </a:spcBef>
              <a:spcAft>
                <a:spcPts val="0"/>
              </a:spcAft>
              <a:buSzPts val="1800"/>
              <a:buChar char="●"/>
            </a:pPr>
            <a:r>
              <a:rPr lang="es"/>
              <a:t>Acceder semanalmente al Aula Virtual</a:t>
            </a:r>
            <a:endParaRPr/>
          </a:p>
          <a:p>
            <a:pPr indent="-342900" lvl="0" marL="457200" rtl="0" algn="l">
              <a:lnSpc>
                <a:spcPct val="115000"/>
              </a:lnSpc>
              <a:spcBef>
                <a:spcPts val="0"/>
              </a:spcBef>
              <a:spcAft>
                <a:spcPts val="0"/>
              </a:spcAft>
              <a:buSzPts val="1800"/>
              <a:buChar char="●"/>
            </a:pPr>
            <a:r>
              <a:rPr lang="es"/>
              <a:t>Entregar y aprobar el </a:t>
            </a:r>
            <a:r>
              <a:rPr b="1" lang="es"/>
              <a:t>Proyecto Web</a:t>
            </a:r>
            <a:r>
              <a:rPr lang="es"/>
              <a:t> Frontend</a:t>
            </a:r>
            <a:endParaRPr/>
          </a:p>
          <a:p>
            <a:pPr indent="-342900" lvl="0" marL="457200" rtl="0" algn="l">
              <a:lnSpc>
                <a:spcPct val="115000"/>
              </a:lnSpc>
              <a:spcBef>
                <a:spcPts val="0"/>
              </a:spcBef>
              <a:spcAft>
                <a:spcPts val="0"/>
              </a:spcAft>
              <a:buSzPts val="1800"/>
              <a:buChar char="●"/>
            </a:pPr>
            <a:r>
              <a:rPr lang="es"/>
              <a:t>Aprobar el examen de </a:t>
            </a:r>
            <a:r>
              <a:rPr b="1" lang="es"/>
              <a:t>Frontend</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f2a9a4b18b_0_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Diploma Fullstack</a:t>
            </a:r>
            <a:endParaRPr/>
          </a:p>
        </p:txBody>
      </p:sp>
      <p:sp>
        <p:nvSpPr>
          <p:cNvPr id="238" name="Google Shape;238;g1f2a9a4b18b_0_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s"/>
              <a:t>Se otorga una constancia de participación en el programa. Carga horaria de 198 horas.</a:t>
            </a:r>
            <a:endParaRPr/>
          </a:p>
          <a:p>
            <a:pPr indent="0" lvl="0" marL="0" rtl="0" algn="l">
              <a:lnSpc>
                <a:spcPct val="115000"/>
              </a:lnSpc>
              <a:spcBef>
                <a:spcPts val="1200"/>
              </a:spcBef>
              <a:spcAft>
                <a:spcPts val="0"/>
              </a:spcAft>
              <a:buSzPts val="1800"/>
              <a:buNone/>
            </a:pPr>
            <a:r>
              <a:rPr b="1" lang="es"/>
              <a:t>Requisitos para obtener el diploma:</a:t>
            </a:r>
            <a:endParaRPr b="1"/>
          </a:p>
          <a:p>
            <a:pPr indent="-342900" lvl="0" marL="457200" rtl="0" algn="l">
              <a:lnSpc>
                <a:spcPct val="115000"/>
              </a:lnSpc>
              <a:spcBef>
                <a:spcPts val="1200"/>
              </a:spcBef>
              <a:spcAft>
                <a:spcPts val="0"/>
              </a:spcAft>
              <a:buSzPts val="1800"/>
              <a:buChar char="●"/>
            </a:pPr>
            <a:r>
              <a:rPr lang="es"/>
              <a:t>Tener aprobada la parte de Frontend</a:t>
            </a:r>
            <a:endParaRPr/>
          </a:p>
          <a:p>
            <a:pPr indent="-342900" lvl="0" marL="457200" rtl="0" algn="l">
              <a:lnSpc>
                <a:spcPct val="115000"/>
              </a:lnSpc>
              <a:spcBef>
                <a:spcPts val="1200"/>
              </a:spcBef>
              <a:spcAft>
                <a:spcPts val="0"/>
              </a:spcAft>
              <a:buSzPts val="1800"/>
              <a:buChar char="●"/>
            </a:pPr>
            <a:r>
              <a:rPr lang="es"/>
              <a:t>Asistir al </a:t>
            </a:r>
            <a:r>
              <a:rPr b="1" lang="es"/>
              <a:t>65%</a:t>
            </a:r>
            <a:r>
              <a:rPr lang="es"/>
              <a:t> de las clases en vivo (sincrónicas)</a:t>
            </a:r>
            <a:endParaRPr/>
          </a:p>
          <a:p>
            <a:pPr indent="-342900" lvl="0" marL="457200" rtl="0" algn="l">
              <a:lnSpc>
                <a:spcPct val="115000"/>
              </a:lnSpc>
              <a:spcBef>
                <a:spcPts val="0"/>
              </a:spcBef>
              <a:spcAft>
                <a:spcPts val="0"/>
              </a:spcAft>
              <a:buSzPts val="1800"/>
              <a:buChar char="●"/>
            </a:pPr>
            <a:r>
              <a:rPr lang="es"/>
              <a:t>Acceder semanalmente al Aula Virtual</a:t>
            </a:r>
            <a:endParaRPr/>
          </a:p>
          <a:p>
            <a:pPr indent="-342900" lvl="0" marL="457200" rtl="0" algn="l">
              <a:lnSpc>
                <a:spcPct val="115000"/>
              </a:lnSpc>
              <a:spcBef>
                <a:spcPts val="0"/>
              </a:spcBef>
              <a:spcAft>
                <a:spcPts val="0"/>
              </a:spcAft>
              <a:buSzPts val="1800"/>
              <a:buChar char="●"/>
            </a:pPr>
            <a:r>
              <a:rPr lang="es"/>
              <a:t>Aprobar el Proyecto Web</a:t>
            </a:r>
            <a:endParaRPr/>
          </a:p>
          <a:p>
            <a:pPr indent="-342900" lvl="0" marL="457200" rtl="0" algn="l">
              <a:lnSpc>
                <a:spcPct val="115000"/>
              </a:lnSpc>
              <a:spcBef>
                <a:spcPts val="0"/>
              </a:spcBef>
              <a:spcAft>
                <a:spcPts val="0"/>
              </a:spcAft>
              <a:buSzPts val="1800"/>
              <a:buChar char="●"/>
            </a:pPr>
            <a:r>
              <a:rPr lang="es"/>
              <a:t>Aprobar y exponer el Proyecto Final Integrador</a:t>
            </a:r>
            <a:endParaRPr/>
          </a:p>
          <a:p>
            <a:pPr indent="-342900" lvl="0" marL="457200" rtl="0" algn="l">
              <a:lnSpc>
                <a:spcPct val="115000"/>
              </a:lnSpc>
              <a:spcBef>
                <a:spcPts val="0"/>
              </a:spcBef>
              <a:spcAft>
                <a:spcPts val="0"/>
              </a:spcAft>
              <a:buSzPts val="1800"/>
              <a:buChar char="●"/>
            </a:pPr>
            <a:r>
              <a:rPr lang="es"/>
              <a:t>Aprobar el EFI (Examen Final Integrador)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0"/>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Portfolio de Egresados</a:t>
            </a:r>
            <a:endParaRPr/>
          </a:p>
        </p:txBody>
      </p:sp>
      <p:sp>
        <p:nvSpPr>
          <p:cNvPr id="244" name="Google Shape;244;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s" sz="1600"/>
              <a:t>Descubre los proyectos realizados por nuestros egresados, aplicando los conocimientos adquiridos en el curso.</a:t>
            </a:r>
            <a:endParaRPr sz="1600"/>
          </a:p>
          <a:p>
            <a:pPr indent="0" lvl="0" marL="0" rtl="0" algn="l">
              <a:lnSpc>
                <a:spcPct val="115000"/>
              </a:lnSpc>
              <a:spcBef>
                <a:spcPts val="1200"/>
              </a:spcBef>
              <a:spcAft>
                <a:spcPts val="1200"/>
              </a:spcAft>
              <a:buSzPts val="1400"/>
              <a:buNone/>
            </a:pPr>
            <a:r>
              <a:rPr b="1" lang="es" sz="1600"/>
              <a:t>Galería de proyectos de egresados/as del Programa Codo a Codo: </a:t>
            </a:r>
            <a:r>
              <a:rPr lang="es" sz="1600" u="sng">
                <a:solidFill>
                  <a:schemeClr val="hlink"/>
                </a:solidFill>
                <a:hlinkClick r:id="rId3"/>
              </a:rPr>
              <a:t>https://agenciadeaprendizaje.bue.edu.ar/portfolio-egresados-codo-a-codo</a:t>
            </a:r>
            <a:r>
              <a:rPr lang="es" sz="1600"/>
              <a:t> </a:t>
            </a:r>
            <a:endParaRPr sz="1600"/>
          </a:p>
        </p:txBody>
      </p:sp>
      <p:grpSp>
        <p:nvGrpSpPr>
          <p:cNvPr id="245" name="Google Shape;245;p20"/>
          <p:cNvGrpSpPr/>
          <p:nvPr/>
        </p:nvGrpSpPr>
        <p:grpSpPr>
          <a:xfrm>
            <a:off x="4611866" y="1170123"/>
            <a:ext cx="4220429" cy="2521605"/>
            <a:chOff x="3538825" y="357800"/>
            <a:chExt cx="5357914" cy="3201225"/>
          </a:xfrm>
        </p:grpSpPr>
        <p:pic>
          <p:nvPicPr>
            <p:cNvPr id="246" name="Google Shape;246;p20"/>
            <p:cNvPicPr preferRelativeResize="0"/>
            <p:nvPr/>
          </p:nvPicPr>
          <p:blipFill rotWithShape="1">
            <a:blip r:embed="rId4">
              <a:alphaModFix/>
            </a:blip>
            <a:srcRect b="0" l="0" r="0" t="0"/>
            <a:stretch/>
          </p:blipFill>
          <p:spPr>
            <a:xfrm>
              <a:off x="3538825" y="357800"/>
              <a:ext cx="2652075" cy="1502850"/>
            </a:xfrm>
            <a:prstGeom prst="rect">
              <a:avLst/>
            </a:prstGeom>
            <a:noFill/>
            <a:ln>
              <a:noFill/>
            </a:ln>
          </p:spPr>
        </p:pic>
        <p:pic>
          <p:nvPicPr>
            <p:cNvPr id="247" name="Google Shape;247;p20"/>
            <p:cNvPicPr preferRelativeResize="0"/>
            <p:nvPr/>
          </p:nvPicPr>
          <p:blipFill rotWithShape="1">
            <a:blip r:embed="rId5">
              <a:alphaModFix/>
            </a:blip>
            <a:srcRect b="0" l="0" r="0" t="0"/>
            <a:stretch/>
          </p:blipFill>
          <p:spPr>
            <a:xfrm>
              <a:off x="6244650" y="357800"/>
              <a:ext cx="2652089" cy="1502850"/>
            </a:xfrm>
            <a:prstGeom prst="rect">
              <a:avLst/>
            </a:prstGeom>
            <a:noFill/>
            <a:ln>
              <a:noFill/>
            </a:ln>
          </p:spPr>
        </p:pic>
        <p:pic>
          <p:nvPicPr>
            <p:cNvPr id="248" name="Google Shape;248;p20"/>
            <p:cNvPicPr preferRelativeResize="0"/>
            <p:nvPr/>
          </p:nvPicPr>
          <p:blipFill rotWithShape="1">
            <a:blip r:embed="rId6">
              <a:alphaModFix/>
            </a:blip>
            <a:srcRect b="0" l="0" r="0" t="0"/>
            <a:stretch/>
          </p:blipFill>
          <p:spPr>
            <a:xfrm>
              <a:off x="3538825" y="2056175"/>
              <a:ext cx="2652089" cy="1502850"/>
            </a:xfrm>
            <a:prstGeom prst="rect">
              <a:avLst/>
            </a:prstGeom>
            <a:noFill/>
            <a:ln>
              <a:noFill/>
            </a:ln>
          </p:spPr>
        </p:pic>
        <p:pic>
          <p:nvPicPr>
            <p:cNvPr id="249" name="Google Shape;249;p20"/>
            <p:cNvPicPr preferRelativeResize="0"/>
            <p:nvPr/>
          </p:nvPicPr>
          <p:blipFill rotWithShape="1">
            <a:blip r:embed="rId7">
              <a:alphaModFix/>
            </a:blip>
            <a:srcRect b="0" l="0" r="0" t="0"/>
            <a:stretch/>
          </p:blipFill>
          <p:spPr>
            <a:xfrm>
              <a:off x="6246550" y="2056175"/>
              <a:ext cx="2648300" cy="1500703"/>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Registro de Asistencia</a:t>
            </a:r>
            <a:endParaRPr/>
          </a:p>
        </p:txBody>
      </p:sp>
      <p:sp>
        <p:nvSpPr>
          <p:cNvPr id="255" name="Google Shape;255;p2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s"/>
              <a:t>Tendrás un enlace exclusivo para tu Comisión: Te proporcionaremos un formulario de asistencia único para tu curso. </a:t>
            </a:r>
            <a:r>
              <a:rPr b="1" lang="es"/>
              <a:t>El enlace será el mismo en todas las clases.</a:t>
            </a:r>
            <a:endParaRPr b="1"/>
          </a:p>
          <a:p>
            <a:pPr indent="0" lvl="0" marL="0" rtl="0" algn="l">
              <a:lnSpc>
                <a:spcPct val="115000"/>
              </a:lnSpc>
              <a:spcBef>
                <a:spcPts val="1200"/>
              </a:spcBef>
              <a:spcAft>
                <a:spcPts val="0"/>
              </a:spcAft>
              <a:buClr>
                <a:schemeClr val="dk1"/>
              </a:buClr>
              <a:buSzPts val="1100"/>
              <a:buFont typeface="Arial"/>
              <a:buNone/>
            </a:pPr>
            <a:r>
              <a:rPr lang="es"/>
              <a:t>La asistencia a las clases en vivo es obligatoria y se requiere alcanzar al menos el </a:t>
            </a:r>
            <a:r>
              <a:rPr b="1" lang="es">
                <a:solidFill>
                  <a:srgbClr val="7685E6"/>
                </a:solidFill>
              </a:rPr>
              <a:t>65% de asistencia</a:t>
            </a:r>
            <a:r>
              <a:rPr lang="es"/>
              <a:t> total.</a:t>
            </a:r>
            <a:endParaRPr/>
          </a:p>
          <a:p>
            <a:pPr indent="0" lvl="0" marL="0" rtl="0" algn="l">
              <a:lnSpc>
                <a:spcPct val="115000"/>
              </a:lnSpc>
              <a:spcBef>
                <a:spcPts val="1200"/>
              </a:spcBef>
              <a:spcAft>
                <a:spcPts val="0"/>
              </a:spcAft>
              <a:buClr>
                <a:schemeClr val="dk1"/>
              </a:buClr>
              <a:buSzPts val="1100"/>
              <a:buFont typeface="Arial"/>
              <a:buNone/>
            </a:pPr>
            <a:r>
              <a:rPr lang="es"/>
              <a:t>Recuerda marcar tu presente durante la clase cuando el Instructor lo indique, ya que el registro es automático y no podrá ser modificado.</a:t>
            </a:r>
            <a:endParaRPr/>
          </a:p>
          <a:p>
            <a:pPr indent="0" lvl="0" marL="0" rtl="0" algn="l">
              <a:lnSpc>
                <a:spcPct val="115000"/>
              </a:lnSpc>
              <a:spcBef>
                <a:spcPts val="1200"/>
              </a:spcBef>
              <a:spcAft>
                <a:spcPts val="1200"/>
              </a:spcAft>
              <a:buSzPts val="1800"/>
              <a:buNone/>
            </a:pPr>
            <a:r>
              <a:rPr lang="es"/>
              <a:t>Si acumulás </a:t>
            </a:r>
            <a:r>
              <a:rPr b="1" lang="es"/>
              <a:t>6 inasistencias consecutivas, serás dado de baja</a:t>
            </a:r>
            <a:r>
              <a:rPr lang="es"/>
              <a:t> automáticamente del curso.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f2c49ea101_0_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¿Cuánto cobra un programador en Argentina?</a:t>
            </a:r>
            <a:endParaRPr/>
          </a:p>
        </p:txBody>
      </p:sp>
      <p:sp>
        <p:nvSpPr>
          <p:cNvPr id="261" name="Google Shape;261;g1f2c49ea101_0_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946"/>
              <a:buNone/>
            </a:pPr>
            <a:r>
              <a:rPr lang="es"/>
              <a:t>Encuestas</a:t>
            </a:r>
            <a:endParaRPr/>
          </a:p>
          <a:p>
            <a:pPr indent="-342900" lvl="0" marL="457200" rtl="0" algn="l">
              <a:lnSpc>
                <a:spcPct val="115000"/>
              </a:lnSpc>
              <a:spcBef>
                <a:spcPts val="1200"/>
              </a:spcBef>
              <a:spcAft>
                <a:spcPts val="0"/>
              </a:spcAft>
              <a:buSzPts val="1800"/>
              <a:buChar char="●"/>
            </a:pPr>
            <a:r>
              <a:rPr lang="es" u="sng">
                <a:solidFill>
                  <a:schemeClr val="hlink"/>
                </a:solidFill>
                <a:hlinkClick r:id="rId3"/>
              </a:rPr>
              <a:t>https://sueldos.openqube.io/encuesta-sueldos-2023.02/</a:t>
            </a:r>
            <a:r>
              <a:rPr lang="es"/>
              <a:t>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rPr lang="es"/>
              <a:t>Estadísticas</a:t>
            </a:r>
            <a:endParaRPr/>
          </a:p>
          <a:p>
            <a:pPr indent="-342900" lvl="0" marL="457200" rtl="0" algn="l">
              <a:lnSpc>
                <a:spcPct val="115000"/>
              </a:lnSpc>
              <a:spcBef>
                <a:spcPts val="1200"/>
              </a:spcBef>
              <a:spcAft>
                <a:spcPts val="0"/>
              </a:spcAft>
              <a:buSzPts val="1800"/>
              <a:buChar char="●"/>
            </a:pPr>
            <a:r>
              <a:rPr lang="es" u="sng">
                <a:solidFill>
                  <a:schemeClr val="hlink"/>
                </a:solidFill>
                <a:hlinkClick r:id="rId4"/>
              </a:rPr>
              <a:t>https://youtu.be/BhEuYUcdM4c?si=2W-QxIWjla9FnAht&amp;t=673</a:t>
            </a:r>
            <a:r>
              <a:rPr lang="e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0" name="Google Shape;15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bc4d31aaa3_0_83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2130"/>
              <a:t>¿Qué conviene estudiar? 10 carreras con salida laboral…</a:t>
            </a:r>
            <a:endParaRPr sz="2130"/>
          </a:p>
        </p:txBody>
      </p:sp>
      <p:sp>
        <p:nvSpPr>
          <p:cNvPr id="267" name="Google Shape;267;g2bc4d31aaa3_0_837"/>
          <p:cNvSpPr txBox="1"/>
          <p:nvPr>
            <p:ph idx="1" type="body"/>
          </p:nvPr>
        </p:nvSpPr>
        <p:spPr>
          <a:xfrm>
            <a:off x="432025" y="1609675"/>
            <a:ext cx="3847800" cy="1736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7685E6"/>
              </a:buClr>
              <a:buSzPts val="1800"/>
              <a:buChar char="●"/>
            </a:pPr>
            <a:r>
              <a:rPr b="1" lang="es">
                <a:solidFill>
                  <a:srgbClr val="7685E6"/>
                </a:solidFill>
              </a:rPr>
              <a:t>Programación</a:t>
            </a:r>
            <a:endParaRPr b="1">
              <a:solidFill>
                <a:srgbClr val="7685E6"/>
              </a:solidFill>
            </a:endParaRPr>
          </a:p>
          <a:p>
            <a:pPr indent="-342900" lvl="0" marL="457200" rtl="0" algn="l">
              <a:lnSpc>
                <a:spcPct val="115000"/>
              </a:lnSpc>
              <a:spcBef>
                <a:spcPts val="0"/>
              </a:spcBef>
              <a:spcAft>
                <a:spcPts val="0"/>
              </a:spcAft>
              <a:buSzPts val="1800"/>
              <a:buChar char="●"/>
            </a:pPr>
            <a:r>
              <a:rPr lang="es"/>
              <a:t>Ingeniería</a:t>
            </a:r>
            <a:endParaRPr/>
          </a:p>
          <a:p>
            <a:pPr indent="-342900" lvl="0" marL="457200" rtl="0" algn="l">
              <a:lnSpc>
                <a:spcPct val="115000"/>
              </a:lnSpc>
              <a:spcBef>
                <a:spcPts val="0"/>
              </a:spcBef>
              <a:spcAft>
                <a:spcPts val="0"/>
              </a:spcAft>
              <a:buSzPts val="1800"/>
              <a:buChar char="●"/>
            </a:pPr>
            <a:r>
              <a:rPr lang="es"/>
              <a:t>Marketing Digital</a:t>
            </a:r>
            <a:endParaRPr/>
          </a:p>
          <a:p>
            <a:pPr indent="-342900" lvl="0" marL="457200" rtl="0" algn="l">
              <a:lnSpc>
                <a:spcPct val="115000"/>
              </a:lnSpc>
              <a:spcBef>
                <a:spcPts val="0"/>
              </a:spcBef>
              <a:spcAft>
                <a:spcPts val="0"/>
              </a:spcAft>
              <a:buSzPts val="1800"/>
              <a:buChar char="●"/>
            </a:pPr>
            <a:r>
              <a:rPr lang="es"/>
              <a:t>Enfermería</a:t>
            </a:r>
            <a:endParaRPr/>
          </a:p>
          <a:p>
            <a:pPr indent="-342900" lvl="0" marL="457200" rtl="0" algn="l">
              <a:lnSpc>
                <a:spcPct val="115000"/>
              </a:lnSpc>
              <a:spcBef>
                <a:spcPts val="0"/>
              </a:spcBef>
              <a:spcAft>
                <a:spcPts val="0"/>
              </a:spcAft>
              <a:buClr>
                <a:srgbClr val="7685E6"/>
              </a:buClr>
              <a:buSzPts val="1800"/>
              <a:buChar char="●"/>
            </a:pPr>
            <a:r>
              <a:rPr b="1" lang="es">
                <a:solidFill>
                  <a:srgbClr val="7685E6"/>
                </a:solidFill>
              </a:rPr>
              <a:t>Data Science</a:t>
            </a:r>
            <a:endParaRPr/>
          </a:p>
        </p:txBody>
      </p:sp>
      <p:sp>
        <p:nvSpPr>
          <p:cNvPr id="268" name="Google Shape;268;g2bc4d31aaa3_0_837"/>
          <p:cNvSpPr txBox="1"/>
          <p:nvPr/>
        </p:nvSpPr>
        <p:spPr>
          <a:xfrm>
            <a:off x="3723750" y="1609675"/>
            <a:ext cx="5091300" cy="1736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rgbClr val="7685E6"/>
              </a:buClr>
              <a:buSzPts val="1800"/>
              <a:buFont typeface="Montserrat"/>
              <a:buChar char="●"/>
            </a:pPr>
            <a:r>
              <a:rPr b="1" i="0" lang="es" sz="1800" u="none" cap="none" strike="noStrike">
                <a:solidFill>
                  <a:srgbClr val="7685E6"/>
                </a:solidFill>
                <a:latin typeface="Montserrat"/>
                <a:ea typeface="Montserrat"/>
                <a:cs typeface="Montserrat"/>
                <a:sym typeface="Montserrat"/>
              </a:rPr>
              <a:t>Diseño UX/UI</a:t>
            </a:r>
            <a:endParaRPr b="0" i="0" sz="1800" u="none" cap="none" strike="noStrike">
              <a:solidFill>
                <a:schemeClr val="dk2"/>
              </a:solidFill>
              <a:latin typeface="Montserrat"/>
              <a:ea typeface="Montserrat"/>
              <a:cs typeface="Montserrat"/>
              <a:sym typeface="Montserrat"/>
            </a:endParaRPr>
          </a:p>
          <a:p>
            <a:pPr indent="-342900" lvl="0" marL="457200" marR="0" rtl="0" algn="l">
              <a:lnSpc>
                <a:spcPct val="115000"/>
              </a:lnSpc>
              <a:spcBef>
                <a:spcPts val="0"/>
              </a:spcBef>
              <a:spcAft>
                <a:spcPts val="0"/>
              </a:spcAft>
              <a:buClr>
                <a:schemeClr val="dk2"/>
              </a:buClr>
              <a:buSzPts val="1800"/>
              <a:buFont typeface="Montserrat"/>
              <a:buChar char="●"/>
            </a:pPr>
            <a:r>
              <a:rPr b="0" i="0" lang="es" sz="1800" u="none" cap="none" strike="noStrike">
                <a:solidFill>
                  <a:schemeClr val="dk2"/>
                </a:solidFill>
                <a:latin typeface="Montserrat"/>
                <a:ea typeface="Montserrat"/>
                <a:cs typeface="Montserrat"/>
                <a:sym typeface="Montserrat"/>
              </a:rPr>
              <a:t>Negocios Digitales</a:t>
            </a:r>
            <a:endParaRPr b="0" i="0" sz="1800" u="none" cap="none" strike="noStrike">
              <a:solidFill>
                <a:schemeClr val="dk2"/>
              </a:solidFill>
              <a:latin typeface="Montserrat"/>
              <a:ea typeface="Montserrat"/>
              <a:cs typeface="Montserrat"/>
              <a:sym typeface="Montserrat"/>
            </a:endParaRPr>
          </a:p>
          <a:p>
            <a:pPr indent="-342900" lvl="0" marL="457200" marR="0" rtl="0" algn="l">
              <a:lnSpc>
                <a:spcPct val="115000"/>
              </a:lnSpc>
              <a:spcBef>
                <a:spcPts val="0"/>
              </a:spcBef>
              <a:spcAft>
                <a:spcPts val="0"/>
              </a:spcAft>
              <a:buClr>
                <a:schemeClr val="dk2"/>
              </a:buClr>
              <a:buSzPts val="1800"/>
              <a:buFont typeface="Montserrat"/>
              <a:buChar char="●"/>
            </a:pPr>
            <a:r>
              <a:rPr b="0" i="0" lang="es" sz="1800" u="none" cap="none" strike="noStrike">
                <a:solidFill>
                  <a:schemeClr val="dk2"/>
                </a:solidFill>
                <a:latin typeface="Montserrat"/>
                <a:ea typeface="Montserrat"/>
                <a:cs typeface="Montserrat"/>
                <a:sym typeface="Montserrat"/>
              </a:rPr>
              <a:t>Biotecnología</a:t>
            </a:r>
            <a:endParaRPr b="0" i="0" sz="1800" u="none" cap="none" strike="noStrike">
              <a:solidFill>
                <a:schemeClr val="dk2"/>
              </a:solidFill>
              <a:latin typeface="Montserrat"/>
              <a:ea typeface="Montserrat"/>
              <a:cs typeface="Montserrat"/>
              <a:sym typeface="Montserrat"/>
            </a:endParaRPr>
          </a:p>
          <a:p>
            <a:pPr indent="-342900" lvl="0" marL="457200" marR="0" rtl="0" algn="l">
              <a:lnSpc>
                <a:spcPct val="115000"/>
              </a:lnSpc>
              <a:spcBef>
                <a:spcPts val="0"/>
              </a:spcBef>
              <a:spcAft>
                <a:spcPts val="0"/>
              </a:spcAft>
              <a:buClr>
                <a:schemeClr val="dk2"/>
              </a:buClr>
              <a:buSzPts val="1800"/>
              <a:buFont typeface="Montserrat"/>
              <a:buChar char="●"/>
            </a:pPr>
            <a:r>
              <a:rPr b="0" i="0" lang="es" sz="1800" u="none" cap="none" strike="noStrike">
                <a:solidFill>
                  <a:schemeClr val="dk2"/>
                </a:solidFill>
                <a:latin typeface="Montserrat"/>
                <a:ea typeface="Montserrat"/>
                <a:cs typeface="Montserrat"/>
                <a:sym typeface="Montserrat"/>
              </a:rPr>
              <a:t>Logística</a:t>
            </a:r>
            <a:endParaRPr b="0" i="0" sz="1800" u="none" cap="none" strike="noStrike">
              <a:solidFill>
                <a:schemeClr val="dk2"/>
              </a:solidFill>
              <a:latin typeface="Montserrat"/>
              <a:ea typeface="Montserrat"/>
              <a:cs typeface="Montserrat"/>
              <a:sym typeface="Montserrat"/>
            </a:endParaRPr>
          </a:p>
          <a:p>
            <a:pPr indent="-342900" lvl="0" marL="457200" marR="0" rtl="0" algn="l">
              <a:lnSpc>
                <a:spcPct val="115000"/>
              </a:lnSpc>
              <a:spcBef>
                <a:spcPts val="0"/>
              </a:spcBef>
              <a:spcAft>
                <a:spcPts val="0"/>
              </a:spcAft>
              <a:buClr>
                <a:schemeClr val="dk2"/>
              </a:buClr>
              <a:buSzPts val="1800"/>
              <a:buFont typeface="Montserrat"/>
              <a:buChar char="●"/>
            </a:pPr>
            <a:r>
              <a:rPr b="0" i="0" lang="es" sz="1800" u="none" cap="none" strike="noStrike">
                <a:solidFill>
                  <a:schemeClr val="dk2"/>
                </a:solidFill>
                <a:latin typeface="Montserrat"/>
                <a:ea typeface="Montserrat"/>
                <a:cs typeface="Montserrat"/>
                <a:sym typeface="Montserrat"/>
              </a:rPr>
              <a:t>Energías Renovables</a:t>
            </a:r>
            <a:endParaRPr b="0" i="0" sz="1400" u="none" cap="none" strike="noStrike">
              <a:solidFill>
                <a:srgbClr val="000000"/>
              </a:solidFill>
              <a:latin typeface="Arial"/>
              <a:ea typeface="Arial"/>
              <a:cs typeface="Arial"/>
              <a:sym typeface="Arial"/>
            </a:endParaRPr>
          </a:p>
        </p:txBody>
      </p:sp>
      <p:pic>
        <p:nvPicPr>
          <p:cNvPr id="269" name="Google Shape;269;g2bc4d31aaa3_0_837"/>
          <p:cNvPicPr preferRelativeResize="0"/>
          <p:nvPr/>
        </p:nvPicPr>
        <p:blipFill rotWithShape="1">
          <a:blip r:embed="rId3">
            <a:alphaModFix/>
          </a:blip>
          <a:srcRect b="0" l="0" r="0" t="0"/>
          <a:stretch/>
        </p:blipFill>
        <p:spPr>
          <a:xfrm>
            <a:off x="7409475" y="1761500"/>
            <a:ext cx="1188050" cy="1188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Aula Virtual</a:t>
            </a:r>
            <a:endParaRPr/>
          </a:p>
        </p:txBody>
      </p:sp>
      <p:sp>
        <p:nvSpPr>
          <p:cNvPr id="275" name="Google Shape;275;p2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142857"/>
              <a:buNone/>
            </a:pPr>
            <a:r>
              <a:rPr lang="es"/>
              <a:t>Los estudiantes tendrán a su disposición el contenido teórico del curso en el aula. De presentar problemas, deberán informar a la brevedad a fin de solucionar el inconveniente lo antes posible. </a:t>
            </a:r>
            <a:endParaRPr/>
          </a:p>
          <a:p>
            <a:pPr indent="0" lvl="0" marL="0" rtl="0" algn="l">
              <a:lnSpc>
                <a:spcPct val="115000"/>
              </a:lnSpc>
              <a:spcBef>
                <a:spcPts val="1200"/>
              </a:spcBef>
              <a:spcAft>
                <a:spcPts val="0"/>
              </a:spcAft>
              <a:buSzPct val="142857"/>
              <a:buNone/>
            </a:pPr>
            <a:r>
              <a:rPr b="1" lang="es"/>
              <a:t>Se les dará el alta dentro de la próxima semana.</a:t>
            </a:r>
            <a:endParaRPr b="1"/>
          </a:p>
          <a:p>
            <a:pPr indent="-308610" lvl="0" marL="457200" rtl="0" algn="l">
              <a:lnSpc>
                <a:spcPct val="115000"/>
              </a:lnSpc>
              <a:spcBef>
                <a:spcPts val="1200"/>
              </a:spcBef>
              <a:spcAft>
                <a:spcPts val="0"/>
              </a:spcAft>
              <a:buSzPct val="100000"/>
              <a:buChar char="●"/>
            </a:pPr>
            <a:r>
              <a:rPr lang="es"/>
              <a:t>Enlace: </a:t>
            </a:r>
            <a:r>
              <a:rPr lang="es" u="sng">
                <a:solidFill>
                  <a:schemeClr val="hlink"/>
                </a:solidFill>
                <a:hlinkClick r:id="rId3"/>
              </a:rPr>
              <a:t>https://aulasvirtuales.bue.edu.ar/</a:t>
            </a:r>
            <a:r>
              <a:rPr lang="es"/>
              <a:t> </a:t>
            </a:r>
            <a:endParaRPr/>
          </a:p>
          <a:p>
            <a:pPr indent="0" lvl="0" marL="0" rtl="0" algn="l">
              <a:lnSpc>
                <a:spcPct val="115000"/>
              </a:lnSpc>
              <a:spcBef>
                <a:spcPts val="1200"/>
              </a:spcBef>
              <a:spcAft>
                <a:spcPts val="0"/>
              </a:spcAft>
              <a:buSzPct val="142857"/>
              <a:buNone/>
            </a:pPr>
            <a:r>
              <a:rPr lang="es"/>
              <a:t>En ella podrán encontrar:</a:t>
            </a:r>
            <a:endParaRPr/>
          </a:p>
          <a:p>
            <a:pPr indent="-308610" lvl="0" marL="457200" rtl="0" algn="l">
              <a:lnSpc>
                <a:spcPct val="115000"/>
              </a:lnSpc>
              <a:spcBef>
                <a:spcPts val="1200"/>
              </a:spcBef>
              <a:spcAft>
                <a:spcPts val="0"/>
              </a:spcAft>
              <a:buSzPct val="100000"/>
              <a:buChar char="●"/>
            </a:pPr>
            <a:r>
              <a:rPr lang="es"/>
              <a:t>Material teórico y Actividades prácticas</a:t>
            </a:r>
            <a:endParaRPr/>
          </a:p>
          <a:p>
            <a:pPr indent="-308610" lvl="0" marL="457200" rtl="0" algn="l">
              <a:lnSpc>
                <a:spcPct val="115000"/>
              </a:lnSpc>
              <a:spcBef>
                <a:spcPts val="0"/>
              </a:spcBef>
              <a:spcAft>
                <a:spcPts val="0"/>
              </a:spcAft>
              <a:buSzPct val="100000"/>
              <a:buChar char="●"/>
            </a:pPr>
            <a:r>
              <a:rPr lang="es"/>
              <a:t>Ejercicios optativos de autocorrección (con fecha de vencimiento cada 2 semanas)</a:t>
            </a:r>
            <a:endParaRPr/>
          </a:p>
          <a:p>
            <a:pPr indent="0" lvl="0" marL="0" rtl="0" algn="l">
              <a:lnSpc>
                <a:spcPct val="115000"/>
              </a:lnSpc>
              <a:spcBef>
                <a:spcPts val="1200"/>
              </a:spcBef>
              <a:spcAft>
                <a:spcPts val="0"/>
              </a:spcAft>
              <a:buClr>
                <a:schemeClr val="dk1"/>
              </a:buClr>
              <a:buSzPct val="61109"/>
              <a:buFont typeface="Arial"/>
              <a:buNone/>
            </a:pPr>
            <a:r>
              <a:rPr lang="es"/>
              <a:t>Se accede con los siguientes datos:</a:t>
            </a:r>
            <a:endParaRPr/>
          </a:p>
          <a:p>
            <a:pPr indent="-308610" lvl="0" marL="457200" rtl="0" algn="l">
              <a:lnSpc>
                <a:spcPct val="115000"/>
              </a:lnSpc>
              <a:spcBef>
                <a:spcPts val="1200"/>
              </a:spcBef>
              <a:spcAft>
                <a:spcPts val="0"/>
              </a:spcAft>
              <a:buSzPct val="100000"/>
              <a:buChar char="●"/>
            </a:pPr>
            <a:r>
              <a:rPr lang="es"/>
              <a:t>Usuario: DNI del estudiante</a:t>
            </a:r>
            <a:endParaRPr/>
          </a:p>
          <a:p>
            <a:pPr indent="-308610" lvl="0" marL="457200" rtl="0" algn="l">
              <a:lnSpc>
                <a:spcPct val="115000"/>
              </a:lnSpc>
              <a:spcBef>
                <a:spcPts val="0"/>
              </a:spcBef>
              <a:spcAft>
                <a:spcPts val="0"/>
              </a:spcAft>
              <a:buSzPct val="100000"/>
              <a:buChar char="●"/>
            </a:pPr>
            <a:r>
              <a:rPr lang="es"/>
              <a:t>Contraseña: Prueba!123</a:t>
            </a:r>
            <a:endParaRPr/>
          </a:p>
          <a:p>
            <a:pPr indent="0" lvl="0" marL="0" rtl="0" algn="l">
              <a:lnSpc>
                <a:spcPct val="115000"/>
              </a:lnSpc>
              <a:spcBef>
                <a:spcPts val="1200"/>
              </a:spcBef>
              <a:spcAft>
                <a:spcPts val="1200"/>
              </a:spcAft>
              <a:buSzPct val="142857"/>
              <a:buNone/>
            </a:pPr>
            <a:r>
              <a:rPr b="1" lang="es"/>
              <a:t>Nota</a:t>
            </a:r>
            <a:r>
              <a:rPr lang="es"/>
              <a:t>: la contraseña la deben cambiar al ingresar por primera vez y completar su foto de perfil.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Comunicación y Aula Virtual</a:t>
            </a:r>
            <a:endParaRPr/>
          </a:p>
        </p:txBody>
      </p:sp>
      <p:sp>
        <p:nvSpPr>
          <p:cNvPr id="281" name="Google Shape;281;p2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s"/>
              <a:t>El Aula Virtual es de </a:t>
            </a:r>
            <a:r>
              <a:rPr b="1" lang="es"/>
              <a:t>uso obligatorio</a:t>
            </a:r>
            <a:r>
              <a:rPr lang="es"/>
              <a:t> y será nuestro principal medio de contacto.</a:t>
            </a:r>
            <a:endParaRPr/>
          </a:p>
          <a:p>
            <a:pPr indent="-342900" lvl="0" marL="457200" rtl="0" algn="l">
              <a:lnSpc>
                <a:spcPct val="115000"/>
              </a:lnSpc>
              <a:spcBef>
                <a:spcPts val="0"/>
              </a:spcBef>
              <a:spcAft>
                <a:spcPts val="0"/>
              </a:spcAft>
              <a:buSzPts val="1800"/>
              <a:buChar char="●"/>
            </a:pPr>
            <a:r>
              <a:rPr b="1" lang="es"/>
              <a:t>Revisá diariamente la Cartelera</a:t>
            </a:r>
            <a:r>
              <a:rPr lang="es"/>
              <a:t> de Novedades para información importante.</a:t>
            </a:r>
            <a:endParaRPr/>
          </a:p>
          <a:p>
            <a:pPr indent="-342900" lvl="0" marL="457200" rtl="0" algn="l">
              <a:lnSpc>
                <a:spcPct val="115000"/>
              </a:lnSpc>
              <a:spcBef>
                <a:spcPts val="0"/>
              </a:spcBef>
              <a:spcAft>
                <a:spcPts val="0"/>
              </a:spcAft>
              <a:buSzPts val="1800"/>
              <a:buChar char="●"/>
            </a:pPr>
            <a:r>
              <a:rPr lang="es"/>
              <a:t>Podés utilizar la </a:t>
            </a:r>
            <a:r>
              <a:rPr b="1" lang="es"/>
              <a:t>app de Moodle</a:t>
            </a:r>
            <a:r>
              <a:rPr lang="es"/>
              <a:t> para acceder al Aula Virtual también desde tu celular.</a:t>
            </a:r>
            <a:endParaRPr/>
          </a:p>
          <a:p>
            <a:pPr indent="-342900" lvl="0" marL="457200" rtl="0" algn="l">
              <a:lnSpc>
                <a:spcPct val="115000"/>
              </a:lnSpc>
              <a:spcBef>
                <a:spcPts val="0"/>
              </a:spcBef>
              <a:spcAft>
                <a:spcPts val="0"/>
              </a:spcAft>
              <a:buSzPts val="1800"/>
              <a:buChar char="●"/>
            </a:pPr>
            <a:r>
              <a:rPr lang="es"/>
              <a:t>Para promover nuestra comunidad educativa, utilizaremos </a:t>
            </a:r>
            <a:r>
              <a:rPr b="1" lang="es"/>
              <a:t>Discord</a:t>
            </a:r>
            <a:r>
              <a:rPr lang="es"/>
              <a:t>:</a:t>
            </a:r>
            <a:endParaRPr/>
          </a:p>
          <a:p>
            <a:pPr indent="-317500" lvl="1" marL="914400" rtl="0" algn="l">
              <a:lnSpc>
                <a:spcPct val="115000"/>
              </a:lnSpc>
              <a:spcBef>
                <a:spcPts val="0"/>
              </a:spcBef>
              <a:spcAft>
                <a:spcPts val="0"/>
              </a:spcAft>
              <a:buSzPts val="1400"/>
              <a:buChar char="○"/>
            </a:pPr>
            <a:r>
              <a:rPr lang="es"/>
              <a:t>Plataforma para intercambio de mensajes y materiales entre todos los estudiantes.</a:t>
            </a:r>
            <a:endParaRPr/>
          </a:p>
          <a:p>
            <a:pPr indent="-317500" lvl="1" marL="914400" rtl="0" algn="l">
              <a:lnSpc>
                <a:spcPct val="115000"/>
              </a:lnSpc>
              <a:spcBef>
                <a:spcPts val="0"/>
              </a:spcBef>
              <a:spcAft>
                <a:spcPts val="0"/>
              </a:spcAft>
              <a:buSzPts val="1400"/>
              <a:buChar char="○"/>
            </a:pPr>
            <a:r>
              <a:rPr lang="es"/>
              <a:t>Próximamente recibirás los datos para unirte al servidor. Se habilitará en las próximas semanas.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bc4d31aaa3_0_97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Evita que nuestros correos caigan en SPAM</a:t>
            </a:r>
            <a:endParaRPr/>
          </a:p>
        </p:txBody>
      </p:sp>
      <p:sp>
        <p:nvSpPr>
          <p:cNvPr id="287" name="Google Shape;287;g2bc4d31aaa3_0_978"/>
          <p:cNvSpPr txBox="1"/>
          <p:nvPr>
            <p:ph idx="1" type="body"/>
          </p:nvPr>
        </p:nvSpPr>
        <p:spPr>
          <a:xfrm>
            <a:off x="432025" y="1304875"/>
            <a:ext cx="8280000" cy="510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Agregá </a:t>
            </a:r>
            <a:r>
              <a:rPr b="1" lang="es"/>
              <a:t>@bue.edu.ar</a:t>
            </a:r>
            <a:r>
              <a:rPr lang="es"/>
              <a:t> como remitente seguro en tu correo. </a:t>
            </a:r>
            <a:endParaRPr/>
          </a:p>
        </p:txBody>
      </p:sp>
      <p:pic>
        <p:nvPicPr>
          <p:cNvPr id="288" name="Google Shape;288;g2bc4d31aaa3_0_978"/>
          <p:cNvPicPr preferRelativeResize="0"/>
          <p:nvPr/>
        </p:nvPicPr>
        <p:blipFill rotWithShape="1">
          <a:blip r:embed="rId3">
            <a:alphaModFix/>
          </a:blip>
          <a:srcRect b="0" l="0" r="0" t="0"/>
          <a:stretch/>
        </p:blipFill>
        <p:spPr>
          <a:xfrm>
            <a:off x="601550" y="1854775"/>
            <a:ext cx="510300" cy="510300"/>
          </a:xfrm>
          <a:prstGeom prst="rect">
            <a:avLst/>
          </a:prstGeom>
          <a:noFill/>
          <a:ln>
            <a:noFill/>
          </a:ln>
        </p:spPr>
      </p:pic>
      <p:sp>
        <p:nvSpPr>
          <p:cNvPr id="289" name="Google Shape;289;g2bc4d31aaa3_0_978"/>
          <p:cNvSpPr txBox="1"/>
          <p:nvPr/>
        </p:nvSpPr>
        <p:spPr>
          <a:xfrm>
            <a:off x="1174250" y="1939363"/>
            <a:ext cx="77595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00"/>
              <a:buFont typeface="Arial"/>
              <a:buNone/>
            </a:pPr>
            <a:r>
              <a:rPr b="0" i="0" lang="es" sz="1600" u="none" cap="none" strike="noStrike">
                <a:solidFill>
                  <a:schemeClr val="dk2"/>
                </a:solidFill>
                <a:latin typeface="Montserrat"/>
                <a:ea typeface="Montserrat"/>
                <a:cs typeface="Montserrat"/>
                <a:sym typeface="Montserrat"/>
              </a:rPr>
              <a:t>Así te aseguras de recibir toda la información del programa sin problemas.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bc4d31aaa3_0_111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Clases sincrónicas</a:t>
            </a:r>
            <a:endParaRPr/>
          </a:p>
        </p:txBody>
      </p:sp>
      <p:sp>
        <p:nvSpPr>
          <p:cNvPr id="295" name="Google Shape;295;g2bc4d31aaa3_0_111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Participarás en 2 clases en línea en vivo cada semana.</a:t>
            </a:r>
            <a:endParaRPr/>
          </a:p>
          <a:p>
            <a:pPr indent="-342900" lvl="0" marL="457200" rtl="0" algn="l">
              <a:lnSpc>
                <a:spcPct val="115000"/>
              </a:lnSpc>
              <a:spcBef>
                <a:spcPts val="0"/>
              </a:spcBef>
              <a:spcAft>
                <a:spcPts val="0"/>
              </a:spcAft>
              <a:buSzPts val="1800"/>
              <a:buChar char="●"/>
            </a:pPr>
            <a:r>
              <a:rPr lang="es"/>
              <a:t>Las clases se llevarán a cabo a través de </a:t>
            </a:r>
            <a:r>
              <a:rPr b="1" lang="es"/>
              <a:t>Google Meet.</a:t>
            </a:r>
            <a:endParaRPr b="1"/>
          </a:p>
          <a:p>
            <a:pPr indent="-342900" lvl="0" marL="457200" rtl="0" algn="l">
              <a:lnSpc>
                <a:spcPct val="115000"/>
              </a:lnSpc>
              <a:spcBef>
                <a:spcPts val="0"/>
              </a:spcBef>
              <a:spcAft>
                <a:spcPts val="0"/>
              </a:spcAft>
              <a:buSzPts val="1800"/>
              <a:buChar char="●"/>
            </a:pPr>
            <a:r>
              <a:rPr lang="es"/>
              <a:t>Es obligatoria la asistencia a las clases en vivo.</a:t>
            </a:r>
            <a:endParaRPr/>
          </a:p>
          <a:p>
            <a:pPr indent="-342900" lvl="0" marL="457200" rtl="0" algn="l">
              <a:lnSpc>
                <a:spcPct val="115000"/>
              </a:lnSpc>
              <a:spcBef>
                <a:spcPts val="0"/>
              </a:spcBef>
              <a:spcAft>
                <a:spcPts val="0"/>
              </a:spcAft>
              <a:buSzPts val="1800"/>
              <a:buChar char="●"/>
            </a:pPr>
            <a:r>
              <a:rPr b="1" lang="es"/>
              <a:t>Recordá habilitar tu cámara en todas tus clases.</a:t>
            </a:r>
            <a:endParaRPr b="1"/>
          </a:p>
          <a:p>
            <a:pPr indent="-342900" lvl="0" marL="457200" rtl="0" algn="l">
              <a:lnSpc>
                <a:spcPct val="115000"/>
              </a:lnSpc>
              <a:spcBef>
                <a:spcPts val="0"/>
              </a:spcBef>
              <a:spcAft>
                <a:spcPts val="0"/>
              </a:spcAft>
              <a:buSzPts val="1800"/>
              <a:buChar char="●"/>
            </a:pPr>
            <a:r>
              <a:rPr b="1" lang="es"/>
              <a:t>Colocar nombre y apellido para poder identificarte.</a:t>
            </a:r>
            <a:endParaRPr b="1"/>
          </a:p>
          <a:p>
            <a:pPr indent="-342900" lvl="0" marL="457200" rtl="0" algn="l">
              <a:lnSpc>
                <a:spcPct val="115000"/>
              </a:lnSpc>
              <a:spcBef>
                <a:spcPts val="0"/>
              </a:spcBef>
              <a:spcAft>
                <a:spcPts val="0"/>
              </a:spcAft>
              <a:buSzPts val="1800"/>
              <a:buChar char="●"/>
            </a:pPr>
            <a:r>
              <a:rPr lang="es"/>
              <a:t>Muchas de las clases contienen ejercicios de práctica para lo cual </a:t>
            </a:r>
            <a:r>
              <a:rPr b="1" lang="es"/>
              <a:t>necesitas estar conectado desde una computadora</a:t>
            </a:r>
            <a:r>
              <a:rPr lang="es"/>
              <a:t> y no podrán ser realizados desde un celular.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bc4d31aaa3_0_125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Proceso de Validación de tu documentación</a:t>
            </a:r>
            <a:endParaRPr/>
          </a:p>
        </p:txBody>
      </p:sp>
      <p:sp>
        <p:nvSpPr>
          <p:cNvPr id="301" name="Google Shape;301;g2bc4d31aaa3_0_125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s"/>
              <a:t>Durante las próximas semanas, recibirán un formulario por parte de su Tutor/a para validar la documentación. Deberán completar el formulario con la siguiente documentación:</a:t>
            </a:r>
            <a:endParaRPr/>
          </a:p>
          <a:p>
            <a:pPr indent="-342900" lvl="0" marL="457200" rtl="0" algn="l">
              <a:lnSpc>
                <a:spcPct val="115000"/>
              </a:lnSpc>
              <a:spcBef>
                <a:spcPts val="0"/>
              </a:spcBef>
              <a:spcAft>
                <a:spcPts val="0"/>
              </a:spcAft>
              <a:buSzPts val="1800"/>
              <a:buChar char="●"/>
            </a:pPr>
            <a:r>
              <a:rPr b="1" lang="es"/>
              <a:t>Documento de identidad.</a:t>
            </a:r>
            <a:endParaRPr b="1"/>
          </a:p>
          <a:p>
            <a:pPr indent="-342900" lvl="0" marL="457200" rtl="0" algn="l">
              <a:lnSpc>
                <a:spcPct val="115000"/>
              </a:lnSpc>
              <a:spcBef>
                <a:spcPts val="0"/>
              </a:spcBef>
              <a:spcAft>
                <a:spcPts val="0"/>
              </a:spcAft>
              <a:buSzPts val="1800"/>
              <a:buChar char="●"/>
            </a:pPr>
            <a:r>
              <a:rPr b="1" lang="es"/>
              <a:t>Título secundario</a:t>
            </a:r>
            <a:r>
              <a:rPr lang="es"/>
              <a:t> completo o superior.</a:t>
            </a:r>
            <a:endParaRPr/>
          </a:p>
          <a:p>
            <a:pPr indent="-317500" lvl="1" marL="914400" rtl="0" algn="l">
              <a:lnSpc>
                <a:spcPct val="115000"/>
              </a:lnSpc>
              <a:spcBef>
                <a:spcPts val="0"/>
              </a:spcBef>
              <a:spcAft>
                <a:spcPts val="0"/>
              </a:spcAft>
              <a:buSzPts val="1400"/>
              <a:buChar char="○"/>
            </a:pPr>
            <a:r>
              <a:rPr lang="es"/>
              <a:t>Los estudiantes extranjeros no necesitan legalizar el título.</a:t>
            </a:r>
            <a:endParaRPr/>
          </a:p>
          <a:p>
            <a:pPr indent="-317500" lvl="1" marL="914400" rtl="0" algn="l">
              <a:lnSpc>
                <a:spcPct val="115000"/>
              </a:lnSpc>
              <a:spcBef>
                <a:spcPts val="0"/>
              </a:spcBef>
              <a:spcAft>
                <a:spcPts val="0"/>
              </a:spcAft>
              <a:buSzPts val="1400"/>
              <a:buChar char="○"/>
            </a:pPr>
            <a:r>
              <a:rPr lang="es"/>
              <a:t>No podrán cursar si tienen materias previas pendientes.</a:t>
            </a:r>
            <a:endParaRPr/>
          </a:p>
          <a:p>
            <a:pPr indent="-342900" lvl="0" marL="457200" rtl="0" algn="l">
              <a:lnSpc>
                <a:spcPct val="115000"/>
              </a:lnSpc>
              <a:spcBef>
                <a:spcPts val="0"/>
              </a:spcBef>
              <a:spcAft>
                <a:spcPts val="0"/>
              </a:spcAft>
              <a:buSzPts val="1800"/>
              <a:buChar char="●"/>
            </a:pPr>
            <a:r>
              <a:rPr lang="es"/>
              <a:t>Es necesario ser </a:t>
            </a:r>
            <a:r>
              <a:rPr b="1" lang="es"/>
              <a:t>mayor de edad </a:t>
            </a:r>
            <a:r>
              <a:rPr lang="es"/>
              <a:t>(18 años o más).</a:t>
            </a:r>
            <a:endParaRPr/>
          </a:p>
          <a:p>
            <a:pPr indent="-342900" lvl="0" marL="457200" rtl="0" algn="l">
              <a:lnSpc>
                <a:spcPct val="115000"/>
              </a:lnSpc>
              <a:spcBef>
                <a:spcPts val="0"/>
              </a:spcBef>
              <a:spcAft>
                <a:spcPts val="0"/>
              </a:spcAft>
              <a:buSzPts val="1800"/>
              <a:buChar char="●"/>
            </a:pPr>
            <a:r>
              <a:rPr b="1" lang="es"/>
              <a:t>Tienen 15 días para completar y enviar la documentación</a:t>
            </a:r>
            <a:r>
              <a:rPr lang="es"/>
              <a:t> desde el momento en que reciban el formulario. Si no cumplen con el plazo, lamentablemente, serán dados de baja del curso.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0"/>
          <p:cNvSpPr txBox="1"/>
          <p:nvPr>
            <p:ph type="title"/>
          </p:nvPr>
        </p:nvSpPr>
        <p:spPr>
          <a:xfrm>
            <a:off x="243725" y="1170000"/>
            <a:ext cx="8506800" cy="3623700"/>
          </a:xfrm>
          <a:prstGeom prst="rect">
            <a:avLst/>
          </a:prstGeom>
          <a:noFill/>
          <a:ln>
            <a:noFill/>
          </a:ln>
        </p:spPr>
        <p:txBody>
          <a:bodyPr anchorCtr="0" anchor="ctr" bIns="91425" lIns="91425" spcFirstLastPara="1" rIns="91425" wrap="square" tIns="91425">
            <a:normAutofit/>
          </a:bodyPr>
          <a:lstStyle/>
          <a:p>
            <a:pPr indent="-457200" lvl="0" marL="457200" rtl="0" algn="l">
              <a:lnSpc>
                <a:spcPct val="115000"/>
              </a:lnSpc>
              <a:spcBef>
                <a:spcPts val="0"/>
              </a:spcBef>
              <a:spcAft>
                <a:spcPts val="0"/>
              </a:spcAft>
              <a:buClr>
                <a:srgbClr val="333333"/>
              </a:buClr>
              <a:buSzPts val="3700"/>
              <a:buChar char="●"/>
            </a:pPr>
            <a:r>
              <a:rPr lang="es">
                <a:solidFill>
                  <a:srgbClr val="333333"/>
                </a:solidFill>
              </a:rPr>
              <a:t>Proyecto:</a:t>
            </a:r>
            <a:r>
              <a:rPr b="0" lang="es">
                <a:solidFill>
                  <a:srgbClr val="333333"/>
                </a:solidFill>
              </a:rPr>
              <a:t> Desarrollo </a:t>
            </a:r>
            <a:r>
              <a:rPr b="0" lang="es"/>
              <a:t>Web</a:t>
            </a:r>
            <a:endParaRPr b="0">
              <a:solidFill>
                <a:srgbClr val="333333"/>
              </a:solidFill>
            </a:endParaRPr>
          </a:p>
          <a:p>
            <a:pPr indent="-457200" lvl="0" marL="457200" rtl="0" algn="l">
              <a:lnSpc>
                <a:spcPct val="115000"/>
              </a:lnSpc>
              <a:spcBef>
                <a:spcPts val="0"/>
              </a:spcBef>
              <a:spcAft>
                <a:spcPts val="0"/>
              </a:spcAft>
              <a:buSzPts val="3700"/>
              <a:buChar char="●"/>
            </a:pPr>
            <a:r>
              <a:rPr lang="es">
                <a:solidFill>
                  <a:srgbClr val="333333"/>
                </a:solidFill>
              </a:rPr>
              <a:t>Fecha de entrega: </a:t>
            </a:r>
            <a:r>
              <a:rPr b="0" lang="es"/>
              <a:t>Clase 22. </a:t>
            </a:r>
            <a:endParaRPr b="0"/>
          </a:p>
          <a:p>
            <a:pPr indent="-457200" lvl="0" marL="457200" rtl="0" algn="l">
              <a:lnSpc>
                <a:spcPct val="115000"/>
              </a:lnSpc>
              <a:spcBef>
                <a:spcPts val="0"/>
              </a:spcBef>
              <a:spcAft>
                <a:spcPts val="0"/>
              </a:spcAft>
              <a:buSzPts val="3700"/>
              <a:buChar char="●"/>
            </a:pPr>
            <a:r>
              <a:rPr lang="es">
                <a:solidFill>
                  <a:srgbClr val="333333"/>
                </a:solidFill>
              </a:rPr>
              <a:t>Temas:</a:t>
            </a:r>
            <a:r>
              <a:rPr b="0" lang="es">
                <a:solidFill>
                  <a:srgbClr val="333333"/>
                </a:solidFill>
              </a:rPr>
              <a:t> HTML CSS Java</a:t>
            </a:r>
            <a:r>
              <a:rPr b="0" lang="es"/>
              <a:t>script GIT</a:t>
            </a:r>
            <a:endParaRPr b="0"/>
          </a:p>
          <a:p>
            <a:pPr indent="-457200" lvl="0" marL="457200" rtl="0" algn="l">
              <a:lnSpc>
                <a:spcPct val="115000"/>
              </a:lnSpc>
              <a:spcBef>
                <a:spcPts val="0"/>
              </a:spcBef>
              <a:spcAft>
                <a:spcPts val="0"/>
              </a:spcAft>
              <a:buSzPts val="3700"/>
              <a:buChar char="●"/>
            </a:pPr>
            <a:r>
              <a:rPr lang="es"/>
              <a:t>Equipo:</a:t>
            </a:r>
            <a:r>
              <a:rPr b="0" lang="es"/>
              <a:t> de 3 a 4 personas (obligatorio)</a:t>
            </a:r>
            <a:endParaRPr b="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1"/>
          <p:cNvSpPr txBox="1"/>
          <p:nvPr>
            <p:ph type="title"/>
          </p:nvPr>
        </p:nvSpPr>
        <p:spPr>
          <a:xfrm>
            <a:off x="144475" y="1135950"/>
            <a:ext cx="8999400" cy="3623700"/>
          </a:xfrm>
          <a:prstGeom prst="rect">
            <a:avLst/>
          </a:prstGeom>
          <a:noFill/>
          <a:ln>
            <a:noFill/>
          </a:ln>
        </p:spPr>
        <p:txBody>
          <a:bodyPr anchorCtr="0" anchor="ctr" bIns="91425" lIns="91425" spcFirstLastPara="1" rIns="91425" wrap="square" tIns="91425">
            <a:normAutofit/>
          </a:bodyPr>
          <a:lstStyle/>
          <a:p>
            <a:pPr indent="-457200" lvl="0" marL="457200" rtl="0" algn="l">
              <a:lnSpc>
                <a:spcPct val="115000"/>
              </a:lnSpc>
              <a:spcBef>
                <a:spcPts val="0"/>
              </a:spcBef>
              <a:spcAft>
                <a:spcPts val="0"/>
              </a:spcAft>
              <a:buClr>
                <a:srgbClr val="333333"/>
              </a:buClr>
              <a:buSzPts val="3700"/>
              <a:buChar char="●"/>
            </a:pPr>
            <a:r>
              <a:rPr lang="es">
                <a:solidFill>
                  <a:srgbClr val="333333"/>
                </a:solidFill>
              </a:rPr>
              <a:t>Proyecto</a:t>
            </a:r>
            <a:r>
              <a:rPr lang="es"/>
              <a:t> Final</a:t>
            </a:r>
            <a:endParaRPr b="0">
              <a:solidFill>
                <a:srgbClr val="333333"/>
              </a:solidFill>
            </a:endParaRPr>
          </a:p>
          <a:p>
            <a:pPr indent="-457200" lvl="0" marL="457200" rtl="0" algn="l">
              <a:lnSpc>
                <a:spcPct val="115000"/>
              </a:lnSpc>
              <a:spcBef>
                <a:spcPts val="0"/>
              </a:spcBef>
              <a:spcAft>
                <a:spcPts val="0"/>
              </a:spcAft>
              <a:buSzPts val="3700"/>
              <a:buChar char="●"/>
            </a:pPr>
            <a:r>
              <a:rPr lang="es">
                <a:solidFill>
                  <a:srgbClr val="333333"/>
                </a:solidFill>
              </a:rPr>
              <a:t>Fecha de </a:t>
            </a:r>
            <a:r>
              <a:rPr lang="es"/>
              <a:t>exposición</a:t>
            </a:r>
            <a:r>
              <a:rPr lang="es">
                <a:solidFill>
                  <a:srgbClr val="333333"/>
                </a:solidFill>
              </a:rPr>
              <a:t>: </a:t>
            </a:r>
            <a:r>
              <a:rPr b="0" lang="es"/>
              <a:t>Clase 35 a 37</a:t>
            </a:r>
            <a:endParaRPr b="0">
              <a:solidFill>
                <a:srgbClr val="333333"/>
              </a:solidFill>
            </a:endParaRPr>
          </a:p>
          <a:p>
            <a:pPr indent="-457200" lvl="0" marL="457200" rtl="0" algn="l">
              <a:lnSpc>
                <a:spcPct val="115000"/>
              </a:lnSpc>
              <a:spcBef>
                <a:spcPts val="0"/>
              </a:spcBef>
              <a:spcAft>
                <a:spcPts val="0"/>
              </a:spcAft>
              <a:buSzPts val="3700"/>
              <a:buChar char="●"/>
            </a:pPr>
            <a:r>
              <a:rPr lang="es"/>
              <a:t>Grupo:</a:t>
            </a:r>
            <a:r>
              <a:rPr b="0" lang="es"/>
              <a:t> de 3 a 4 personas (obligatorio)</a:t>
            </a:r>
            <a:endParaRPr b="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2bc4d31aaa3_0_1397"/>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Fin de la cursada: </a:t>
            </a:r>
            <a:endParaRPr/>
          </a:p>
          <a:p>
            <a:pPr indent="0" lvl="0" marL="0" rtl="0" algn="l">
              <a:lnSpc>
                <a:spcPct val="100000"/>
              </a:lnSpc>
              <a:spcBef>
                <a:spcPts val="0"/>
              </a:spcBef>
              <a:spcAft>
                <a:spcPts val="0"/>
              </a:spcAft>
              <a:buSzPts val="3700"/>
              <a:buNone/>
            </a:pPr>
            <a:r>
              <a:rPr b="0" lang="es" sz="3500"/>
              <a:t>Semana del 8 al 12 de julio de 2024</a:t>
            </a:r>
            <a:endParaRPr b="0" sz="3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2"/>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800"/>
              <a:buNone/>
            </a:pPr>
            <a:r>
              <a:rPr lang="es"/>
              <a:t>Ejercicio </a:t>
            </a:r>
            <a:endParaRPr/>
          </a:p>
          <a:p>
            <a:pPr indent="0" lvl="0" marL="0" rtl="0" algn="ctr">
              <a:lnSpc>
                <a:spcPct val="100000"/>
              </a:lnSpc>
              <a:spcBef>
                <a:spcPts val="0"/>
              </a:spcBef>
              <a:spcAft>
                <a:spcPts val="0"/>
              </a:spcAft>
              <a:buSzPts val="3800"/>
              <a:buNone/>
            </a:pPr>
            <a:r>
              <a:rPr lang="es"/>
              <a:t>Clase 0</a:t>
            </a:r>
            <a:endParaRPr/>
          </a:p>
        </p:txBody>
      </p:sp>
      <p:sp>
        <p:nvSpPr>
          <p:cNvPr id="322" name="Google Shape;322;p32"/>
          <p:cNvSpPr txBox="1"/>
          <p:nvPr>
            <p:ph idx="1" type="subTitle"/>
          </p:nvPr>
        </p:nvSpPr>
        <p:spPr>
          <a:xfrm>
            <a:off x="265500" y="2498275"/>
            <a:ext cx="4306500" cy="1235100"/>
          </a:xfrm>
          <a:prstGeom prst="rect">
            <a:avLst/>
          </a:prstGeom>
          <a:noFill/>
          <a:ln>
            <a:noFill/>
          </a:ln>
        </p:spPr>
        <p:txBody>
          <a:bodyPr anchorCtr="0" anchor="t" bIns="91425" lIns="91425" spcFirstLastPara="1" rIns="91425" wrap="square" tIns="91425">
            <a:normAutofit fontScale="77500"/>
          </a:bodyPr>
          <a:lstStyle/>
          <a:p>
            <a:pPr indent="0" lvl="0" marL="0" rtl="0" algn="ctr">
              <a:lnSpc>
                <a:spcPct val="100000"/>
              </a:lnSpc>
              <a:spcBef>
                <a:spcPts val="0"/>
              </a:spcBef>
              <a:spcAft>
                <a:spcPts val="0"/>
              </a:spcAft>
              <a:buSzPct val="100000"/>
              <a:buNone/>
            </a:pPr>
            <a:r>
              <a:rPr lang="es"/>
              <a:t>¿Qué crees que es Full Stack?</a:t>
            </a:r>
            <a:endParaRPr/>
          </a:p>
          <a:p>
            <a:pPr indent="0" lvl="0" marL="0" rtl="0" algn="ctr">
              <a:lnSpc>
                <a:spcPct val="100000"/>
              </a:lnSpc>
              <a:spcBef>
                <a:spcPts val="0"/>
              </a:spcBef>
              <a:spcAft>
                <a:spcPts val="0"/>
              </a:spcAft>
              <a:buSzPct val="100000"/>
              <a:buNone/>
            </a:pPr>
            <a:r>
              <a:rPr lang="es"/>
              <a:t>(nube de tags)</a:t>
            </a:r>
            <a:endParaRPr/>
          </a:p>
          <a:p>
            <a:pPr indent="0" lvl="0" marL="0" rtl="0" algn="ctr">
              <a:lnSpc>
                <a:spcPct val="100000"/>
              </a:lnSpc>
              <a:spcBef>
                <a:spcPts val="0"/>
              </a:spcBef>
              <a:spcAft>
                <a:spcPts val="0"/>
              </a:spcAft>
              <a:buSzPct val="100000"/>
              <a:buNone/>
            </a:pPr>
            <a:r>
              <a:t/>
            </a:r>
            <a:endParaRPr/>
          </a:p>
          <a:p>
            <a:pPr indent="0" lvl="0" marL="0" rtl="0" algn="ctr">
              <a:lnSpc>
                <a:spcPct val="100000"/>
              </a:lnSpc>
              <a:spcBef>
                <a:spcPts val="0"/>
              </a:spcBef>
              <a:spcAft>
                <a:spcPts val="0"/>
              </a:spcAft>
              <a:buSzPct val="100000"/>
              <a:buNone/>
            </a:pPr>
            <a:r>
              <a:rPr lang="es"/>
              <a:t>https://www.menti.com/alkw17cd92om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Sobre Codo a Codo 4.0</a:t>
            </a:r>
            <a:endParaRPr/>
          </a:p>
        </p:txBody>
      </p:sp>
      <p:sp>
        <p:nvSpPr>
          <p:cNvPr id="156" name="Google Shape;156;p4"/>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s"/>
              <a:t>Cada año, el sector del software experimenta un crecimiento significativo, generando una creciente demanda de profesionales calificados.</a:t>
            </a:r>
            <a:endParaRPr/>
          </a:p>
          <a:p>
            <a:pPr indent="0" lvl="0" marL="0" rtl="0" algn="l">
              <a:lnSpc>
                <a:spcPct val="100000"/>
              </a:lnSpc>
              <a:spcBef>
                <a:spcPts val="0"/>
              </a:spcBef>
              <a:spcAft>
                <a:spcPts val="0"/>
              </a:spcAft>
              <a:buSzPts val="1700"/>
              <a:buNone/>
            </a:pPr>
            <a:r>
              <a:rPr lang="es"/>
              <a:t>Queremos que los/as estudiantes adquieran las habilidades necesarias para mejorar sus oportunidades laborales, acceder a empleos en empresas del sector tecnológico o incluso emprender sus propios proyectos. Queremos brindarles las herramientas y conocimientos necesarios para destacar en este campo en constante evolución.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3"/>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000"/>
              <a:buNone/>
            </a:pPr>
            <a:r>
              <a:rPr lang="es"/>
              <a:t>Aprender a programar es aprender a pensar.</a:t>
            </a:r>
            <a:endParaRPr/>
          </a:p>
        </p:txBody>
      </p:sp>
      <p:sp>
        <p:nvSpPr>
          <p:cNvPr id="328" name="Google Shape;328;p33"/>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1750"/>
              <a:t>Steve Jobs</a:t>
            </a:r>
            <a:endParaRPr sz="175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4"/>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5"/>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6"/>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lang="es"/>
              <a:t>Muchas gracias por tu atención.</a:t>
            </a:r>
            <a:endParaRPr/>
          </a:p>
          <a:p>
            <a:pPr indent="0" lvl="0" marL="0" rtl="0" algn="l">
              <a:lnSpc>
                <a:spcPct val="115000"/>
              </a:lnSpc>
              <a:spcBef>
                <a:spcPts val="1200"/>
              </a:spcBef>
              <a:spcAft>
                <a:spcPts val="1200"/>
              </a:spcAft>
              <a:buSzPts val="3700"/>
              <a:buNone/>
            </a:pPr>
            <a:r>
              <a:rPr lang="es"/>
              <a:t>Nos vemos la próxima clase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Objetivo</a:t>
            </a:r>
            <a:endParaRPr/>
          </a:p>
        </p:txBody>
      </p:sp>
      <p:sp>
        <p:nvSpPr>
          <p:cNvPr id="162" name="Google Shape;162;p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Nuestros cursos están destinados a personas jóvenes y adultas, que busquen desarrollarse profesional y personalmente, ampliando sus oportunidades laborales de acuerdo a los desafíos que plantea el Siglo XXI.</a:t>
            </a:r>
            <a:endParaRPr/>
          </a:p>
          <a:p>
            <a:pPr indent="-342900" lvl="0" marL="457200" rtl="0" algn="l">
              <a:lnSpc>
                <a:spcPct val="115000"/>
              </a:lnSpc>
              <a:spcBef>
                <a:spcPts val="0"/>
              </a:spcBef>
              <a:spcAft>
                <a:spcPts val="0"/>
              </a:spcAft>
              <a:buSzPts val="1800"/>
              <a:buChar char="●"/>
            </a:pPr>
            <a:r>
              <a:rPr lang="es"/>
              <a:t>El objetivo es brindar herramientas que faciliten la inserción laboral en el sector Informática (IT), y en particular, fomentar la participación de las mujeres, con el fin de mejorar su empleabilidad.</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bc4d31aaa3_0_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Ofrecemos 8 opciones de aprendizaje</a:t>
            </a:r>
            <a:endParaRPr/>
          </a:p>
        </p:txBody>
      </p:sp>
      <p:sp>
        <p:nvSpPr>
          <p:cNvPr id="168" name="Google Shape;168;g2bc4d31aaa3_0_0"/>
          <p:cNvSpPr txBox="1"/>
          <p:nvPr>
            <p:ph idx="1" type="body"/>
          </p:nvPr>
        </p:nvSpPr>
        <p:spPr>
          <a:xfrm>
            <a:off x="432025" y="1304875"/>
            <a:ext cx="8280000" cy="33180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Programación Inicial</a:t>
            </a:r>
            <a:endParaRPr/>
          </a:p>
          <a:p>
            <a:pPr indent="-342900" lvl="0" marL="457200" rtl="0" algn="l">
              <a:lnSpc>
                <a:spcPct val="115000"/>
              </a:lnSpc>
              <a:spcBef>
                <a:spcPts val="0"/>
              </a:spcBef>
              <a:spcAft>
                <a:spcPts val="0"/>
              </a:spcAft>
              <a:buSzPts val="1800"/>
              <a:buChar char="●"/>
            </a:pPr>
            <a:r>
              <a:rPr lang="es"/>
              <a:t>Full Stack Python</a:t>
            </a:r>
            <a:endParaRPr/>
          </a:p>
          <a:p>
            <a:pPr indent="-342900" lvl="0" marL="457200" rtl="0" algn="l">
              <a:lnSpc>
                <a:spcPct val="115000"/>
              </a:lnSpc>
              <a:spcBef>
                <a:spcPts val="0"/>
              </a:spcBef>
              <a:spcAft>
                <a:spcPts val="0"/>
              </a:spcAft>
              <a:buSzPts val="1800"/>
              <a:buChar char="●"/>
            </a:pPr>
            <a:r>
              <a:rPr lang="es"/>
              <a:t>Full Stack Java</a:t>
            </a:r>
            <a:endParaRPr/>
          </a:p>
          <a:p>
            <a:pPr indent="-342900" lvl="0" marL="457200" rtl="0" algn="l">
              <a:lnSpc>
                <a:spcPct val="115000"/>
              </a:lnSpc>
              <a:spcBef>
                <a:spcPts val="0"/>
              </a:spcBef>
              <a:spcAft>
                <a:spcPts val="0"/>
              </a:spcAft>
              <a:buSzPts val="1800"/>
              <a:buChar char="●"/>
            </a:pPr>
            <a:r>
              <a:rPr b="1" lang="es">
                <a:solidFill>
                  <a:srgbClr val="7685E6"/>
                </a:solidFill>
              </a:rPr>
              <a:t>Full Stack Node.js</a:t>
            </a:r>
            <a:endParaRPr b="1">
              <a:solidFill>
                <a:srgbClr val="7685E6"/>
              </a:solidFill>
            </a:endParaRPr>
          </a:p>
          <a:p>
            <a:pPr indent="-342900" lvl="0" marL="457200" rtl="0" algn="l">
              <a:lnSpc>
                <a:spcPct val="115000"/>
              </a:lnSpc>
              <a:spcBef>
                <a:spcPts val="0"/>
              </a:spcBef>
              <a:spcAft>
                <a:spcPts val="0"/>
              </a:spcAft>
              <a:buSzPts val="1800"/>
              <a:buChar char="●"/>
            </a:pPr>
            <a:r>
              <a:rPr lang="es"/>
              <a:t>Full Stack PHP</a:t>
            </a:r>
            <a:endParaRPr/>
          </a:p>
          <a:p>
            <a:pPr indent="-342900" lvl="0" marL="457200" rtl="0" algn="l">
              <a:lnSpc>
                <a:spcPct val="115000"/>
              </a:lnSpc>
              <a:spcBef>
                <a:spcPts val="0"/>
              </a:spcBef>
              <a:spcAft>
                <a:spcPts val="0"/>
              </a:spcAft>
              <a:buSzPts val="1800"/>
              <a:buChar char="●"/>
            </a:pPr>
            <a:r>
              <a:rPr lang="es"/>
              <a:t>Diseño UX/UI</a:t>
            </a:r>
            <a:endParaRPr>
              <a:solidFill>
                <a:srgbClr val="7685E6"/>
              </a:solidFill>
            </a:endParaRPr>
          </a:p>
          <a:p>
            <a:pPr indent="-342900" lvl="0" marL="457200" rtl="0" algn="l">
              <a:lnSpc>
                <a:spcPct val="115000"/>
              </a:lnSpc>
              <a:spcBef>
                <a:spcPts val="0"/>
              </a:spcBef>
              <a:spcAft>
                <a:spcPts val="0"/>
              </a:spcAft>
              <a:buSzPts val="1800"/>
              <a:buChar char="●"/>
            </a:pPr>
            <a:r>
              <a:rPr lang="es"/>
              <a:t>Testing &amp; QA</a:t>
            </a:r>
            <a:endParaRPr b="1">
              <a:solidFill>
                <a:srgbClr val="7685E6"/>
              </a:solidFill>
            </a:endParaRPr>
          </a:p>
          <a:p>
            <a:pPr indent="-342900" lvl="0" marL="457200" rtl="0" algn="l">
              <a:lnSpc>
                <a:spcPct val="115000"/>
              </a:lnSpc>
              <a:spcBef>
                <a:spcPts val="0"/>
              </a:spcBef>
              <a:spcAft>
                <a:spcPts val="0"/>
              </a:spcAft>
              <a:buSzPts val="1800"/>
              <a:buChar char="●"/>
            </a:pPr>
            <a:r>
              <a:rPr lang="es"/>
              <a:t>Big Data/Ciencia de Datos</a:t>
            </a:r>
            <a:endParaRPr/>
          </a:p>
          <a:p>
            <a:pPr indent="0" lvl="0" marL="0" rtl="0" algn="l">
              <a:lnSpc>
                <a:spcPct val="115000"/>
              </a:lnSpc>
              <a:spcBef>
                <a:spcPts val="0"/>
              </a:spcBef>
              <a:spcAft>
                <a:spcPts val="0"/>
              </a:spcAft>
              <a:buClr>
                <a:schemeClr val="dk1"/>
              </a:buClr>
              <a:buSzPts val="1100"/>
              <a:buFont typeface="Arial"/>
              <a:buNone/>
            </a:pPr>
            <a:r>
              <a:rPr lang="es"/>
              <a:t>Los cursos son </a:t>
            </a:r>
            <a:r>
              <a:rPr b="1" lang="es"/>
              <a:t>gratuitos</a:t>
            </a:r>
            <a:r>
              <a:rPr lang="es"/>
              <a:t> y tienen una duración de </a:t>
            </a:r>
            <a:r>
              <a:rPr b="1" lang="es"/>
              <a:t>20 semanas</a:t>
            </a:r>
            <a:r>
              <a:rPr lang="es"/>
              <a:t>.</a:t>
            </a:r>
            <a:endParaRPr/>
          </a:p>
          <a:p>
            <a:pPr indent="0" lvl="0" marL="0" rtl="0" algn="l">
              <a:lnSpc>
                <a:spcPct val="115000"/>
              </a:lnSpc>
              <a:spcBef>
                <a:spcPts val="0"/>
              </a:spcBef>
              <a:spcAft>
                <a:spcPts val="0"/>
              </a:spcAft>
              <a:buSzPts val="1800"/>
              <a:buNone/>
            </a:pPr>
            <a:r>
              <a:t/>
            </a:r>
            <a:endParaRPr b="1">
              <a:solidFill>
                <a:srgbClr val="7685E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Más información</a:t>
            </a:r>
            <a:endParaRPr/>
          </a:p>
        </p:txBody>
      </p:sp>
      <p:sp>
        <p:nvSpPr>
          <p:cNvPr id="174" name="Google Shape;174;p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s"/>
              <a:t>Sitio oficial y Preguntas frecuentes:</a:t>
            </a:r>
            <a:r>
              <a:rPr lang="es"/>
              <a:t> </a:t>
            </a:r>
            <a:r>
              <a:rPr lang="es" u="sng">
                <a:solidFill>
                  <a:schemeClr val="hlink"/>
                </a:solidFill>
                <a:hlinkClick r:id="rId3"/>
              </a:rPr>
              <a:t>https://agenciadeaprendizaje.bue.edu.ar/codo-a-codo/</a:t>
            </a:r>
            <a:r>
              <a:rPr lang="es"/>
              <a:t>  </a:t>
            </a:r>
            <a:endParaRPr/>
          </a:p>
          <a:p>
            <a:pPr indent="-342900" lvl="0" marL="457200" rtl="0" algn="l">
              <a:lnSpc>
                <a:spcPct val="115000"/>
              </a:lnSpc>
              <a:spcBef>
                <a:spcPts val="0"/>
              </a:spcBef>
              <a:spcAft>
                <a:spcPts val="0"/>
              </a:spcAft>
              <a:buSzPts val="1800"/>
              <a:buChar char="●"/>
            </a:pPr>
            <a:r>
              <a:rPr b="1" lang="es"/>
              <a:t>Guía del estudiante:</a:t>
            </a:r>
            <a:r>
              <a:rPr lang="es"/>
              <a:t> enviada por tu Tutor/a.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bc4d31aaa3_0_139"/>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Requisitos y Modalidad</a:t>
            </a:r>
            <a:endParaRPr/>
          </a:p>
        </p:txBody>
      </p:sp>
      <p:sp>
        <p:nvSpPr>
          <p:cNvPr id="180" name="Google Shape;180;g2bc4d31aaa3_0_13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s"/>
              <a:t>Requisitos para participar</a:t>
            </a:r>
            <a:endParaRPr b="1"/>
          </a:p>
          <a:p>
            <a:pPr indent="-317500" lvl="0" marL="457200" rtl="0" algn="l">
              <a:lnSpc>
                <a:spcPct val="115000"/>
              </a:lnSpc>
              <a:spcBef>
                <a:spcPts val="0"/>
              </a:spcBef>
              <a:spcAft>
                <a:spcPts val="0"/>
              </a:spcAft>
              <a:buSzPts val="1400"/>
              <a:buChar char="●"/>
            </a:pPr>
            <a:r>
              <a:rPr lang="es"/>
              <a:t>Cumplir con los requisitos del </a:t>
            </a:r>
            <a:r>
              <a:rPr b="1" lang="es"/>
              <a:t>examen de inscripción.</a:t>
            </a:r>
            <a:endParaRPr b="1"/>
          </a:p>
          <a:p>
            <a:pPr indent="-317500" lvl="0" marL="457200" rtl="0" algn="l">
              <a:lnSpc>
                <a:spcPct val="115000"/>
              </a:lnSpc>
              <a:spcBef>
                <a:spcPts val="0"/>
              </a:spcBef>
              <a:spcAft>
                <a:spcPts val="0"/>
              </a:spcAft>
              <a:buSzPts val="1400"/>
              <a:buChar char="●"/>
            </a:pPr>
            <a:r>
              <a:rPr lang="es"/>
              <a:t>Tener un nivel básico de inglés.</a:t>
            </a:r>
            <a:endParaRPr/>
          </a:p>
          <a:p>
            <a:pPr indent="-317500" lvl="0" marL="457200" rtl="0" algn="l">
              <a:lnSpc>
                <a:spcPct val="115000"/>
              </a:lnSpc>
              <a:spcBef>
                <a:spcPts val="0"/>
              </a:spcBef>
              <a:spcAft>
                <a:spcPts val="0"/>
              </a:spcAft>
              <a:buSzPts val="1400"/>
              <a:buChar char="●"/>
            </a:pPr>
            <a:r>
              <a:rPr lang="es"/>
              <a:t>Ser mayor de edad (18 años o más).</a:t>
            </a:r>
            <a:endParaRPr/>
          </a:p>
          <a:p>
            <a:pPr indent="-317500" lvl="0" marL="457200" rtl="0" algn="l">
              <a:lnSpc>
                <a:spcPct val="115000"/>
              </a:lnSpc>
              <a:spcBef>
                <a:spcPts val="0"/>
              </a:spcBef>
              <a:spcAft>
                <a:spcPts val="0"/>
              </a:spcAft>
              <a:buSzPts val="1400"/>
              <a:buChar char="●"/>
            </a:pPr>
            <a:r>
              <a:rPr lang="es"/>
              <a:t>Tener título secundario.</a:t>
            </a:r>
            <a:endParaRPr/>
          </a:p>
          <a:p>
            <a:pPr indent="-317500" lvl="0" marL="457200" rtl="0" algn="l">
              <a:lnSpc>
                <a:spcPct val="115000"/>
              </a:lnSpc>
              <a:spcBef>
                <a:spcPts val="0"/>
              </a:spcBef>
              <a:spcAft>
                <a:spcPts val="0"/>
              </a:spcAft>
              <a:buSzPts val="1400"/>
              <a:buChar char="●"/>
            </a:pPr>
            <a:r>
              <a:rPr lang="es"/>
              <a:t>Presentar la documentación solicitada por tu Tutor/a.</a:t>
            </a:r>
            <a:endParaRPr/>
          </a:p>
        </p:txBody>
      </p:sp>
      <p:sp>
        <p:nvSpPr>
          <p:cNvPr id="181" name="Google Shape;181;g2bc4d31aaa3_0_13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s"/>
              <a:t>Modalidad Virtual</a:t>
            </a:r>
            <a:endParaRPr b="1"/>
          </a:p>
          <a:p>
            <a:pPr indent="0" lvl="0" marL="0" rtl="0" algn="l">
              <a:lnSpc>
                <a:spcPct val="115000"/>
              </a:lnSpc>
              <a:spcBef>
                <a:spcPts val="0"/>
              </a:spcBef>
              <a:spcAft>
                <a:spcPts val="0"/>
              </a:spcAft>
              <a:buClr>
                <a:schemeClr val="dk1"/>
              </a:buClr>
              <a:buSzPts val="1100"/>
              <a:buFont typeface="Arial"/>
              <a:buNone/>
            </a:pPr>
            <a:r>
              <a:rPr lang="es"/>
              <a:t>En este curso, deberás acceder a </a:t>
            </a:r>
            <a:r>
              <a:rPr b="1" lang="es"/>
              <a:t>2 clases semanales en línea</a:t>
            </a:r>
            <a:r>
              <a:rPr lang="es"/>
              <a:t>, cada una con una duración de </a:t>
            </a:r>
            <a:r>
              <a:rPr b="1" lang="es"/>
              <a:t>90 minutos</a:t>
            </a:r>
            <a:r>
              <a:rPr lang="es"/>
              <a:t>, guiadas por tu Instructor/a.</a:t>
            </a:r>
            <a:br>
              <a:rPr lang="es"/>
            </a:br>
            <a:endParaRPr/>
          </a:p>
          <a:p>
            <a:pPr indent="0" lvl="0" marL="0" rtl="0" algn="l">
              <a:lnSpc>
                <a:spcPct val="115000"/>
              </a:lnSpc>
              <a:spcBef>
                <a:spcPts val="0"/>
              </a:spcBef>
              <a:spcAft>
                <a:spcPts val="0"/>
              </a:spcAft>
              <a:buClr>
                <a:schemeClr val="dk1"/>
              </a:buClr>
              <a:buSzPts val="1100"/>
              <a:buFont typeface="Arial"/>
              <a:buNone/>
            </a:pPr>
            <a:r>
              <a:rPr lang="es"/>
              <a:t>Además, encontrarás todas las ejercitaciones, actividades y foro de consultas dentro de nuestra </a:t>
            </a:r>
            <a:r>
              <a:rPr lang="es" u="sng">
                <a:solidFill>
                  <a:schemeClr val="hlink"/>
                </a:solidFill>
                <a:hlinkClick r:id="rId3"/>
              </a:rPr>
              <a:t>plataforma</a:t>
            </a:r>
            <a:r>
              <a:rPr lang="es"/>
              <a:t> educativa, donde tendrás acceso a foros, material teórico y el acompañamiento pedagógico necesario para tu formación.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bc4d31aaa3_0_279"/>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Tu Instructor/a</a:t>
            </a:r>
            <a:endParaRPr/>
          </a:p>
        </p:txBody>
      </p:sp>
      <p:sp>
        <p:nvSpPr>
          <p:cNvPr id="187" name="Google Shape;187;g2bc4d31aaa3_0_279"/>
          <p:cNvSpPr txBox="1"/>
          <p:nvPr>
            <p:ph idx="1" type="body"/>
          </p:nvPr>
        </p:nvSpPr>
        <p:spPr>
          <a:xfrm>
            <a:off x="311700" y="1491025"/>
            <a:ext cx="4581300" cy="295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b="1" lang="es" sz="1500">
                <a:solidFill>
                  <a:srgbClr val="414141"/>
                </a:solidFill>
              </a:rPr>
              <a:t>Santi Acosta Verrier</a:t>
            </a:r>
            <a:endParaRPr b="1" sz="1500">
              <a:solidFill>
                <a:srgbClr val="414141"/>
              </a:solidFill>
            </a:endParaRPr>
          </a:p>
          <a:p>
            <a:pPr indent="-317500" lvl="0" marL="457200" rtl="0" algn="l">
              <a:lnSpc>
                <a:spcPct val="115000"/>
              </a:lnSpc>
              <a:spcBef>
                <a:spcPts val="0"/>
              </a:spcBef>
              <a:spcAft>
                <a:spcPts val="0"/>
              </a:spcAft>
              <a:buSzPts val="1400"/>
              <a:buChar char="●"/>
            </a:pPr>
            <a:r>
              <a:rPr lang="es" sz="1500"/>
              <a:t>Mail de contacto:  </a:t>
            </a:r>
            <a:r>
              <a:rPr lang="es" sz="1500" u="sng">
                <a:solidFill>
                  <a:schemeClr val="hlink"/>
                </a:solidFill>
                <a:hlinkClick r:id="rId3"/>
              </a:rPr>
              <a:t>santiago.acosta@bue.edu.ar</a:t>
            </a:r>
            <a:endParaRPr b="1" sz="1300">
              <a:solidFill>
                <a:srgbClr val="FF0000"/>
              </a:solidFill>
            </a:endParaRPr>
          </a:p>
          <a:p>
            <a:pPr indent="0" lvl="0" marL="0" rtl="0" algn="l">
              <a:lnSpc>
                <a:spcPct val="115000"/>
              </a:lnSpc>
              <a:spcBef>
                <a:spcPts val="0"/>
              </a:spcBef>
              <a:spcAft>
                <a:spcPts val="0"/>
              </a:spcAft>
              <a:buSzPts val="1400"/>
              <a:buNone/>
            </a:pPr>
            <a:r>
              <a:t/>
            </a:r>
            <a:endParaRPr sz="1500"/>
          </a:p>
          <a:p>
            <a:pPr indent="-323850" lvl="0" marL="457200" rtl="0" algn="l">
              <a:lnSpc>
                <a:spcPct val="115000"/>
              </a:lnSpc>
              <a:spcBef>
                <a:spcPts val="0"/>
              </a:spcBef>
              <a:spcAft>
                <a:spcPts val="0"/>
              </a:spcAft>
              <a:buSzPts val="1500"/>
              <a:buChar char="●"/>
            </a:pPr>
            <a:r>
              <a:rPr lang="es" sz="1500"/>
              <a:t>Perfil profesional:</a:t>
            </a:r>
            <a:endParaRPr sz="1500"/>
          </a:p>
          <a:p>
            <a:pPr indent="-307975" lvl="1" marL="914400" rtl="0" algn="l">
              <a:lnSpc>
                <a:spcPct val="115000"/>
              </a:lnSpc>
              <a:spcBef>
                <a:spcPts val="0"/>
              </a:spcBef>
              <a:spcAft>
                <a:spcPts val="0"/>
              </a:spcAft>
              <a:buClr>
                <a:srgbClr val="FF0000"/>
              </a:buClr>
              <a:buSzPts val="1250"/>
              <a:buChar char="○"/>
            </a:pPr>
            <a:r>
              <a:rPr b="1" lang="es" sz="1250" u="sng">
                <a:solidFill>
                  <a:schemeClr val="hlink"/>
                </a:solidFill>
                <a:hlinkClick r:id="rId4"/>
              </a:rPr>
              <a:t>https://www.linkedin.com/in/santiagoav/</a:t>
            </a:r>
            <a:r>
              <a:rPr b="1" lang="es" sz="1250">
                <a:solidFill>
                  <a:srgbClr val="FF0000"/>
                </a:solidFill>
              </a:rPr>
              <a:t> </a:t>
            </a:r>
            <a:endParaRPr b="1" sz="1250">
              <a:solidFill>
                <a:srgbClr val="FF0000"/>
              </a:solidFill>
            </a:endParaRPr>
          </a:p>
        </p:txBody>
      </p:sp>
      <p:pic>
        <p:nvPicPr>
          <p:cNvPr id="188" name="Google Shape;188;g2bc4d31aaa3_0_279"/>
          <p:cNvPicPr preferRelativeResize="0"/>
          <p:nvPr/>
        </p:nvPicPr>
        <p:blipFill rotWithShape="1">
          <a:blip r:embed="rId5">
            <a:alphaModFix/>
          </a:blip>
          <a:srcRect b="0" l="0" r="0" t="0"/>
          <a:stretch/>
        </p:blipFill>
        <p:spPr>
          <a:xfrm>
            <a:off x="5310600" y="1187938"/>
            <a:ext cx="3124750" cy="2767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bc4d31aaa3_0_419"/>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Datos importantes</a:t>
            </a:r>
            <a:endParaRPr/>
          </a:p>
        </p:txBody>
      </p:sp>
      <p:sp>
        <p:nvSpPr>
          <p:cNvPr id="194" name="Google Shape;194;g2bc4d31aaa3_0_419"/>
          <p:cNvSpPr txBox="1"/>
          <p:nvPr>
            <p:ph idx="1" type="body"/>
          </p:nvPr>
        </p:nvSpPr>
        <p:spPr>
          <a:xfrm>
            <a:off x="464100" y="2697450"/>
            <a:ext cx="3999900" cy="19476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Clr>
                <a:schemeClr val="dk1"/>
              </a:buClr>
              <a:buSzPct val="78571"/>
              <a:buFont typeface="Arial"/>
              <a:buNone/>
            </a:pPr>
            <a:r>
              <a:rPr lang="es"/>
              <a:t>Coordinador pedagógica del curso:</a:t>
            </a:r>
            <a:endParaRPr/>
          </a:p>
          <a:p>
            <a:pPr indent="0" lvl="0" marL="0" rtl="0" algn="l">
              <a:lnSpc>
                <a:spcPct val="115000"/>
              </a:lnSpc>
              <a:spcBef>
                <a:spcPts val="0"/>
              </a:spcBef>
              <a:spcAft>
                <a:spcPts val="0"/>
              </a:spcAft>
              <a:buClr>
                <a:schemeClr val="dk1"/>
              </a:buClr>
              <a:buSzPct val="78571"/>
              <a:buFont typeface="Arial"/>
              <a:buNone/>
            </a:pPr>
            <a:r>
              <a:rPr b="1" lang="es"/>
              <a:t>Matías Seminara</a:t>
            </a:r>
            <a:endParaRPr b="1"/>
          </a:p>
          <a:p>
            <a:pPr indent="0" lvl="0" marL="0" rtl="0" algn="l">
              <a:lnSpc>
                <a:spcPct val="115000"/>
              </a:lnSpc>
              <a:spcBef>
                <a:spcPts val="0"/>
              </a:spcBef>
              <a:spcAft>
                <a:spcPts val="0"/>
              </a:spcAft>
              <a:buClr>
                <a:schemeClr val="dk1"/>
              </a:buClr>
              <a:buSzPct val="78571"/>
              <a:buFont typeface="Arial"/>
              <a:buNone/>
            </a:pPr>
            <a:r>
              <a:rPr b="1" lang="es"/>
              <a:t>&lt;</a:t>
            </a:r>
            <a:r>
              <a:rPr b="1" lang="es" u="sng">
                <a:solidFill>
                  <a:schemeClr val="hlink"/>
                </a:solidFill>
              </a:rPr>
              <a:t>matias.seminara</a:t>
            </a:r>
            <a:r>
              <a:rPr b="1" lang="es" u="sng">
                <a:solidFill>
                  <a:schemeClr val="hlink"/>
                </a:solidFill>
                <a:hlinkClick r:id="rId3"/>
              </a:rPr>
              <a:t>@bue.edu.ar</a:t>
            </a:r>
            <a:r>
              <a:rPr b="1" lang="es"/>
              <a:t>&gt;</a:t>
            </a:r>
            <a:endParaRPr b="1"/>
          </a:p>
          <a:p>
            <a:pPr indent="0" lvl="0" marL="0" rtl="0" algn="l">
              <a:lnSpc>
                <a:spcPct val="115000"/>
              </a:lnSpc>
              <a:spcBef>
                <a:spcPts val="0"/>
              </a:spcBef>
              <a:spcAft>
                <a:spcPts val="0"/>
              </a:spcAft>
              <a:buClr>
                <a:schemeClr val="dk1"/>
              </a:buClr>
              <a:buSzPct val="85780"/>
              <a:buFont typeface="Arial"/>
              <a:buNone/>
            </a:pPr>
            <a:r>
              <a:rPr b="1" lang="es" sz="1282" u="sng">
                <a:solidFill>
                  <a:schemeClr val="hlink"/>
                </a:solidFill>
                <a:hlinkClick r:id="rId4"/>
              </a:rPr>
              <a:t>https://www.linkedin.com/in/matias-seminara</a:t>
            </a:r>
            <a:endParaRPr sz="1282"/>
          </a:p>
          <a:p>
            <a:pPr indent="0" lvl="0" marL="0" rtl="0" algn="l">
              <a:lnSpc>
                <a:spcPct val="115000"/>
              </a:lnSpc>
              <a:spcBef>
                <a:spcPts val="0"/>
              </a:spcBef>
              <a:spcAft>
                <a:spcPts val="0"/>
              </a:spcAft>
              <a:buClr>
                <a:schemeClr val="dk1"/>
              </a:buClr>
              <a:buSzPct val="78571"/>
              <a:buFont typeface="Arial"/>
              <a:buNone/>
            </a:pPr>
            <a:br>
              <a:rPr lang="es"/>
            </a:br>
            <a:r>
              <a:rPr lang="es"/>
              <a:t>Coordinador General del Programa:</a:t>
            </a:r>
            <a:endParaRPr/>
          </a:p>
          <a:p>
            <a:pPr indent="0" lvl="0" marL="0" rtl="0" algn="l">
              <a:lnSpc>
                <a:spcPct val="115000"/>
              </a:lnSpc>
              <a:spcBef>
                <a:spcPts val="0"/>
              </a:spcBef>
              <a:spcAft>
                <a:spcPts val="0"/>
              </a:spcAft>
              <a:buClr>
                <a:schemeClr val="dk1"/>
              </a:buClr>
              <a:buSzPct val="78571"/>
              <a:buFont typeface="Arial"/>
              <a:buNone/>
            </a:pPr>
            <a:r>
              <a:rPr b="1" lang="es"/>
              <a:t>Ramiro Escalante Leiva</a:t>
            </a:r>
            <a:endParaRPr b="1"/>
          </a:p>
          <a:p>
            <a:pPr indent="0" lvl="0" marL="0" rtl="0" algn="l">
              <a:lnSpc>
                <a:spcPct val="115000"/>
              </a:lnSpc>
              <a:spcBef>
                <a:spcPts val="0"/>
              </a:spcBef>
              <a:spcAft>
                <a:spcPts val="0"/>
              </a:spcAft>
              <a:buClr>
                <a:schemeClr val="dk1"/>
              </a:buClr>
              <a:buSzPct val="85780"/>
              <a:buFont typeface="Arial"/>
              <a:buNone/>
            </a:pPr>
            <a:r>
              <a:rPr b="1" lang="es" sz="1282" u="sng">
                <a:solidFill>
                  <a:schemeClr val="hlink"/>
                </a:solidFill>
                <a:hlinkClick r:id="rId5"/>
              </a:rPr>
              <a:t>https://www.linkedin.com/in/ramiroescalanteleiva</a:t>
            </a:r>
            <a:endParaRPr b="1" sz="1282"/>
          </a:p>
          <a:p>
            <a:pPr indent="0" lvl="0" marL="0" rtl="0" algn="l">
              <a:lnSpc>
                <a:spcPct val="115000"/>
              </a:lnSpc>
              <a:spcBef>
                <a:spcPts val="0"/>
              </a:spcBef>
              <a:spcAft>
                <a:spcPts val="0"/>
              </a:spcAft>
              <a:buClr>
                <a:schemeClr val="dk1"/>
              </a:buClr>
              <a:buSzPct val="78571"/>
              <a:buFont typeface="Arial"/>
              <a:buNone/>
            </a:pPr>
            <a:r>
              <a:t/>
            </a:r>
            <a:endParaRPr b="1"/>
          </a:p>
        </p:txBody>
      </p:sp>
      <p:sp>
        <p:nvSpPr>
          <p:cNvPr id="195" name="Google Shape;195;g2bc4d31aaa3_0_4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400"/>
              <a:buNone/>
            </a:pPr>
            <a:r>
              <a:rPr lang="es"/>
              <a:t>Tutora: </a:t>
            </a:r>
            <a:r>
              <a:rPr b="1" lang="es"/>
              <a:t>Fabiana Ramirez Cuenca</a:t>
            </a:r>
            <a:endParaRPr b="1">
              <a:solidFill>
                <a:srgbClr val="FF0000"/>
              </a:solidFill>
            </a:endParaRPr>
          </a:p>
          <a:p>
            <a:pPr indent="0" lvl="0" marL="0" rtl="0" algn="l">
              <a:lnSpc>
                <a:spcPct val="115000"/>
              </a:lnSpc>
              <a:spcBef>
                <a:spcPts val="0"/>
              </a:spcBef>
              <a:spcAft>
                <a:spcPts val="0"/>
              </a:spcAft>
              <a:buSzPts val="1400"/>
              <a:buNone/>
            </a:pPr>
            <a:r>
              <a:rPr lang="es"/>
              <a:t>Función de la Tutora: cambios de comisión, pedidos de baja, problemas de la plataforma, dudas y consultas administrativas.</a:t>
            </a:r>
            <a:endParaRPr/>
          </a:p>
          <a:p>
            <a:pPr indent="0" lvl="0" marL="0" rtl="0" algn="l">
              <a:lnSpc>
                <a:spcPct val="115000"/>
              </a:lnSpc>
              <a:spcBef>
                <a:spcPts val="0"/>
              </a:spcBef>
              <a:spcAft>
                <a:spcPts val="0"/>
              </a:spcAft>
              <a:buSzPts val="1400"/>
              <a:buNone/>
            </a:pPr>
            <a:r>
              <a:rPr lang="es"/>
              <a:t>Canal de consultas:</a:t>
            </a:r>
            <a:r>
              <a:rPr lang="es">
                <a:solidFill>
                  <a:schemeClr val="dk1"/>
                </a:solidFill>
              </a:rPr>
              <a:t> </a:t>
            </a:r>
            <a:r>
              <a:rPr b="1" lang="es">
                <a:solidFill>
                  <a:schemeClr val="dk1"/>
                </a:solidFill>
              </a:rPr>
              <a:t>la comunicación con la Tutora es vía formulario.</a:t>
            </a:r>
            <a:endParaRPr b="1">
              <a:solidFill>
                <a:schemeClr val="dk1"/>
              </a:solidFill>
            </a:endParaRPr>
          </a:p>
          <a:p>
            <a:pPr indent="0" lvl="0" marL="0" rtl="0" algn="l">
              <a:lnSpc>
                <a:spcPct val="115000"/>
              </a:lnSpc>
              <a:spcBef>
                <a:spcPts val="0"/>
              </a:spcBef>
              <a:spcAft>
                <a:spcPts val="0"/>
              </a:spcAft>
              <a:buSzPts val="1400"/>
              <a:buNone/>
            </a:pPr>
            <a:r>
              <a:rPr lang="es"/>
              <a:t>Si tenés dificultades para asistir a las clases virtuales sincrónicas en el horario asignado, es importante que lo comuniques a tu Tutora. </a:t>
            </a:r>
            <a:br>
              <a:rPr lang="es"/>
            </a:br>
            <a:r>
              <a:rPr b="1" lang="es"/>
              <a:t>La participación en estas clases es requisito obligatorio para poder aprobar el curso.</a:t>
            </a:r>
            <a:endParaRPr b="1"/>
          </a:p>
        </p:txBody>
      </p:sp>
      <p:sp>
        <p:nvSpPr>
          <p:cNvPr id="196" name="Google Shape;196;g2bc4d31aaa3_0_419"/>
          <p:cNvSpPr txBox="1"/>
          <p:nvPr/>
        </p:nvSpPr>
        <p:spPr>
          <a:xfrm>
            <a:off x="481700" y="1170125"/>
            <a:ext cx="3999900" cy="16893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95959"/>
                </a:solidFill>
                <a:latin typeface="Montserrat"/>
                <a:ea typeface="Montserrat"/>
                <a:cs typeface="Montserrat"/>
                <a:sym typeface="Montserrat"/>
              </a:rPr>
              <a:t>Nro. de comisión: </a:t>
            </a:r>
            <a:r>
              <a:rPr b="1" i="0" lang="es" sz="1400" u="none" cap="none" strike="noStrike">
                <a:solidFill>
                  <a:srgbClr val="414141"/>
                </a:solidFill>
                <a:latin typeface="Montserrat"/>
                <a:ea typeface="Montserrat"/>
                <a:cs typeface="Montserrat"/>
                <a:sym typeface="Montserrat"/>
              </a:rPr>
              <a:t>2413</a:t>
            </a:r>
            <a:r>
              <a:rPr b="1" lang="es">
                <a:solidFill>
                  <a:srgbClr val="414141"/>
                </a:solidFill>
                <a:latin typeface="Montserrat"/>
                <a:ea typeface="Montserrat"/>
                <a:cs typeface="Montserrat"/>
                <a:sym typeface="Montserrat"/>
              </a:rPr>
              <a:t>8</a:t>
            </a:r>
            <a:endParaRPr b="1" i="0" sz="1400" u="none" cap="none" strike="noStrike">
              <a:solidFill>
                <a:srgbClr val="41414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95959"/>
                </a:solidFill>
                <a:latin typeface="Montserrat"/>
                <a:ea typeface="Montserrat"/>
                <a:cs typeface="Montserrat"/>
                <a:sym typeface="Montserrat"/>
              </a:rPr>
              <a:t>Días y horarios de la cursada on-line: </a:t>
            </a:r>
            <a:endParaRPr b="0" i="0" sz="1400" u="none" cap="none" strike="noStrike">
              <a:solidFill>
                <a:srgbClr val="595959"/>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414141"/>
                </a:solidFill>
                <a:latin typeface="Montserrat"/>
                <a:ea typeface="Montserrat"/>
                <a:cs typeface="Montserrat"/>
                <a:sym typeface="Montserrat"/>
              </a:rPr>
              <a:t>Lunes y miércoles de 1</a:t>
            </a:r>
            <a:r>
              <a:rPr b="1" lang="es">
                <a:solidFill>
                  <a:srgbClr val="414141"/>
                </a:solidFill>
                <a:latin typeface="Montserrat"/>
                <a:ea typeface="Montserrat"/>
                <a:cs typeface="Montserrat"/>
                <a:sym typeface="Montserrat"/>
              </a:rPr>
              <a:t>9</a:t>
            </a:r>
            <a:r>
              <a:rPr b="1" i="0" lang="es" sz="1400" u="none" cap="none" strike="noStrike">
                <a:solidFill>
                  <a:srgbClr val="414141"/>
                </a:solidFill>
                <a:latin typeface="Montserrat"/>
                <a:ea typeface="Montserrat"/>
                <a:cs typeface="Montserrat"/>
                <a:sym typeface="Montserrat"/>
              </a:rPr>
              <a:t> a </a:t>
            </a:r>
            <a:r>
              <a:rPr b="1" lang="es">
                <a:solidFill>
                  <a:srgbClr val="414141"/>
                </a:solidFill>
                <a:latin typeface="Montserrat"/>
                <a:ea typeface="Montserrat"/>
                <a:cs typeface="Montserrat"/>
                <a:sym typeface="Montserrat"/>
              </a:rPr>
              <a:t>20</a:t>
            </a:r>
            <a:r>
              <a:rPr b="1" i="0" lang="es" sz="1400" u="none" cap="none" strike="noStrike">
                <a:solidFill>
                  <a:srgbClr val="414141"/>
                </a:solidFill>
                <a:latin typeface="Montserrat"/>
                <a:ea typeface="Montserrat"/>
                <a:cs typeface="Montserrat"/>
                <a:sym typeface="Montserrat"/>
              </a:rPr>
              <a:t>:30</a:t>
            </a:r>
            <a:endParaRPr b="0" i="0" sz="1400" u="none" cap="none" strike="noStrike">
              <a:solidFill>
                <a:srgbClr val="41414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95959"/>
                </a:solidFill>
                <a:latin typeface="Montserrat"/>
                <a:ea typeface="Montserrat"/>
                <a:cs typeface="Montserrat"/>
                <a:sym typeface="Montserrat"/>
              </a:rPr>
              <a:t>Modalidad: </a:t>
            </a:r>
            <a:r>
              <a:rPr b="1" i="0" lang="es" sz="1400" u="none" cap="none" strike="noStrike">
                <a:solidFill>
                  <a:srgbClr val="595959"/>
                </a:solidFill>
                <a:latin typeface="Montserrat"/>
                <a:ea typeface="Montserrat"/>
                <a:cs typeface="Montserrat"/>
                <a:sym typeface="Montserrat"/>
              </a:rPr>
              <a:t>Virtual</a:t>
            </a:r>
            <a:endParaRPr b="1" i="0" sz="1400" u="none" cap="none" strike="noStrike">
              <a:solidFill>
                <a:srgbClr val="595959"/>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595959"/>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95959"/>
                </a:solidFill>
                <a:latin typeface="Montserrat"/>
                <a:ea typeface="Montserrat"/>
                <a:cs typeface="Montserrat"/>
                <a:sym typeface="Montserrat"/>
              </a:rPr>
              <a:t>Instructor/a: </a:t>
            </a:r>
            <a:r>
              <a:rPr b="1" i="0" lang="es" sz="1400" u="none" cap="none" strike="noStrike">
                <a:solidFill>
                  <a:srgbClr val="595959"/>
                </a:solidFill>
                <a:latin typeface="Montserrat"/>
                <a:ea typeface="Montserrat"/>
                <a:cs typeface="Montserrat"/>
                <a:sym typeface="Montserrat"/>
              </a:rPr>
              <a:t>Santiago Acosta Verrier</a:t>
            </a:r>
            <a:endParaRPr b="1" i="0" sz="1400" u="none" cap="none" strike="noStrike">
              <a:solidFill>
                <a:srgbClr val="595959"/>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