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58" r:id="rId2"/>
    <p:sldId id="256" r:id="rId3"/>
    <p:sldId id="259" r:id="rId4"/>
    <p:sldId id="262" r:id="rId5"/>
    <p:sldId id="279" r:id="rId6"/>
    <p:sldId id="276" r:id="rId7"/>
    <p:sldId id="280" r:id="rId8"/>
    <p:sldId id="281" r:id="rId9"/>
    <p:sldId id="282" r:id="rId10"/>
    <p:sldId id="275" r:id="rId11"/>
    <p:sldId id="283" r:id="rId12"/>
    <p:sldId id="285" r:id="rId13"/>
    <p:sldId id="289" r:id="rId14"/>
    <p:sldId id="286" r:id="rId15"/>
    <p:sldId id="287" r:id="rId16"/>
    <p:sldId id="288" r:id="rId17"/>
    <p:sldId id="290" r:id="rId18"/>
    <p:sldId id="293" r:id="rId19"/>
    <p:sldId id="284" r:id="rId20"/>
    <p:sldId id="260" r:id="rId21"/>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C20"/>
    <a:srgbClr val="D71920"/>
    <a:srgbClr val="C8B160"/>
    <a:srgbClr val="009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7612F-F4F6-49E7-9E06-3D5220FEBB27}" type="datetimeFigureOut">
              <a:rPr lang="es-NI" smtClean="0"/>
              <a:t>11/10/2025</a:t>
            </a:fld>
            <a:endParaRPr lang="es-NI"/>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84567-83D8-42DA-AC87-6626250FF122}" type="slidenum">
              <a:rPr lang="es-NI" smtClean="0"/>
              <a:t>‹Nº›</a:t>
            </a:fld>
            <a:endParaRPr lang="es-NI"/>
          </a:p>
        </p:txBody>
      </p:sp>
    </p:spTree>
    <p:extLst>
      <p:ext uri="{BB962C8B-B14F-4D97-AF65-F5344CB8AC3E}">
        <p14:creationId xmlns:p14="http://schemas.microsoft.com/office/powerpoint/2010/main" val="13837314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1709738"/>
            <a:ext cx="12192000" cy="514826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
        <p:nvSpPr>
          <p:cNvPr id="2" name="Título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el estilo de texto del patrón</a:t>
            </a:r>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910"/>
            <a:ext cx="5306096" cy="1416727"/>
          </a:xfrm>
          <a:prstGeom prst="rect">
            <a:avLst/>
          </a:prstGeom>
        </p:spPr>
      </p:pic>
    </p:spTree>
    <p:extLst>
      <p:ext uri="{BB962C8B-B14F-4D97-AF65-F5344CB8AC3E}">
        <p14:creationId xmlns:p14="http://schemas.microsoft.com/office/powerpoint/2010/main" val="38812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solidFill>
                  <a:schemeClr val="tx1">
                    <a:lumMod val="75000"/>
                    <a:lumOff val="25000"/>
                  </a:schemeClr>
                </a:solidFill>
              </a:defRPr>
            </a:lvl1pPr>
          </a:lstStyle>
          <a:p>
            <a:r>
              <a:rPr lang="es-ES" dirty="0"/>
              <a:t>Haga clic para modificar el estilo de título del patrón</a:t>
            </a:r>
            <a:endParaRPr lang="es-NI"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NI" dirty="0"/>
          </a:p>
        </p:txBody>
      </p:sp>
      <p:sp>
        <p:nvSpPr>
          <p:cNvPr id="8" name="Rectángulo 7"/>
          <p:cNvSpPr/>
          <p:nvPr userDrawn="1"/>
        </p:nvSpPr>
        <p:spPr>
          <a:xfrm>
            <a:off x="0" y="-1"/>
            <a:ext cx="12192000" cy="1122364"/>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2533" y="-36372"/>
            <a:ext cx="2139467" cy="1195106"/>
          </a:xfrm>
          <a:prstGeom prst="rect">
            <a:avLst/>
          </a:prstGeom>
        </p:spPr>
      </p:pic>
    </p:spTree>
    <p:extLst>
      <p:ext uri="{BB962C8B-B14F-4D97-AF65-F5344CB8AC3E}">
        <p14:creationId xmlns:p14="http://schemas.microsoft.com/office/powerpoint/2010/main" val="266077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
        <p:nvSpPr>
          <p:cNvPr id="8" name="Rectángulo 7"/>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Tree>
    <p:extLst>
      <p:ext uri="{BB962C8B-B14F-4D97-AF65-F5344CB8AC3E}">
        <p14:creationId xmlns:p14="http://schemas.microsoft.com/office/powerpoint/2010/main" val="394091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sz="half" idx="1"/>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4" name="Marcador de contenido 3"/>
          <p:cNvSpPr>
            <a:spLocks noGrp="1"/>
          </p:cNvSpPr>
          <p:nvPr>
            <p:ph sz="half" idx="2"/>
          </p:nvPr>
        </p:nvSpPr>
        <p:spPr>
          <a:xfrm>
            <a:off x="6172200" y="1825625"/>
            <a:ext cx="5181600" cy="435133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9" name="Rectángulo 8"/>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Tree>
    <p:extLst>
      <p:ext uri="{BB962C8B-B14F-4D97-AF65-F5344CB8AC3E}">
        <p14:creationId xmlns:p14="http://schemas.microsoft.com/office/powerpoint/2010/main" val="243098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ángulo 4"/>
          <p:cNvSpPr/>
          <p:nvPr userDrawn="1"/>
        </p:nvSpPr>
        <p:spPr>
          <a:xfrm>
            <a:off x="0" y="6349284"/>
            <a:ext cx="12192000" cy="508715"/>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2455" y="2253803"/>
            <a:ext cx="7187089" cy="1918952"/>
          </a:xfrm>
          <a:prstGeom prst="rect">
            <a:avLst/>
          </a:prstGeom>
        </p:spPr>
      </p:pic>
    </p:spTree>
    <p:extLst>
      <p:ext uri="{BB962C8B-B14F-4D97-AF65-F5344CB8AC3E}">
        <p14:creationId xmlns:p14="http://schemas.microsoft.com/office/powerpoint/2010/main" val="4197885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Tree>
    <p:extLst>
      <p:ext uri="{BB962C8B-B14F-4D97-AF65-F5344CB8AC3E}">
        <p14:creationId xmlns:p14="http://schemas.microsoft.com/office/powerpoint/2010/main" val="404444781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0904" y="1476808"/>
            <a:ext cx="10515600" cy="2852737"/>
          </a:xfrm>
        </p:spPr>
        <p:txBody>
          <a:bodyPr/>
          <a:lstStyle/>
          <a:p>
            <a:r>
              <a:rPr lang="es-NI" sz="4800" dirty="0"/>
              <a:t>Análisis y Diseño de Sistemas</a:t>
            </a:r>
            <a:br>
              <a:rPr lang="es-NI" sz="4800" dirty="0"/>
            </a:br>
            <a:br>
              <a:rPr lang="es-NI" dirty="0"/>
            </a:br>
            <a:r>
              <a:rPr lang="es-ES" sz="2800" dirty="0"/>
              <a:t>III Unidad:  El proceso de análisis de sistemas</a:t>
            </a:r>
            <a:endParaRPr lang="es-NI" sz="2800" dirty="0"/>
          </a:p>
        </p:txBody>
      </p:sp>
      <p:sp>
        <p:nvSpPr>
          <p:cNvPr id="3" name="Marcador de texto 2"/>
          <p:cNvSpPr>
            <a:spLocks noGrp="1"/>
          </p:cNvSpPr>
          <p:nvPr>
            <p:ph type="body" idx="1"/>
          </p:nvPr>
        </p:nvSpPr>
        <p:spPr>
          <a:xfrm>
            <a:off x="1483013" y="4963536"/>
            <a:ext cx="10515600" cy="1500187"/>
          </a:xfrm>
        </p:spPr>
        <p:txBody>
          <a:bodyPr>
            <a:normAutofit/>
          </a:bodyPr>
          <a:lstStyle/>
          <a:p>
            <a:pPr algn="r"/>
            <a:endParaRPr lang="es-ES" sz="1800" b="1" dirty="0"/>
          </a:p>
          <a:p>
            <a:pPr algn="r"/>
            <a:endParaRPr lang="es-ES" sz="1800" b="1" dirty="0"/>
          </a:p>
          <a:p>
            <a:pPr algn="r"/>
            <a:endParaRPr lang="es-ES" sz="1800" b="1" dirty="0"/>
          </a:p>
          <a:p>
            <a:pPr algn="r"/>
            <a:r>
              <a:rPr lang="es-ES" sz="1800" b="1" dirty="0"/>
              <a:t>Docentes: Colectivo de Asignatura (2S2025)</a:t>
            </a:r>
            <a:endParaRPr lang="es-NI" sz="1800" dirty="0"/>
          </a:p>
        </p:txBody>
      </p:sp>
    </p:spTree>
    <p:extLst>
      <p:ext uri="{BB962C8B-B14F-4D97-AF65-F5344CB8AC3E}">
        <p14:creationId xmlns:p14="http://schemas.microsoft.com/office/powerpoint/2010/main" val="77156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424FE01-E081-4964-9A4D-0383EFC90597}"/>
              </a:ext>
            </a:extLst>
          </p:cNvPr>
          <p:cNvSpPr/>
          <p:nvPr/>
        </p:nvSpPr>
        <p:spPr>
          <a:xfrm>
            <a:off x="551735" y="263312"/>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sp>
        <p:nvSpPr>
          <p:cNvPr id="6" name="Rectangle 3">
            <a:extLst>
              <a:ext uri="{FF2B5EF4-FFF2-40B4-BE49-F238E27FC236}">
                <a16:creationId xmlns:a16="http://schemas.microsoft.com/office/drawing/2014/main" id="{BD852D2F-1E70-4417-95B5-8DC4A97CCF84}"/>
              </a:ext>
            </a:extLst>
          </p:cNvPr>
          <p:cNvSpPr txBox="1">
            <a:spLocks noChangeArrowheads="1"/>
          </p:cNvSpPr>
          <p:nvPr/>
        </p:nvSpPr>
        <p:spPr>
          <a:xfrm>
            <a:off x="457199" y="1600199"/>
            <a:ext cx="9060873" cy="417454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buFont typeface="Wingdings" panose="05000000000000000000" pitchFamily="2" charset="2"/>
              <a:buNone/>
            </a:pPr>
            <a:endParaRPr lang="es-MX" altLang="es-NI" sz="2400" dirty="0"/>
          </a:p>
          <a:p>
            <a:pPr lvl="1" algn="just">
              <a:lnSpc>
                <a:spcPct val="160000"/>
              </a:lnSpc>
              <a:buFont typeface="Wingdings" panose="05000000000000000000" pitchFamily="2" charset="2"/>
              <a:buChar char="ü"/>
            </a:pPr>
            <a:r>
              <a:rPr lang="es-MX" altLang="es-NI" sz="2600" dirty="0">
                <a:solidFill>
                  <a:srgbClr val="002060"/>
                </a:solidFill>
                <a:cs typeface="Times New Roman" panose="02020603050405020304" pitchFamily="18" charset="0"/>
              </a:rPr>
              <a:t>Pantalla significa que el flujo representa  una ventana de entrada, puede ser cualquier tipo de ventana, GUI, </a:t>
            </a:r>
            <a:r>
              <a:rPr lang="es-MX" altLang="es-NI" sz="2600" dirty="0" err="1">
                <a:solidFill>
                  <a:srgbClr val="002060"/>
                </a:solidFill>
                <a:cs typeface="Times New Roman" panose="02020603050405020304" pitchFamily="18" charset="0"/>
              </a:rPr>
              <a:t>webpage</a:t>
            </a:r>
            <a:r>
              <a:rPr lang="es-MX" altLang="es-NI" sz="2600" dirty="0">
                <a:solidFill>
                  <a:srgbClr val="002060"/>
                </a:solidFill>
                <a:cs typeface="Times New Roman" panose="02020603050405020304" pitchFamily="18" charset="0"/>
              </a:rPr>
              <a:t>, etc. </a:t>
            </a:r>
          </a:p>
          <a:p>
            <a:pPr lvl="1" algn="just">
              <a:lnSpc>
                <a:spcPct val="160000"/>
              </a:lnSpc>
              <a:buFont typeface="Wingdings" panose="05000000000000000000" pitchFamily="2" charset="2"/>
              <a:buChar char="ü"/>
            </a:pPr>
            <a:r>
              <a:rPr lang="es-MX" altLang="es-NI" sz="2600" dirty="0">
                <a:solidFill>
                  <a:srgbClr val="002060"/>
                </a:solidFill>
                <a:cs typeface="Times New Roman" panose="02020603050405020304" pitchFamily="18" charset="0"/>
              </a:rPr>
              <a:t>Orden para describir los Data </a:t>
            </a:r>
            <a:r>
              <a:rPr lang="es-MX" altLang="es-NI" sz="2600" dirty="0" err="1">
                <a:solidFill>
                  <a:srgbClr val="002060"/>
                </a:solidFill>
                <a:cs typeface="Times New Roman" panose="02020603050405020304" pitchFamily="18" charset="0"/>
              </a:rPr>
              <a:t>Flows</a:t>
            </a:r>
            <a:r>
              <a:rPr lang="es-MX" altLang="es-NI" sz="2600" dirty="0">
                <a:solidFill>
                  <a:srgbClr val="002060"/>
                </a:solidFill>
                <a:cs typeface="Times New Roman" panose="02020603050405020304" pitchFamily="18" charset="0"/>
              </a:rPr>
              <a:t>:</a:t>
            </a:r>
          </a:p>
          <a:p>
            <a:pPr marL="914400" lvl="1" indent="-457200" algn="just"/>
            <a:endParaRPr lang="es-MX" altLang="es-NI" sz="2600" dirty="0">
              <a:solidFill>
                <a:srgbClr val="002060"/>
              </a:solidFill>
              <a:cs typeface="Times New Roman" panose="02020603050405020304" pitchFamily="18" charset="0"/>
            </a:endParaRPr>
          </a:p>
          <a:p>
            <a:pPr marL="1371600" lvl="2" indent="-457200" algn="just">
              <a:lnSpc>
                <a:spcPct val="150000"/>
              </a:lnSpc>
              <a:buFont typeface="Wingdings" panose="05000000000000000000" pitchFamily="2" charset="2"/>
              <a:buAutoNum type="arabicPeriod"/>
            </a:pPr>
            <a:r>
              <a:rPr lang="es-MX" altLang="es-NI" sz="2600" dirty="0">
                <a:solidFill>
                  <a:srgbClr val="002060"/>
                </a:solidFill>
                <a:cs typeface="Times New Roman" panose="02020603050405020304" pitchFamily="18" charset="0"/>
              </a:rPr>
              <a:t>Primero se deben describir los Data </a:t>
            </a:r>
            <a:r>
              <a:rPr lang="es-MX" altLang="es-NI" sz="2600" dirty="0" err="1">
                <a:solidFill>
                  <a:srgbClr val="002060"/>
                </a:solidFill>
                <a:cs typeface="Times New Roman" panose="02020603050405020304" pitchFamily="18" charset="0"/>
              </a:rPr>
              <a:t>Flows</a:t>
            </a:r>
            <a:r>
              <a:rPr lang="es-MX" altLang="es-NI" sz="2600" dirty="0">
                <a:solidFill>
                  <a:srgbClr val="002060"/>
                </a:solidFill>
                <a:cs typeface="Times New Roman" panose="02020603050405020304" pitchFamily="18" charset="0"/>
              </a:rPr>
              <a:t> para todas las entradas y salidas ya que generalmente representan la interfaz directa con el usuario.</a:t>
            </a:r>
          </a:p>
          <a:p>
            <a:pPr marL="1371600" lvl="2" indent="-457200" algn="just">
              <a:lnSpc>
                <a:spcPct val="150000"/>
              </a:lnSpc>
              <a:buFont typeface="Wingdings" panose="05000000000000000000" pitchFamily="2" charset="2"/>
              <a:buAutoNum type="arabicPeriod"/>
            </a:pPr>
            <a:r>
              <a:rPr lang="es-MX" altLang="es-NI" sz="2600" dirty="0">
                <a:solidFill>
                  <a:srgbClr val="002060"/>
                </a:solidFill>
                <a:cs typeface="Times New Roman" panose="02020603050405020304" pitchFamily="18" charset="0"/>
              </a:rPr>
              <a:t>Después se describen los Data </a:t>
            </a:r>
            <a:r>
              <a:rPr lang="es-MX" altLang="es-NI" sz="2600" dirty="0" err="1">
                <a:solidFill>
                  <a:srgbClr val="002060"/>
                </a:solidFill>
                <a:cs typeface="Times New Roman" panose="02020603050405020304" pitchFamily="18" charset="0"/>
              </a:rPr>
              <a:t>Flows</a:t>
            </a:r>
            <a:r>
              <a:rPr lang="es-MX" altLang="es-NI" sz="2600" dirty="0">
                <a:solidFill>
                  <a:srgbClr val="002060"/>
                </a:solidFill>
                <a:cs typeface="Times New Roman" panose="02020603050405020304" pitchFamily="18" charset="0"/>
              </a:rPr>
              <a:t> intermedios (entre procesos)</a:t>
            </a:r>
          </a:p>
          <a:p>
            <a:pPr marL="1371600" lvl="2" indent="-457200" algn="just">
              <a:lnSpc>
                <a:spcPct val="150000"/>
              </a:lnSpc>
              <a:buFont typeface="Wingdings" panose="05000000000000000000" pitchFamily="2" charset="2"/>
              <a:buAutoNum type="arabicPeriod"/>
            </a:pPr>
            <a:r>
              <a:rPr lang="es-MX" altLang="es-NI" sz="2600" dirty="0">
                <a:solidFill>
                  <a:srgbClr val="002060"/>
                </a:solidFill>
                <a:cs typeface="Times New Roman" panose="02020603050405020304" pitchFamily="18" charset="0"/>
              </a:rPr>
              <a:t>Finalmente se describen los Data </a:t>
            </a:r>
            <a:r>
              <a:rPr lang="es-MX" altLang="es-NI" sz="2600" dirty="0" err="1">
                <a:solidFill>
                  <a:srgbClr val="002060"/>
                </a:solidFill>
                <a:cs typeface="Times New Roman" panose="02020603050405020304" pitchFamily="18" charset="0"/>
              </a:rPr>
              <a:t>Flows</a:t>
            </a:r>
            <a:r>
              <a:rPr lang="es-MX" altLang="es-NI" sz="2600" dirty="0">
                <a:solidFill>
                  <a:srgbClr val="002060"/>
                </a:solidFill>
                <a:cs typeface="Times New Roman" panose="02020603050405020304" pitchFamily="18" charset="0"/>
              </a:rPr>
              <a:t> a Data </a:t>
            </a:r>
            <a:r>
              <a:rPr lang="es-MX" altLang="es-NI" sz="2600" dirty="0" err="1">
                <a:solidFill>
                  <a:srgbClr val="002060"/>
                </a:solidFill>
                <a:cs typeface="Times New Roman" panose="02020603050405020304" pitchFamily="18" charset="0"/>
              </a:rPr>
              <a:t>Stores</a:t>
            </a:r>
            <a:r>
              <a:rPr lang="es-MX" altLang="es-NI" sz="2600" dirty="0">
                <a:solidFill>
                  <a:srgbClr val="002060"/>
                </a:solidFill>
                <a:cs typeface="Times New Roman" panose="02020603050405020304" pitchFamily="18" charset="0"/>
              </a:rPr>
              <a:t> (almacenes de información)</a:t>
            </a:r>
          </a:p>
          <a:p>
            <a:pPr marL="914400" lvl="1" indent="-457200"/>
            <a:endParaRPr lang="es-MX" altLang="es-NI" sz="1800" dirty="0"/>
          </a:p>
        </p:txBody>
      </p:sp>
      <p:sp>
        <p:nvSpPr>
          <p:cNvPr id="7" name="Rectangle 2">
            <a:extLst>
              <a:ext uri="{FF2B5EF4-FFF2-40B4-BE49-F238E27FC236}">
                <a16:creationId xmlns:a16="http://schemas.microsoft.com/office/drawing/2014/main" id="{C2FA3620-1D40-4324-8D28-E0065011CB1D}"/>
              </a:ext>
            </a:extLst>
          </p:cNvPr>
          <p:cNvSpPr txBox="1">
            <a:spLocks noChangeArrowheads="1"/>
          </p:cNvSpPr>
          <p:nvPr/>
        </p:nvSpPr>
        <p:spPr>
          <a:xfrm>
            <a:off x="-307655" y="1035341"/>
            <a:ext cx="4558145" cy="371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lumMod val="75000"/>
                    <a:lumOff val="25000"/>
                  </a:schemeClr>
                </a:solidFill>
                <a:latin typeface="+mj-lt"/>
                <a:ea typeface="+mj-ea"/>
                <a:cs typeface="+mj-cs"/>
              </a:defRPr>
            </a:lvl1pPr>
          </a:lstStyle>
          <a:p>
            <a:r>
              <a:rPr lang="es-MX" altLang="es-NI" sz="2000" b="1" dirty="0">
                <a:solidFill>
                  <a:srgbClr val="002060"/>
                </a:solidFill>
                <a:latin typeface="+mn-lt"/>
                <a:ea typeface="+mn-ea"/>
                <a:cs typeface="Times New Roman" panose="02020603050405020304" pitchFamily="18" charset="0"/>
              </a:rPr>
              <a:t>Descripción de Data Flow </a:t>
            </a:r>
          </a:p>
        </p:txBody>
      </p:sp>
      <p:pic>
        <p:nvPicPr>
          <p:cNvPr id="7170" name="Picture 2" descr="Análisis de sistemas mediante diccionario de datos. | Análisis y Diseño I">
            <a:extLst>
              <a:ext uri="{FF2B5EF4-FFF2-40B4-BE49-F238E27FC236}">
                <a16:creationId xmlns:a16="http://schemas.microsoft.com/office/drawing/2014/main" id="{8158E1DB-78CD-4EE6-B719-6F08C50EF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9744" y="3429000"/>
            <a:ext cx="2337955" cy="18469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86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C741E98-A0E2-4C70-87EA-AC1B0C55F988}"/>
              </a:ext>
            </a:extLst>
          </p:cNvPr>
          <p:cNvSpPr/>
          <p:nvPr/>
        </p:nvSpPr>
        <p:spPr>
          <a:xfrm>
            <a:off x="1074176" y="207894"/>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chemeClr val="bg1"/>
                </a:solidFill>
              </a:rPr>
              <a:t>Diccionario de datos</a:t>
            </a:r>
          </a:p>
        </p:txBody>
      </p:sp>
      <p:sp>
        <p:nvSpPr>
          <p:cNvPr id="2" name="Rectángulo 1">
            <a:extLst>
              <a:ext uri="{FF2B5EF4-FFF2-40B4-BE49-F238E27FC236}">
                <a16:creationId xmlns:a16="http://schemas.microsoft.com/office/drawing/2014/main" id="{93C3D5B1-0B5F-44F1-89B3-16B66B7CAE59}"/>
              </a:ext>
            </a:extLst>
          </p:cNvPr>
          <p:cNvSpPr/>
          <p:nvPr/>
        </p:nvSpPr>
        <p:spPr>
          <a:xfrm>
            <a:off x="461219" y="1360116"/>
            <a:ext cx="4504054" cy="400110"/>
          </a:xfrm>
          <a:prstGeom prst="rect">
            <a:avLst/>
          </a:prstGeom>
        </p:spPr>
        <p:txBody>
          <a:bodyPr wrap="none">
            <a:spAutoFit/>
          </a:bodyPr>
          <a:lstStyle/>
          <a:p>
            <a:r>
              <a:rPr lang="es-MX" altLang="es-NI" sz="2000" b="1" dirty="0">
                <a:solidFill>
                  <a:srgbClr val="002060"/>
                </a:solidFill>
                <a:cs typeface="Times New Roman" panose="02020603050405020304" pitchFamily="18" charset="0"/>
              </a:rPr>
              <a:t>Descripción de las Estructuras de Datos</a:t>
            </a:r>
            <a:endParaRPr lang="es-NI" sz="2000" b="1" dirty="0">
              <a:solidFill>
                <a:srgbClr val="002060"/>
              </a:solidFill>
              <a:cs typeface="Times New Roman" panose="02020603050405020304" pitchFamily="18" charset="0"/>
            </a:endParaRPr>
          </a:p>
        </p:txBody>
      </p:sp>
      <p:sp>
        <p:nvSpPr>
          <p:cNvPr id="4" name="Rectangle 3">
            <a:extLst>
              <a:ext uri="{FF2B5EF4-FFF2-40B4-BE49-F238E27FC236}">
                <a16:creationId xmlns:a16="http://schemas.microsoft.com/office/drawing/2014/main" id="{8748F9D6-1F50-4E30-88DF-74D90FCEFF1E}"/>
              </a:ext>
            </a:extLst>
          </p:cNvPr>
          <p:cNvSpPr txBox="1">
            <a:spLocks noChangeArrowheads="1"/>
          </p:cNvSpPr>
          <p:nvPr/>
        </p:nvSpPr>
        <p:spPr>
          <a:xfrm>
            <a:off x="337854" y="1871063"/>
            <a:ext cx="11004999" cy="45307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742950" lvl="1" indent="-285750" algn="just">
              <a:lnSpc>
                <a:spcPct val="150000"/>
              </a:lnSpc>
              <a:buFont typeface="Wingdings" panose="05000000000000000000" pitchFamily="2" charset="2"/>
              <a:buChar char="ü"/>
            </a:pPr>
            <a:r>
              <a:rPr lang="es-MX" altLang="es-NI" sz="1900" dirty="0">
                <a:solidFill>
                  <a:srgbClr val="002060"/>
                </a:solidFill>
                <a:cs typeface="Times New Roman" panose="02020603050405020304" pitchFamily="18" charset="0"/>
              </a:rPr>
              <a:t>Usualmente se describen usando notación algebraica:</a:t>
            </a:r>
          </a:p>
          <a:p>
            <a:pPr marL="1200150" lvl="2" indent="-285750" algn="just">
              <a:lnSpc>
                <a:spcPct val="150000"/>
              </a:lnSpc>
              <a:buFont typeface="Wingdings" panose="05000000000000000000" pitchFamily="2" charset="2"/>
              <a:buChar char="§"/>
            </a:pPr>
            <a:r>
              <a:rPr lang="es-MX" altLang="es-NI" sz="1700" dirty="0">
                <a:solidFill>
                  <a:srgbClr val="002060"/>
                </a:solidFill>
                <a:cs typeface="Times New Roman" panose="02020603050405020304" pitchFamily="18" charset="0"/>
              </a:rPr>
              <a:t>Signo Igual (=) significa “compuesto de”</a:t>
            </a:r>
          </a:p>
          <a:p>
            <a:pPr marL="1200150" lvl="2" indent="-285750" algn="just">
              <a:lnSpc>
                <a:spcPct val="150000"/>
              </a:lnSpc>
              <a:buFont typeface="Wingdings" panose="05000000000000000000" pitchFamily="2" charset="2"/>
              <a:buChar char="§"/>
            </a:pPr>
            <a:r>
              <a:rPr lang="es-MX" altLang="es-NI" sz="1700" dirty="0">
                <a:solidFill>
                  <a:srgbClr val="002060"/>
                </a:solidFill>
                <a:cs typeface="Times New Roman" panose="02020603050405020304" pitchFamily="18" charset="0"/>
              </a:rPr>
              <a:t>Signo Mas (+) significa “y”</a:t>
            </a:r>
          </a:p>
          <a:p>
            <a:pPr marL="1200150" lvl="2" indent="-285750" algn="just">
              <a:lnSpc>
                <a:spcPct val="150000"/>
              </a:lnSpc>
              <a:buFont typeface="Wingdings" panose="05000000000000000000" pitchFamily="2" charset="2"/>
              <a:buChar char="§"/>
            </a:pPr>
            <a:r>
              <a:rPr lang="es-MX" altLang="es-NI" sz="1700" dirty="0">
                <a:solidFill>
                  <a:srgbClr val="002060"/>
                </a:solidFill>
                <a:cs typeface="Times New Roman" panose="02020603050405020304" pitchFamily="18" charset="0"/>
              </a:rPr>
              <a:t>Llaves { } representa elementos repetitivos</a:t>
            </a:r>
          </a:p>
          <a:p>
            <a:pPr marL="1200150" lvl="2" indent="-285750" algn="just">
              <a:lnSpc>
                <a:spcPct val="150000"/>
              </a:lnSpc>
              <a:buFont typeface="Wingdings" panose="05000000000000000000" pitchFamily="2" charset="2"/>
              <a:buChar char="§"/>
            </a:pPr>
            <a:r>
              <a:rPr lang="es-MX" altLang="es-NI" sz="1700" dirty="0">
                <a:solidFill>
                  <a:srgbClr val="002060"/>
                </a:solidFill>
                <a:cs typeface="Times New Roman" panose="02020603050405020304" pitchFamily="18" charset="0"/>
              </a:rPr>
              <a:t>Paréntesis Cuadrado [ ] representa un “</a:t>
            </a:r>
            <a:r>
              <a:rPr lang="es-MX" altLang="es-NI" sz="1700" dirty="0" err="1">
                <a:solidFill>
                  <a:srgbClr val="002060"/>
                </a:solidFill>
                <a:cs typeface="Times New Roman" panose="02020603050405020304" pitchFamily="18" charset="0"/>
              </a:rPr>
              <a:t>either</a:t>
            </a:r>
            <a:r>
              <a:rPr lang="es-MX" altLang="es-NI" sz="1700" dirty="0">
                <a:solidFill>
                  <a:srgbClr val="002060"/>
                </a:solidFill>
                <a:cs typeface="Times New Roman" panose="02020603050405020304" pitchFamily="18" charset="0"/>
              </a:rPr>
              <a:t>/</a:t>
            </a:r>
            <a:r>
              <a:rPr lang="es-MX" altLang="es-NI" sz="1700" dirty="0" err="1">
                <a:solidFill>
                  <a:srgbClr val="002060"/>
                </a:solidFill>
                <a:cs typeface="Times New Roman" panose="02020603050405020304" pitchFamily="18" charset="0"/>
              </a:rPr>
              <a:t>or</a:t>
            </a:r>
            <a:r>
              <a:rPr lang="es-MX" altLang="es-NI" sz="1700" dirty="0">
                <a:solidFill>
                  <a:srgbClr val="002060"/>
                </a:solidFill>
                <a:cs typeface="Times New Roman" panose="02020603050405020304" pitchFamily="18" charset="0"/>
              </a:rPr>
              <a:t>” “este o aquel elemento”. Indica que un elemento puede tener varias opciones pero no dos al mismo tiempo.</a:t>
            </a:r>
          </a:p>
          <a:p>
            <a:pPr marL="1200150" lvl="2" indent="-285750" algn="just">
              <a:lnSpc>
                <a:spcPct val="150000"/>
              </a:lnSpc>
              <a:buFont typeface="Wingdings" panose="05000000000000000000" pitchFamily="2" charset="2"/>
              <a:buChar char="§"/>
            </a:pPr>
            <a:r>
              <a:rPr lang="es-MX" altLang="es-NI" sz="1700" dirty="0">
                <a:solidFill>
                  <a:srgbClr val="002060"/>
                </a:solidFill>
                <a:cs typeface="Times New Roman" panose="02020603050405020304" pitchFamily="18" charset="0"/>
              </a:rPr>
              <a:t>Paréntesis ( ) representa un elemento opcional.</a:t>
            </a:r>
          </a:p>
          <a:p>
            <a:pPr marL="742950" lvl="1" indent="-285750" algn="just">
              <a:lnSpc>
                <a:spcPct val="150000"/>
              </a:lnSpc>
              <a:buFont typeface="Wingdings" panose="05000000000000000000" pitchFamily="2" charset="2"/>
              <a:buChar char="ü"/>
            </a:pPr>
            <a:r>
              <a:rPr lang="es-MX" altLang="es-NI" sz="1900" b="1" dirty="0">
                <a:solidFill>
                  <a:srgbClr val="002060"/>
                </a:solidFill>
                <a:cs typeface="Times New Roman" panose="02020603050405020304" pitchFamily="18" charset="0"/>
              </a:rPr>
              <a:t>Este método permite al analista producir una lista de los elementos que conforman la estructura de datos.</a:t>
            </a:r>
          </a:p>
          <a:p>
            <a:endParaRPr lang="es-MX" altLang="es-NI" dirty="0"/>
          </a:p>
        </p:txBody>
      </p:sp>
    </p:spTree>
    <p:extLst>
      <p:ext uri="{BB962C8B-B14F-4D97-AF65-F5344CB8AC3E}">
        <p14:creationId xmlns:p14="http://schemas.microsoft.com/office/powerpoint/2010/main" val="406253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DB4CE11-CCF3-4D17-B0F1-A71131BB7E0D}"/>
              </a:ext>
            </a:extLst>
          </p:cNvPr>
          <p:cNvSpPr/>
          <p:nvPr/>
        </p:nvSpPr>
        <p:spPr>
          <a:xfrm>
            <a:off x="417303" y="1831170"/>
            <a:ext cx="4987637" cy="707886"/>
          </a:xfrm>
          <a:prstGeom prst="rect">
            <a:avLst/>
          </a:prstGeom>
        </p:spPr>
        <p:txBody>
          <a:bodyPr wrap="square">
            <a:spAutoFit/>
          </a:bodyPr>
          <a:lstStyle/>
          <a:p>
            <a:pPr algn="just"/>
            <a:r>
              <a:rPr lang="es-ES" altLang="es-NI" sz="2000" dirty="0">
                <a:solidFill>
                  <a:srgbClr val="002060"/>
                </a:solidFill>
                <a:cs typeface="Times New Roman" panose="02020603050405020304" pitchFamily="18" charset="0"/>
              </a:rPr>
              <a:t>Ejemplo de estructura de datos para agregar el pedido de un cliente</a:t>
            </a:r>
            <a:r>
              <a:rPr lang="es-MX" altLang="es-NI" sz="2000" dirty="0">
                <a:solidFill>
                  <a:srgbClr val="002060"/>
                </a:solidFill>
                <a:cs typeface="Times New Roman" panose="02020603050405020304" pitchFamily="18" charset="0"/>
              </a:rPr>
              <a:t>: </a:t>
            </a:r>
            <a:endParaRPr lang="es-NI" sz="2000" dirty="0">
              <a:solidFill>
                <a:srgbClr val="002060"/>
              </a:solidFill>
              <a:cs typeface="Times New Roman" panose="02020603050405020304" pitchFamily="18" charset="0"/>
            </a:endParaRPr>
          </a:p>
        </p:txBody>
      </p:sp>
      <p:sp>
        <p:nvSpPr>
          <p:cNvPr id="3" name="Rectángulo 2">
            <a:extLst>
              <a:ext uri="{FF2B5EF4-FFF2-40B4-BE49-F238E27FC236}">
                <a16:creationId xmlns:a16="http://schemas.microsoft.com/office/drawing/2014/main" id="{0BBF4E9F-3CDE-47FC-88D2-27336DFA8E0F}"/>
              </a:ext>
            </a:extLst>
          </p:cNvPr>
          <p:cNvSpPr/>
          <p:nvPr/>
        </p:nvSpPr>
        <p:spPr>
          <a:xfrm>
            <a:off x="551735" y="263312"/>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pic>
        <p:nvPicPr>
          <p:cNvPr id="4" name="Imagen 3">
            <a:extLst>
              <a:ext uri="{FF2B5EF4-FFF2-40B4-BE49-F238E27FC236}">
                <a16:creationId xmlns:a16="http://schemas.microsoft.com/office/drawing/2014/main" id="{40DFF104-904E-4C6C-AD9A-376BCE6001FF}"/>
              </a:ext>
            </a:extLst>
          </p:cNvPr>
          <p:cNvPicPr>
            <a:picLocks noChangeAspect="1"/>
          </p:cNvPicPr>
          <p:nvPr/>
        </p:nvPicPr>
        <p:blipFill>
          <a:blip r:embed="rId2"/>
          <a:stretch>
            <a:fillRect/>
          </a:stretch>
        </p:blipFill>
        <p:spPr>
          <a:xfrm>
            <a:off x="5638798" y="263312"/>
            <a:ext cx="4987637" cy="6165198"/>
          </a:xfrm>
          <a:prstGeom prst="rect">
            <a:avLst/>
          </a:prstGeom>
        </p:spPr>
      </p:pic>
    </p:spTree>
    <p:extLst>
      <p:ext uri="{BB962C8B-B14F-4D97-AF65-F5344CB8AC3E}">
        <p14:creationId xmlns:p14="http://schemas.microsoft.com/office/powerpoint/2010/main" val="626410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C741E98-A0E2-4C70-87EA-AC1B0C55F988}"/>
              </a:ext>
            </a:extLst>
          </p:cNvPr>
          <p:cNvSpPr/>
          <p:nvPr/>
        </p:nvSpPr>
        <p:spPr>
          <a:xfrm>
            <a:off x="1074176" y="207894"/>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chemeClr val="bg1"/>
                </a:solidFill>
              </a:rPr>
              <a:t>Diccionario de datos</a:t>
            </a:r>
          </a:p>
        </p:txBody>
      </p:sp>
      <p:sp>
        <p:nvSpPr>
          <p:cNvPr id="3" name="Rectángulo 2">
            <a:extLst>
              <a:ext uri="{FF2B5EF4-FFF2-40B4-BE49-F238E27FC236}">
                <a16:creationId xmlns:a16="http://schemas.microsoft.com/office/drawing/2014/main" id="{6E8D7D1F-C8D3-4783-A1EC-4A1C4CE9B53D}"/>
              </a:ext>
            </a:extLst>
          </p:cNvPr>
          <p:cNvSpPr/>
          <p:nvPr/>
        </p:nvSpPr>
        <p:spPr>
          <a:xfrm>
            <a:off x="140138" y="1232642"/>
            <a:ext cx="2353721" cy="400110"/>
          </a:xfrm>
          <a:prstGeom prst="rect">
            <a:avLst/>
          </a:prstGeom>
        </p:spPr>
        <p:txBody>
          <a:bodyPr wrap="none">
            <a:spAutoFit/>
          </a:bodyPr>
          <a:lstStyle/>
          <a:p>
            <a:r>
              <a:rPr lang="es-MX" altLang="es-NI" sz="2000" b="1" dirty="0">
                <a:solidFill>
                  <a:srgbClr val="002060"/>
                </a:solidFill>
                <a:cs typeface="Times New Roman" panose="02020603050405020304" pitchFamily="18" charset="0"/>
              </a:rPr>
              <a:t>Elementos de Datos</a:t>
            </a:r>
            <a:endParaRPr lang="es-NI" sz="2000" b="1" dirty="0">
              <a:solidFill>
                <a:srgbClr val="002060"/>
              </a:solidFill>
              <a:cs typeface="Times New Roman" panose="02020603050405020304" pitchFamily="18" charset="0"/>
            </a:endParaRPr>
          </a:p>
        </p:txBody>
      </p:sp>
      <p:sp>
        <p:nvSpPr>
          <p:cNvPr id="7" name="Rectangle 3">
            <a:extLst>
              <a:ext uri="{FF2B5EF4-FFF2-40B4-BE49-F238E27FC236}">
                <a16:creationId xmlns:a16="http://schemas.microsoft.com/office/drawing/2014/main" id="{1C21ED4B-A711-40DF-92BC-250BDCC2897A}"/>
              </a:ext>
            </a:extLst>
          </p:cNvPr>
          <p:cNvSpPr txBox="1">
            <a:spLocks noChangeArrowheads="1"/>
          </p:cNvSpPr>
          <p:nvPr/>
        </p:nvSpPr>
        <p:spPr>
          <a:xfrm>
            <a:off x="140138" y="1760224"/>
            <a:ext cx="6496189" cy="468213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altLang="es-NI" sz="1800" dirty="0">
                <a:solidFill>
                  <a:srgbClr val="002060"/>
                </a:solidFill>
                <a:cs typeface="Times New Roman" panose="02020603050405020304" pitchFamily="18" charset="0"/>
              </a:rPr>
              <a:t>Cada elemento de dato debe ser definido una única vez en el diccionario de datos. </a:t>
            </a:r>
          </a:p>
          <a:p>
            <a:pPr algn="just"/>
            <a:r>
              <a:rPr lang="es-MX" altLang="es-NI" sz="1800" dirty="0">
                <a:solidFill>
                  <a:srgbClr val="002060"/>
                </a:solidFill>
                <a:cs typeface="Times New Roman" panose="02020603050405020304" pitchFamily="18" charset="0"/>
              </a:rPr>
              <a:t>La información  de cada data </a:t>
            </a:r>
            <a:r>
              <a:rPr lang="es-MX" altLang="es-NI" sz="1800" dirty="0" err="1">
                <a:solidFill>
                  <a:srgbClr val="002060"/>
                </a:solidFill>
                <a:cs typeface="Times New Roman" panose="02020603050405020304" pitchFamily="18" charset="0"/>
              </a:rPr>
              <a:t>element</a:t>
            </a:r>
            <a:r>
              <a:rPr lang="es-MX" altLang="es-NI" sz="1800" dirty="0">
                <a:solidFill>
                  <a:srgbClr val="002060"/>
                </a:solidFill>
                <a:cs typeface="Times New Roman" panose="02020603050405020304" pitchFamily="18" charset="0"/>
              </a:rPr>
              <a:t> se puede concentrar usando una forma que contiene la siguiente información:</a:t>
            </a:r>
          </a:p>
          <a:p>
            <a:pPr algn="just"/>
            <a:endParaRPr lang="es-MX" altLang="es-NI" sz="1800" dirty="0">
              <a:solidFill>
                <a:srgbClr val="002060"/>
              </a:solidFill>
              <a:cs typeface="Times New Roman" panose="02020603050405020304" pitchFamily="18" charset="0"/>
            </a:endParaRPr>
          </a:p>
          <a:p>
            <a:pPr marL="742950" lvl="1" indent="-285750" algn="just">
              <a:buFont typeface="Wingdings" panose="05000000000000000000" pitchFamily="2" charset="2"/>
              <a:buChar char="ü"/>
            </a:pPr>
            <a:r>
              <a:rPr lang="es-MX" altLang="es-NI" sz="1800" dirty="0">
                <a:solidFill>
                  <a:srgbClr val="002060"/>
                </a:solidFill>
                <a:cs typeface="Times New Roman" panose="02020603050405020304" pitchFamily="18" charset="0"/>
              </a:rPr>
              <a:t>ID : numero de identificador.</a:t>
            </a:r>
          </a:p>
          <a:p>
            <a:pPr marL="742950" lvl="1" indent="-285750" algn="just">
              <a:buFont typeface="Wingdings" panose="05000000000000000000" pitchFamily="2" charset="2"/>
              <a:buChar char="ü"/>
            </a:pPr>
            <a:r>
              <a:rPr lang="es-MX" altLang="es-NI" sz="1800" dirty="0">
                <a:solidFill>
                  <a:srgbClr val="002060"/>
                </a:solidFill>
                <a:cs typeface="Times New Roman" panose="02020603050405020304" pitchFamily="18" charset="0"/>
              </a:rPr>
              <a:t>Nombre del elemento: nombre descriptivo y único, basado en como el elemento es comúnmente llamado por la mayoría de los programas .</a:t>
            </a:r>
          </a:p>
          <a:p>
            <a:pPr marL="742950" lvl="1" indent="-285750" algn="just">
              <a:buFont typeface="Wingdings" panose="05000000000000000000" pitchFamily="2" charset="2"/>
              <a:buChar char="ü"/>
            </a:pPr>
            <a:r>
              <a:rPr lang="es-MX" altLang="es-NI" sz="1800" dirty="0">
                <a:solidFill>
                  <a:srgbClr val="002060"/>
                </a:solidFill>
                <a:cs typeface="Times New Roman" panose="02020603050405020304" pitchFamily="18" charset="0"/>
              </a:rPr>
              <a:t>Alias: sinónimos u otros nombres para el elemento.</a:t>
            </a:r>
          </a:p>
          <a:p>
            <a:pPr marL="742950" lvl="1" indent="-285750" algn="just">
              <a:buFont typeface="Wingdings" panose="05000000000000000000" pitchFamily="2" charset="2"/>
              <a:buChar char="ü"/>
            </a:pPr>
            <a:r>
              <a:rPr lang="es-MX" altLang="es-NI" sz="1800" dirty="0">
                <a:solidFill>
                  <a:srgbClr val="002060"/>
                </a:solidFill>
                <a:cs typeface="Times New Roman" panose="02020603050405020304" pitchFamily="18" charset="0"/>
              </a:rPr>
              <a:t>Descripción: breve descripción del elemento.</a:t>
            </a:r>
          </a:p>
          <a:p>
            <a:pPr marL="742950" lvl="1" indent="-285750" algn="just">
              <a:buFont typeface="Wingdings" panose="05000000000000000000" pitchFamily="2" charset="2"/>
              <a:buChar char="ü"/>
            </a:pPr>
            <a:r>
              <a:rPr lang="es-MX" altLang="es-NI" sz="1800" dirty="0">
                <a:solidFill>
                  <a:srgbClr val="002060"/>
                </a:solidFill>
                <a:cs typeface="Times New Roman" panose="02020603050405020304" pitchFamily="18" charset="0"/>
              </a:rPr>
              <a:t>Mencionar si el elemento es base o derivado:</a:t>
            </a:r>
          </a:p>
          <a:p>
            <a:pPr lvl="1" algn="just"/>
            <a:endParaRPr lang="es-MX" altLang="es-NI" sz="1800" dirty="0">
              <a:solidFill>
                <a:srgbClr val="002060"/>
              </a:solidFill>
              <a:cs typeface="Times New Roman" panose="02020603050405020304" pitchFamily="18" charset="0"/>
            </a:endParaRPr>
          </a:p>
          <a:p>
            <a:pPr marL="1200150" lvl="2" indent="-285750" algn="just">
              <a:buFont typeface="Wingdings" panose="05000000000000000000" pitchFamily="2" charset="2"/>
              <a:buChar char="§"/>
            </a:pPr>
            <a:r>
              <a:rPr lang="es-MX" altLang="es-NI" dirty="0">
                <a:solidFill>
                  <a:srgbClr val="002060"/>
                </a:solidFill>
                <a:cs typeface="Times New Roman" panose="02020603050405020304" pitchFamily="18" charset="0"/>
              </a:rPr>
              <a:t>Base: elemento que es inicialmente dado al sistema, como nombre del cliente, ciudad, dirección, etc.</a:t>
            </a:r>
          </a:p>
          <a:p>
            <a:pPr marL="1200150" lvl="2" indent="-285750" algn="just">
              <a:buFont typeface="Wingdings" panose="05000000000000000000" pitchFamily="2" charset="2"/>
              <a:buChar char="§"/>
            </a:pPr>
            <a:endParaRPr lang="es-MX" altLang="es-NI" dirty="0">
              <a:solidFill>
                <a:srgbClr val="002060"/>
              </a:solidFill>
              <a:cs typeface="Times New Roman" panose="02020603050405020304" pitchFamily="18" charset="0"/>
            </a:endParaRPr>
          </a:p>
          <a:p>
            <a:pPr marL="1200150" lvl="2" indent="-285750" algn="just">
              <a:buFont typeface="Wingdings" panose="05000000000000000000" pitchFamily="2" charset="2"/>
              <a:buChar char="§"/>
            </a:pPr>
            <a:r>
              <a:rPr lang="es-MX" altLang="es-NI" dirty="0">
                <a:solidFill>
                  <a:srgbClr val="002060"/>
                </a:solidFill>
                <a:cs typeface="Times New Roman" panose="02020603050405020304" pitchFamily="18" charset="0"/>
              </a:rPr>
              <a:t>Derivado: elemento que es creado por procesos como resultado de un calculo o lógica.</a:t>
            </a:r>
          </a:p>
        </p:txBody>
      </p:sp>
      <p:pic>
        <p:nvPicPr>
          <p:cNvPr id="5" name="Imagen 4">
            <a:extLst>
              <a:ext uri="{FF2B5EF4-FFF2-40B4-BE49-F238E27FC236}">
                <a16:creationId xmlns:a16="http://schemas.microsoft.com/office/drawing/2014/main" id="{3B48EC02-1459-4CCC-BDEC-98B7D9BDA813}"/>
              </a:ext>
            </a:extLst>
          </p:cNvPr>
          <p:cNvPicPr>
            <a:picLocks noChangeAspect="1"/>
          </p:cNvPicPr>
          <p:nvPr/>
        </p:nvPicPr>
        <p:blipFill>
          <a:blip r:embed="rId2"/>
          <a:stretch>
            <a:fillRect/>
          </a:stretch>
        </p:blipFill>
        <p:spPr>
          <a:xfrm>
            <a:off x="6996193" y="2660072"/>
            <a:ext cx="5055669" cy="3029816"/>
          </a:xfrm>
          <a:prstGeom prst="rect">
            <a:avLst/>
          </a:prstGeom>
          <a:ln>
            <a:noFill/>
          </a:ln>
          <a:effectLst>
            <a:softEdge rad="112500"/>
          </a:effectLst>
        </p:spPr>
      </p:pic>
    </p:spTree>
    <p:extLst>
      <p:ext uri="{BB962C8B-B14F-4D97-AF65-F5344CB8AC3E}">
        <p14:creationId xmlns:p14="http://schemas.microsoft.com/office/powerpoint/2010/main" val="323623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FE42F41-BB69-4E78-8D00-A0058D02282B}"/>
              </a:ext>
            </a:extLst>
          </p:cNvPr>
          <p:cNvSpPr/>
          <p:nvPr/>
        </p:nvSpPr>
        <p:spPr>
          <a:xfrm>
            <a:off x="551735" y="1299132"/>
            <a:ext cx="3177216" cy="369332"/>
          </a:xfrm>
          <a:prstGeom prst="rect">
            <a:avLst/>
          </a:prstGeom>
        </p:spPr>
        <p:txBody>
          <a:bodyPr wrap="none">
            <a:spAutoFit/>
          </a:bodyPr>
          <a:lstStyle/>
          <a:p>
            <a:r>
              <a:rPr lang="es-ES" b="1" dirty="0">
                <a:solidFill>
                  <a:srgbClr val="002060"/>
                </a:solidFill>
              </a:rPr>
              <a:t>La descripción de un elemento</a:t>
            </a:r>
            <a:endParaRPr lang="es-NI" b="1" dirty="0">
              <a:solidFill>
                <a:srgbClr val="002060"/>
              </a:solidFill>
            </a:endParaRPr>
          </a:p>
        </p:txBody>
      </p:sp>
      <p:sp>
        <p:nvSpPr>
          <p:cNvPr id="3" name="Rectángulo 2">
            <a:extLst>
              <a:ext uri="{FF2B5EF4-FFF2-40B4-BE49-F238E27FC236}">
                <a16:creationId xmlns:a16="http://schemas.microsoft.com/office/drawing/2014/main" id="{6E67C60E-D096-4CFA-BB8E-BCCCEBF6924B}"/>
              </a:ext>
            </a:extLst>
          </p:cNvPr>
          <p:cNvSpPr/>
          <p:nvPr/>
        </p:nvSpPr>
        <p:spPr>
          <a:xfrm>
            <a:off x="551735" y="263312"/>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pic>
        <p:nvPicPr>
          <p:cNvPr id="4" name="Imagen 3">
            <a:extLst>
              <a:ext uri="{FF2B5EF4-FFF2-40B4-BE49-F238E27FC236}">
                <a16:creationId xmlns:a16="http://schemas.microsoft.com/office/drawing/2014/main" id="{899F2A3F-2F70-4921-9BAE-0E0CD966AEF9}"/>
              </a:ext>
            </a:extLst>
          </p:cNvPr>
          <p:cNvPicPr>
            <a:picLocks noChangeAspect="1"/>
          </p:cNvPicPr>
          <p:nvPr/>
        </p:nvPicPr>
        <p:blipFill>
          <a:blip r:embed="rId2"/>
          <a:stretch>
            <a:fillRect/>
          </a:stretch>
        </p:blipFill>
        <p:spPr>
          <a:xfrm>
            <a:off x="3652204" y="841932"/>
            <a:ext cx="5148696" cy="5678709"/>
          </a:xfrm>
          <a:prstGeom prst="rect">
            <a:avLst/>
          </a:prstGeom>
        </p:spPr>
      </p:pic>
    </p:spTree>
    <p:extLst>
      <p:ext uri="{BB962C8B-B14F-4D97-AF65-F5344CB8AC3E}">
        <p14:creationId xmlns:p14="http://schemas.microsoft.com/office/powerpoint/2010/main" val="211438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66E7D76-ED47-4332-ADC8-3437470BF8CD}"/>
              </a:ext>
            </a:extLst>
          </p:cNvPr>
          <p:cNvSpPr/>
          <p:nvPr/>
        </p:nvSpPr>
        <p:spPr>
          <a:xfrm>
            <a:off x="457200" y="759813"/>
            <a:ext cx="3720634" cy="369332"/>
          </a:xfrm>
          <a:prstGeom prst="rect">
            <a:avLst/>
          </a:prstGeom>
        </p:spPr>
        <p:txBody>
          <a:bodyPr wrap="none">
            <a:spAutoFit/>
          </a:bodyPr>
          <a:lstStyle/>
          <a:p>
            <a:r>
              <a:rPr lang="es-MX" altLang="es-NI" b="1" dirty="0">
                <a:solidFill>
                  <a:srgbClr val="002060"/>
                </a:solidFill>
              </a:rPr>
              <a:t>Creación de un Diccionario de Datos</a:t>
            </a:r>
            <a:endParaRPr lang="es-NI" b="1" dirty="0">
              <a:solidFill>
                <a:srgbClr val="002060"/>
              </a:solidFill>
            </a:endParaRPr>
          </a:p>
        </p:txBody>
      </p:sp>
      <p:sp>
        <p:nvSpPr>
          <p:cNvPr id="3" name="Rectángulo 2">
            <a:extLst>
              <a:ext uri="{FF2B5EF4-FFF2-40B4-BE49-F238E27FC236}">
                <a16:creationId xmlns:a16="http://schemas.microsoft.com/office/drawing/2014/main" id="{E76312E3-AA30-421C-8567-616B37E5BDF0}"/>
              </a:ext>
            </a:extLst>
          </p:cNvPr>
          <p:cNvSpPr/>
          <p:nvPr/>
        </p:nvSpPr>
        <p:spPr>
          <a:xfrm>
            <a:off x="457200" y="79470"/>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sp>
        <p:nvSpPr>
          <p:cNvPr id="4" name="Rectangle 3">
            <a:extLst>
              <a:ext uri="{FF2B5EF4-FFF2-40B4-BE49-F238E27FC236}">
                <a16:creationId xmlns:a16="http://schemas.microsoft.com/office/drawing/2014/main" id="{80A0C47D-C188-4AD9-A906-C96FACC07491}"/>
              </a:ext>
            </a:extLst>
          </p:cNvPr>
          <p:cNvSpPr txBox="1">
            <a:spLocks noChangeArrowheads="1"/>
          </p:cNvSpPr>
          <p:nvPr/>
        </p:nvSpPr>
        <p:spPr>
          <a:xfrm>
            <a:off x="360218" y="1461654"/>
            <a:ext cx="11471564" cy="4530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s-MX" altLang="es-NI" sz="1800" dirty="0">
                <a:solidFill>
                  <a:srgbClr val="002060"/>
                </a:solidFill>
                <a:cs typeface="Times New Roman" panose="02020603050405020304" pitchFamily="18" charset="0"/>
              </a:rPr>
              <a:t>Las entradas de un Diccionario de Datos pueden ser creadas después de que el DFD ha sido completado o puede ser creado mientras el diagrama es desarrollado.</a:t>
            </a:r>
          </a:p>
          <a:p>
            <a:pPr algn="just">
              <a:lnSpc>
                <a:spcPct val="150000"/>
              </a:lnSpc>
            </a:pPr>
            <a:r>
              <a:rPr lang="es-MX" altLang="es-NI" sz="1800" dirty="0">
                <a:solidFill>
                  <a:srgbClr val="002060"/>
                </a:solidFill>
                <a:cs typeface="Times New Roman" panose="02020603050405020304" pitchFamily="18" charset="0"/>
              </a:rPr>
              <a:t>El uso de notaciones algebraicas permite al analista desarrollar el DD y el DFD usando la forma top-</a:t>
            </a:r>
            <a:r>
              <a:rPr lang="es-MX" altLang="es-NI" sz="1800" dirty="0" err="1">
                <a:solidFill>
                  <a:srgbClr val="002060"/>
                </a:solidFill>
                <a:cs typeface="Times New Roman" panose="02020603050405020304" pitchFamily="18" charset="0"/>
              </a:rPr>
              <a:t>down</a:t>
            </a:r>
            <a:r>
              <a:rPr lang="es-MX" altLang="es-NI" sz="1800" dirty="0">
                <a:solidFill>
                  <a:srgbClr val="002060"/>
                </a:solidFill>
                <a:cs typeface="Times New Roman" panose="02020603050405020304" pitchFamily="18" charset="0"/>
              </a:rPr>
              <a:t>, de alto a bajo nivel.</a:t>
            </a:r>
          </a:p>
          <a:p>
            <a:pPr algn="just">
              <a:lnSpc>
                <a:spcPct val="150000"/>
              </a:lnSpc>
            </a:pPr>
            <a:r>
              <a:rPr lang="es-ES" altLang="es-NI" sz="1800" dirty="0">
                <a:solidFill>
                  <a:srgbClr val="002060"/>
                </a:solidFill>
                <a:cs typeface="Times New Roman" panose="02020603050405020304" pitchFamily="18" charset="0"/>
              </a:rPr>
              <a:t>Por ejemplo después de crear el Diagrama 0, el analista puede crear las entradas preliminares del Diccionario de Datos.</a:t>
            </a:r>
          </a:p>
          <a:p>
            <a:pPr algn="just">
              <a:lnSpc>
                <a:spcPct val="150000"/>
              </a:lnSpc>
            </a:pPr>
            <a:r>
              <a:rPr lang="es-ES" altLang="es-NI" sz="1800" dirty="0">
                <a:solidFill>
                  <a:srgbClr val="002060"/>
                </a:solidFill>
                <a:cs typeface="Times New Roman" panose="02020603050405020304" pitchFamily="18" charset="0"/>
              </a:rPr>
              <a:t>Generalmente estas entradas consisten en los nombres de los flujos de datos en el DFD y sus estructuras de datos correspondientes.</a:t>
            </a:r>
          </a:p>
          <a:p>
            <a:pPr algn="just">
              <a:lnSpc>
                <a:spcPct val="150000"/>
              </a:lnSpc>
            </a:pPr>
            <a:r>
              <a:rPr lang="es-ES" altLang="es-NI" sz="1800" dirty="0">
                <a:solidFill>
                  <a:srgbClr val="002060"/>
                </a:solidFill>
                <a:cs typeface="Times New Roman" panose="02020603050405020304" pitchFamily="18" charset="0"/>
              </a:rPr>
              <a:t>Después de varias entrevistas e investigación se encuentran los detalles del sistema y el analista puede expandir el DFD y crear los diagramas hijo. Aquí el Diccionario de datos es modificado para incluir los nuevos elementos. </a:t>
            </a:r>
          </a:p>
          <a:p>
            <a:pPr algn="just">
              <a:lnSpc>
                <a:spcPct val="150000"/>
              </a:lnSpc>
            </a:pPr>
            <a:endParaRPr lang="es-MX" altLang="es-NI" sz="1800" dirty="0">
              <a:solidFill>
                <a:srgbClr val="002060"/>
              </a:solidFill>
              <a:cs typeface="Times New Roman" panose="02020603050405020304" pitchFamily="18" charset="0"/>
            </a:endParaRPr>
          </a:p>
        </p:txBody>
      </p:sp>
    </p:spTree>
    <p:extLst>
      <p:ext uri="{BB962C8B-B14F-4D97-AF65-F5344CB8AC3E}">
        <p14:creationId xmlns:p14="http://schemas.microsoft.com/office/powerpoint/2010/main" val="139250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F7BB4FF-2FB5-4306-B187-AE01CF076B3E}"/>
              </a:ext>
            </a:extLst>
          </p:cNvPr>
          <p:cNvSpPr/>
          <p:nvPr/>
        </p:nvSpPr>
        <p:spPr>
          <a:xfrm>
            <a:off x="637308" y="1360529"/>
            <a:ext cx="9171709" cy="3334759"/>
          </a:xfrm>
          <a:prstGeom prst="rect">
            <a:avLst/>
          </a:prstGeom>
        </p:spPr>
        <p:txBody>
          <a:bodyPr wrap="square">
            <a:spAutoFit/>
          </a:bodyPr>
          <a:lstStyle/>
          <a:p>
            <a:pPr marL="228600" indent="-228600" algn="just">
              <a:lnSpc>
                <a:spcPct val="150000"/>
              </a:lnSpc>
              <a:spcBef>
                <a:spcPts val="1000"/>
              </a:spcBef>
              <a:buFont typeface="Arial" panose="020B0604020202020204" pitchFamily="34" charset="0"/>
              <a:buChar char="•"/>
            </a:pPr>
            <a:r>
              <a:rPr lang="es-MX" altLang="es-NI" dirty="0">
                <a:solidFill>
                  <a:srgbClr val="002060"/>
                </a:solidFill>
                <a:cs typeface="Times New Roman" panose="02020603050405020304" pitchFamily="18" charset="0"/>
              </a:rPr>
              <a:t>Cada nivel en el DFD debe usar datos apropiados para el nivel.</a:t>
            </a:r>
          </a:p>
          <a:p>
            <a:pPr marL="228600" indent="-228600" algn="just">
              <a:lnSpc>
                <a:spcPct val="150000"/>
              </a:lnSpc>
              <a:spcBef>
                <a:spcPts val="1000"/>
              </a:spcBef>
              <a:buFont typeface="Arial" panose="020B0604020202020204" pitchFamily="34" charset="0"/>
              <a:buChar char="•"/>
            </a:pPr>
            <a:r>
              <a:rPr lang="es-MX" altLang="es-NI" dirty="0">
                <a:solidFill>
                  <a:srgbClr val="002060"/>
                </a:solidFill>
                <a:cs typeface="Times New Roman" panose="02020603050405020304" pitchFamily="18" charset="0"/>
              </a:rPr>
              <a:t>Diagrama 0 debe incluir solo formas, ventanas, reportes y registros.</a:t>
            </a:r>
          </a:p>
          <a:p>
            <a:pPr marL="228600" indent="-228600" algn="just">
              <a:lnSpc>
                <a:spcPct val="150000"/>
              </a:lnSpc>
              <a:spcBef>
                <a:spcPts val="1000"/>
              </a:spcBef>
              <a:buFont typeface="Arial" panose="020B0604020202020204" pitchFamily="34" charset="0"/>
              <a:buChar char="•"/>
            </a:pPr>
            <a:r>
              <a:rPr lang="es-MX" altLang="es-NI" dirty="0">
                <a:solidFill>
                  <a:srgbClr val="002060"/>
                </a:solidFill>
                <a:cs typeface="Times New Roman" panose="02020603050405020304" pitchFamily="18" charset="0"/>
              </a:rPr>
              <a:t>Conforme los diagramas hijo son creados, el flujo de datos (data </a:t>
            </a:r>
            <a:r>
              <a:rPr lang="es-MX" altLang="es-NI" dirty="0" err="1">
                <a:solidFill>
                  <a:srgbClr val="002060"/>
                </a:solidFill>
                <a:cs typeface="Times New Roman" panose="02020603050405020304" pitchFamily="18" charset="0"/>
              </a:rPr>
              <a:t>flow</a:t>
            </a:r>
            <a:r>
              <a:rPr lang="es-MX" altLang="es-NI" dirty="0">
                <a:solidFill>
                  <a:srgbClr val="002060"/>
                </a:solidFill>
                <a:cs typeface="Times New Roman" panose="02020603050405020304" pitchFamily="18" charset="0"/>
              </a:rPr>
              <a:t>) de entrada y salida de los procesos deben ser cada vez mas detallados, incluyendo los registros estructurales y los elementos de datos.</a:t>
            </a:r>
          </a:p>
          <a:p>
            <a:pPr marL="228600" indent="-228600" algn="just">
              <a:lnSpc>
                <a:spcPct val="150000"/>
              </a:lnSpc>
              <a:spcBef>
                <a:spcPts val="1000"/>
              </a:spcBef>
              <a:buFont typeface="Arial" panose="020B0604020202020204" pitchFamily="34" charset="0"/>
              <a:buChar char="•"/>
            </a:pPr>
            <a:r>
              <a:rPr lang="es-MX" altLang="es-NI" dirty="0">
                <a:solidFill>
                  <a:srgbClr val="002060"/>
                </a:solidFill>
                <a:cs typeface="Times New Roman" panose="02020603050405020304" pitchFamily="18" charset="0"/>
              </a:rPr>
              <a:t>De esta forma cada DFD tiene datos apropiados para el nivel de detalle que esta mostrando.</a:t>
            </a:r>
          </a:p>
        </p:txBody>
      </p:sp>
      <p:sp>
        <p:nvSpPr>
          <p:cNvPr id="3" name="Rectángulo 2">
            <a:extLst>
              <a:ext uri="{FF2B5EF4-FFF2-40B4-BE49-F238E27FC236}">
                <a16:creationId xmlns:a16="http://schemas.microsoft.com/office/drawing/2014/main" id="{E3F0EC1D-3C92-4F2A-B6B3-37AD3D0809DF}"/>
              </a:ext>
            </a:extLst>
          </p:cNvPr>
          <p:cNvSpPr/>
          <p:nvPr/>
        </p:nvSpPr>
        <p:spPr>
          <a:xfrm>
            <a:off x="457200" y="759813"/>
            <a:ext cx="3720634" cy="369332"/>
          </a:xfrm>
          <a:prstGeom prst="rect">
            <a:avLst/>
          </a:prstGeom>
        </p:spPr>
        <p:txBody>
          <a:bodyPr wrap="none">
            <a:spAutoFit/>
          </a:bodyPr>
          <a:lstStyle/>
          <a:p>
            <a:r>
              <a:rPr lang="es-MX" altLang="es-NI" b="1" dirty="0">
                <a:solidFill>
                  <a:srgbClr val="002060"/>
                </a:solidFill>
              </a:rPr>
              <a:t>Creación de un Diccionario de Datos</a:t>
            </a:r>
            <a:endParaRPr lang="es-NI" b="1" dirty="0">
              <a:solidFill>
                <a:srgbClr val="002060"/>
              </a:solidFill>
            </a:endParaRPr>
          </a:p>
        </p:txBody>
      </p:sp>
      <p:sp>
        <p:nvSpPr>
          <p:cNvPr id="4" name="Rectángulo 3">
            <a:extLst>
              <a:ext uri="{FF2B5EF4-FFF2-40B4-BE49-F238E27FC236}">
                <a16:creationId xmlns:a16="http://schemas.microsoft.com/office/drawing/2014/main" id="{C3C6DF1E-1BF2-430D-AEF2-F27C3A218873}"/>
              </a:ext>
            </a:extLst>
          </p:cNvPr>
          <p:cNvSpPr/>
          <p:nvPr/>
        </p:nvSpPr>
        <p:spPr>
          <a:xfrm>
            <a:off x="457200" y="79470"/>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spTree>
    <p:extLst>
      <p:ext uri="{BB962C8B-B14F-4D97-AF65-F5344CB8AC3E}">
        <p14:creationId xmlns:p14="http://schemas.microsoft.com/office/powerpoint/2010/main" val="81111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BA62D81-2FAB-4C6C-B81B-7E42DF1AE1B3}"/>
              </a:ext>
            </a:extLst>
          </p:cNvPr>
          <p:cNvSpPr/>
          <p:nvPr/>
        </p:nvSpPr>
        <p:spPr>
          <a:xfrm>
            <a:off x="277092" y="1591040"/>
            <a:ext cx="4003963" cy="1200329"/>
          </a:xfrm>
          <a:prstGeom prst="rect">
            <a:avLst/>
          </a:prstGeom>
        </p:spPr>
        <p:txBody>
          <a:bodyPr wrap="square">
            <a:spAutoFit/>
          </a:bodyPr>
          <a:lstStyle/>
          <a:p>
            <a:pPr algn="just"/>
            <a:r>
              <a:rPr lang="es-ES" dirty="0">
                <a:solidFill>
                  <a:srgbClr val="002060"/>
                </a:solidFill>
              </a:rPr>
              <a:t>Dos diagramas de flujo de datos y sus correspondientes entradas en el diccionario de datos para producir el sueldo de nómina de un empleado.</a:t>
            </a:r>
            <a:endParaRPr lang="es-NI" dirty="0">
              <a:solidFill>
                <a:srgbClr val="002060"/>
              </a:solidFill>
            </a:endParaRPr>
          </a:p>
        </p:txBody>
      </p:sp>
      <p:sp>
        <p:nvSpPr>
          <p:cNvPr id="3" name="Rectángulo 2">
            <a:extLst>
              <a:ext uri="{FF2B5EF4-FFF2-40B4-BE49-F238E27FC236}">
                <a16:creationId xmlns:a16="http://schemas.microsoft.com/office/drawing/2014/main" id="{FA1CB275-9FF5-46B3-BF54-7ED9B4F5BA21}"/>
              </a:ext>
            </a:extLst>
          </p:cNvPr>
          <p:cNvSpPr/>
          <p:nvPr/>
        </p:nvSpPr>
        <p:spPr>
          <a:xfrm>
            <a:off x="457200" y="759813"/>
            <a:ext cx="1024191" cy="369332"/>
          </a:xfrm>
          <a:prstGeom prst="rect">
            <a:avLst/>
          </a:prstGeom>
        </p:spPr>
        <p:txBody>
          <a:bodyPr wrap="none">
            <a:spAutoFit/>
          </a:bodyPr>
          <a:lstStyle/>
          <a:p>
            <a:r>
              <a:rPr lang="es-MX" b="1" dirty="0">
                <a:solidFill>
                  <a:srgbClr val="002060"/>
                </a:solidFill>
              </a:rPr>
              <a:t>Ejemplo:</a:t>
            </a:r>
            <a:endParaRPr lang="es-NI" b="1" dirty="0">
              <a:solidFill>
                <a:srgbClr val="002060"/>
              </a:solidFill>
            </a:endParaRPr>
          </a:p>
        </p:txBody>
      </p:sp>
      <p:sp>
        <p:nvSpPr>
          <p:cNvPr id="4" name="Rectángulo 3">
            <a:extLst>
              <a:ext uri="{FF2B5EF4-FFF2-40B4-BE49-F238E27FC236}">
                <a16:creationId xmlns:a16="http://schemas.microsoft.com/office/drawing/2014/main" id="{E3B495CF-78BA-4CDC-A280-798275FE30B1}"/>
              </a:ext>
            </a:extLst>
          </p:cNvPr>
          <p:cNvSpPr/>
          <p:nvPr/>
        </p:nvSpPr>
        <p:spPr>
          <a:xfrm>
            <a:off x="457200" y="79470"/>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pic>
        <p:nvPicPr>
          <p:cNvPr id="5" name="Imagen 4">
            <a:extLst>
              <a:ext uri="{FF2B5EF4-FFF2-40B4-BE49-F238E27FC236}">
                <a16:creationId xmlns:a16="http://schemas.microsoft.com/office/drawing/2014/main" id="{C1A11CD4-0A8B-4EF9-A263-EE760A9841B1}"/>
              </a:ext>
            </a:extLst>
          </p:cNvPr>
          <p:cNvPicPr>
            <a:picLocks noChangeAspect="1"/>
          </p:cNvPicPr>
          <p:nvPr/>
        </p:nvPicPr>
        <p:blipFill>
          <a:blip r:embed="rId2"/>
          <a:stretch>
            <a:fillRect/>
          </a:stretch>
        </p:blipFill>
        <p:spPr>
          <a:xfrm>
            <a:off x="4904077" y="1129145"/>
            <a:ext cx="6428941" cy="4398819"/>
          </a:xfrm>
          <a:prstGeom prst="rect">
            <a:avLst/>
          </a:prstGeom>
        </p:spPr>
      </p:pic>
    </p:spTree>
    <p:extLst>
      <p:ext uri="{BB962C8B-B14F-4D97-AF65-F5344CB8AC3E}">
        <p14:creationId xmlns:p14="http://schemas.microsoft.com/office/powerpoint/2010/main" val="421544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196C59C-5C44-4F77-A614-44844F9A9DAC}"/>
              </a:ext>
            </a:extLst>
          </p:cNvPr>
          <p:cNvSpPr/>
          <p:nvPr/>
        </p:nvSpPr>
        <p:spPr>
          <a:xfrm>
            <a:off x="1274618" y="1360347"/>
            <a:ext cx="7426037" cy="2119042"/>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s-MX" altLang="es-NI" dirty="0">
                <a:solidFill>
                  <a:srgbClr val="002060"/>
                </a:solidFill>
              </a:rPr>
              <a:t>Al usar un desarrollo top-</a:t>
            </a:r>
            <a:r>
              <a:rPr lang="es-MX" altLang="es-NI" dirty="0" err="1">
                <a:solidFill>
                  <a:srgbClr val="002060"/>
                </a:solidFill>
              </a:rPr>
              <a:t>down</a:t>
            </a:r>
            <a:r>
              <a:rPr lang="es-MX" altLang="es-NI" dirty="0">
                <a:solidFill>
                  <a:srgbClr val="002060"/>
                </a:solidFill>
              </a:rPr>
              <a:t> (de alto a bajo nivel),  el analista usa DFD para empezar a concentrar el DD, el cual es una referencia que contiene datos sobre datos o </a:t>
            </a:r>
            <a:r>
              <a:rPr lang="es-MX" altLang="es-NI" dirty="0" err="1">
                <a:solidFill>
                  <a:srgbClr val="002060"/>
                </a:solidFill>
              </a:rPr>
              <a:t>metadata</a:t>
            </a:r>
            <a:r>
              <a:rPr lang="es-MX" altLang="es-NI" dirty="0">
                <a:solidFill>
                  <a:srgbClr val="002060"/>
                </a:solidFill>
              </a:rPr>
              <a:t> sobre todos los procesos, almacenes, flujos, estructuras, elementos, etc. dentro del sistema que se esta estudiando.</a:t>
            </a:r>
          </a:p>
        </p:txBody>
      </p:sp>
      <p:sp>
        <p:nvSpPr>
          <p:cNvPr id="3" name="Rectángulo 2">
            <a:extLst>
              <a:ext uri="{FF2B5EF4-FFF2-40B4-BE49-F238E27FC236}">
                <a16:creationId xmlns:a16="http://schemas.microsoft.com/office/drawing/2014/main" id="{5F590E9A-60DD-41D0-BBC7-052B5AEF2985}"/>
              </a:ext>
            </a:extLst>
          </p:cNvPr>
          <p:cNvSpPr/>
          <p:nvPr/>
        </p:nvSpPr>
        <p:spPr>
          <a:xfrm>
            <a:off x="457200" y="79470"/>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sp>
        <p:nvSpPr>
          <p:cNvPr id="4" name="Rectángulo 3">
            <a:extLst>
              <a:ext uri="{FF2B5EF4-FFF2-40B4-BE49-F238E27FC236}">
                <a16:creationId xmlns:a16="http://schemas.microsoft.com/office/drawing/2014/main" id="{67B4451F-FF35-4D7B-A983-1B369A69B5FE}"/>
              </a:ext>
            </a:extLst>
          </p:cNvPr>
          <p:cNvSpPr/>
          <p:nvPr/>
        </p:nvSpPr>
        <p:spPr>
          <a:xfrm>
            <a:off x="457200" y="882341"/>
            <a:ext cx="1413164" cy="369332"/>
          </a:xfrm>
          <a:prstGeom prst="rect">
            <a:avLst/>
          </a:prstGeom>
        </p:spPr>
        <p:txBody>
          <a:bodyPr wrap="square">
            <a:spAutoFit/>
          </a:bodyPr>
          <a:lstStyle/>
          <a:p>
            <a:r>
              <a:rPr lang="es-MX" altLang="es-NI" b="1" dirty="0">
                <a:solidFill>
                  <a:srgbClr val="002060"/>
                </a:solidFill>
              </a:rPr>
              <a:t>Resumen</a:t>
            </a:r>
            <a:endParaRPr lang="es-NI" b="1" dirty="0">
              <a:solidFill>
                <a:srgbClr val="002060"/>
              </a:solidFill>
            </a:endParaRPr>
          </a:p>
        </p:txBody>
      </p:sp>
      <p:sp>
        <p:nvSpPr>
          <p:cNvPr id="5" name="Rectangle 3">
            <a:extLst>
              <a:ext uri="{FF2B5EF4-FFF2-40B4-BE49-F238E27FC236}">
                <a16:creationId xmlns:a16="http://schemas.microsoft.com/office/drawing/2014/main" id="{DCF85008-BAB5-4862-BCFC-71C1983D0095}"/>
              </a:ext>
            </a:extLst>
          </p:cNvPr>
          <p:cNvSpPr txBox="1">
            <a:spLocks noChangeArrowheads="1"/>
          </p:cNvSpPr>
          <p:nvPr/>
        </p:nvSpPr>
        <p:spPr>
          <a:xfrm>
            <a:off x="1981200" y="3794109"/>
            <a:ext cx="8229600" cy="1703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ü"/>
            </a:pPr>
            <a:r>
              <a:rPr lang="es-MX" altLang="es-NI" sz="1800" dirty="0">
                <a:solidFill>
                  <a:srgbClr val="002060"/>
                </a:solidFill>
              </a:rPr>
              <a:t>Una colección mas amplia de datos es llamada repositorio. Herramientas CASE permiten al analista crear un repositorio que incluye información sobre datos, procesos, elementos, flujos, diseño de reportes, relaciones de datos, requerimientos de proyecto, entregables del sistema e información de la administración del proyecto. </a:t>
            </a:r>
          </a:p>
        </p:txBody>
      </p:sp>
    </p:spTree>
    <p:extLst>
      <p:ext uri="{BB962C8B-B14F-4D97-AF65-F5344CB8AC3E}">
        <p14:creationId xmlns:p14="http://schemas.microsoft.com/office/powerpoint/2010/main" val="108322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D7A1F41-CEFC-4D6B-8409-C7419D78F1B5}"/>
              </a:ext>
            </a:extLst>
          </p:cNvPr>
          <p:cNvSpPr/>
          <p:nvPr/>
        </p:nvSpPr>
        <p:spPr>
          <a:xfrm>
            <a:off x="1101886" y="304877"/>
            <a:ext cx="1649811"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Bibliografía</a:t>
            </a:r>
          </a:p>
        </p:txBody>
      </p:sp>
      <p:sp>
        <p:nvSpPr>
          <p:cNvPr id="4" name="Rectángulo 3">
            <a:extLst>
              <a:ext uri="{FF2B5EF4-FFF2-40B4-BE49-F238E27FC236}">
                <a16:creationId xmlns:a16="http://schemas.microsoft.com/office/drawing/2014/main" id="{75CABC4A-133B-4B9F-9DC2-112743AB5E7A}"/>
              </a:ext>
            </a:extLst>
          </p:cNvPr>
          <p:cNvSpPr/>
          <p:nvPr/>
        </p:nvSpPr>
        <p:spPr>
          <a:xfrm>
            <a:off x="942109" y="1207900"/>
            <a:ext cx="9850582" cy="2862322"/>
          </a:xfrm>
          <a:prstGeom prst="rect">
            <a:avLst/>
          </a:prstGeom>
        </p:spPr>
        <p:txBody>
          <a:bodyPr wrap="square">
            <a:spAutoFit/>
          </a:bodyPr>
          <a:lstStyle/>
          <a:p>
            <a:pPr algn="just"/>
            <a:r>
              <a:rPr lang="es-ES" dirty="0">
                <a:solidFill>
                  <a:srgbClr val="002060"/>
                </a:solidFill>
                <a:latin typeface="Franklin Gothic Book" panose="020B0503020102020204" pitchFamily="34" charset="0"/>
                <a:ea typeface="Times New Roman" panose="02020603050405020304" pitchFamily="18" charset="0"/>
                <a:cs typeface="Calibri" panose="020F0502020204030204" pitchFamily="34" charset="0"/>
              </a:rPr>
              <a:t>▪ </a:t>
            </a:r>
            <a:r>
              <a:rPr lang="es-ES" dirty="0" err="1">
                <a:solidFill>
                  <a:srgbClr val="002060"/>
                </a:solidFill>
                <a:latin typeface="Franklin Gothic Book" panose="020B0503020102020204" pitchFamily="34" charset="0"/>
                <a:ea typeface="Times New Roman" panose="02020603050405020304" pitchFamily="18" charset="0"/>
                <a:cs typeface="Calibri" panose="020F0502020204030204" pitchFamily="34" charset="0"/>
              </a:rPr>
              <a:t>Piattini</a:t>
            </a:r>
            <a:r>
              <a:rPr lang="es-ES" dirty="0">
                <a:solidFill>
                  <a:srgbClr val="002060"/>
                </a:solidFill>
                <a:latin typeface="Franklin Gothic Book" panose="020B0503020102020204" pitchFamily="34" charset="0"/>
                <a:ea typeface="Times New Roman" panose="02020603050405020304" pitchFamily="18" charset="0"/>
                <a:cs typeface="Calibri" panose="020F0502020204030204" pitchFamily="34" charset="0"/>
              </a:rPr>
              <a:t>, M., et al. (2007). Capítulo 6: Análisis de sistemas. En Análisis y diseño detallado de aplicaciones informáticas de gestión. (pp. 155-159). RA-MA Editorial</a:t>
            </a:r>
          </a:p>
          <a:p>
            <a:pPr algn="just"/>
            <a:endParaRPr lang="es-ES" dirty="0">
              <a:solidFill>
                <a:srgbClr val="002060"/>
              </a:solidFill>
              <a:latin typeface="Franklin Gothic Book" panose="020B0503020102020204" pitchFamily="34" charset="0"/>
              <a:ea typeface="Times New Roman" panose="02020603050405020304" pitchFamily="18" charset="0"/>
              <a:cs typeface="Calibri" panose="020F0502020204030204" pitchFamily="34" charset="0"/>
            </a:endParaRPr>
          </a:p>
          <a:p>
            <a:pPr algn="just"/>
            <a:endParaRPr lang="es-ES" dirty="0">
              <a:solidFill>
                <a:srgbClr val="002060"/>
              </a:solidFill>
              <a:latin typeface="Franklin Gothic Book" panose="020B0503020102020204" pitchFamily="34" charset="0"/>
              <a:ea typeface="Times New Roman" panose="02020603050405020304" pitchFamily="18" charset="0"/>
              <a:cs typeface="Calibri" panose="020F0502020204030204" pitchFamily="34" charset="0"/>
            </a:endParaRPr>
          </a:p>
          <a:p>
            <a:pPr algn="just"/>
            <a:r>
              <a:rPr lang="es-ES" dirty="0">
                <a:solidFill>
                  <a:srgbClr val="002060"/>
                </a:solidFill>
                <a:latin typeface="Franklin Gothic Book" panose="020B0503020102020204" pitchFamily="34" charset="0"/>
                <a:ea typeface="Times New Roman" panose="02020603050405020304" pitchFamily="18" charset="0"/>
                <a:cs typeface="Calibri" panose="020F0502020204030204" pitchFamily="34" charset="0"/>
              </a:rPr>
              <a:t>▪ Kendall, K. y Kendall, J. (2011). Capítulo 8: Análisis de sistemas mediante </a:t>
            </a:r>
          </a:p>
          <a:p>
            <a:pPr algn="just"/>
            <a:r>
              <a:rPr lang="es-ES" dirty="0">
                <a:solidFill>
                  <a:srgbClr val="002060"/>
                </a:solidFill>
                <a:latin typeface="Franklin Gothic Book" panose="020B0503020102020204" pitchFamily="34" charset="0"/>
                <a:ea typeface="Times New Roman" panose="02020603050405020304" pitchFamily="18" charset="0"/>
                <a:cs typeface="Calibri" panose="020F0502020204030204" pitchFamily="34" charset="0"/>
              </a:rPr>
              <a:t>el uso de diccionarios de datos . En Análisis y diseño de sistemas. . (pp. 228-248). RA-MA Editorial 8a edición. México: Pearson Educación de México, S.A. de C.V.</a:t>
            </a:r>
          </a:p>
          <a:p>
            <a:pPr algn="just"/>
            <a:endParaRPr lang="es-ES" dirty="0">
              <a:solidFill>
                <a:srgbClr val="002060"/>
              </a:solidFill>
              <a:latin typeface="Franklin Gothic Book" panose="020B0503020102020204" pitchFamily="34" charset="0"/>
              <a:cs typeface="Calibri" panose="020F0502020204030204" pitchFamily="34" charset="0"/>
            </a:endParaRPr>
          </a:p>
          <a:p>
            <a:pPr algn="just"/>
            <a:endParaRPr lang="es-ES" dirty="0">
              <a:solidFill>
                <a:srgbClr val="002060"/>
              </a:solidFill>
              <a:latin typeface="Franklin Gothic Book" panose="020B0503020102020204" pitchFamily="34" charset="0"/>
              <a:cs typeface="Calibri" panose="020F0502020204030204" pitchFamily="34" charset="0"/>
            </a:endParaRPr>
          </a:p>
          <a:p>
            <a:pPr algn="just"/>
            <a:endParaRPr lang="es-NI" dirty="0">
              <a:solidFill>
                <a:srgbClr val="002060"/>
              </a:solidFill>
            </a:endParaRPr>
          </a:p>
        </p:txBody>
      </p:sp>
    </p:spTree>
    <p:extLst>
      <p:ext uri="{BB962C8B-B14F-4D97-AF65-F5344CB8AC3E}">
        <p14:creationId xmlns:p14="http://schemas.microsoft.com/office/powerpoint/2010/main" val="280730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C0C7229-A269-4CCB-95A1-D5F71598EE56}"/>
              </a:ext>
            </a:extLst>
          </p:cNvPr>
          <p:cNvSpPr txBox="1">
            <a:spLocks/>
          </p:cNvSpPr>
          <p:nvPr/>
        </p:nvSpPr>
        <p:spPr>
          <a:xfrm>
            <a:off x="1039333" y="1217869"/>
            <a:ext cx="2991499" cy="569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lnSpc>
                <a:spcPts val="3960"/>
              </a:lnSpc>
              <a:defRPr/>
            </a:pPr>
            <a:r>
              <a:rPr lang="es-MX" sz="3600" b="1" dirty="0">
                <a:solidFill>
                  <a:srgbClr val="002060"/>
                </a:solidFill>
                <a:latin typeface="+mn-lt"/>
              </a:rPr>
              <a:t>Contenido: </a:t>
            </a:r>
            <a:endParaRPr lang="x-none" sz="3300" b="1" dirty="0">
              <a:solidFill>
                <a:srgbClr val="002060"/>
              </a:solidFill>
              <a:latin typeface="+mn-lt"/>
            </a:endParaRPr>
          </a:p>
        </p:txBody>
      </p:sp>
      <p:sp>
        <p:nvSpPr>
          <p:cNvPr id="3" name="Content Placeholder 2">
            <a:extLst>
              <a:ext uri="{FF2B5EF4-FFF2-40B4-BE49-F238E27FC236}">
                <a16:creationId xmlns:a16="http://schemas.microsoft.com/office/drawing/2014/main" id="{2965163E-E0F2-4299-BE66-3FEA75E65FFF}"/>
              </a:ext>
            </a:extLst>
          </p:cNvPr>
          <p:cNvSpPr txBox="1">
            <a:spLocks/>
          </p:cNvSpPr>
          <p:nvPr/>
        </p:nvSpPr>
        <p:spPr>
          <a:xfrm>
            <a:off x="3462794" y="1599395"/>
            <a:ext cx="6734150" cy="46131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0099A8"/>
              </a:buClr>
              <a:buSzPct val="50000"/>
              <a:buFont typeface="Wingdings" panose="05000000000000000000" pitchFamily="2" charset="2"/>
              <a:buChar char="Ø"/>
              <a:defRPr/>
            </a:pPr>
            <a:r>
              <a:rPr lang="es-ES" sz="2000" b="1" dirty="0">
                <a:solidFill>
                  <a:srgbClr val="002060"/>
                </a:solidFill>
              </a:rPr>
              <a:t>Diccionario de datos</a:t>
            </a:r>
          </a:p>
          <a:p>
            <a:pPr lvl="1">
              <a:lnSpc>
                <a:spcPct val="150000"/>
              </a:lnSpc>
              <a:spcBef>
                <a:spcPts val="0"/>
              </a:spcBef>
              <a:buClr>
                <a:srgbClr val="0099A8"/>
              </a:buClr>
              <a:buSzPct val="50000"/>
              <a:buFont typeface="Wingdings" panose="05000000000000000000" pitchFamily="2" charset="2"/>
              <a:buChar char="ü"/>
              <a:defRPr/>
            </a:pPr>
            <a:r>
              <a:rPr lang="es-ES" sz="2000" b="1" dirty="0">
                <a:solidFill>
                  <a:srgbClr val="002060"/>
                </a:solidFill>
              </a:rPr>
              <a:t>Concepto y aplicación</a:t>
            </a:r>
          </a:p>
          <a:p>
            <a:pPr lvl="1">
              <a:lnSpc>
                <a:spcPct val="150000"/>
              </a:lnSpc>
              <a:spcBef>
                <a:spcPts val="0"/>
              </a:spcBef>
              <a:buClr>
                <a:srgbClr val="0099A8"/>
              </a:buClr>
              <a:buSzPct val="50000"/>
              <a:buFont typeface="Wingdings" panose="05000000000000000000" pitchFamily="2" charset="2"/>
              <a:buChar char="ü"/>
              <a:defRPr/>
            </a:pPr>
            <a:r>
              <a:rPr lang="es-ES" sz="2000" b="1" dirty="0">
                <a:solidFill>
                  <a:srgbClr val="002060"/>
                </a:solidFill>
              </a:rPr>
              <a:t>Repositorio de datos</a:t>
            </a:r>
          </a:p>
          <a:p>
            <a:pPr lvl="2">
              <a:lnSpc>
                <a:spcPct val="150000"/>
              </a:lnSpc>
              <a:spcBef>
                <a:spcPts val="0"/>
              </a:spcBef>
              <a:buClr>
                <a:srgbClr val="0099A8"/>
              </a:buClr>
              <a:buSzPct val="50000"/>
              <a:buFont typeface="Wingdings" panose="05000000000000000000" pitchFamily="2" charset="2"/>
              <a:buChar char="q"/>
              <a:defRPr/>
            </a:pPr>
            <a:r>
              <a:rPr lang="es-ES" b="1" dirty="0">
                <a:solidFill>
                  <a:srgbClr val="002060"/>
                </a:solidFill>
              </a:rPr>
              <a:t>Estructuras de datos</a:t>
            </a:r>
          </a:p>
          <a:p>
            <a:pPr lvl="2">
              <a:lnSpc>
                <a:spcPct val="150000"/>
              </a:lnSpc>
              <a:spcBef>
                <a:spcPts val="0"/>
              </a:spcBef>
              <a:buClr>
                <a:srgbClr val="0099A8"/>
              </a:buClr>
              <a:buSzPct val="50000"/>
              <a:buFont typeface="Wingdings" panose="05000000000000000000" pitchFamily="2" charset="2"/>
              <a:buChar char="q"/>
              <a:defRPr/>
            </a:pPr>
            <a:r>
              <a:rPr lang="es-ES" b="1" dirty="0">
                <a:solidFill>
                  <a:srgbClr val="002060"/>
                </a:solidFill>
              </a:rPr>
              <a:t>Elementos de datos</a:t>
            </a:r>
          </a:p>
          <a:p>
            <a:pPr lvl="2">
              <a:lnSpc>
                <a:spcPct val="150000"/>
              </a:lnSpc>
              <a:spcBef>
                <a:spcPts val="0"/>
              </a:spcBef>
              <a:buClr>
                <a:srgbClr val="0099A8"/>
              </a:buClr>
              <a:buSzPct val="50000"/>
              <a:buFont typeface="Wingdings" panose="05000000000000000000" pitchFamily="2" charset="2"/>
              <a:buChar char="q"/>
              <a:defRPr/>
            </a:pPr>
            <a:r>
              <a:rPr lang="es-ES" b="1" dirty="0">
                <a:solidFill>
                  <a:srgbClr val="002060"/>
                </a:solidFill>
              </a:rPr>
              <a:t>Almacenes de datos</a:t>
            </a:r>
          </a:p>
          <a:p>
            <a:pPr lvl="1">
              <a:lnSpc>
                <a:spcPct val="150000"/>
              </a:lnSpc>
              <a:spcBef>
                <a:spcPts val="0"/>
              </a:spcBef>
              <a:buClr>
                <a:srgbClr val="0099A8"/>
              </a:buClr>
              <a:buSzPct val="50000"/>
              <a:buFont typeface="Wingdings" panose="05000000000000000000" pitchFamily="2" charset="2"/>
              <a:buChar char="ü"/>
              <a:defRPr/>
            </a:pPr>
            <a:r>
              <a:rPr lang="es-ES" sz="2000" b="1" dirty="0">
                <a:solidFill>
                  <a:srgbClr val="002060"/>
                </a:solidFill>
              </a:rPr>
              <a:t>Construcción de diccionarios de datos</a:t>
            </a:r>
          </a:p>
          <a:p>
            <a:pPr lvl="2">
              <a:lnSpc>
                <a:spcPct val="150000"/>
              </a:lnSpc>
              <a:spcBef>
                <a:spcPts val="0"/>
              </a:spcBef>
              <a:buSzPct val="50000"/>
              <a:buBlip>
                <a:blip r:embed="rId2"/>
              </a:buBlip>
              <a:defRPr/>
            </a:pPr>
            <a:endParaRPr lang="es-ES" dirty="0">
              <a:solidFill>
                <a:srgbClr val="002060"/>
              </a:solidFill>
            </a:endParaRPr>
          </a:p>
        </p:txBody>
      </p:sp>
    </p:spTree>
    <p:extLst>
      <p:ext uri="{BB962C8B-B14F-4D97-AF65-F5344CB8AC3E}">
        <p14:creationId xmlns:p14="http://schemas.microsoft.com/office/powerpoint/2010/main" val="143802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46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D78A0AC9-4BF9-4D9A-ABAE-8ACC7975FEB9}"/>
              </a:ext>
            </a:extLst>
          </p:cNvPr>
          <p:cNvSpPr/>
          <p:nvPr/>
        </p:nvSpPr>
        <p:spPr>
          <a:xfrm>
            <a:off x="963340" y="374149"/>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sp>
        <p:nvSpPr>
          <p:cNvPr id="4" name="Rectángulo 3">
            <a:extLst>
              <a:ext uri="{FF2B5EF4-FFF2-40B4-BE49-F238E27FC236}">
                <a16:creationId xmlns:a16="http://schemas.microsoft.com/office/drawing/2014/main" id="{1617F30E-D50D-4139-A8C4-FDD163DDCBF4}"/>
              </a:ext>
            </a:extLst>
          </p:cNvPr>
          <p:cNvSpPr/>
          <p:nvPr/>
        </p:nvSpPr>
        <p:spPr>
          <a:xfrm>
            <a:off x="4558145" y="4301742"/>
            <a:ext cx="7212183" cy="2119042"/>
          </a:xfrm>
          <a:prstGeom prst="rect">
            <a:avLst/>
          </a:prstGeom>
        </p:spPr>
        <p:txBody>
          <a:bodyPr wrap="square">
            <a:spAutoFit/>
          </a:bodyPr>
          <a:lstStyle/>
          <a:p>
            <a:pPr algn="just">
              <a:lnSpc>
                <a:spcPct val="150000"/>
              </a:lnSpc>
              <a:spcAft>
                <a:spcPts val="800"/>
              </a:spcAft>
            </a:pPr>
            <a:r>
              <a:rPr lang="es-ES" dirty="0">
                <a:solidFill>
                  <a:srgbClr val="002060"/>
                </a:solidFill>
                <a:cs typeface="Times New Roman" panose="02020603050405020304" pitchFamily="18" charset="0"/>
              </a:rPr>
              <a:t>El diccionario de datos contiene las características lógicas de los sitios donde se almacenan los datos del sistema, incluyendo nombre, descripción, alias, contenido y organización.  Identifica los procesos donde se emplean los datos y los sitios donde se necesita el acceso inmediato a la información.</a:t>
            </a:r>
            <a:endParaRPr lang="es-NI" dirty="0">
              <a:solidFill>
                <a:srgbClr val="002060"/>
              </a:solidFill>
              <a:cs typeface="Times New Roman" panose="02020603050405020304" pitchFamily="18" charset="0"/>
            </a:endParaRPr>
          </a:p>
        </p:txBody>
      </p:sp>
      <p:sp>
        <p:nvSpPr>
          <p:cNvPr id="5" name="Rectángulo 4">
            <a:extLst>
              <a:ext uri="{FF2B5EF4-FFF2-40B4-BE49-F238E27FC236}">
                <a16:creationId xmlns:a16="http://schemas.microsoft.com/office/drawing/2014/main" id="{A84C13CC-4571-4129-A077-A4B5F57B1136}"/>
              </a:ext>
            </a:extLst>
          </p:cNvPr>
          <p:cNvSpPr/>
          <p:nvPr/>
        </p:nvSpPr>
        <p:spPr>
          <a:xfrm>
            <a:off x="277769" y="1496737"/>
            <a:ext cx="8035636" cy="2750048"/>
          </a:xfrm>
          <a:prstGeom prst="rect">
            <a:avLst/>
          </a:prstGeom>
        </p:spPr>
        <p:txBody>
          <a:bodyPr wrap="square">
            <a:spAutoFit/>
          </a:bodyPr>
          <a:lstStyle/>
          <a:p>
            <a:pPr algn="just">
              <a:lnSpc>
                <a:spcPct val="107000"/>
              </a:lnSpc>
              <a:spcAft>
                <a:spcPts val="800"/>
              </a:spcAft>
            </a:pPr>
            <a:r>
              <a:rPr lang="es-ES" b="1" dirty="0">
                <a:solidFill>
                  <a:srgbClr val="002060"/>
                </a:solidFill>
                <a:cs typeface="Times New Roman" panose="02020603050405020304" pitchFamily="18" charset="0"/>
              </a:rPr>
              <a:t>Definición:</a:t>
            </a:r>
          </a:p>
          <a:p>
            <a:pPr algn="just">
              <a:lnSpc>
                <a:spcPct val="107000"/>
              </a:lnSpc>
              <a:spcAft>
                <a:spcPts val="800"/>
              </a:spcAft>
            </a:pPr>
            <a:r>
              <a:rPr lang="es-ES" dirty="0">
                <a:solidFill>
                  <a:srgbClr val="002060"/>
                </a:solidFill>
                <a:cs typeface="Times New Roman" panose="02020603050405020304" pitchFamily="18" charset="0"/>
              </a:rPr>
              <a:t>El diccionario de datos es un listado organizado de todos los datos que pertenecen a un sistema.</a:t>
            </a:r>
          </a:p>
          <a:p>
            <a:pPr algn="just">
              <a:lnSpc>
                <a:spcPct val="107000"/>
              </a:lnSpc>
              <a:spcAft>
                <a:spcPts val="800"/>
              </a:spcAft>
            </a:pPr>
            <a:r>
              <a:rPr lang="es-ES" dirty="0">
                <a:solidFill>
                  <a:srgbClr val="002060"/>
                </a:solidFill>
                <a:cs typeface="Times New Roman" panose="02020603050405020304" pitchFamily="18" charset="0"/>
              </a:rPr>
              <a:t>El objetivo es dar precisión sobre los datos que se manejan en un sistema, evitando así malas interpretaciones o ambigüedades.</a:t>
            </a:r>
          </a:p>
          <a:p>
            <a:pPr algn="just">
              <a:lnSpc>
                <a:spcPct val="107000"/>
              </a:lnSpc>
              <a:spcAft>
                <a:spcPts val="800"/>
              </a:spcAft>
            </a:pPr>
            <a:r>
              <a:rPr lang="es-ES" dirty="0">
                <a:solidFill>
                  <a:srgbClr val="002060"/>
                </a:solidFill>
                <a:cs typeface="Times New Roman" panose="02020603050405020304" pitchFamily="18" charset="0"/>
              </a:rPr>
              <a:t>El diccionario de datos define con precisión los datos de entrada, salida, componentes de almacenes, flujos, detalles de las relaciones entre almacenes, etc.</a:t>
            </a:r>
            <a:endParaRPr lang="es-NI" dirty="0">
              <a:solidFill>
                <a:srgbClr val="002060"/>
              </a:solidFill>
              <a:cs typeface="Times New Roman" panose="02020603050405020304" pitchFamily="18" charset="0"/>
            </a:endParaRPr>
          </a:p>
        </p:txBody>
      </p:sp>
      <p:pic>
        <p:nvPicPr>
          <p:cNvPr id="6" name="Picture 2" descr="Changing the way you learn | Mind Map">
            <a:extLst>
              <a:ext uri="{FF2B5EF4-FFF2-40B4-BE49-F238E27FC236}">
                <a16:creationId xmlns:a16="http://schemas.microsoft.com/office/drawing/2014/main" id="{632C4478-32FE-4A4F-8430-75D3676B9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595" y="952769"/>
            <a:ext cx="3445406" cy="22911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9118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C741E98-A0E2-4C70-87EA-AC1B0C55F988}"/>
              </a:ext>
            </a:extLst>
          </p:cNvPr>
          <p:cNvSpPr/>
          <p:nvPr/>
        </p:nvSpPr>
        <p:spPr>
          <a:xfrm>
            <a:off x="1074176" y="207894"/>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chemeClr val="bg1"/>
                </a:solidFill>
              </a:rPr>
              <a:t>Diccionario de datos</a:t>
            </a:r>
          </a:p>
        </p:txBody>
      </p:sp>
      <p:sp>
        <p:nvSpPr>
          <p:cNvPr id="9" name="Rectángulo 8">
            <a:extLst>
              <a:ext uri="{FF2B5EF4-FFF2-40B4-BE49-F238E27FC236}">
                <a16:creationId xmlns:a16="http://schemas.microsoft.com/office/drawing/2014/main" id="{ED6F673A-110E-40CE-BAE2-A25A687D20C4}"/>
              </a:ext>
            </a:extLst>
          </p:cNvPr>
          <p:cNvSpPr/>
          <p:nvPr/>
        </p:nvSpPr>
        <p:spPr>
          <a:xfrm>
            <a:off x="616161" y="1312555"/>
            <a:ext cx="9733184" cy="5337551"/>
          </a:xfrm>
          <a:prstGeom prst="rect">
            <a:avLst/>
          </a:prstGeom>
        </p:spPr>
        <p:txBody>
          <a:bodyPr wrap="square">
            <a:spAutoFit/>
          </a:bodyPr>
          <a:lstStyle/>
          <a:p>
            <a:pPr algn="just">
              <a:lnSpc>
                <a:spcPct val="107000"/>
              </a:lnSpc>
              <a:spcAft>
                <a:spcPts val="800"/>
              </a:spcAft>
            </a:pPr>
            <a:r>
              <a:rPr lang="es-ES" dirty="0">
                <a:solidFill>
                  <a:srgbClr val="002060"/>
                </a:solidFill>
                <a:cs typeface="Times New Roman" panose="02020603050405020304" pitchFamily="18" charset="0"/>
              </a:rPr>
              <a:t>Es importante tener presente que:</a:t>
            </a:r>
          </a:p>
          <a:p>
            <a:pPr algn="just">
              <a:lnSpc>
                <a:spcPct val="107000"/>
              </a:lnSpc>
              <a:spcAft>
                <a:spcPts val="800"/>
              </a:spcAft>
            </a:pPr>
            <a:endParaRPr lang="es-ES" dirty="0">
              <a:solidFill>
                <a:srgbClr val="002060"/>
              </a:solidFill>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s-ES" dirty="0">
                <a:solidFill>
                  <a:srgbClr val="002060"/>
                </a:solidFill>
                <a:cs typeface="Times New Roman" panose="02020603050405020304" pitchFamily="18" charset="0"/>
              </a:rPr>
              <a:t>Un análisis del ámbito de información estaría incompleto si sólo se considera el flujo de la información.</a:t>
            </a:r>
          </a:p>
          <a:p>
            <a:pPr marL="285750" indent="-285750" algn="just">
              <a:lnSpc>
                <a:spcPct val="107000"/>
              </a:lnSpc>
              <a:spcAft>
                <a:spcPts val="800"/>
              </a:spcAft>
              <a:buFont typeface="Wingdings" panose="05000000000000000000" pitchFamily="2" charset="2"/>
              <a:buChar char="ü"/>
            </a:pPr>
            <a:endParaRPr lang="es-ES" dirty="0">
              <a:solidFill>
                <a:srgbClr val="002060"/>
              </a:solidFill>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s-ES" dirty="0">
                <a:solidFill>
                  <a:srgbClr val="002060"/>
                </a:solidFill>
                <a:cs typeface="Times New Roman" panose="02020603050405020304" pitchFamily="18" charset="0"/>
              </a:rPr>
              <a:t>Cada flecha del diagrama de flujo de datos representa uno o varios elementos de información, cada archivo de datos es una colección de elementos de datos individuales, incluso puede que el contenido de una entidad externa requiera ser expandido antes de que su significado pueda ser definido explícitamente.</a:t>
            </a:r>
          </a:p>
          <a:p>
            <a:pPr marL="285750" indent="-285750" algn="just">
              <a:lnSpc>
                <a:spcPct val="107000"/>
              </a:lnSpc>
              <a:spcAft>
                <a:spcPts val="800"/>
              </a:spcAft>
              <a:buFont typeface="Wingdings" panose="05000000000000000000" pitchFamily="2" charset="2"/>
              <a:buChar char="ü"/>
            </a:pPr>
            <a:endParaRPr lang="es-ES" dirty="0">
              <a:solidFill>
                <a:srgbClr val="002060"/>
              </a:solidFill>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s-ES" dirty="0">
                <a:solidFill>
                  <a:srgbClr val="002060"/>
                </a:solidFill>
                <a:cs typeface="Times New Roman" panose="02020603050405020304" pitchFamily="18" charset="0"/>
              </a:rPr>
              <a:t>Por lo tanto, el analista debe disponer de algún método para representar el contenido de cada componente del modelo de flujo de datos.</a:t>
            </a:r>
          </a:p>
          <a:p>
            <a:pPr marL="285750" indent="-285750" algn="just">
              <a:lnSpc>
                <a:spcPct val="107000"/>
              </a:lnSpc>
              <a:spcAft>
                <a:spcPts val="800"/>
              </a:spcAft>
              <a:buFont typeface="Wingdings" panose="05000000000000000000" pitchFamily="2" charset="2"/>
              <a:buChar char="ü"/>
            </a:pPr>
            <a:endParaRPr lang="es-ES" dirty="0">
              <a:solidFill>
                <a:srgbClr val="002060"/>
              </a:solidFill>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s-ES" dirty="0">
                <a:solidFill>
                  <a:srgbClr val="002060"/>
                </a:solidFill>
                <a:cs typeface="Times New Roman" panose="02020603050405020304" pitchFamily="18" charset="0"/>
              </a:rPr>
              <a:t>Se ha propuesto el diccionario de datos como gramática casi formal para describir el contenido de los objetos definidos durante le análisis estructurado.</a:t>
            </a:r>
          </a:p>
        </p:txBody>
      </p:sp>
    </p:spTree>
    <p:extLst>
      <p:ext uri="{BB962C8B-B14F-4D97-AF65-F5344CB8AC3E}">
        <p14:creationId xmlns:p14="http://schemas.microsoft.com/office/powerpoint/2010/main" val="81702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684E4BD-0818-41C1-A25A-811A277EF820}"/>
              </a:ext>
            </a:extLst>
          </p:cNvPr>
          <p:cNvSpPr/>
          <p:nvPr/>
        </p:nvSpPr>
        <p:spPr>
          <a:xfrm>
            <a:off x="963340" y="374149"/>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sp>
        <p:nvSpPr>
          <p:cNvPr id="3" name="Rectángulo 2">
            <a:extLst>
              <a:ext uri="{FF2B5EF4-FFF2-40B4-BE49-F238E27FC236}">
                <a16:creationId xmlns:a16="http://schemas.microsoft.com/office/drawing/2014/main" id="{DBF22EF9-5069-4C86-8C6E-EDD0B33FD374}"/>
              </a:ext>
            </a:extLst>
          </p:cNvPr>
          <p:cNvSpPr/>
          <p:nvPr/>
        </p:nvSpPr>
        <p:spPr>
          <a:xfrm>
            <a:off x="616161" y="1312555"/>
            <a:ext cx="9733184" cy="4653646"/>
          </a:xfrm>
          <a:prstGeom prst="rect">
            <a:avLst/>
          </a:prstGeom>
        </p:spPr>
        <p:txBody>
          <a:bodyPr wrap="square">
            <a:spAutoFit/>
          </a:bodyPr>
          <a:lstStyle/>
          <a:p>
            <a:pPr algn="just">
              <a:lnSpc>
                <a:spcPct val="107000"/>
              </a:lnSpc>
              <a:spcAft>
                <a:spcPts val="800"/>
              </a:spcAft>
            </a:pPr>
            <a:r>
              <a:rPr lang="es-ES" dirty="0">
                <a:solidFill>
                  <a:srgbClr val="002060"/>
                </a:solidFill>
                <a:cs typeface="Times New Roman" panose="02020603050405020304" pitchFamily="18" charset="0"/>
              </a:rPr>
              <a:t>Los analistas de sistemas utilizan los diccionarios de datos por cinco razones principales:</a:t>
            </a:r>
          </a:p>
          <a:p>
            <a:pPr algn="just">
              <a:lnSpc>
                <a:spcPct val="107000"/>
              </a:lnSpc>
              <a:spcAft>
                <a:spcPts val="800"/>
              </a:spcAft>
            </a:pPr>
            <a:endParaRPr lang="es-ES" dirty="0">
              <a:solidFill>
                <a:srgbClr val="002060"/>
              </a:solidFill>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s-ES" dirty="0">
                <a:solidFill>
                  <a:srgbClr val="002060"/>
                </a:solidFill>
                <a:cs typeface="Times New Roman" panose="02020603050405020304" pitchFamily="18" charset="0"/>
              </a:rPr>
              <a:t>Manejar los detalles en sistemas grandes.</a:t>
            </a:r>
          </a:p>
          <a:p>
            <a:pPr marL="285750" indent="-285750" algn="just">
              <a:lnSpc>
                <a:spcPct val="107000"/>
              </a:lnSpc>
              <a:spcAft>
                <a:spcPts val="800"/>
              </a:spcAft>
              <a:buFont typeface="Wingdings" panose="05000000000000000000" pitchFamily="2" charset="2"/>
              <a:buChar char="ü"/>
            </a:pPr>
            <a:endParaRPr lang="es-ES" dirty="0">
              <a:solidFill>
                <a:srgbClr val="002060"/>
              </a:solidFill>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s-ES" dirty="0">
                <a:solidFill>
                  <a:srgbClr val="002060"/>
                </a:solidFill>
                <a:cs typeface="Times New Roman" panose="02020603050405020304" pitchFamily="18" charset="0"/>
              </a:rPr>
              <a:t>Comunicar un significado común para todos los elementos del sistema.</a:t>
            </a:r>
          </a:p>
          <a:p>
            <a:pPr marL="285750" indent="-285750" algn="just">
              <a:lnSpc>
                <a:spcPct val="107000"/>
              </a:lnSpc>
              <a:spcAft>
                <a:spcPts val="800"/>
              </a:spcAft>
              <a:buFont typeface="Wingdings" panose="05000000000000000000" pitchFamily="2" charset="2"/>
              <a:buChar char="ü"/>
            </a:pPr>
            <a:endParaRPr lang="es-ES" dirty="0">
              <a:solidFill>
                <a:srgbClr val="002060"/>
              </a:solidFill>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s-ES" dirty="0">
                <a:solidFill>
                  <a:srgbClr val="002060"/>
                </a:solidFill>
                <a:cs typeface="Times New Roman" panose="02020603050405020304" pitchFamily="18" charset="0"/>
              </a:rPr>
              <a:t>Documentar las características del sistema.</a:t>
            </a:r>
          </a:p>
          <a:p>
            <a:pPr marL="285750" indent="-285750" algn="just">
              <a:lnSpc>
                <a:spcPct val="107000"/>
              </a:lnSpc>
              <a:spcAft>
                <a:spcPts val="800"/>
              </a:spcAft>
              <a:buFont typeface="Wingdings" panose="05000000000000000000" pitchFamily="2" charset="2"/>
              <a:buChar char="ü"/>
            </a:pPr>
            <a:endParaRPr lang="es-ES" dirty="0">
              <a:solidFill>
                <a:srgbClr val="002060"/>
              </a:solidFill>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s-ES" dirty="0">
                <a:solidFill>
                  <a:srgbClr val="002060"/>
                </a:solidFill>
                <a:cs typeface="Times New Roman" panose="02020603050405020304" pitchFamily="18" charset="0"/>
              </a:rPr>
              <a:t>Facilitar el análisis de los detalles con la finalidad de evaluar características y determinar donde efectuar cambios en el sistema.</a:t>
            </a:r>
          </a:p>
          <a:p>
            <a:pPr algn="just">
              <a:lnSpc>
                <a:spcPct val="107000"/>
              </a:lnSpc>
              <a:spcAft>
                <a:spcPts val="800"/>
              </a:spcAft>
            </a:pPr>
            <a:endParaRPr lang="es-ES" dirty="0">
              <a:solidFill>
                <a:srgbClr val="002060"/>
              </a:solidFill>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s-ES" dirty="0">
                <a:solidFill>
                  <a:srgbClr val="002060"/>
                </a:solidFill>
                <a:cs typeface="Times New Roman" panose="02020603050405020304" pitchFamily="18" charset="0"/>
              </a:rPr>
              <a:t>Localizar errores y omisiones en el sistema.</a:t>
            </a:r>
          </a:p>
        </p:txBody>
      </p:sp>
      <p:pic>
        <p:nvPicPr>
          <p:cNvPr id="2050" name="Picture 2" descr="Diccionario de elementos de datos | Lenguaje Mintic">
            <a:extLst>
              <a:ext uri="{FF2B5EF4-FFF2-40B4-BE49-F238E27FC236}">
                <a16:creationId xmlns:a16="http://schemas.microsoft.com/office/drawing/2014/main" id="{821C1A5F-72C5-4EFA-918A-95306C37D8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4545" y="1995053"/>
            <a:ext cx="2461294" cy="19569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37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B16D68D-0957-45B9-9E1D-3BBF3A5BD736}"/>
              </a:ext>
            </a:extLst>
          </p:cNvPr>
          <p:cNvSpPr/>
          <p:nvPr/>
        </p:nvSpPr>
        <p:spPr>
          <a:xfrm>
            <a:off x="963340" y="374149"/>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sp>
        <p:nvSpPr>
          <p:cNvPr id="6" name="Rectángulo 5">
            <a:extLst>
              <a:ext uri="{FF2B5EF4-FFF2-40B4-BE49-F238E27FC236}">
                <a16:creationId xmlns:a16="http://schemas.microsoft.com/office/drawing/2014/main" id="{8308895D-1453-44C9-8E6B-3286917C52A1}"/>
              </a:ext>
            </a:extLst>
          </p:cNvPr>
          <p:cNvSpPr/>
          <p:nvPr/>
        </p:nvSpPr>
        <p:spPr>
          <a:xfrm>
            <a:off x="754707" y="1568026"/>
            <a:ext cx="9428384" cy="664093"/>
          </a:xfrm>
          <a:prstGeom prst="rect">
            <a:avLst/>
          </a:prstGeom>
        </p:spPr>
        <p:txBody>
          <a:bodyPr wrap="square">
            <a:spAutoFit/>
          </a:bodyPr>
          <a:lstStyle/>
          <a:p>
            <a:pPr algn="just">
              <a:lnSpc>
                <a:spcPct val="107000"/>
              </a:lnSpc>
              <a:spcAft>
                <a:spcPts val="800"/>
              </a:spcAft>
            </a:pPr>
            <a:r>
              <a:rPr lang="es-ES" dirty="0">
                <a:solidFill>
                  <a:srgbClr val="002060"/>
                </a:solidFill>
                <a:cs typeface="Times New Roman" panose="02020603050405020304" pitchFamily="18" charset="0"/>
              </a:rPr>
              <a:t>El diccionario de datos es creado examinando y describiendo los contenidos de los flujos de datos, almacenes de datos y procesos.</a:t>
            </a:r>
          </a:p>
        </p:txBody>
      </p:sp>
      <p:pic>
        <p:nvPicPr>
          <p:cNvPr id="7" name="Picture 4">
            <a:extLst>
              <a:ext uri="{FF2B5EF4-FFF2-40B4-BE49-F238E27FC236}">
                <a16:creationId xmlns:a16="http://schemas.microsoft.com/office/drawing/2014/main" id="{54BD49BD-EACA-474F-83E5-EF55472D7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3" y="2412228"/>
            <a:ext cx="7232072" cy="385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8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D41EDDF-7055-4C1E-9881-B0ACD6BEB2E2}"/>
              </a:ext>
            </a:extLst>
          </p:cNvPr>
          <p:cNvSpPr/>
          <p:nvPr/>
        </p:nvSpPr>
        <p:spPr>
          <a:xfrm>
            <a:off x="551735" y="263312"/>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rgbClr val="002060"/>
                </a:solidFill>
              </a:rPr>
              <a:t>Diccionario de datos</a:t>
            </a:r>
          </a:p>
        </p:txBody>
      </p:sp>
      <p:sp>
        <p:nvSpPr>
          <p:cNvPr id="4" name="Rectángulo 3">
            <a:extLst>
              <a:ext uri="{FF2B5EF4-FFF2-40B4-BE49-F238E27FC236}">
                <a16:creationId xmlns:a16="http://schemas.microsoft.com/office/drawing/2014/main" id="{99D03BDB-579F-4B52-86A3-3812B34468A3}"/>
              </a:ext>
            </a:extLst>
          </p:cNvPr>
          <p:cNvSpPr/>
          <p:nvPr/>
        </p:nvSpPr>
        <p:spPr>
          <a:xfrm>
            <a:off x="657725" y="1145004"/>
            <a:ext cx="2733377" cy="369332"/>
          </a:xfrm>
          <a:prstGeom prst="rect">
            <a:avLst/>
          </a:prstGeom>
        </p:spPr>
        <p:txBody>
          <a:bodyPr wrap="none">
            <a:spAutoFit/>
          </a:bodyPr>
          <a:lstStyle/>
          <a:p>
            <a:r>
              <a:rPr lang="es-MX" altLang="es-NI" b="1" dirty="0">
                <a:solidFill>
                  <a:srgbClr val="002060"/>
                </a:solidFill>
                <a:cs typeface="Times New Roman" panose="02020603050405020304" pitchFamily="18" charset="0"/>
              </a:rPr>
              <a:t>Data Flow (Flujo de Datos)</a:t>
            </a:r>
            <a:endParaRPr lang="es-NI" b="1" dirty="0">
              <a:solidFill>
                <a:srgbClr val="002060"/>
              </a:solidFill>
              <a:cs typeface="Times New Roman" panose="02020603050405020304" pitchFamily="18" charset="0"/>
            </a:endParaRPr>
          </a:p>
        </p:txBody>
      </p:sp>
      <p:sp>
        <p:nvSpPr>
          <p:cNvPr id="5" name="Rectangle 3">
            <a:extLst>
              <a:ext uri="{FF2B5EF4-FFF2-40B4-BE49-F238E27FC236}">
                <a16:creationId xmlns:a16="http://schemas.microsoft.com/office/drawing/2014/main" id="{4B95DC1E-8675-414F-BC9D-EF060DB24CEC}"/>
              </a:ext>
            </a:extLst>
          </p:cNvPr>
          <p:cNvSpPr txBox="1">
            <a:spLocks noChangeArrowheads="1"/>
          </p:cNvSpPr>
          <p:nvPr/>
        </p:nvSpPr>
        <p:spPr>
          <a:xfrm>
            <a:off x="526471" y="1817408"/>
            <a:ext cx="10695711" cy="28609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s-MX" altLang="es-NI" sz="1800" dirty="0">
                <a:solidFill>
                  <a:srgbClr val="002060"/>
                </a:solidFill>
                <a:cs typeface="Times New Roman" panose="02020603050405020304" pitchFamily="18" charset="0"/>
              </a:rPr>
              <a:t>El Data Flow es usualmente el primer componente que se define. La información  de cada data </a:t>
            </a:r>
            <a:r>
              <a:rPr lang="es-MX" altLang="es-NI" sz="1800" dirty="0" err="1">
                <a:solidFill>
                  <a:srgbClr val="002060"/>
                </a:solidFill>
                <a:cs typeface="Times New Roman" panose="02020603050405020304" pitchFamily="18" charset="0"/>
              </a:rPr>
              <a:t>flow</a:t>
            </a:r>
            <a:r>
              <a:rPr lang="es-MX" altLang="es-NI" sz="1800" dirty="0">
                <a:solidFill>
                  <a:srgbClr val="002060"/>
                </a:solidFill>
                <a:cs typeface="Times New Roman" panose="02020603050405020304" pitchFamily="18" charset="0"/>
              </a:rPr>
              <a:t>  se puede concentrar usando una forma que contiene la siguiente información:</a:t>
            </a:r>
          </a:p>
          <a:p>
            <a:pPr>
              <a:lnSpc>
                <a:spcPct val="150000"/>
              </a:lnSpc>
            </a:pPr>
            <a:endParaRPr lang="es-MX" altLang="es-NI" sz="1800" dirty="0">
              <a:solidFill>
                <a:srgbClr val="002060"/>
              </a:solidFill>
              <a:cs typeface="Times New Roman" panose="02020603050405020304" pitchFamily="18" charset="0"/>
            </a:endParaRPr>
          </a:p>
          <a:p>
            <a:pPr lvl="1">
              <a:lnSpc>
                <a:spcPct val="150000"/>
              </a:lnSpc>
              <a:buFont typeface="Wingdings" panose="05000000000000000000" pitchFamily="2" charset="2"/>
              <a:buChar char="ü"/>
            </a:pPr>
            <a:r>
              <a:rPr lang="es-MX" altLang="es-NI" sz="1800" dirty="0">
                <a:solidFill>
                  <a:srgbClr val="002060"/>
                </a:solidFill>
                <a:cs typeface="Times New Roman" panose="02020603050405020304" pitchFamily="18" charset="0"/>
              </a:rPr>
              <a:t>ID : numero de identificador</a:t>
            </a:r>
          </a:p>
          <a:p>
            <a:pPr lvl="1">
              <a:lnSpc>
                <a:spcPct val="150000"/>
              </a:lnSpc>
              <a:buFont typeface="Wingdings" panose="05000000000000000000" pitchFamily="2" charset="2"/>
              <a:buChar char="ü"/>
            </a:pPr>
            <a:r>
              <a:rPr lang="es-MX" altLang="es-NI" sz="1800" dirty="0">
                <a:solidFill>
                  <a:srgbClr val="002060"/>
                </a:solidFill>
                <a:cs typeface="Times New Roman" panose="02020603050405020304" pitchFamily="18" charset="0"/>
              </a:rPr>
              <a:t>Nombre: nombre descriptivo tal y como aparece en el DFD</a:t>
            </a:r>
          </a:p>
          <a:p>
            <a:pPr lvl="1">
              <a:lnSpc>
                <a:spcPct val="150000"/>
              </a:lnSpc>
              <a:buFont typeface="Wingdings" panose="05000000000000000000" pitchFamily="2" charset="2"/>
              <a:buChar char="ü"/>
            </a:pPr>
            <a:r>
              <a:rPr lang="es-MX" altLang="es-NI" sz="1800" dirty="0">
                <a:solidFill>
                  <a:srgbClr val="002060"/>
                </a:solidFill>
                <a:cs typeface="Times New Roman" panose="02020603050405020304" pitchFamily="18" charset="0"/>
              </a:rPr>
              <a:t>Descripción General</a:t>
            </a:r>
          </a:p>
          <a:p>
            <a:pPr lvl="1">
              <a:lnSpc>
                <a:spcPct val="150000"/>
              </a:lnSpc>
              <a:buFont typeface="Wingdings" panose="05000000000000000000" pitchFamily="2" charset="2"/>
              <a:buChar char="ü"/>
            </a:pPr>
            <a:r>
              <a:rPr lang="es-MX" altLang="es-NI" sz="1800" dirty="0">
                <a:solidFill>
                  <a:srgbClr val="002060"/>
                </a:solidFill>
                <a:cs typeface="Times New Roman" panose="02020603050405020304" pitchFamily="18" charset="0"/>
              </a:rPr>
              <a:t>El origen del Data Flow: el origen de la información que puede ser una entidad externa, un proceso o un data store (almacén de datos).</a:t>
            </a:r>
          </a:p>
          <a:p>
            <a:pPr lvl="1">
              <a:lnSpc>
                <a:spcPct val="150000"/>
              </a:lnSpc>
              <a:buFont typeface="Wingdings" panose="05000000000000000000" pitchFamily="2" charset="2"/>
              <a:buChar char="ü"/>
            </a:pPr>
            <a:r>
              <a:rPr lang="es-MX" altLang="es-NI" sz="1800" dirty="0">
                <a:solidFill>
                  <a:srgbClr val="002060"/>
                </a:solidFill>
                <a:cs typeface="Times New Roman" panose="02020603050405020304" pitchFamily="18" charset="0"/>
              </a:rPr>
              <a:t>El destino del Data Flow: los mismos que en Origen.</a:t>
            </a:r>
          </a:p>
        </p:txBody>
      </p:sp>
    </p:spTree>
    <p:extLst>
      <p:ext uri="{BB962C8B-B14F-4D97-AF65-F5344CB8AC3E}">
        <p14:creationId xmlns:p14="http://schemas.microsoft.com/office/powerpoint/2010/main" val="49000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C741E98-A0E2-4C70-87EA-AC1B0C55F988}"/>
              </a:ext>
            </a:extLst>
          </p:cNvPr>
          <p:cNvSpPr/>
          <p:nvPr/>
        </p:nvSpPr>
        <p:spPr>
          <a:xfrm>
            <a:off x="1074176" y="207894"/>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chemeClr val="bg1"/>
                </a:solidFill>
              </a:rPr>
              <a:t>Diccionario de datos</a:t>
            </a:r>
          </a:p>
        </p:txBody>
      </p:sp>
      <p:sp>
        <p:nvSpPr>
          <p:cNvPr id="3" name="Rectangle 3">
            <a:extLst>
              <a:ext uri="{FF2B5EF4-FFF2-40B4-BE49-F238E27FC236}">
                <a16:creationId xmlns:a16="http://schemas.microsoft.com/office/drawing/2014/main" id="{5F0D7457-F6FC-43E4-981C-13374243A560}"/>
              </a:ext>
            </a:extLst>
          </p:cNvPr>
          <p:cNvSpPr txBox="1">
            <a:spLocks noChangeArrowheads="1"/>
          </p:cNvSpPr>
          <p:nvPr/>
        </p:nvSpPr>
        <p:spPr>
          <a:xfrm>
            <a:off x="457199" y="1600200"/>
            <a:ext cx="10584873" cy="5029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Wingdings" panose="05000000000000000000" pitchFamily="2" charset="2"/>
              <a:buNone/>
            </a:pPr>
            <a:endParaRPr lang="es-MX" altLang="es-NI" dirty="0"/>
          </a:p>
          <a:p>
            <a:pPr marL="742950" lvl="1" indent="-285750" algn="just">
              <a:lnSpc>
                <a:spcPct val="150000"/>
              </a:lnSpc>
              <a:buFont typeface="Wingdings" panose="05000000000000000000" pitchFamily="2" charset="2"/>
              <a:buChar char="ü"/>
            </a:pPr>
            <a:r>
              <a:rPr lang="es-MX" altLang="es-NI" sz="1900" dirty="0">
                <a:solidFill>
                  <a:srgbClr val="002060"/>
                </a:solidFill>
                <a:cs typeface="Times New Roman" panose="02020603050405020304" pitchFamily="18" charset="0"/>
              </a:rPr>
              <a:t>Indicar si el flujo de datos es un registro que entra o sale de un archivo o un registro contenido en un reporte, forma o ventana. Si el data </a:t>
            </a:r>
            <a:r>
              <a:rPr lang="es-MX" altLang="es-NI" sz="1900" dirty="0" err="1">
                <a:solidFill>
                  <a:srgbClr val="002060"/>
                </a:solidFill>
                <a:cs typeface="Times New Roman" panose="02020603050405020304" pitchFamily="18" charset="0"/>
              </a:rPr>
              <a:t>flow</a:t>
            </a:r>
            <a:r>
              <a:rPr lang="es-MX" altLang="es-NI" sz="1900" dirty="0">
                <a:solidFill>
                  <a:srgbClr val="002060"/>
                </a:solidFill>
                <a:cs typeface="Times New Roman" panose="02020603050405020304" pitchFamily="18" charset="0"/>
              </a:rPr>
              <a:t> contiene datos que son usados entre procesos, a este se le llama interno.</a:t>
            </a:r>
          </a:p>
          <a:p>
            <a:pPr marL="742950" lvl="1" indent="-285750" algn="just">
              <a:lnSpc>
                <a:spcPct val="150000"/>
              </a:lnSpc>
              <a:buFont typeface="Wingdings" panose="05000000000000000000" pitchFamily="2" charset="2"/>
              <a:buChar char="ü"/>
            </a:pPr>
            <a:r>
              <a:rPr lang="es-MX" altLang="es-NI" sz="1900" dirty="0">
                <a:solidFill>
                  <a:srgbClr val="002060"/>
                </a:solidFill>
                <a:cs typeface="Times New Roman" panose="02020603050405020304" pitchFamily="18" charset="0"/>
              </a:rPr>
              <a:t>El nombre de la estructura de datos describiendo los elementos de datos encontrados en ese data </a:t>
            </a:r>
            <a:r>
              <a:rPr lang="es-MX" altLang="es-NI" sz="1900" dirty="0" err="1">
                <a:solidFill>
                  <a:srgbClr val="002060"/>
                </a:solidFill>
                <a:cs typeface="Times New Roman" panose="02020603050405020304" pitchFamily="18" charset="0"/>
              </a:rPr>
              <a:t>flow</a:t>
            </a:r>
            <a:r>
              <a:rPr lang="es-MX" altLang="es-NI" sz="1900" dirty="0">
                <a:solidFill>
                  <a:srgbClr val="002060"/>
                </a:solidFill>
                <a:cs typeface="Times New Roman" panose="02020603050405020304" pitchFamily="18" charset="0"/>
              </a:rPr>
              <a:t>. Para un data </a:t>
            </a:r>
            <a:r>
              <a:rPr lang="es-MX" altLang="es-NI" sz="1900" dirty="0" err="1">
                <a:solidFill>
                  <a:srgbClr val="002060"/>
                </a:solidFill>
                <a:cs typeface="Times New Roman" panose="02020603050405020304" pitchFamily="18" charset="0"/>
              </a:rPr>
              <a:t>flow</a:t>
            </a:r>
            <a:r>
              <a:rPr lang="es-MX" altLang="es-NI" sz="1900" dirty="0">
                <a:solidFill>
                  <a:srgbClr val="002060"/>
                </a:solidFill>
                <a:cs typeface="Times New Roman" panose="02020603050405020304" pitchFamily="18" charset="0"/>
              </a:rPr>
              <a:t> sencillo puede tener uno o varios elementos de datos.</a:t>
            </a:r>
          </a:p>
          <a:p>
            <a:pPr marL="742950" lvl="1" indent="-285750" algn="just">
              <a:lnSpc>
                <a:spcPct val="150000"/>
              </a:lnSpc>
              <a:buFont typeface="Wingdings" panose="05000000000000000000" pitchFamily="2" charset="2"/>
              <a:buChar char="ü"/>
            </a:pPr>
            <a:r>
              <a:rPr lang="es-MX" altLang="es-NI" sz="1900" dirty="0">
                <a:solidFill>
                  <a:srgbClr val="002060"/>
                </a:solidFill>
                <a:cs typeface="Times New Roman" panose="02020603050405020304" pitchFamily="18" charset="0"/>
              </a:rPr>
              <a:t>El volumen y frecuencia: describe el numero esperado de ocurrencias para el flujo de datos por unidad de tiempo.</a:t>
            </a:r>
          </a:p>
          <a:p>
            <a:pPr marL="742950" lvl="1" indent="-285750" algn="just">
              <a:lnSpc>
                <a:spcPct val="150000"/>
              </a:lnSpc>
              <a:buFont typeface="Wingdings" panose="05000000000000000000" pitchFamily="2" charset="2"/>
              <a:buChar char="ü"/>
            </a:pPr>
            <a:r>
              <a:rPr lang="es-MX" altLang="es-NI" sz="1900" dirty="0">
                <a:solidFill>
                  <a:srgbClr val="002060"/>
                </a:solidFill>
                <a:cs typeface="Times New Roman" panose="02020603050405020304" pitchFamily="18" charset="0"/>
              </a:rPr>
              <a:t>Comentarios y anotaciones sobre el data </a:t>
            </a:r>
            <a:r>
              <a:rPr lang="es-MX" altLang="es-NI" sz="1900" dirty="0" err="1">
                <a:solidFill>
                  <a:srgbClr val="002060"/>
                </a:solidFill>
                <a:cs typeface="Times New Roman" panose="02020603050405020304" pitchFamily="18" charset="0"/>
              </a:rPr>
              <a:t>flow</a:t>
            </a:r>
            <a:r>
              <a:rPr lang="es-MX" altLang="es-NI" sz="1900" dirty="0">
                <a:solidFill>
                  <a:srgbClr val="002060"/>
                </a:solidFill>
                <a:cs typeface="Times New Roman" panose="02020603050405020304" pitchFamily="18" charset="0"/>
              </a:rPr>
              <a:t>.</a:t>
            </a:r>
          </a:p>
        </p:txBody>
      </p:sp>
      <p:sp>
        <p:nvSpPr>
          <p:cNvPr id="4" name="Rectángulo 3">
            <a:extLst>
              <a:ext uri="{FF2B5EF4-FFF2-40B4-BE49-F238E27FC236}">
                <a16:creationId xmlns:a16="http://schemas.microsoft.com/office/drawing/2014/main" id="{5DCB46C4-9958-4542-AA37-778ED37B1DF6}"/>
              </a:ext>
            </a:extLst>
          </p:cNvPr>
          <p:cNvSpPr/>
          <p:nvPr/>
        </p:nvSpPr>
        <p:spPr>
          <a:xfrm>
            <a:off x="616162" y="1230868"/>
            <a:ext cx="2733377" cy="369332"/>
          </a:xfrm>
          <a:prstGeom prst="rect">
            <a:avLst/>
          </a:prstGeom>
        </p:spPr>
        <p:txBody>
          <a:bodyPr wrap="none">
            <a:spAutoFit/>
          </a:bodyPr>
          <a:lstStyle/>
          <a:p>
            <a:r>
              <a:rPr lang="es-MX" altLang="es-NI" b="1" dirty="0">
                <a:solidFill>
                  <a:srgbClr val="002060"/>
                </a:solidFill>
                <a:cs typeface="Times New Roman" panose="02020603050405020304" pitchFamily="18" charset="0"/>
              </a:rPr>
              <a:t>Data Flow (Flujo de Datos)</a:t>
            </a:r>
            <a:endParaRPr lang="es-NI" b="1" dirty="0">
              <a:solidFill>
                <a:srgbClr val="002060"/>
              </a:solidFill>
              <a:cs typeface="Times New Roman" panose="02020603050405020304" pitchFamily="18" charset="0"/>
            </a:endParaRPr>
          </a:p>
        </p:txBody>
      </p:sp>
    </p:spTree>
    <p:extLst>
      <p:ext uri="{BB962C8B-B14F-4D97-AF65-F5344CB8AC3E}">
        <p14:creationId xmlns:p14="http://schemas.microsoft.com/office/powerpoint/2010/main" val="228490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C741E98-A0E2-4C70-87EA-AC1B0C55F988}"/>
              </a:ext>
            </a:extLst>
          </p:cNvPr>
          <p:cNvSpPr/>
          <p:nvPr/>
        </p:nvSpPr>
        <p:spPr>
          <a:xfrm>
            <a:off x="1074176" y="207894"/>
            <a:ext cx="2839367" cy="578620"/>
          </a:xfrm>
          <a:prstGeom prst="rect">
            <a:avLst/>
          </a:prstGeom>
        </p:spPr>
        <p:txBody>
          <a:bodyPr wrap="none">
            <a:spAutoFit/>
          </a:bodyPr>
          <a:lstStyle/>
          <a:p>
            <a:pPr>
              <a:lnSpc>
                <a:spcPct val="150000"/>
              </a:lnSpc>
              <a:spcBef>
                <a:spcPts val="0"/>
              </a:spcBef>
              <a:buClr>
                <a:srgbClr val="0099A8"/>
              </a:buClr>
              <a:buSzPct val="50000"/>
              <a:defRPr/>
            </a:pPr>
            <a:r>
              <a:rPr lang="es-ES" sz="2400" b="1" dirty="0">
                <a:solidFill>
                  <a:schemeClr val="bg1"/>
                </a:solidFill>
              </a:rPr>
              <a:t>Diccionario de datos</a:t>
            </a:r>
          </a:p>
        </p:txBody>
      </p:sp>
      <p:sp>
        <p:nvSpPr>
          <p:cNvPr id="3" name="Rectangle 2">
            <a:extLst>
              <a:ext uri="{FF2B5EF4-FFF2-40B4-BE49-F238E27FC236}">
                <a16:creationId xmlns:a16="http://schemas.microsoft.com/office/drawing/2014/main" id="{F432FA11-6740-46A1-AD5C-F673F6C2F12F}"/>
              </a:ext>
            </a:extLst>
          </p:cNvPr>
          <p:cNvSpPr txBox="1">
            <a:spLocks noChangeArrowheads="1"/>
          </p:cNvSpPr>
          <p:nvPr/>
        </p:nvSpPr>
        <p:spPr>
          <a:xfrm>
            <a:off x="214786" y="1288473"/>
            <a:ext cx="4558145" cy="371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lumMod val="75000"/>
                    <a:lumOff val="25000"/>
                  </a:schemeClr>
                </a:solidFill>
                <a:latin typeface="+mj-lt"/>
                <a:ea typeface="+mj-ea"/>
                <a:cs typeface="+mj-cs"/>
              </a:defRPr>
            </a:lvl1pPr>
          </a:lstStyle>
          <a:p>
            <a:r>
              <a:rPr lang="es-MX" altLang="es-NI" sz="2000" b="1" dirty="0">
                <a:solidFill>
                  <a:srgbClr val="002060"/>
                </a:solidFill>
                <a:latin typeface="+mn-lt"/>
                <a:ea typeface="+mn-ea"/>
                <a:cs typeface="Times New Roman" panose="02020603050405020304" pitchFamily="18" charset="0"/>
              </a:rPr>
              <a:t>Descripción de Data Flow </a:t>
            </a:r>
          </a:p>
        </p:txBody>
      </p:sp>
      <p:pic>
        <p:nvPicPr>
          <p:cNvPr id="2" name="Imagen 1">
            <a:extLst>
              <a:ext uri="{FF2B5EF4-FFF2-40B4-BE49-F238E27FC236}">
                <a16:creationId xmlns:a16="http://schemas.microsoft.com/office/drawing/2014/main" id="{E5655DF4-C90D-45B0-B9DB-8306B00ABFF1}"/>
              </a:ext>
            </a:extLst>
          </p:cNvPr>
          <p:cNvPicPr>
            <a:picLocks noChangeAspect="1"/>
          </p:cNvPicPr>
          <p:nvPr/>
        </p:nvPicPr>
        <p:blipFill>
          <a:blip r:embed="rId2"/>
          <a:stretch>
            <a:fillRect/>
          </a:stretch>
        </p:blipFill>
        <p:spPr>
          <a:xfrm>
            <a:off x="3117274" y="1871230"/>
            <a:ext cx="5763490" cy="4823956"/>
          </a:xfrm>
          <a:prstGeom prst="rect">
            <a:avLst/>
          </a:prstGeom>
        </p:spPr>
      </p:pic>
    </p:spTree>
    <p:extLst>
      <p:ext uri="{BB962C8B-B14F-4D97-AF65-F5344CB8AC3E}">
        <p14:creationId xmlns:p14="http://schemas.microsoft.com/office/powerpoint/2010/main" val="13864253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1405</TotalTime>
  <Words>1437</Words>
  <Application>Microsoft Office PowerPoint</Application>
  <PresentationFormat>Panorámica</PresentationFormat>
  <Paragraphs>124</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Franklin Gothic Book</vt:lpstr>
      <vt:lpstr>Franklin Gothic Medium</vt:lpstr>
      <vt:lpstr>Times New Roman</vt:lpstr>
      <vt:lpstr>Wingdings</vt:lpstr>
      <vt:lpstr>Tema de Office</vt:lpstr>
      <vt:lpstr>Análisis y Diseño de Sistemas  III Unidad:  El proceso de análisis de sistemas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Gloria Cordero</dc:creator>
  <cp:lastModifiedBy>Silvia Ticay López</cp:lastModifiedBy>
  <cp:revision>109</cp:revision>
  <dcterms:created xsi:type="dcterms:W3CDTF">2019-03-11T22:56:21Z</dcterms:created>
  <dcterms:modified xsi:type="dcterms:W3CDTF">2025-10-12T03:47:16Z</dcterms:modified>
</cp:coreProperties>
</file>