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6" r:id="rId20"/>
    <p:sldId id="277" r:id="rId21"/>
    <p:sldId id="280" r:id="rId22"/>
    <p:sldId id="281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0955F-377E-4AFC-AFBB-33C8AF39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648" y="1614195"/>
            <a:ext cx="7178351" cy="268721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9DB314-FCFE-4948-B3B3-1DBC9A220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9648" y="4516016"/>
            <a:ext cx="7178351" cy="74178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3202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48A6B-B656-4DDD-AF02-43CDC358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3446F8-FAD4-4CA7-BC72-BA927E1EF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BCA881-9B0F-486F-AB40-BA842F6B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FD993-F353-4979-B4B8-FB3AC67A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E96A5-2F1D-441E-9CEB-83232D2F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78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7E063-2F40-4217-9B00-19A105431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7C0EAF-C4DD-405B-9897-1572BC5FB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6ECA9-9C4F-42FE-9B58-A9C369AE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059EA9-C5DA-4955-BEF1-44EAB31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449FCF-0AB6-4EDB-B616-E299D7FC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79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CFF8B-827F-4CA4-BBEB-042AF77B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49903-9CA6-499A-9E57-BEB61DAE4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C9B8F4-42FA-471E-9279-09AC1FE3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375A4-FBF0-4D76-894A-9F335D4A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F7AAFA-8C7E-44E2-AB9C-FAFEF763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06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248E5-197A-43B1-9E3D-4F767BA02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3A8475-697B-4EB5-99F3-B4CCE8D4D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4CBC64-536B-479F-81A7-8AB26CEB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036697-84AA-4DB0-9C45-109198E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0DD7AC-7621-40A8-B448-4D0987E5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57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2C26F-6FF9-4AEC-BFBD-297396F6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FAA30C-237B-4319-B648-55743DC44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B1B006-3AFE-450E-BB4B-538B3F4BA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907F7E-BCE6-4D5E-9A17-D43B4FB1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C7B328-BF19-4F1B-9D37-E19C7993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634195-405D-4130-B013-0BBEA1F1B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48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83BB7-29BF-4892-AE25-CC063707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615C65-D64B-49A1-A2A7-7EE1BAB7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BCDC74-7687-4491-A1B7-76368A88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04252E-9483-438A-B2DB-334FE9816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5C11A2-1523-4DF0-87CF-3C3376131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C4BD0E-23FD-4E06-A9BE-8A007C85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3A8183-C6D8-4BBE-AD22-0D48503A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0A89B9-4ACE-4E96-8F38-7FFA677A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39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531EC-0C3E-474E-B1BB-5B78781B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163505-E043-4E38-BED6-BE5644A5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2BE5FE-1EB6-4947-A34E-2457D28E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262A76-B948-4089-8066-F13B3671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3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5F3771-DE8C-4F6C-A791-60493E34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664C3DE-26BA-42F9-A36E-26F74462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3FB30E-8256-4D9C-BE8D-8DE46C91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50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DBBE2-5238-4F14-B8EB-342BE7A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427117-52B6-4AD1-BD6F-A28E3CA5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F5B5DB-95C2-465E-B082-64915B77D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9CE81-66A3-4C8F-91B6-747B7AF4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DFE09E-F5BD-4831-AE37-B195058C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7CD61E-923C-4244-84EA-0650982B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07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AA2AB-EDC6-41EE-9F80-51FBC8A4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64E24A-7847-4D9F-80B9-6EB606479F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E8FAF7-71E5-4CD5-8281-665A97764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539AD2-200C-4DA1-8644-F33E6C88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303-1349-4B3B-906B-0AD17F7A84D3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BE7FD9-38AD-443E-A9FE-333371DB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B28A5E-8F70-4C04-972F-810F9DC8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044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AF2AE4-5A35-4BEA-BEB3-17FAFB7F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7907F4-5CBE-4C9F-BF91-575BE6A3E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3857B9-5E01-47D7-B7CD-F523FBFB6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7303-1349-4B3B-906B-0AD17F7A84D3}" type="datetimeFigureOut">
              <a:rPr lang="pt-BR" smtClean="0"/>
              <a:t>22/06/2022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FEBF92-23E2-4692-8644-BC19CE40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206707-F55A-43BD-88B6-852CAD72F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F06D-87BF-405F-9790-318F41D0CF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4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16C49-68E5-4EB8-B536-2E840FF2A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Efeitos da Pandemia na Percepção da Felicidade e Bem-Estar em Diferentes Países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D5D2CA-A7B9-4594-8BBB-9F8EDA77A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Eduardo Augusto Nivinski</a:t>
            </a:r>
          </a:p>
          <a:p>
            <a:r>
              <a:rPr lang="pt-BR" dirty="0"/>
              <a:t>Gabriela </a:t>
            </a:r>
            <a:r>
              <a:rPr lang="pt-BR" dirty="0" err="1"/>
              <a:t>Scur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5926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ACCD0CE-A87B-FB1C-BC1E-C77BA8FA0097}"/>
              </a:ext>
            </a:extLst>
          </p:cNvPr>
          <p:cNvSpPr/>
          <p:nvPr/>
        </p:nvSpPr>
        <p:spPr>
          <a:xfrm>
            <a:off x="6930312" y="1470290"/>
            <a:ext cx="4241673" cy="4139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33CB9E2D-DC7D-876F-E527-55A3CC9FCE8D}"/>
              </a:ext>
            </a:extLst>
          </p:cNvPr>
          <p:cNvCxnSpPr/>
          <p:nvPr/>
        </p:nvCxnSpPr>
        <p:spPr>
          <a:xfrm>
            <a:off x="182880" y="5733288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3B9D8201-6AD9-3943-369C-9474CAA55DC8}"/>
              </a:ext>
            </a:extLst>
          </p:cNvPr>
          <p:cNvCxnSpPr>
            <a:cxnSpLocks/>
          </p:cNvCxnSpPr>
          <p:nvPr/>
        </p:nvCxnSpPr>
        <p:spPr>
          <a:xfrm>
            <a:off x="182880" y="6473952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DF110FA2-70EB-AE74-EE9F-D19CD1771A7B}"/>
              </a:ext>
            </a:extLst>
          </p:cNvPr>
          <p:cNvCxnSpPr>
            <a:cxnSpLocks/>
          </p:cNvCxnSpPr>
          <p:nvPr/>
        </p:nvCxnSpPr>
        <p:spPr>
          <a:xfrm>
            <a:off x="11932920" y="271272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D32E5EB5-3A8D-3087-302E-FE056215C4E7}"/>
              </a:ext>
            </a:extLst>
          </p:cNvPr>
          <p:cNvCxnSpPr>
            <a:cxnSpLocks/>
          </p:cNvCxnSpPr>
          <p:nvPr/>
        </p:nvCxnSpPr>
        <p:spPr>
          <a:xfrm>
            <a:off x="7772400" y="271272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5">
            <a:extLst>
              <a:ext uri="{FF2B5EF4-FFF2-40B4-BE49-F238E27FC236}">
                <a16:creationId xmlns:a16="http://schemas.microsoft.com/office/drawing/2014/main" id="{35D4E57B-1AED-7446-C6C5-4C73E5B8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303" y="-331655"/>
            <a:ext cx="4279393" cy="1600200"/>
          </a:xfrm>
        </p:spPr>
        <p:txBody>
          <a:bodyPr/>
          <a:lstStyle/>
          <a:p>
            <a:pPr algn="ctr"/>
            <a:r>
              <a:rPr lang="pt-BR" sz="2500" b="1" dirty="0">
                <a:solidFill>
                  <a:schemeClr val="accent1">
                    <a:lumMod val="75000"/>
                  </a:schemeClr>
                </a:solidFill>
              </a:rPr>
              <a:t>RESULTADOS (H1):</a:t>
            </a:r>
            <a:br>
              <a:rPr lang="pt-BR" dirty="0"/>
            </a:b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Uma doença, diferentes realidades</a:t>
            </a:r>
          </a:p>
        </p:txBody>
      </p:sp>
      <p:pic>
        <p:nvPicPr>
          <p:cNvPr id="10" name="Imagem 9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9E885A4F-37D5-C22A-06A2-53C25E968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7" y="1492899"/>
            <a:ext cx="5882344" cy="4817079"/>
          </a:xfrm>
          <a:prstGeom prst="rect">
            <a:avLst/>
          </a:prstGeom>
        </p:spPr>
      </p:pic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C31FC318-4719-D670-65F6-694F672D3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73864" y="2294243"/>
            <a:ext cx="4241673" cy="369271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900" b="1" dirty="0">
                <a:solidFill>
                  <a:schemeClr val="bg1"/>
                </a:solidFill>
                <a:latin typeface="+mj-lt"/>
              </a:rPr>
              <a:t>Significância estatística entre os indicadores de desenvolvimento e a felicidade (2016 até 2020)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900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900" b="1" dirty="0" err="1">
                <a:solidFill>
                  <a:schemeClr val="bg1"/>
                </a:solidFill>
                <a:latin typeface="+mj-lt"/>
              </a:rPr>
              <a:t>Log_gdp</a:t>
            </a:r>
            <a:r>
              <a:rPr lang="pt-BR" sz="1900" b="1" dirty="0">
                <a:solidFill>
                  <a:schemeClr val="bg1"/>
                </a:solidFill>
                <a:latin typeface="+mj-lt"/>
              </a:rPr>
              <a:t> &gt; 0.0076***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900" b="1" dirty="0" err="1">
                <a:solidFill>
                  <a:schemeClr val="bg1"/>
                </a:solidFill>
                <a:latin typeface="+mj-lt"/>
              </a:rPr>
              <a:t>Healthy_exp</a:t>
            </a:r>
            <a:r>
              <a:rPr lang="pt-BR" sz="1900" b="1" dirty="0">
                <a:solidFill>
                  <a:schemeClr val="bg1"/>
                </a:solidFill>
                <a:latin typeface="+mj-lt"/>
              </a:rPr>
              <a:t> &gt; 0.02*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900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900" b="1" dirty="0">
                <a:solidFill>
                  <a:schemeClr val="bg1"/>
                </a:solidFill>
                <a:latin typeface="+mj-lt"/>
              </a:rPr>
              <a:t>Nota para as extremidades do gráfico (não é totalmente linear)</a:t>
            </a:r>
          </a:p>
          <a:p>
            <a:pPr lvl="1"/>
            <a:endParaRPr lang="pt-BR" sz="17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7" name="Título 5">
            <a:extLst>
              <a:ext uri="{FF2B5EF4-FFF2-40B4-BE49-F238E27FC236}">
                <a16:creationId xmlns:a16="http://schemas.microsoft.com/office/drawing/2014/main" id="{BBD5881B-2027-CBF9-EE5D-000BAF8568BF}"/>
              </a:ext>
            </a:extLst>
          </p:cNvPr>
          <p:cNvSpPr txBox="1">
            <a:spLocks/>
          </p:cNvSpPr>
          <p:nvPr/>
        </p:nvSpPr>
        <p:spPr>
          <a:xfrm>
            <a:off x="7346879" y="1309079"/>
            <a:ext cx="4279393" cy="821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500" dirty="0">
                <a:solidFill>
                  <a:schemeClr val="bg1"/>
                </a:solidFill>
              </a:rPr>
              <a:t>H1: </a:t>
            </a:r>
            <a:r>
              <a:rPr lang="pt-BR" sz="2200" dirty="0">
                <a:solidFill>
                  <a:schemeClr val="bg1"/>
                </a:solidFill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2751285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33CB9E2D-DC7D-876F-E527-55A3CC9FCE8D}"/>
              </a:ext>
            </a:extLst>
          </p:cNvPr>
          <p:cNvCxnSpPr/>
          <p:nvPr/>
        </p:nvCxnSpPr>
        <p:spPr>
          <a:xfrm>
            <a:off x="182880" y="5733288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3B9D8201-6AD9-3943-369C-9474CAA55DC8}"/>
              </a:ext>
            </a:extLst>
          </p:cNvPr>
          <p:cNvCxnSpPr>
            <a:cxnSpLocks/>
          </p:cNvCxnSpPr>
          <p:nvPr/>
        </p:nvCxnSpPr>
        <p:spPr>
          <a:xfrm>
            <a:off x="182880" y="6473952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DF110FA2-70EB-AE74-EE9F-D19CD1771A7B}"/>
              </a:ext>
            </a:extLst>
          </p:cNvPr>
          <p:cNvCxnSpPr>
            <a:cxnSpLocks/>
          </p:cNvCxnSpPr>
          <p:nvPr/>
        </p:nvCxnSpPr>
        <p:spPr>
          <a:xfrm>
            <a:off x="11932920" y="271272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D32E5EB5-3A8D-3087-302E-FE056215C4E7}"/>
              </a:ext>
            </a:extLst>
          </p:cNvPr>
          <p:cNvCxnSpPr>
            <a:cxnSpLocks/>
          </p:cNvCxnSpPr>
          <p:nvPr/>
        </p:nvCxnSpPr>
        <p:spPr>
          <a:xfrm>
            <a:off x="7772400" y="271272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5">
            <a:extLst>
              <a:ext uri="{FF2B5EF4-FFF2-40B4-BE49-F238E27FC236}">
                <a16:creationId xmlns:a16="http://schemas.microsoft.com/office/drawing/2014/main" id="{35D4E57B-1AED-7446-C6C5-4C73E5B8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056" y="290686"/>
            <a:ext cx="9535883" cy="953984"/>
          </a:xfrm>
        </p:spPr>
        <p:txBody>
          <a:bodyPr>
            <a:normAutofit fontScale="90000"/>
          </a:bodyPr>
          <a:lstStyle/>
          <a:p>
            <a:pPr algn="ctr"/>
            <a:r>
              <a:rPr lang="pt-BR" sz="2500" b="1" dirty="0">
                <a:solidFill>
                  <a:schemeClr val="accent1">
                    <a:lumMod val="75000"/>
                  </a:schemeClr>
                </a:solidFill>
              </a:rPr>
              <a:t>RESULTADOS (H2):</a:t>
            </a:r>
            <a:br>
              <a:rPr lang="pt-BR" dirty="0"/>
            </a:b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Gráfico </a:t>
            </a:r>
            <a:r>
              <a:rPr lang="pt-BR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Clusterizado</a:t>
            </a: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2019 (s/ pandemia)     </a:t>
            </a:r>
            <a:r>
              <a:rPr lang="pt-BR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vs</a:t>
            </a: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Gráfico </a:t>
            </a:r>
            <a:r>
              <a:rPr lang="pt-BR" sz="2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Clusterizado</a:t>
            </a: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2020 (c/ pandemia)</a:t>
            </a:r>
          </a:p>
        </p:txBody>
      </p:sp>
      <p:pic>
        <p:nvPicPr>
          <p:cNvPr id="11" name="Imagem 10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3FD9C0E0-FC25-9545-614F-881BFA6965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3" t="-3421" r="-333" b="-3421"/>
          <a:stretch/>
        </p:blipFill>
        <p:spPr bwMode="auto">
          <a:xfrm>
            <a:off x="259080" y="1104972"/>
            <a:ext cx="5836920" cy="5091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m 13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73A2AE57-2943-86F4-D1DF-6565233DFD8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5" t="-4297" r="-1715" b="-4297"/>
          <a:stretch/>
        </p:blipFill>
        <p:spPr bwMode="auto">
          <a:xfrm>
            <a:off x="6095999" y="1178738"/>
            <a:ext cx="5921830" cy="49526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2617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33CB9E2D-DC7D-876F-E527-55A3CC9FCE8D}"/>
              </a:ext>
            </a:extLst>
          </p:cNvPr>
          <p:cNvCxnSpPr/>
          <p:nvPr/>
        </p:nvCxnSpPr>
        <p:spPr>
          <a:xfrm>
            <a:off x="182880" y="5733288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3B9D8201-6AD9-3943-369C-9474CAA55DC8}"/>
              </a:ext>
            </a:extLst>
          </p:cNvPr>
          <p:cNvCxnSpPr>
            <a:cxnSpLocks/>
          </p:cNvCxnSpPr>
          <p:nvPr/>
        </p:nvCxnSpPr>
        <p:spPr>
          <a:xfrm>
            <a:off x="182880" y="6473952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DF110FA2-70EB-AE74-EE9F-D19CD1771A7B}"/>
              </a:ext>
            </a:extLst>
          </p:cNvPr>
          <p:cNvCxnSpPr>
            <a:cxnSpLocks/>
          </p:cNvCxnSpPr>
          <p:nvPr/>
        </p:nvCxnSpPr>
        <p:spPr>
          <a:xfrm>
            <a:off x="11932920" y="271272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D32E5EB5-3A8D-3087-302E-FE056215C4E7}"/>
              </a:ext>
            </a:extLst>
          </p:cNvPr>
          <p:cNvCxnSpPr>
            <a:cxnSpLocks/>
          </p:cNvCxnSpPr>
          <p:nvPr/>
        </p:nvCxnSpPr>
        <p:spPr>
          <a:xfrm>
            <a:off x="7772400" y="271272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5">
            <a:extLst>
              <a:ext uri="{FF2B5EF4-FFF2-40B4-BE49-F238E27FC236}">
                <a16:creationId xmlns:a16="http://schemas.microsoft.com/office/drawing/2014/main" id="{35D4E57B-1AED-7446-C6C5-4C73E5B8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056" y="290686"/>
            <a:ext cx="9535883" cy="953984"/>
          </a:xfrm>
        </p:spPr>
        <p:txBody>
          <a:bodyPr>
            <a:normAutofit/>
          </a:bodyPr>
          <a:lstStyle/>
          <a:p>
            <a:pPr algn="ctr"/>
            <a:r>
              <a:rPr lang="pt-BR" sz="2500" b="1" dirty="0">
                <a:solidFill>
                  <a:schemeClr val="accent1">
                    <a:lumMod val="75000"/>
                  </a:schemeClr>
                </a:solidFill>
              </a:rPr>
              <a:t>RESULTADOS (H2):</a:t>
            </a:r>
            <a:br>
              <a:rPr lang="pt-BR" dirty="0"/>
            </a:b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Comparação entre grupos de nº1 (segundo melhor nos índices)</a:t>
            </a:r>
          </a:p>
        </p:txBody>
      </p:sp>
      <p:pic>
        <p:nvPicPr>
          <p:cNvPr id="9" name="Imagem 8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C7D77BA0-9F1C-5DD0-2F08-C4F1439EC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1" y="1244670"/>
            <a:ext cx="6618508" cy="497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50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33CB9E2D-DC7D-876F-E527-55A3CC9FCE8D}"/>
              </a:ext>
            </a:extLst>
          </p:cNvPr>
          <p:cNvCxnSpPr/>
          <p:nvPr/>
        </p:nvCxnSpPr>
        <p:spPr>
          <a:xfrm>
            <a:off x="182880" y="5733288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3B9D8201-6AD9-3943-369C-9474CAA55DC8}"/>
              </a:ext>
            </a:extLst>
          </p:cNvPr>
          <p:cNvCxnSpPr>
            <a:cxnSpLocks/>
          </p:cNvCxnSpPr>
          <p:nvPr/>
        </p:nvCxnSpPr>
        <p:spPr>
          <a:xfrm>
            <a:off x="182880" y="6473952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DF110FA2-70EB-AE74-EE9F-D19CD1771A7B}"/>
              </a:ext>
            </a:extLst>
          </p:cNvPr>
          <p:cNvCxnSpPr>
            <a:cxnSpLocks/>
          </p:cNvCxnSpPr>
          <p:nvPr/>
        </p:nvCxnSpPr>
        <p:spPr>
          <a:xfrm>
            <a:off x="11932920" y="271272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D32E5EB5-3A8D-3087-302E-FE056215C4E7}"/>
              </a:ext>
            </a:extLst>
          </p:cNvPr>
          <p:cNvCxnSpPr>
            <a:cxnSpLocks/>
          </p:cNvCxnSpPr>
          <p:nvPr/>
        </p:nvCxnSpPr>
        <p:spPr>
          <a:xfrm>
            <a:off x="7772400" y="271272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5">
            <a:extLst>
              <a:ext uri="{FF2B5EF4-FFF2-40B4-BE49-F238E27FC236}">
                <a16:creationId xmlns:a16="http://schemas.microsoft.com/office/drawing/2014/main" id="{35D4E57B-1AED-7446-C6C5-4C73E5B8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056" y="290686"/>
            <a:ext cx="9535883" cy="953984"/>
          </a:xfrm>
        </p:spPr>
        <p:txBody>
          <a:bodyPr>
            <a:normAutofit/>
          </a:bodyPr>
          <a:lstStyle/>
          <a:p>
            <a:pPr algn="ctr"/>
            <a:r>
              <a:rPr lang="pt-BR" sz="2500" b="1" dirty="0">
                <a:solidFill>
                  <a:schemeClr val="accent1">
                    <a:lumMod val="75000"/>
                  </a:schemeClr>
                </a:solidFill>
              </a:rPr>
              <a:t>RESULTADOS (H2):</a:t>
            </a:r>
            <a:br>
              <a:rPr lang="pt-BR" dirty="0"/>
            </a:b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Comparação entre grupos de nº2 (primeiro melhor nos índices)</a:t>
            </a:r>
          </a:p>
        </p:txBody>
      </p:sp>
      <p:pic>
        <p:nvPicPr>
          <p:cNvPr id="8" name="Imagem 7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0A6CE55E-0AB7-0434-A291-62900A5269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2"/>
          <a:stretch/>
        </p:blipFill>
        <p:spPr bwMode="auto">
          <a:xfrm>
            <a:off x="2958870" y="1244670"/>
            <a:ext cx="6499668" cy="49846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66035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33CB9E2D-DC7D-876F-E527-55A3CC9FCE8D}"/>
              </a:ext>
            </a:extLst>
          </p:cNvPr>
          <p:cNvCxnSpPr/>
          <p:nvPr/>
        </p:nvCxnSpPr>
        <p:spPr>
          <a:xfrm>
            <a:off x="182880" y="5733288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3B9D8201-6AD9-3943-369C-9474CAA55DC8}"/>
              </a:ext>
            </a:extLst>
          </p:cNvPr>
          <p:cNvCxnSpPr>
            <a:cxnSpLocks/>
          </p:cNvCxnSpPr>
          <p:nvPr/>
        </p:nvCxnSpPr>
        <p:spPr>
          <a:xfrm>
            <a:off x="182880" y="6473952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DF110FA2-70EB-AE74-EE9F-D19CD1771A7B}"/>
              </a:ext>
            </a:extLst>
          </p:cNvPr>
          <p:cNvCxnSpPr>
            <a:cxnSpLocks/>
          </p:cNvCxnSpPr>
          <p:nvPr/>
        </p:nvCxnSpPr>
        <p:spPr>
          <a:xfrm>
            <a:off x="11932920" y="271272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D32E5EB5-3A8D-3087-302E-FE056215C4E7}"/>
              </a:ext>
            </a:extLst>
          </p:cNvPr>
          <p:cNvCxnSpPr>
            <a:cxnSpLocks/>
          </p:cNvCxnSpPr>
          <p:nvPr/>
        </p:nvCxnSpPr>
        <p:spPr>
          <a:xfrm>
            <a:off x="7772400" y="271272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5">
            <a:extLst>
              <a:ext uri="{FF2B5EF4-FFF2-40B4-BE49-F238E27FC236}">
                <a16:creationId xmlns:a16="http://schemas.microsoft.com/office/drawing/2014/main" id="{35D4E57B-1AED-7446-C6C5-4C73E5B8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056" y="290686"/>
            <a:ext cx="9535883" cy="953984"/>
          </a:xfrm>
        </p:spPr>
        <p:txBody>
          <a:bodyPr>
            <a:normAutofit/>
          </a:bodyPr>
          <a:lstStyle/>
          <a:p>
            <a:pPr algn="ctr"/>
            <a:r>
              <a:rPr lang="pt-BR" sz="2500" b="1" dirty="0">
                <a:solidFill>
                  <a:schemeClr val="accent1">
                    <a:lumMod val="75000"/>
                  </a:schemeClr>
                </a:solidFill>
              </a:rPr>
              <a:t>RESULTADOS (H2):</a:t>
            </a:r>
            <a:br>
              <a:rPr lang="pt-BR" dirty="0"/>
            </a:b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Comparação entre grupos de nº3 (terceiro melhor nos índices)</a:t>
            </a:r>
          </a:p>
        </p:txBody>
      </p:sp>
      <p:pic>
        <p:nvPicPr>
          <p:cNvPr id="9" name="Imagem 8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3BE32040-818D-F379-D666-7D71D6CC7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515" y="1264083"/>
            <a:ext cx="6386963" cy="475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45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33CB9E2D-DC7D-876F-E527-55A3CC9FCE8D}"/>
              </a:ext>
            </a:extLst>
          </p:cNvPr>
          <p:cNvCxnSpPr/>
          <p:nvPr/>
        </p:nvCxnSpPr>
        <p:spPr>
          <a:xfrm>
            <a:off x="182880" y="5733288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3B9D8201-6AD9-3943-369C-9474CAA55DC8}"/>
              </a:ext>
            </a:extLst>
          </p:cNvPr>
          <p:cNvCxnSpPr>
            <a:cxnSpLocks/>
          </p:cNvCxnSpPr>
          <p:nvPr/>
        </p:nvCxnSpPr>
        <p:spPr>
          <a:xfrm>
            <a:off x="182880" y="6473952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DF110FA2-70EB-AE74-EE9F-D19CD1771A7B}"/>
              </a:ext>
            </a:extLst>
          </p:cNvPr>
          <p:cNvCxnSpPr>
            <a:cxnSpLocks/>
          </p:cNvCxnSpPr>
          <p:nvPr/>
        </p:nvCxnSpPr>
        <p:spPr>
          <a:xfrm>
            <a:off x="11932920" y="271272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D32E5EB5-3A8D-3087-302E-FE056215C4E7}"/>
              </a:ext>
            </a:extLst>
          </p:cNvPr>
          <p:cNvCxnSpPr>
            <a:cxnSpLocks/>
          </p:cNvCxnSpPr>
          <p:nvPr/>
        </p:nvCxnSpPr>
        <p:spPr>
          <a:xfrm>
            <a:off x="7772400" y="271272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5">
            <a:extLst>
              <a:ext uri="{FF2B5EF4-FFF2-40B4-BE49-F238E27FC236}">
                <a16:creationId xmlns:a16="http://schemas.microsoft.com/office/drawing/2014/main" id="{35D4E57B-1AED-7446-C6C5-4C73E5B8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056" y="290686"/>
            <a:ext cx="9535883" cy="953984"/>
          </a:xfrm>
        </p:spPr>
        <p:txBody>
          <a:bodyPr>
            <a:normAutofit/>
          </a:bodyPr>
          <a:lstStyle/>
          <a:p>
            <a:pPr algn="ctr"/>
            <a:r>
              <a:rPr lang="pt-BR" sz="2500" b="1" dirty="0">
                <a:solidFill>
                  <a:schemeClr val="accent1">
                    <a:lumMod val="75000"/>
                  </a:schemeClr>
                </a:solidFill>
              </a:rPr>
              <a:t>RESULTADOS (H2):</a:t>
            </a:r>
            <a:br>
              <a:rPr lang="pt-BR" dirty="0"/>
            </a:b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Comparação entre grupos de nº4 (pior dos índices)</a:t>
            </a:r>
          </a:p>
        </p:txBody>
      </p:sp>
      <p:pic>
        <p:nvPicPr>
          <p:cNvPr id="8" name="Imagem 7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ADC421B6-9D37-03F1-1B55-E79AA14FA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730" y="1244670"/>
            <a:ext cx="6554533" cy="479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67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ACCD0CE-A87B-FB1C-BC1E-C77BA8FA0097}"/>
              </a:ext>
            </a:extLst>
          </p:cNvPr>
          <p:cNvSpPr/>
          <p:nvPr/>
        </p:nvSpPr>
        <p:spPr>
          <a:xfrm>
            <a:off x="6939643" y="1423635"/>
            <a:ext cx="4241673" cy="4139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33CB9E2D-DC7D-876F-E527-55A3CC9FCE8D}"/>
              </a:ext>
            </a:extLst>
          </p:cNvPr>
          <p:cNvCxnSpPr/>
          <p:nvPr/>
        </p:nvCxnSpPr>
        <p:spPr>
          <a:xfrm>
            <a:off x="182880" y="5733288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3B9D8201-6AD9-3943-369C-9474CAA55DC8}"/>
              </a:ext>
            </a:extLst>
          </p:cNvPr>
          <p:cNvCxnSpPr>
            <a:cxnSpLocks/>
          </p:cNvCxnSpPr>
          <p:nvPr/>
        </p:nvCxnSpPr>
        <p:spPr>
          <a:xfrm>
            <a:off x="182880" y="6473952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DF110FA2-70EB-AE74-EE9F-D19CD1771A7B}"/>
              </a:ext>
            </a:extLst>
          </p:cNvPr>
          <p:cNvCxnSpPr>
            <a:cxnSpLocks/>
          </p:cNvCxnSpPr>
          <p:nvPr/>
        </p:nvCxnSpPr>
        <p:spPr>
          <a:xfrm>
            <a:off x="11932920" y="271272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D32E5EB5-3A8D-3087-302E-FE056215C4E7}"/>
              </a:ext>
            </a:extLst>
          </p:cNvPr>
          <p:cNvCxnSpPr>
            <a:cxnSpLocks/>
          </p:cNvCxnSpPr>
          <p:nvPr/>
        </p:nvCxnSpPr>
        <p:spPr>
          <a:xfrm>
            <a:off x="7772400" y="271272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5">
            <a:extLst>
              <a:ext uri="{FF2B5EF4-FFF2-40B4-BE49-F238E27FC236}">
                <a16:creationId xmlns:a16="http://schemas.microsoft.com/office/drawing/2014/main" id="{35D4E57B-1AED-7446-C6C5-4C73E5B8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303" y="-331655"/>
            <a:ext cx="4279393" cy="1600200"/>
          </a:xfrm>
        </p:spPr>
        <p:txBody>
          <a:bodyPr/>
          <a:lstStyle/>
          <a:p>
            <a:pPr algn="ctr"/>
            <a:r>
              <a:rPr lang="pt-BR" sz="2500" b="1" dirty="0">
                <a:solidFill>
                  <a:schemeClr val="accent1">
                    <a:lumMod val="75000"/>
                  </a:schemeClr>
                </a:solidFill>
              </a:rPr>
              <a:t>RESULTADOS (H2):</a:t>
            </a:r>
            <a:br>
              <a:rPr lang="pt-BR" dirty="0"/>
            </a:b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Primeiros resultados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C31FC318-4719-D670-65F6-694F672D3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73865" y="2294243"/>
            <a:ext cx="4107452" cy="326868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900" b="1" dirty="0">
                <a:solidFill>
                  <a:schemeClr val="bg1"/>
                </a:solidFill>
                <a:latin typeface="+mj-lt"/>
              </a:rPr>
              <a:t>Não correspondência do efeito esperado: diminuição da felicidade na presença de covid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900" b="1" dirty="0">
                <a:solidFill>
                  <a:schemeClr val="bg1"/>
                </a:solidFill>
                <a:latin typeface="+mj-lt"/>
              </a:rPr>
              <a:t>Falta de padronização nas observações, validado pela baixa correlação estatística de cada 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900" b="1" dirty="0">
                <a:solidFill>
                  <a:schemeClr val="bg1"/>
                </a:solidFill>
                <a:latin typeface="+mj-lt"/>
              </a:rPr>
              <a:t>Pouca interferência da variável “presença do covid” </a:t>
            </a:r>
            <a:r>
              <a:rPr lang="pt-BR" sz="1900" b="1" dirty="0">
                <a:solidFill>
                  <a:schemeClr val="bg1"/>
                </a:solidFill>
                <a:highlight>
                  <a:srgbClr val="000080"/>
                </a:highlight>
                <a:latin typeface="+mj-lt"/>
              </a:rPr>
              <a:t>na média</a:t>
            </a:r>
            <a:r>
              <a:rPr lang="pt-BR" sz="1900" b="1" dirty="0">
                <a:solidFill>
                  <a:schemeClr val="bg1"/>
                </a:solidFill>
                <a:latin typeface="+mj-lt"/>
              </a:rPr>
              <a:t> no índice de felicidade</a:t>
            </a:r>
          </a:p>
          <a:p>
            <a:pPr lvl="1"/>
            <a:endParaRPr lang="pt-BR" sz="17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7" name="Título 5">
            <a:extLst>
              <a:ext uri="{FF2B5EF4-FFF2-40B4-BE49-F238E27FC236}">
                <a16:creationId xmlns:a16="http://schemas.microsoft.com/office/drawing/2014/main" id="{BBD5881B-2027-CBF9-EE5D-000BAF8568BF}"/>
              </a:ext>
            </a:extLst>
          </p:cNvPr>
          <p:cNvSpPr txBox="1">
            <a:spLocks/>
          </p:cNvSpPr>
          <p:nvPr/>
        </p:nvSpPr>
        <p:spPr>
          <a:xfrm>
            <a:off x="7346879" y="1309079"/>
            <a:ext cx="4279393" cy="821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500" dirty="0">
                <a:solidFill>
                  <a:schemeClr val="bg1"/>
                </a:solidFill>
              </a:rPr>
              <a:t>H2: Primeiros </a:t>
            </a:r>
            <a:r>
              <a:rPr lang="pt-BR" sz="2200" dirty="0">
                <a:solidFill>
                  <a:schemeClr val="bg1"/>
                </a:solidFill>
              </a:rPr>
              <a:t>Resultados</a:t>
            </a:r>
          </a:p>
        </p:txBody>
      </p:sp>
      <p:pic>
        <p:nvPicPr>
          <p:cNvPr id="11" name="Imagem 10" descr="Gráfico, Gráfico de linhas&#10;&#10;Descrição gerada automaticamente">
            <a:extLst>
              <a:ext uri="{FF2B5EF4-FFF2-40B4-BE49-F238E27FC236}">
                <a16:creationId xmlns:a16="http://schemas.microsoft.com/office/drawing/2014/main" id="{26102B6A-7912-6904-CDCE-6C86E9C14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03" y="1423635"/>
            <a:ext cx="6072798" cy="449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29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33CB9E2D-DC7D-876F-E527-55A3CC9FCE8D}"/>
              </a:ext>
            </a:extLst>
          </p:cNvPr>
          <p:cNvCxnSpPr/>
          <p:nvPr/>
        </p:nvCxnSpPr>
        <p:spPr>
          <a:xfrm>
            <a:off x="182880" y="5733288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3B9D8201-6AD9-3943-369C-9474CAA55DC8}"/>
              </a:ext>
            </a:extLst>
          </p:cNvPr>
          <p:cNvCxnSpPr>
            <a:cxnSpLocks/>
          </p:cNvCxnSpPr>
          <p:nvPr/>
        </p:nvCxnSpPr>
        <p:spPr>
          <a:xfrm>
            <a:off x="182880" y="6473952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DF110FA2-70EB-AE74-EE9F-D19CD1771A7B}"/>
              </a:ext>
            </a:extLst>
          </p:cNvPr>
          <p:cNvCxnSpPr>
            <a:cxnSpLocks/>
          </p:cNvCxnSpPr>
          <p:nvPr/>
        </p:nvCxnSpPr>
        <p:spPr>
          <a:xfrm>
            <a:off x="11932920" y="271272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D32E5EB5-3A8D-3087-302E-FE056215C4E7}"/>
              </a:ext>
            </a:extLst>
          </p:cNvPr>
          <p:cNvCxnSpPr>
            <a:cxnSpLocks/>
          </p:cNvCxnSpPr>
          <p:nvPr/>
        </p:nvCxnSpPr>
        <p:spPr>
          <a:xfrm>
            <a:off x="7772400" y="271272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5">
            <a:extLst>
              <a:ext uri="{FF2B5EF4-FFF2-40B4-BE49-F238E27FC236}">
                <a16:creationId xmlns:a16="http://schemas.microsoft.com/office/drawing/2014/main" id="{35D4E57B-1AED-7446-C6C5-4C73E5B8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056" y="290686"/>
            <a:ext cx="9535883" cy="953984"/>
          </a:xfrm>
        </p:spPr>
        <p:txBody>
          <a:bodyPr>
            <a:normAutofit/>
          </a:bodyPr>
          <a:lstStyle/>
          <a:p>
            <a:pPr algn="ctr"/>
            <a:r>
              <a:rPr lang="pt-BR" sz="2500" b="1" dirty="0">
                <a:solidFill>
                  <a:schemeClr val="accent1">
                    <a:lumMod val="75000"/>
                  </a:schemeClr>
                </a:solidFill>
              </a:rPr>
              <a:t>RESULTADOS (H2):</a:t>
            </a:r>
            <a:br>
              <a:rPr lang="pt-BR" dirty="0"/>
            </a:b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Outras avaliações estatísticas</a:t>
            </a:r>
          </a:p>
        </p:txBody>
      </p:sp>
      <p:pic>
        <p:nvPicPr>
          <p:cNvPr id="9" name="Imagem 8" descr="Gráfico, Histograma&#10;&#10;Descrição gerada automaticamente">
            <a:extLst>
              <a:ext uri="{FF2B5EF4-FFF2-40B4-BE49-F238E27FC236}">
                <a16:creationId xmlns:a16="http://schemas.microsoft.com/office/drawing/2014/main" id="{37286868-7829-0C94-2B0C-DEDA55EF5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4" y="1378639"/>
            <a:ext cx="6468838" cy="4940518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02B0CAF3-3CBA-D4C2-036C-7ADCD9F2646F}"/>
              </a:ext>
            </a:extLst>
          </p:cNvPr>
          <p:cNvSpPr/>
          <p:nvPr/>
        </p:nvSpPr>
        <p:spPr>
          <a:xfrm>
            <a:off x="7246291" y="1378639"/>
            <a:ext cx="4241673" cy="41392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spaço Reservado para Texto 8">
            <a:extLst>
              <a:ext uri="{FF2B5EF4-FFF2-40B4-BE49-F238E27FC236}">
                <a16:creationId xmlns:a16="http://schemas.microsoft.com/office/drawing/2014/main" id="{C6AA62AC-4002-F345-A55C-FB30AB67E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80513" y="2249247"/>
            <a:ext cx="4107452" cy="326868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900" b="1" dirty="0">
                <a:solidFill>
                  <a:schemeClr val="bg1"/>
                </a:solidFill>
                <a:latin typeface="+mj-lt"/>
              </a:rPr>
              <a:t>Possíveis efeitos do covid na distribuição das observações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900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900" b="1" dirty="0">
                <a:solidFill>
                  <a:schemeClr val="bg1"/>
                </a:solidFill>
                <a:latin typeface="+mj-lt"/>
              </a:rPr>
              <a:t>Identificado efeito de heterocedasticidade, sugerindo a ausência de variáveis relevantes para refinar a explicação dos efeitos.</a:t>
            </a:r>
          </a:p>
          <a:p>
            <a:pPr lvl="1"/>
            <a:endParaRPr lang="pt-BR" sz="17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20" name="Título 5">
            <a:extLst>
              <a:ext uri="{FF2B5EF4-FFF2-40B4-BE49-F238E27FC236}">
                <a16:creationId xmlns:a16="http://schemas.microsoft.com/office/drawing/2014/main" id="{BA5A8929-FB2C-EA86-0A53-976A4189B7BF}"/>
              </a:ext>
            </a:extLst>
          </p:cNvPr>
          <p:cNvSpPr txBox="1">
            <a:spLocks/>
          </p:cNvSpPr>
          <p:nvPr/>
        </p:nvSpPr>
        <p:spPr>
          <a:xfrm>
            <a:off x="7653527" y="1264083"/>
            <a:ext cx="4279393" cy="821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500" dirty="0">
                <a:solidFill>
                  <a:schemeClr val="bg1"/>
                </a:solidFill>
              </a:rPr>
              <a:t>H2: Outras avaliações</a:t>
            </a:r>
            <a:endParaRPr lang="pt-B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711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33CB9E2D-DC7D-876F-E527-55A3CC9FCE8D}"/>
              </a:ext>
            </a:extLst>
          </p:cNvPr>
          <p:cNvCxnSpPr/>
          <p:nvPr/>
        </p:nvCxnSpPr>
        <p:spPr>
          <a:xfrm>
            <a:off x="182880" y="5733288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3B9D8201-6AD9-3943-369C-9474CAA55DC8}"/>
              </a:ext>
            </a:extLst>
          </p:cNvPr>
          <p:cNvCxnSpPr>
            <a:cxnSpLocks/>
          </p:cNvCxnSpPr>
          <p:nvPr/>
        </p:nvCxnSpPr>
        <p:spPr>
          <a:xfrm>
            <a:off x="182880" y="6473952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DF110FA2-70EB-AE74-EE9F-D19CD1771A7B}"/>
              </a:ext>
            </a:extLst>
          </p:cNvPr>
          <p:cNvCxnSpPr>
            <a:cxnSpLocks/>
          </p:cNvCxnSpPr>
          <p:nvPr/>
        </p:nvCxnSpPr>
        <p:spPr>
          <a:xfrm>
            <a:off x="11932920" y="271272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D32E5EB5-3A8D-3087-302E-FE056215C4E7}"/>
              </a:ext>
            </a:extLst>
          </p:cNvPr>
          <p:cNvCxnSpPr>
            <a:cxnSpLocks/>
          </p:cNvCxnSpPr>
          <p:nvPr/>
        </p:nvCxnSpPr>
        <p:spPr>
          <a:xfrm>
            <a:off x="7772400" y="271272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5">
            <a:extLst>
              <a:ext uri="{FF2B5EF4-FFF2-40B4-BE49-F238E27FC236}">
                <a16:creationId xmlns:a16="http://schemas.microsoft.com/office/drawing/2014/main" id="{35D4E57B-1AED-7446-C6C5-4C73E5B8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299" y="260302"/>
            <a:ext cx="4279393" cy="1600200"/>
          </a:xfrm>
        </p:spPr>
        <p:txBody>
          <a:bodyPr/>
          <a:lstStyle/>
          <a:p>
            <a:pPr algn="ctr"/>
            <a:r>
              <a:rPr lang="pt-BR" sz="2500" b="1" dirty="0">
                <a:solidFill>
                  <a:schemeClr val="accent1">
                    <a:lumMod val="75000"/>
                  </a:schemeClr>
                </a:solidFill>
              </a:rPr>
              <a:t>RESULTADOS E DISCUSSÃO:</a:t>
            </a:r>
            <a:br>
              <a:rPr lang="pt-BR" dirty="0"/>
            </a:b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Analisando a H1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B250E2D1-6E1C-A2B6-C866-113AF28965E4}"/>
              </a:ext>
            </a:extLst>
          </p:cNvPr>
          <p:cNvSpPr txBox="1">
            <a:spLocks/>
          </p:cNvSpPr>
          <p:nvPr/>
        </p:nvSpPr>
        <p:spPr>
          <a:xfrm>
            <a:off x="1454600" y="2010329"/>
            <a:ext cx="9282793" cy="1027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H1: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É possível afirmar que as diferentes características sociais, de saúde, econômicas e outras variáveis que no geral definem a qualidade de vida dos países, impactam mais ou menos na percepção de bem-estar e felicidade das pessoas?  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E8375246-DD2A-863F-8B7E-66CDD13B3D96}"/>
              </a:ext>
            </a:extLst>
          </p:cNvPr>
          <p:cNvSpPr txBox="1">
            <a:spLocks/>
          </p:cNvSpPr>
          <p:nvPr/>
        </p:nvSpPr>
        <p:spPr>
          <a:xfrm>
            <a:off x="1454600" y="3163824"/>
            <a:ext cx="9282793" cy="1027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As análises sugerem que a H1 é verdadeira, e o maior nível de desenvolvimento dos</a:t>
            </a:r>
            <a:br>
              <a:rPr lang="pt-BR" sz="20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</a:b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países de fato gera uma percepção de felicidade mais elevada em seus</a:t>
            </a:r>
            <a:br>
              <a:rPr lang="pt-BR" sz="20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</a:b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indivíduos</a:t>
            </a:r>
            <a:endParaRPr lang="pt-BR" sz="18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  <a:p>
            <a:pPr lvl="1"/>
            <a:endParaRPr lang="pt-BR" sz="17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0EB4BE4-9065-BD03-DEEB-C0561BC99210}"/>
              </a:ext>
            </a:extLst>
          </p:cNvPr>
          <p:cNvCxnSpPr/>
          <p:nvPr/>
        </p:nvCxnSpPr>
        <p:spPr>
          <a:xfrm>
            <a:off x="1617072" y="3372824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AA2E7-8E80-97C9-EAB1-E1AFED159D2B}"/>
              </a:ext>
            </a:extLst>
          </p:cNvPr>
          <p:cNvCxnSpPr>
            <a:cxnSpLocks/>
          </p:cNvCxnSpPr>
          <p:nvPr/>
        </p:nvCxnSpPr>
        <p:spPr>
          <a:xfrm>
            <a:off x="1617072" y="4113488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EE2BA72-DE3F-11F8-31EA-70DD73C3F64E}"/>
              </a:ext>
            </a:extLst>
          </p:cNvPr>
          <p:cNvCxnSpPr>
            <a:cxnSpLocks/>
          </p:cNvCxnSpPr>
          <p:nvPr/>
        </p:nvCxnSpPr>
        <p:spPr>
          <a:xfrm>
            <a:off x="10566763" y="3038189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8C1D63B-C288-8309-564A-145590BFBE70}"/>
              </a:ext>
            </a:extLst>
          </p:cNvPr>
          <p:cNvCxnSpPr>
            <a:cxnSpLocks/>
          </p:cNvCxnSpPr>
          <p:nvPr/>
        </p:nvCxnSpPr>
        <p:spPr>
          <a:xfrm>
            <a:off x="6406243" y="3038189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CD79604-2FA9-43AE-066E-8CAD82DE710E}"/>
              </a:ext>
            </a:extLst>
          </p:cNvPr>
          <p:cNvCxnSpPr>
            <a:cxnSpLocks/>
          </p:cNvCxnSpPr>
          <p:nvPr/>
        </p:nvCxnSpPr>
        <p:spPr>
          <a:xfrm>
            <a:off x="1617072" y="3038189"/>
            <a:ext cx="3681549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EC8D2E7E-8906-70BC-BB28-6766916A5673}"/>
              </a:ext>
            </a:extLst>
          </p:cNvPr>
          <p:cNvCxnSpPr>
            <a:cxnSpLocks/>
          </p:cNvCxnSpPr>
          <p:nvPr/>
        </p:nvCxnSpPr>
        <p:spPr>
          <a:xfrm>
            <a:off x="6885214" y="4103676"/>
            <a:ext cx="3681549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BAF3BAD-13E7-A272-B892-5E610EDF7075}"/>
              </a:ext>
            </a:extLst>
          </p:cNvPr>
          <p:cNvCxnSpPr>
            <a:cxnSpLocks/>
          </p:cNvCxnSpPr>
          <p:nvPr/>
        </p:nvCxnSpPr>
        <p:spPr>
          <a:xfrm>
            <a:off x="6030680" y="4113488"/>
            <a:ext cx="62321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40E8EA88-4BCF-66C0-417A-9E36E97783B9}"/>
              </a:ext>
            </a:extLst>
          </p:cNvPr>
          <p:cNvCxnSpPr>
            <a:cxnSpLocks/>
          </p:cNvCxnSpPr>
          <p:nvPr/>
        </p:nvCxnSpPr>
        <p:spPr>
          <a:xfrm>
            <a:off x="5546266" y="3038189"/>
            <a:ext cx="62321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607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33CB9E2D-DC7D-876F-E527-55A3CC9FCE8D}"/>
              </a:ext>
            </a:extLst>
          </p:cNvPr>
          <p:cNvCxnSpPr/>
          <p:nvPr/>
        </p:nvCxnSpPr>
        <p:spPr>
          <a:xfrm>
            <a:off x="182880" y="5733288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3B9D8201-6AD9-3943-369C-9474CAA55DC8}"/>
              </a:ext>
            </a:extLst>
          </p:cNvPr>
          <p:cNvCxnSpPr>
            <a:cxnSpLocks/>
          </p:cNvCxnSpPr>
          <p:nvPr/>
        </p:nvCxnSpPr>
        <p:spPr>
          <a:xfrm>
            <a:off x="182880" y="6473952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DF110FA2-70EB-AE74-EE9F-D19CD1771A7B}"/>
              </a:ext>
            </a:extLst>
          </p:cNvPr>
          <p:cNvCxnSpPr>
            <a:cxnSpLocks/>
          </p:cNvCxnSpPr>
          <p:nvPr/>
        </p:nvCxnSpPr>
        <p:spPr>
          <a:xfrm>
            <a:off x="11932920" y="271272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D32E5EB5-3A8D-3087-302E-FE056215C4E7}"/>
              </a:ext>
            </a:extLst>
          </p:cNvPr>
          <p:cNvCxnSpPr>
            <a:cxnSpLocks/>
          </p:cNvCxnSpPr>
          <p:nvPr/>
        </p:nvCxnSpPr>
        <p:spPr>
          <a:xfrm>
            <a:off x="7772400" y="271272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5">
            <a:extLst>
              <a:ext uri="{FF2B5EF4-FFF2-40B4-BE49-F238E27FC236}">
                <a16:creationId xmlns:a16="http://schemas.microsoft.com/office/drawing/2014/main" id="{35D4E57B-1AED-7446-C6C5-4C73E5B8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299" y="260302"/>
            <a:ext cx="4279393" cy="1600200"/>
          </a:xfrm>
        </p:spPr>
        <p:txBody>
          <a:bodyPr/>
          <a:lstStyle/>
          <a:p>
            <a:pPr algn="ctr"/>
            <a:r>
              <a:rPr lang="pt-BR" sz="2500" b="1" dirty="0">
                <a:solidFill>
                  <a:schemeClr val="accent1">
                    <a:lumMod val="75000"/>
                  </a:schemeClr>
                </a:solidFill>
              </a:rPr>
              <a:t>RESULTADOS E DISCUSSÃO:</a:t>
            </a:r>
            <a:br>
              <a:rPr lang="pt-BR" dirty="0"/>
            </a:b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Analisando a H2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B250E2D1-6E1C-A2B6-C866-113AF28965E4}"/>
              </a:ext>
            </a:extLst>
          </p:cNvPr>
          <p:cNvSpPr txBox="1">
            <a:spLocks/>
          </p:cNvSpPr>
          <p:nvPr/>
        </p:nvSpPr>
        <p:spPr>
          <a:xfrm>
            <a:off x="1454600" y="2010329"/>
            <a:ext cx="9282793" cy="1027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H2: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 H1 é verdadeira, é possível afirmar que a percepção de bem-estar das pessoas mudou de forma significante a depender de seu país, em 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função da pandemia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do ano de 2020, se comparado a um período sem pandemia?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E8375246-DD2A-863F-8B7E-66CDD13B3D96}"/>
              </a:ext>
            </a:extLst>
          </p:cNvPr>
          <p:cNvSpPr txBox="1">
            <a:spLocks/>
          </p:cNvSpPr>
          <p:nvPr/>
        </p:nvSpPr>
        <p:spPr>
          <a:xfrm>
            <a:off x="1454600" y="3163823"/>
            <a:ext cx="9282793" cy="1938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Embora as análises feitas não indiquem uma H2 verdadeira, ela dá indícios </a:t>
            </a:r>
            <a:br>
              <a:rPr lang="pt-BR" sz="20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</a:b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interessantes a respeito do questão: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0EB4BE4-9065-BD03-DEEB-C0561BC99210}"/>
              </a:ext>
            </a:extLst>
          </p:cNvPr>
          <p:cNvCxnSpPr/>
          <p:nvPr/>
        </p:nvCxnSpPr>
        <p:spPr>
          <a:xfrm>
            <a:off x="1617072" y="3372824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AA2E7-8E80-97C9-EAB1-E1AFED159D2B}"/>
              </a:ext>
            </a:extLst>
          </p:cNvPr>
          <p:cNvCxnSpPr>
            <a:cxnSpLocks/>
          </p:cNvCxnSpPr>
          <p:nvPr/>
        </p:nvCxnSpPr>
        <p:spPr>
          <a:xfrm>
            <a:off x="1617072" y="4113488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EE2BA72-DE3F-11F8-31EA-70DD73C3F64E}"/>
              </a:ext>
            </a:extLst>
          </p:cNvPr>
          <p:cNvCxnSpPr>
            <a:cxnSpLocks/>
          </p:cNvCxnSpPr>
          <p:nvPr/>
        </p:nvCxnSpPr>
        <p:spPr>
          <a:xfrm>
            <a:off x="10566763" y="3038189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8C1D63B-C288-8309-564A-145590BFBE70}"/>
              </a:ext>
            </a:extLst>
          </p:cNvPr>
          <p:cNvCxnSpPr>
            <a:cxnSpLocks/>
          </p:cNvCxnSpPr>
          <p:nvPr/>
        </p:nvCxnSpPr>
        <p:spPr>
          <a:xfrm>
            <a:off x="6406243" y="3038189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CD79604-2FA9-43AE-066E-8CAD82DE710E}"/>
              </a:ext>
            </a:extLst>
          </p:cNvPr>
          <p:cNvCxnSpPr>
            <a:cxnSpLocks/>
          </p:cNvCxnSpPr>
          <p:nvPr/>
        </p:nvCxnSpPr>
        <p:spPr>
          <a:xfrm>
            <a:off x="1617072" y="3038189"/>
            <a:ext cx="3681549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EC8D2E7E-8906-70BC-BB28-6766916A5673}"/>
              </a:ext>
            </a:extLst>
          </p:cNvPr>
          <p:cNvCxnSpPr>
            <a:cxnSpLocks/>
          </p:cNvCxnSpPr>
          <p:nvPr/>
        </p:nvCxnSpPr>
        <p:spPr>
          <a:xfrm>
            <a:off x="6885214" y="4103676"/>
            <a:ext cx="3681549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BAF3BAD-13E7-A272-B892-5E610EDF7075}"/>
              </a:ext>
            </a:extLst>
          </p:cNvPr>
          <p:cNvCxnSpPr>
            <a:cxnSpLocks/>
          </p:cNvCxnSpPr>
          <p:nvPr/>
        </p:nvCxnSpPr>
        <p:spPr>
          <a:xfrm>
            <a:off x="6030680" y="4113488"/>
            <a:ext cx="62321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40E8EA88-4BCF-66C0-417A-9E36E97783B9}"/>
              </a:ext>
            </a:extLst>
          </p:cNvPr>
          <p:cNvCxnSpPr>
            <a:cxnSpLocks/>
          </p:cNvCxnSpPr>
          <p:nvPr/>
        </p:nvCxnSpPr>
        <p:spPr>
          <a:xfrm>
            <a:off x="5546266" y="3038189"/>
            <a:ext cx="62321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78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9425265-D939-E87D-1CE3-DD57840ED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313" y="457200"/>
            <a:ext cx="4241673" cy="1600200"/>
          </a:xfrm>
        </p:spPr>
        <p:txBody>
          <a:bodyPr/>
          <a:lstStyle/>
          <a:p>
            <a:r>
              <a:rPr lang="pt-BR" sz="2500" b="1" dirty="0">
                <a:solidFill>
                  <a:schemeClr val="accent1">
                    <a:lumMod val="75000"/>
                  </a:schemeClr>
                </a:solidFill>
              </a:rPr>
              <a:t>APRESENTADOR:</a:t>
            </a:r>
            <a:br>
              <a:rPr lang="pt-BR" dirty="0"/>
            </a:b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Eduardo Augusto Nivinski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C15C21B6-3C87-09F2-F9CA-E64A38481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5465" y="2176272"/>
            <a:ext cx="4241673" cy="369271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Graduado </a:t>
            </a:r>
            <a: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em ciências sociais – USP;</a:t>
            </a:r>
            <a:b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endParaRPr lang="pt-BR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MBA</a:t>
            </a:r>
            <a: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– Gestão de Negócios – USP/ESALQ;</a:t>
            </a:r>
            <a:b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endParaRPr lang="pt-BR" sz="19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Gerente Comercial em Estúdio de </a:t>
            </a:r>
            <a:r>
              <a:rPr lang="pt-BR" sz="1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Animação</a:t>
            </a:r>
            <a: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Fotografo</a:t>
            </a:r>
            <a: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;</a:t>
            </a:r>
            <a:b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endParaRPr lang="pt-BR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Bom </a:t>
            </a:r>
            <a:r>
              <a:rPr lang="pt-BR" sz="1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Vivant</a:t>
            </a:r>
            <a: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pt-BR" sz="1900" b="1" dirty="0">
                <a:solidFill>
                  <a:schemeClr val="accent1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</a:t>
            </a:r>
            <a: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9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33CB9E2D-DC7D-876F-E527-55A3CC9FCE8D}"/>
              </a:ext>
            </a:extLst>
          </p:cNvPr>
          <p:cNvCxnSpPr/>
          <p:nvPr/>
        </p:nvCxnSpPr>
        <p:spPr>
          <a:xfrm>
            <a:off x="886593" y="5065776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3B9D8201-6AD9-3943-369C-9474CAA55DC8}"/>
              </a:ext>
            </a:extLst>
          </p:cNvPr>
          <p:cNvCxnSpPr>
            <a:cxnSpLocks/>
          </p:cNvCxnSpPr>
          <p:nvPr/>
        </p:nvCxnSpPr>
        <p:spPr>
          <a:xfrm>
            <a:off x="886593" y="5806440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DF110FA2-70EB-AE74-EE9F-D19CD1771A7B}"/>
              </a:ext>
            </a:extLst>
          </p:cNvPr>
          <p:cNvCxnSpPr>
            <a:cxnSpLocks/>
          </p:cNvCxnSpPr>
          <p:nvPr/>
        </p:nvCxnSpPr>
        <p:spPr>
          <a:xfrm>
            <a:off x="5138553" y="966216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D32E5EB5-3A8D-3087-302E-FE056215C4E7}"/>
              </a:ext>
            </a:extLst>
          </p:cNvPr>
          <p:cNvCxnSpPr>
            <a:cxnSpLocks/>
          </p:cNvCxnSpPr>
          <p:nvPr/>
        </p:nvCxnSpPr>
        <p:spPr>
          <a:xfrm>
            <a:off x="978033" y="966216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Homem com camisa azul&#10;&#10;Descrição gerada automaticamente">
            <a:extLst>
              <a:ext uri="{FF2B5EF4-FFF2-40B4-BE49-F238E27FC236}">
                <a16:creationId xmlns:a16="http://schemas.microsoft.com/office/drawing/2014/main" id="{EBC87EF3-C2AB-9D1B-2433-76E3DD2CA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085" y="1057275"/>
            <a:ext cx="4743450" cy="474345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  <a:softEdge rad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30777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C15C21B6-3C87-09F2-F9CA-E64A38481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6928" y="2114628"/>
            <a:ext cx="4347971" cy="369271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Teoria</a:t>
            </a:r>
            <a: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quanto menos desenvolvido o país, mais agravante a pandemia, e menor a felicidade das pessoas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Realidade: </a:t>
            </a:r>
            <a: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variáveis políticas, culturais, demográficas e genéticas influenciaram muito em como cada país sofreu a pandemia, e isso pode ter efeitos que independem do seu desenvolvimento.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Provável que variáveis como essas, ausentes na pesquisa, expliquem a falta de padrão nas OLS dos grupos.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</a:t>
            </a:r>
            <a: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Itália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33CB9E2D-DC7D-876F-E527-55A3CC9FCE8D}"/>
              </a:ext>
            </a:extLst>
          </p:cNvPr>
          <p:cNvCxnSpPr/>
          <p:nvPr/>
        </p:nvCxnSpPr>
        <p:spPr>
          <a:xfrm>
            <a:off x="448056" y="5131093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3B9D8201-6AD9-3943-369C-9474CAA55DC8}"/>
              </a:ext>
            </a:extLst>
          </p:cNvPr>
          <p:cNvCxnSpPr>
            <a:cxnSpLocks/>
          </p:cNvCxnSpPr>
          <p:nvPr/>
        </p:nvCxnSpPr>
        <p:spPr>
          <a:xfrm>
            <a:off x="448056" y="5871757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DF110FA2-70EB-AE74-EE9F-D19CD1771A7B}"/>
              </a:ext>
            </a:extLst>
          </p:cNvPr>
          <p:cNvCxnSpPr>
            <a:cxnSpLocks/>
          </p:cNvCxnSpPr>
          <p:nvPr/>
        </p:nvCxnSpPr>
        <p:spPr>
          <a:xfrm>
            <a:off x="4783995" y="1078188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D32E5EB5-3A8D-3087-302E-FE056215C4E7}"/>
              </a:ext>
            </a:extLst>
          </p:cNvPr>
          <p:cNvCxnSpPr>
            <a:cxnSpLocks/>
          </p:cNvCxnSpPr>
          <p:nvPr/>
        </p:nvCxnSpPr>
        <p:spPr>
          <a:xfrm>
            <a:off x="623475" y="1078188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5">
            <a:extLst>
              <a:ext uri="{FF2B5EF4-FFF2-40B4-BE49-F238E27FC236}">
                <a16:creationId xmlns:a16="http://schemas.microsoft.com/office/drawing/2014/main" id="{35D4E57B-1AED-7446-C6C5-4C73E5B8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57200"/>
            <a:ext cx="4279393" cy="1600200"/>
          </a:xfrm>
        </p:spPr>
        <p:txBody>
          <a:bodyPr/>
          <a:lstStyle/>
          <a:p>
            <a:r>
              <a:rPr lang="pt-BR" sz="2500" b="1" dirty="0">
                <a:solidFill>
                  <a:schemeClr val="accent1">
                    <a:lumMod val="75000"/>
                  </a:schemeClr>
                </a:solidFill>
              </a:rPr>
              <a:t>REFLETINDO O CONTEXTO:</a:t>
            </a:r>
            <a:br>
              <a:rPr lang="pt-BR" dirty="0"/>
            </a:b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Uma doença, diferentes realidades</a:t>
            </a:r>
          </a:p>
        </p:txBody>
      </p:sp>
      <p:pic>
        <p:nvPicPr>
          <p:cNvPr id="1026" name="Picture 2" descr="Covid-19 reduz expectativa de vida na Itália - Folha PE">
            <a:extLst>
              <a:ext uri="{FF2B5EF4-FFF2-40B4-BE49-F238E27FC236}">
                <a16:creationId xmlns:a16="http://schemas.microsoft.com/office/drawing/2014/main" id="{365D93D0-F7BE-193A-F076-748591D24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393" y="1257300"/>
            <a:ext cx="6472551" cy="431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85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33CB9E2D-DC7D-876F-E527-55A3CC9FCE8D}"/>
              </a:ext>
            </a:extLst>
          </p:cNvPr>
          <p:cNvCxnSpPr/>
          <p:nvPr/>
        </p:nvCxnSpPr>
        <p:spPr>
          <a:xfrm>
            <a:off x="182880" y="5733288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3B9D8201-6AD9-3943-369C-9474CAA55DC8}"/>
              </a:ext>
            </a:extLst>
          </p:cNvPr>
          <p:cNvCxnSpPr>
            <a:cxnSpLocks/>
          </p:cNvCxnSpPr>
          <p:nvPr/>
        </p:nvCxnSpPr>
        <p:spPr>
          <a:xfrm>
            <a:off x="182880" y="6473952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DF110FA2-70EB-AE74-EE9F-D19CD1771A7B}"/>
              </a:ext>
            </a:extLst>
          </p:cNvPr>
          <p:cNvCxnSpPr>
            <a:cxnSpLocks/>
          </p:cNvCxnSpPr>
          <p:nvPr/>
        </p:nvCxnSpPr>
        <p:spPr>
          <a:xfrm>
            <a:off x="11932920" y="271272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D32E5EB5-3A8D-3087-302E-FE056215C4E7}"/>
              </a:ext>
            </a:extLst>
          </p:cNvPr>
          <p:cNvCxnSpPr>
            <a:cxnSpLocks/>
          </p:cNvCxnSpPr>
          <p:nvPr/>
        </p:nvCxnSpPr>
        <p:spPr>
          <a:xfrm>
            <a:off x="7772400" y="271272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Mapa&#10;&#10;Descrição gerada automaticamente">
            <a:extLst>
              <a:ext uri="{FF2B5EF4-FFF2-40B4-BE49-F238E27FC236}">
                <a16:creationId xmlns:a16="http://schemas.microsoft.com/office/drawing/2014/main" id="{A811710B-C70D-76EA-E069-BC947F634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77" y="384047"/>
            <a:ext cx="9426095" cy="60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57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33CB9E2D-DC7D-876F-E527-55A3CC9FCE8D}"/>
              </a:ext>
            </a:extLst>
          </p:cNvPr>
          <p:cNvCxnSpPr/>
          <p:nvPr/>
        </p:nvCxnSpPr>
        <p:spPr>
          <a:xfrm>
            <a:off x="182880" y="5733288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3B9D8201-6AD9-3943-369C-9474CAA55DC8}"/>
              </a:ext>
            </a:extLst>
          </p:cNvPr>
          <p:cNvCxnSpPr>
            <a:cxnSpLocks/>
          </p:cNvCxnSpPr>
          <p:nvPr/>
        </p:nvCxnSpPr>
        <p:spPr>
          <a:xfrm>
            <a:off x="182880" y="6473952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DF110FA2-70EB-AE74-EE9F-D19CD1771A7B}"/>
              </a:ext>
            </a:extLst>
          </p:cNvPr>
          <p:cNvCxnSpPr>
            <a:cxnSpLocks/>
          </p:cNvCxnSpPr>
          <p:nvPr/>
        </p:nvCxnSpPr>
        <p:spPr>
          <a:xfrm>
            <a:off x="11932920" y="271272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D32E5EB5-3A8D-3087-302E-FE056215C4E7}"/>
              </a:ext>
            </a:extLst>
          </p:cNvPr>
          <p:cNvCxnSpPr>
            <a:cxnSpLocks/>
          </p:cNvCxnSpPr>
          <p:nvPr/>
        </p:nvCxnSpPr>
        <p:spPr>
          <a:xfrm>
            <a:off x="7772400" y="271272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5">
            <a:extLst>
              <a:ext uri="{FF2B5EF4-FFF2-40B4-BE49-F238E27FC236}">
                <a16:creationId xmlns:a16="http://schemas.microsoft.com/office/drawing/2014/main" id="{35D4E57B-1AED-7446-C6C5-4C73E5B8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303" y="2435290"/>
            <a:ext cx="4279393" cy="1205128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MUITO OBRIGADO POR SUA ATENÇÃO</a:t>
            </a:r>
            <a:endParaRPr lang="pt-BR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E8375246-DD2A-863F-8B7E-66CDD13B3D96}"/>
              </a:ext>
            </a:extLst>
          </p:cNvPr>
          <p:cNvSpPr txBox="1">
            <a:spLocks/>
          </p:cNvSpPr>
          <p:nvPr/>
        </p:nvSpPr>
        <p:spPr>
          <a:xfrm>
            <a:off x="260285" y="5695756"/>
            <a:ext cx="9282793" cy="815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LinkedIn: Eduardo Augusto Nivinski</a:t>
            </a:r>
          </a:p>
          <a:p>
            <a:r>
              <a:rPr lang="pt-BR" sz="2000" b="1" dirty="0" err="1">
                <a:solidFill>
                  <a:schemeClr val="accent5">
                    <a:lumMod val="75000"/>
                  </a:schemeClr>
                </a:solidFill>
                <a:latin typeface="+mj-lt"/>
              </a:rPr>
              <a:t>Email</a:t>
            </a: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: eduardonivinski@gmail.com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0EB4BE4-9065-BD03-DEEB-C0561BC99210}"/>
              </a:ext>
            </a:extLst>
          </p:cNvPr>
          <p:cNvCxnSpPr/>
          <p:nvPr/>
        </p:nvCxnSpPr>
        <p:spPr>
          <a:xfrm>
            <a:off x="1729039" y="3288852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AA2E7-8E80-97C9-EAB1-E1AFED159D2B}"/>
              </a:ext>
            </a:extLst>
          </p:cNvPr>
          <p:cNvCxnSpPr>
            <a:cxnSpLocks/>
          </p:cNvCxnSpPr>
          <p:nvPr/>
        </p:nvCxnSpPr>
        <p:spPr>
          <a:xfrm>
            <a:off x="1729039" y="4029516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EE2BA72-DE3F-11F8-31EA-70DD73C3F64E}"/>
              </a:ext>
            </a:extLst>
          </p:cNvPr>
          <p:cNvCxnSpPr>
            <a:cxnSpLocks/>
          </p:cNvCxnSpPr>
          <p:nvPr/>
        </p:nvCxnSpPr>
        <p:spPr>
          <a:xfrm>
            <a:off x="10678730" y="2226429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8C1D63B-C288-8309-564A-145590BFBE70}"/>
              </a:ext>
            </a:extLst>
          </p:cNvPr>
          <p:cNvCxnSpPr>
            <a:cxnSpLocks/>
          </p:cNvCxnSpPr>
          <p:nvPr/>
        </p:nvCxnSpPr>
        <p:spPr>
          <a:xfrm>
            <a:off x="6518210" y="2226429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CD79604-2FA9-43AE-066E-8CAD82DE710E}"/>
              </a:ext>
            </a:extLst>
          </p:cNvPr>
          <p:cNvCxnSpPr>
            <a:cxnSpLocks/>
          </p:cNvCxnSpPr>
          <p:nvPr/>
        </p:nvCxnSpPr>
        <p:spPr>
          <a:xfrm>
            <a:off x="1729039" y="2226429"/>
            <a:ext cx="3681549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EC8D2E7E-8906-70BC-BB28-6766916A5673}"/>
              </a:ext>
            </a:extLst>
          </p:cNvPr>
          <p:cNvCxnSpPr>
            <a:cxnSpLocks/>
          </p:cNvCxnSpPr>
          <p:nvPr/>
        </p:nvCxnSpPr>
        <p:spPr>
          <a:xfrm>
            <a:off x="6997181" y="4019704"/>
            <a:ext cx="3681549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BAF3BAD-13E7-A272-B892-5E610EDF7075}"/>
              </a:ext>
            </a:extLst>
          </p:cNvPr>
          <p:cNvCxnSpPr>
            <a:cxnSpLocks/>
          </p:cNvCxnSpPr>
          <p:nvPr/>
        </p:nvCxnSpPr>
        <p:spPr>
          <a:xfrm>
            <a:off x="6142647" y="4029516"/>
            <a:ext cx="62321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40E8EA88-4BCF-66C0-417A-9E36E97783B9}"/>
              </a:ext>
            </a:extLst>
          </p:cNvPr>
          <p:cNvCxnSpPr>
            <a:cxnSpLocks/>
          </p:cNvCxnSpPr>
          <p:nvPr/>
        </p:nvCxnSpPr>
        <p:spPr>
          <a:xfrm>
            <a:off x="5658233" y="2226429"/>
            <a:ext cx="62321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4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9425265-D939-E87D-1CE3-DD57840ED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417" y="457200"/>
            <a:ext cx="4241673" cy="1600200"/>
          </a:xfrm>
        </p:spPr>
        <p:txBody>
          <a:bodyPr/>
          <a:lstStyle/>
          <a:p>
            <a:r>
              <a:rPr lang="pt-BR" sz="2500" b="1" dirty="0">
                <a:solidFill>
                  <a:schemeClr val="accent1">
                    <a:lumMod val="75000"/>
                  </a:schemeClr>
                </a:solidFill>
              </a:rPr>
              <a:t>INTRODUÇÃO:</a:t>
            </a:r>
            <a:br>
              <a:rPr lang="pt-BR" dirty="0"/>
            </a:b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 contexto macro da  covid-19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C15C21B6-3C87-09F2-F9CA-E64A38481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9569" y="2176272"/>
            <a:ext cx="4241673" cy="369271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Início</a:t>
            </a:r>
            <a: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com primeiros dados oficiais: </a:t>
            </a:r>
            <a:r>
              <a:rPr lang="pt-BR" sz="1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jan</a:t>
            </a:r>
            <a: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/2020</a:t>
            </a:r>
            <a:b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endParaRPr lang="pt-BR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Casos registrados no mundo, de </a:t>
            </a:r>
            <a:r>
              <a:rPr lang="pt-BR" sz="1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jan</a:t>
            </a:r>
            <a: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/2020 até </a:t>
            </a:r>
            <a:r>
              <a:rPr lang="pt-BR" sz="1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jun</a:t>
            </a:r>
            <a: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/2022: </a:t>
            </a:r>
            <a:r>
              <a:rPr lang="pt-BR" sz="1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540 mi</a:t>
            </a:r>
            <a:br>
              <a:rPr lang="pt-BR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endParaRPr lang="pt-BR" sz="19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Mortes registradas no mundo, de </a:t>
            </a:r>
            <a:r>
              <a:rPr lang="pt-BR" sz="1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jan</a:t>
            </a:r>
            <a: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/2020 até </a:t>
            </a:r>
            <a:r>
              <a:rPr lang="pt-BR" sz="1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jun</a:t>
            </a:r>
            <a: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/2022: </a:t>
            </a:r>
            <a:r>
              <a:rPr lang="pt-BR" sz="1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6,32 mi</a:t>
            </a:r>
            <a:br>
              <a:rPr lang="pt-BR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endParaRPr lang="pt-BR" sz="19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61%</a:t>
            </a:r>
            <a:r>
              <a:rPr lang="pt-BR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 população mundial está totalmente vacinada</a:t>
            </a:r>
            <a: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ova Cond" panose="020B0604020202020204" pitchFamily="34" charset="0"/>
              </a:rPr>
              <a:t>.</a:t>
            </a:r>
            <a:endParaRPr lang="pt-BR" sz="1900" b="1" dirty="0">
              <a:solidFill>
                <a:schemeClr val="tx1">
                  <a:lumMod val="75000"/>
                  <a:lumOff val="25000"/>
                </a:schemeClr>
              </a:solidFill>
              <a:latin typeface="Arial Nova Cond" panose="020B0604020202020204" pitchFamily="34" charset="0"/>
            </a:endParaRPr>
          </a:p>
        </p:txBody>
      </p:sp>
      <p:pic>
        <p:nvPicPr>
          <p:cNvPr id="2050" name="Picture 2" descr="Brasil registra 124 mortes por covid-19 em 24 horas e média móvel vai a 105  | Brasil | Valor Econômico">
            <a:extLst>
              <a:ext uri="{FF2B5EF4-FFF2-40B4-BE49-F238E27FC236}">
                <a16:creationId xmlns:a16="http://schemas.microsoft.com/office/drawing/2014/main" id="{4BA3DC63-4F85-0C8D-C8AA-A61DC9B97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556" y="966216"/>
            <a:ext cx="6388391" cy="425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33CB9E2D-DC7D-876F-E527-55A3CC9FCE8D}"/>
              </a:ext>
            </a:extLst>
          </p:cNvPr>
          <p:cNvCxnSpPr/>
          <p:nvPr/>
        </p:nvCxnSpPr>
        <p:spPr>
          <a:xfrm>
            <a:off x="550697" y="5065776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3B9D8201-6AD9-3943-369C-9474CAA55DC8}"/>
              </a:ext>
            </a:extLst>
          </p:cNvPr>
          <p:cNvCxnSpPr>
            <a:cxnSpLocks/>
          </p:cNvCxnSpPr>
          <p:nvPr/>
        </p:nvCxnSpPr>
        <p:spPr>
          <a:xfrm>
            <a:off x="550697" y="5806440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DF110FA2-70EB-AE74-EE9F-D19CD1771A7B}"/>
              </a:ext>
            </a:extLst>
          </p:cNvPr>
          <p:cNvCxnSpPr>
            <a:cxnSpLocks/>
          </p:cNvCxnSpPr>
          <p:nvPr/>
        </p:nvCxnSpPr>
        <p:spPr>
          <a:xfrm>
            <a:off x="4830089" y="1134167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D32E5EB5-3A8D-3087-302E-FE056215C4E7}"/>
              </a:ext>
            </a:extLst>
          </p:cNvPr>
          <p:cNvCxnSpPr>
            <a:cxnSpLocks/>
          </p:cNvCxnSpPr>
          <p:nvPr/>
        </p:nvCxnSpPr>
        <p:spPr>
          <a:xfrm>
            <a:off x="669569" y="1134167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74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C15C21B6-3C87-09F2-F9CA-E64A38481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6928" y="2176272"/>
            <a:ext cx="4241673" cy="369271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Os </a:t>
            </a:r>
            <a:r>
              <a:rPr lang="pt-BR" sz="1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efeitos da pandemia</a:t>
            </a:r>
            <a: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podem ser maiores ou menores a depender do país?</a:t>
            </a:r>
            <a:b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endParaRPr lang="pt-BR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Que </a:t>
            </a:r>
            <a:r>
              <a:rPr lang="pt-BR" sz="1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tipos de variáveis</a:t>
            </a:r>
            <a: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(econômicas, sociais, políticas, biológicas, </a:t>
            </a:r>
            <a:r>
              <a:rPr lang="pt-BR" sz="1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etc</a:t>
            </a:r>
            <a: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 podem influenciar nas consequências?</a:t>
            </a:r>
            <a:b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endParaRPr lang="pt-BR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Como a pandemia impactou a qualidade de vida e </a:t>
            </a:r>
            <a:r>
              <a:rPr lang="pt-BR" sz="1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bem-estar</a:t>
            </a:r>
            <a: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das pessoas em diferentes países?</a:t>
            </a:r>
            <a:b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endParaRPr lang="pt-BR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33CB9E2D-DC7D-876F-E527-55A3CC9FCE8D}"/>
              </a:ext>
            </a:extLst>
          </p:cNvPr>
          <p:cNvCxnSpPr/>
          <p:nvPr/>
        </p:nvCxnSpPr>
        <p:spPr>
          <a:xfrm>
            <a:off x="401401" y="4944475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3B9D8201-6AD9-3943-369C-9474CAA55DC8}"/>
              </a:ext>
            </a:extLst>
          </p:cNvPr>
          <p:cNvCxnSpPr>
            <a:cxnSpLocks/>
          </p:cNvCxnSpPr>
          <p:nvPr/>
        </p:nvCxnSpPr>
        <p:spPr>
          <a:xfrm>
            <a:off x="401401" y="5685139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DF110FA2-70EB-AE74-EE9F-D19CD1771A7B}"/>
              </a:ext>
            </a:extLst>
          </p:cNvPr>
          <p:cNvCxnSpPr>
            <a:cxnSpLocks/>
          </p:cNvCxnSpPr>
          <p:nvPr/>
        </p:nvCxnSpPr>
        <p:spPr>
          <a:xfrm>
            <a:off x="4709347" y="1059522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D32E5EB5-3A8D-3087-302E-FE056215C4E7}"/>
              </a:ext>
            </a:extLst>
          </p:cNvPr>
          <p:cNvCxnSpPr>
            <a:cxnSpLocks/>
          </p:cNvCxnSpPr>
          <p:nvPr/>
        </p:nvCxnSpPr>
        <p:spPr>
          <a:xfrm>
            <a:off x="548827" y="1059522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5">
            <a:extLst>
              <a:ext uri="{FF2B5EF4-FFF2-40B4-BE49-F238E27FC236}">
                <a16:creationId xmlns:a16="http://schemas.microsoft.com/office/drawing/2014/main" id="{35D4E57B-1AED-7446-C6C5-4C73E5B8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57200"/>
            <a:ext cx="4279393" cy="1600200"/>
          </a:xfrm>
        </p:spPr>
        <p:txBody>
          <a:bodyPr/>
          <a:lstStyle/>
          <a:p>
            <a:r>
              <a:rPr lang="pt-BR" sz="2500" b="1" dirty="0">
                <a:solidFill>
                  <a:schemeClr val="accent1">
                    <a:lumMod val="75000"/>
                  </a:schemeClr>
                </a:solidFill>
              </a:rPr>
              <a:t>REFLETINDO O CONTEXTO:</a:t>
            </a:r>
            <a:br>
              <a:rPr lang="pt-BR" dirty="0"/>
            </a:b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Uma doença, diferentes realidades</a:t>
            </a:r>
          </a:p>
        </p:txBody>
      </p:sp>
      <p:pic>
        <p:nvPicPr>
          <p:cNvPr id="3074" name="Picture 2" descr="7 grandes transformações para solucionar a desigualdade urbana | WRI Brasil">
            <a:extLst>
              <a:ext uri="{FF2B5EF4-FFF2-40B4-BE49-F238E27FC236}">
                <a16:creationId xmlns:a16="http://schemas.microsoft.com/office/drawing/2014/main" id="{1540B422-3D6A-D009-1D31-BB09B7A4D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604" y="1059522"/>
            <a:ext cx="6467569" cy="447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081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C15C21B6-3C87-09F2-F9CA-E64A38481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075" y="5285232"/>
            <a:ext cx="10213847" cy="666052"/>
          </a:xfrm>
        </p:spPr>
        <p:txBody>
          <a:bodyPr>
            <a:normAutofit/>
          </a:bodyPr>
          <a:lstStyle/>
          <a:p>
            <a:pPr algn="ctr"/>
            <a: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Ranking de países com dados acumulados            </a:t>
            </a:r>
            <a:r>
              <a:rPr lang="pt-BR" sz="1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vs</a:t>
            </a:r>
            <a: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        Ranking de países por milhões de pessoas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33CB9E2D-DC7D-876F-E527-55A3CC9FCE8D}"/>
              </a:ext>
            </a:extLst>
          </p:cNvPr>
          <p:cNvCxnSpPr/>
          <p:nvPr/>
        </p:nvCxnSpPr>
        <p:spPr>
          <a:xfrm>
            <a:off x="182880" y="5733288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3B9D8201-6AD9-3943-369C-9474CAA55DC8}"/>
              </a:ext>
            </a:extLst>
          </p:cNvPr>
          <p:cNvCxnSpPr>
            <a:cxnSpLocks/>
          </p:cNvCxnSpPr>
          <p:nvPr/>
        </p:nvCxnSpPr>
        <p:spPr>
          <a:xfrm>
            <a:off x="182880" y="6473952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DF110FA2-70EB-AE74-EE9F-D19CD1771A7B}"/>
              </a:ext>
            </a:extLst>
          </p:cNvPr>
          <p:cNvCxnSpPr>
            <a:cxnSpLocks/>
          </p:cNvCxnSpPr>
          <p:nvPr/>
        </p:nvCxnSpPr>
        <p:spPr>
          <a:xfrm>
            <a:off x="11932920" y="271272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D32E5EB5-3A8D-3087-302E-FE056215C4E7}"/>
              </a:ext>
            </a:extLst>
          </p:cNvPr>
          <p:cNvCxnSpPr>
            <a:cxnSpLocks/>
          </p:cNvCxnSpPr>
          <p:nvPr/>
        </p:nvCxnSpPr>
        <p:spPr>
          <a:xfrm>
            <a:off x="7772400" y="271272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5">
            <a:extLst>
              <a:ext uri="{FF2B5EF4-FFF2-40B4-BE49-F238E27FC236}">
                <a16:creationId xmlns:a16="http://schemas.microsoft.com/office/drawing/2014/main" id="{35D4E57B-1AED-7446-C6C5-4C73E5B8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303" y="-331655"/>
            <a:ext cx="4279393" cy="1600200"/>
          </a:xfrm>
        </p:spPr>
        <p:txBody>
          <a:bodyPr/>
          <a:lstStyle/>
          <a:p>
            <a:pPr algn="ctr"/>
            <a:r>
              <a:rPr lang="pt-BR" sz="2500" b="1" dirty="0">
                <a:solidFill>
                  <a:schemeClr val="accent1">
                    <a:lumMod val="75000"/>
                  </a:schemeClr>
                </a:solidFill>
              </a:rPr>
              <a:t>REFLETINDO O CONTEXTO:</a:t>
            </a:r>
            <a:br>
              <a:rPr lang="pt-BR" dirty="0"/>
            </a:b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Uma doença, diferentes realidades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4A64CF7-ED06-70F4-2C5E-836C18B8D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54082"/>
            <a:ext cx="5563032" cy="290569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6DC99E6-1C3B-80AD-C149-8163C816E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543" y="2157984"/>
            <a:ext cx="5891765" cy="234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112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33CB9E2D-DC7D-876F-E527-55A3CC9FCE8D}"/>
              </a:ext>
            </a:extLst>
          </p:cNvPr>
          <p:cNvCxnSpPr/>
          <p:nvPr/>
        </p:nvCxnSpPr>
        <p:spPr>
          <a:xfrm>
            <a:off x="182880" y="5733288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3B9D8201-6AD9-3943-369C-9474CAA55DC8}"/>
              </a:ext>
            </a:extLst>
          </p:cNvPr>
          <p:cNvCxnSpPr>
            <a:cxnSpLocks/>
          </p:cNvCxnSpPr>
          <p:nvPr/>
        </p:nvCxnSpPr>
        <p:spPr>
          <a:xfrm>
            <a:off x="182880" y="6473952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DF110FA2-70EB-AE74-EE9F-D19CD1771A7B}"/>
              </a:ext>
            </a:extLst>
          </p:cNvPr>
          <p:cNvCxnSpPr>
            <a:cxnSpLocks/>
          </p:cNvCxnSpPr>
          <p:nvPr/>
        </p:nvCxnSpPr>
        <p:spPr>
          <a:xfrm>
            <a:off x="11932920" y="271272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D32E5EB5-3A8D-3087-302E-FE056215C4E7}"/>
              </a:ext>
            </a:extLst>
          </p:cNvPr>
          <p:cNvCxnSpPr>
            <a:cxnSpLocks/>
          </p:cNvCxnSpPr>
          <p:nvPr/>
        </p:nvCxnSpPr>
        <p:spPr>
          <a:xfrm>
            <a:off x="7772400" y="271272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 descr="Gráfico, Gráfico de linhas&#10;&#10;Descrição gerada automaticamente">
            <a:extLst>
              <a:ext uri="{FF2B5EF4-FFF2-40B4-BE49-F238E27FC236}">
                <a16:creationId xmlns:a16="http://schemas.microsoft.com/office/drawing/2014/main" id="{036C5C25-436B-1E12-E0CB-826AA2A85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912" y="384047"/>
            <a:ext cx="9028176" cy="604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C15C21B6-3C87-09F2-F9CA-E64A38481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6928" y="2176272"/>
            <a:ext cx="4241673" cy="369271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Analisando as possíveis disparidades dos efeitos da pandemia nos diversos países, essa pesquisa pretendeu investigar: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9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r>
              <a:rPr lang="pt-BR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  </a:t>
            </a:r>
            <a:r>
              <a:rPr lang="pt-BR" sz="1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A percepção de felicidade e bem-estar</a:t>
            </a:r>
            <a:br>
              <a:rPr lang="pt-BR" sz="1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</a:br>
            <a:r>
              <a:rPr lang="pt-BR" sz="1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      das pessoas em diferentes países</a:t>
            </a:r>
            <a:br>
              <a:rPr lang="pt-BR" sz="1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</a:br>
            <a:r>
              <a:rPr lang="pt-BR" sz="19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                durante a pandemia.</a:t>
            </a:r>
          </a:p>
          <a:p>
            <a:b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endParaRPr lang="pt-BR" sz="19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33CB9E2D-DC7D-876F-E527-55A3CC9FCE8D}"/>
              </a:ext>
            </a:extLst>
          </p:cNvPr>
          <p:cNvCxnSpPr/>
          <p:nvPr/>
        </p:nvCxnSpPr>
        <p:spPr>
          <a:xfrm>
            <a:off x="429394" y="4404466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3B9D8201-6AD9-3943-369C-9474CAA55DC8}"/>
              </a:ext>
            </a:extLst>
          </p:cNvPr>
          <p:cNvCxnSpPr>
            <a:cxnSpLocks/>
          </p:cNvCxnSpPr>
          <p:nvPr/>
        </p:nvCxnSpPr>
        <p:spPr>
          <a:xfrm>
            <a:off x="429394" y="5145130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DF110FA2-70EB-AE74-EE9F-D19CD1771A7B}"/>
              </a:ext>
            </a:extLst>
          </p:cNvPr>
          <p:cNvCxnSpPr>
            <a:cxnSpLocks/>
          </p:cNvCxnSpPr>
          <p:nvPr/>
        </p:nvCxnSpPr>
        <p:spPr>
          <a:xfrm>
            <a:off x="4746671" y="1096848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D32E5EB5-3A8D-3087-302E-FE056215C4E7}"/>
              </a:ext>
            </a:extLst>
          </p:cNvPr>
          <p:cNvCxnSpPr>
            <a:cxnSpLocks/>
          </p:cNvCxnSpPr>
          <p:nvPr/>
        </p:nvCxnSpPr>
        <p:spPr>
          <a:xfrm>
            <a:off x="586151" y="1096848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5">
            <a:extLst>
              <a:ext uri="{FF2B5EF4-FFF2-40B4-BE49-F238E27FC236}">
                <a16:creationId xmlns:a16="http://schemas.microsoft.com/office/drawing/2014/main" id="{35D4E57B-1AED-7446-C6C5-4C73E5B8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57200"/>
            <a:ext cx="4279393" cy="1600200"/>
          </a:xfrm>
        </p:spPr>
        <p:txBody>
          <a:bodyPr/>
          <a:lstStyle/>
          <a:p>
            <a:r>
              <a:rPr lang="pt-BR" sz="2500" b="1" dirty="0">
                <a:solidFill>
                  <a:schemeClr val="accent1">
                    <a:lumMod val="75000"/>
                  </a:schemeClr>
                </a:solidFill>
              </a:rPr>
              <a:t>O PROBLEMA:</a:t>
            </a:r>
            <a:br>
              <a:rPr lang="pt-BR" dirty="0"/>
            </a:b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Bem-estar e qualidade de vida</a:t>
            </a:r>
          </a:p>
        </p:txBody>
      </p:sp>
      <p:pic>
        <p:nvPicPr>
          <p:cNvPr id="4098" name="Picture 2" descr="Relatório mostra os 10 países mais felizes (e os infelizes) para se viver">
            <a:extLst>
              <a:ext uri="{FF2B5EF4-FFF2-40B4-BE49-F238E27FC236}">
                <a16:creationId xmlns:a16="http://schemas.microsoft.com/office/drawing/2014/main" id="{119E07B5-FB17-D926-E294-B9B917EFB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384" y="1336548"/>
            <a:ext cx="6360181" cy="350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922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33CB9E2D-DC7D-876F-E527-55A3CC9FCE8D}"/>
              </a:ext>
            </a:extLst>
          </p:cNvPr>
          <p:cNvCxnSpPr/>
          <p:nvPr/>
        </p:nvCxnSpPr>
        <p:spPr>
          <a:xfrm>
            <a:off x="182880" y="5733288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3B9D8201-6AD9-3943-369C-9474CAA55DC8}"/>
              </a:ext>
            </a:extLst>
          </p:cNvPr>
          <p:cNvCxnSpPr>
            <a:cxnSpLocks/>
          </p:cNvCxnSpPr>
          <p:nvPr/>
        </p:nvCxnSpPr>
        <p:spPr>
          <a:xfrm>
            <a:off x="182880" y="6473952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DF110FA2-70EB-AE74-EE9F-D19CD1771A7B}"/>
              </a:ext>
            </a:extLst>
          </p:cNvPr>
          <p:cNvCxnSpPr>
            <a:cxnSpLocks/>
          </p:cNvCxnSpPr>
          <p:nvPr/>
        </p:nvCxnSpPr>
        <p:spPr>
          <a:xfrm>
            <a:off x="11932920" y="271272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D32E5EB5-3A8D-3087-302E-FE056215C4E7}"/>
              </a:ext>
            </a:extLst>
          </p:cNvPr>
          <p:cNvCxnSpPr>
            <a:cxnSpLocks/>
          </p:cNvCxnSpPr>
          <p:nvPr/>
        </p:nvCxnSpPr>
        <p:spPr>
          <a:xfrm>
            <a:off x="7772400" y="271272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5">
            <a:extLst>
              <a:ext uri="{FF2B5EF4-FFF2-40B4-BE49-F238E27FC236}">
                <a16:creationId xmlns:a16="http://schemas.microsoft.com/office/drawing/2014/main" id="{35D4E57B-1AED-7446-C6C5-4C73E5B8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299" y="260302"/>
            <a:ext cx="4279393" cy="1600200"/>
          </a:xfrm>
        </p:spPr>
        <p:txBody>
          <a:bodyPr/>
          <a:lstStyle/>
          <a:p>
            <a:pPr algn="ctr"/>
            <a:r>
              <a:rPr lang="pt-BR" sz="2500" b="1" dirty="0">
                <a:solidFill>
                  <a:schemeClr val="accent1">
                    <a:lumMod val="75000"/>
                  </a:schemeClr>
                </a:solidFill>
              </a:rPr>
              <a:t>O PROBLEMA:</a:t>
            </a:r>
            <a:br>
              <a:rPr lang="pt-BR" dirty="0"/>
            </a:b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Perguntas da pesquisa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:a16="http://schemas.microsoft.com/office/drawing/2014/main" id="{B250E2D1-6E1C-A2B6-C866-113AF28965E4}"/>
              </a:ext>
            </a:extLst>
          </p:cNvPr>
          <p:cNvSpPr txBox="1">
            <a:spLocks/>
          </p:cNvSpPr>
          <p:nvPr/>
        </p:nvSpPr>
        <p:spPr>
          <a:xfrm>
            <a:off x="1454600" y="2401140"/>
            <a:ext cx="9282793" cy="1027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H1: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É possível afirmar que as diferentes características sociais, de saúde, econômicas e outras variáveis que no geral definem a qualidade de vida dos países, impactam mais ou menos na percepção de 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bem-estar e felicidade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das pessoas?  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3" name="Espaço Reservado para Texto 8">
            <a:extLst>
              <a:ext uri="{FF2B5EF4-FFF2-40B4-BE49-F238E27FC236}">
                <a16:creationId xmlns:a16="http://schemas.microsoft.com/office/drawing/2014/main" id="{E8375246-DD2A-863F-8B7E-66CDD13B3D96}"/>
              </a:ext>
            </a:extLst>
          </p:cNvPr>
          <p:cNvSpPr txBox="1">
            <a:spLocks/>
          </p:cNvSpPr>
          <p:nvPr/>
        </p:nvSpPr>
        <p:spPr>
          <a:xfrm>
            <a:off x="1454600" y="3922451"/>
            <a:ext cx="9282793" cy="1027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H2: 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 H1 é verdadeira, é possível afirmar que a percepção de bem-estar das pessoas mudou de forma significante a depender de seu país, em 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função da pandemia</a:t>
            </a: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do ano de 2020, se comparado a um período sem pandemia? </a:t>
            </a:r>
            <a:endParaRPr lang="pt-BR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1"/>
            <a:endParaRPr lang="pt-BR" sz="17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534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C15C21B6-3C87-09F2-F9CA-E64A38481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2728" y="2159944"/>
            <a:ext cx="4241673" cy="369271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Dados da World </a:t>
            </a:r>
            <a:r>
              <a:rPr lang="pt-BR" sz="1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Happiness</a:t>
            </a:r>
            <a: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pt-BR" sz="1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Report</a:t>
            </a:r>
            <a: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(WHR), de 2016 a 2020 de 86 países.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Variável Dependente: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Ladder_score</a:t>
            </a:r>
            <a:r>
              <a:rPr lang="pt-BR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índice de felicidade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Variáveis Independentes: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Poder de compra nos países pareado em dólar </a:t>
            </a:r>
            <a:r>
              <a:rPr lang="pt-BR" sz="17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gdp</a:t>
            </a:r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per capita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Expectativa de vida </a:t>
            </a:r>
            <a:r>
              <a:rPr lang="pt-BR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nos países</a:t>
            </a:r>
          </a:p>
          <a:p>
            <a:pPr lvl="1"/>
            <a:r>
              <a:rPr lang="pt-BR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(Indicadores de desenvolvimento)</a:t>
            </a:r>
          </a:p>
          <a:p>
            <a:pPr lvl="1"/>
            <a:endParaRPr lang="pt-BR" sz="17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33CB9E2D-DC7D-876F-E527-55A3CC9FCE8D}"/>
              </a:ext>
            </a:extLst>
          </p:cNvPr>
          <p:cNvCxnSpPr/>
          <p:nvPr/>
        </p:nvCxnSpPr>
        <p:spPr>
          <a:xfrm>
            <a:off x="1133856" y="4845341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DF110FA2-70EB-AE74-EE9F-D19CD1771A7B}"/>
              </a:ext>
            </a:extLst>
          </p:cNvPr>
          <p:cNvCxnSpPr>
            <a:cxnSpLocks/>
          </p:cNvCxnSpPr>
          <p:nvPr/>
        </p:nvCxnSpPr>
        <p:spPr>
          <a:xfrm>
            <a:off x="5385816" y="949888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D32E5EB5-3A8D-3087-302E-FE056215C4E7}"/>
              </a:ext>
            </a:extLst>
          </p:cNvPr>
          <p:cNvCxnSpPr>
            <a:cxnSpLocks/>
          </p:cNvCxnSpPr>
          <p:nvPr/>
        </p:nvCxnSpPr>
        <p:spPr>
          <a:xfrm>
            <a:off x="1225296" y="949888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5">
            <a:extLst>
              <a:ext uri="{FF2B5EF4-FFF2-40B4-BE49-F238E27FC236}">
                <a16:creationId xmlns:a16="http://schemas.microsoft.com/office/drawing/2014/main" id="{35D4E57B-1AED-7446-C6C5-4C73E5B8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371" y="383722"/>
            <a:ext cx="4279393" cy="1600200"/>
          </a:xfrm>
        </p:spPr>
        <p:txBody>
          <a:bodyPr/>
          <a:lstStyle/>
          <a:p>
            <a:r>
              <a:rPr lang="pt-BR" sz="2500" b="1" dirty="0">
                <a:solidFill>
                  <a:schemeClr val="accent1">
                    <a:lumMod val="75000"/>
                  </a:schemeClr>
                </a:solidFill>
              </a:rPr>
              <a:t>MATERIAIS E MÉTODOS:</a:t>
            </a:r>
            <a:br>
              <a:rPr lang="pt-BR" dirty="0"/>
            </a:b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Coleta de dados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:a16="http://schemas.microsoft.com/office/drawing/2014/main" id="{C388227A-6045-8FD4-D153-A5443573ABF8}"/>
              </a:ext>
            </a:extLst>
          </p:cNvPr>
          <p:cNvSpPr txBox="1">
            <a:spLocks/>
          </p:cNvSpPr>
          <p:nvPr/>
        </p:nvSpPr>
        <p:spPr>
          <a:xfrm>
            <a:off x="6480481" y="2159944"/>
            <a:ext cx="4241673" cy="3692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Regressão linear múltipla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Clusterização</a:t>
            </a:r>
            <a: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- Agrupamento de Ward (minimiza a variância entre os grupos)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Testes de </a:t>
            </a:r>
            <a:r>
              <a:rPr lang="pt-BR" sz="1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Stepwise</a:t>
            </a:r>
            <a: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(verifica a correlação entre variáveis)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Teste </a:t>
            </a:r>
            <a:r>
              <a:rPr lang="pt-BR" sz="1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Breusch</a:t>
            </a:r>
            <a: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pt-BR" sz="1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Pagan</a:t>
            </a:r>
            <a: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(identifica possibilidade de </a:t>
            </a:r>
            <a:r>
              <a:rPr lang="pt-BR" sz="1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Heterecedasticidade</a:t>
            </a:r>
            <a:r>
              <a:rPr lang="pt-BR" sz="19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lvl="1"/>
            <a:endParaRPr lang="pt-BR" sz="17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5B03DBD-D70C-22B5-0833-4666E51C51B9}"/>
              </a:ext>
            </a:extLst>
          </p:cNvPr>
          <p:cNvCxnSpPr>
            <a:cxnSpLocks/>
          </p:cNvCxnSpPr>
          <p:nvPr/>
        </p:nvCxnSpPr>
        <p:spPr>
          <a:xfrm flipH="1">
            <a:off x="10687862" y="4845341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C3E7BA54-6A59-652A-7390-AE441B04D370}"/>
              </a:ext>
            </a:extLst>
          </p:cNvPr>
          <p:cNvCxnSpPr>
            <a:cxnSpLocks/>
          </p:cNvCxnSpPr>
          <p:nvPr/>
        </p:nvCxnSpPr>
        <p:spPr>
          <a:xfrm flipH="1">
            <a:off x="6527342" y="5586005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69C392FD-BF10-D976-9F00-51F62B8A59C3}"/>
              </a:ext>
            </a:extLst>
          </p:cNvPr>
          <p:cNvCxnSpPr>
            <a:cxnSpLocks/>
          </p:cNvCxnSpPr>
          <p:nvPr/>
        </p:nvCxnSpPr>
        <p:spPr>
          <a:xfrm>
            <a:off x="6364546" y="944555"/>
            <a:ext cx="0" cy="7406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700F69E-C833-F2FB-1F4C-F2F44207A376}"/>
              </a:ext>
            </a:extLst>
          </p:cNvPr>
          <p:cNvCxnSpPr>
            <a:cxnSpLocks/>
          </p:cNvCxnSpPr>
          <p:nvPr/>
        </p:nvCxnSpPr>
        <p:spPr>
          <a:xfrm>
            <a:off x="6361609" y="944555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ítulo 5">
            <a:extLst>
              <a:ext uri="{FF2B5EF4-FFF2-40B4-BE49-F238E27FC236}">
                <a16:creationId xmlns:a16="http://schemas.microsoft.com/office/drawing/2014/main" id="{BDDAECE7-22E8-C10F-27B1-EBB50A275BC1}"/>
              </a:ext>
            </a:extLst>
          </p:cNvPr>
          <p:cNvSpPr txBox="1">
            <a:spLocks/>
          </p:cNvSpPr>
          <p:nvPr/>
        </p:nvSpPr>
        <p:spPr>
          <a:xfrm>
            <a:off x="6884124" y="383722"/>
            <a:ext cx="4279393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500" b="1" dirty="0">
                <a:solidFill>
                  <a:schemeClr val="accent1">
                    <a:lumMod val="75000"/>
                  </a:schemeClr>
                </a:solidFill>
              </a:rPr>
              <a:t>MATERIAIS E MÉTODOS:</a:t>
            </a:r>
            <a:br>
              <a:rPr lang="pt-BR" dirty="0"/>
            </a:br>
            <a:r>
              <a:rPr lang="pt-BR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Métodos e Análises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68D4134-9DAF-FF60-5EA0-33A3CF011F74}"/>
              </a:ext>
            </a:extLst>
          </p:cNvPr>
          <p:cNvCxnSpPr>
            <a:cxnSpLocks/>
          </p:cNvCxnSpPr>
          <p:nvPr/>
        </p:nvCxnSpPr>
        <p:spPr>
          <a:xfrm>
            <a:off x="1133856" y="5587638"/>
            <a:ext cx="416052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3329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926</Words>
  <Application>Microsoft Office PowerPoint</Application>
  <PresentationFormat>Widescreen</PresentationFormat>
  <Paragraphs>78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Arial Nova Cond</vt:lpstr>
      <vt:lpstr>Calibri</vt:lpstr>
      <vt:lpstr>Calibri Light</vt:lpstr>
      <vt:lpstr>Tema do Office</vt:lpstr>
      <vt:lpstr>Efeitos da Pandemia na Percepção da Felicidade e Bem-Estar em Diferentes Países</vt:lpstr>
      <vt:lpstr>APRESENTADOR: Eduardo Augusto Nivinski</vt:lpstr>
      <vt:lpstr>INTRODUÇÃO: O contexto macro da  covid-19</vt:lpstr>
      <vt:lpstr>REFLETINDO O CONTEXTO: Uma doença, diferentes realidades</vt:lpstr>
      <vt:lpstr>REFLETINDO O CONTEXTO: Uma doença, diferentes realidades</vt:lpstr>
      <vt:lpstr>Apresentação do PowerPoint</vt:lpstr>
      <vt:lpstr>O PROBLEMA: Bem-estar e qualidade de vida</vt:lpstr>
      <vt:lpstr>O PROBLEMA: Perguntas da pesquisa</vt:lpstr>
      <vt:lpstr>MATERIAIS E MÉTODOS: Coleta de dados</vt:lpstr>
      <vt:lpstr>RESULTADOS (H1): Uma doença, diferentes realidades</vt:lpstr>
      <vt:lpstr>RESULTADOS (H2): Gráfico Clusterizado 2019 (s/ pandemia)     vs       Gráfico Clusterizado 2020 (c/ pandemia)</vt:lpstr>
      <vt:lpstr>RESULTADOS (H2): Comparação entre grupos de nº1 (segundo melhor nos índices)</vt:lpstr>
      <vt:lpstr>RESULTADOS (H2): Comparação entre grupos de nº2 (primeiro melhor nos índices)</vt:lpstr>
      <vt:lpstr>RESULTADOS (H2): Comparação entre grupos de nº3 (terceiro melhor nos índices)</vt:lpstr>
      <vt:lpstr>RESULTADOS (H2): Comparação entre grupos de nº4 (pior dos índices)</vt:lpstr>
      <vt:lpstr>RESULTADOS (H2): Primeiros resultados</vt:lpstr>
      <vt:lpstr>RESULTADOS (H2): Outras avaliações estatísticas</vt:lpstr>
      <vt:lpstr>RESULTADOS E DISCUSSÃO: Analisando a H1</vt:lpstr>
      <vt:lpstr>RESULTADOS E DISCUSSÃO: Analisando a H2</vt:lpstr>
      <vt:lpstr>REFLETINDO O CONTEXTO: Uma doença, diferentes realidades</vt:lpstr>
      <vt:lpstr>Apresentação do PowerPoint</vt:lpstr>
      <vt:lpstr>MUITO OBRIGADO POR SUA ATENÇÃO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Kitovsk</dc:creator>
  <cp:lastModifiedBy>eduardo</cp:lastModifiedBy>
  <cp:revision>26</cp:revision>
  <dcterms:created xsi:type="dcterms:W3CDTF">2018-01-31T14:12:27Z</dcterms:created>
  <dcterms:modified xsi:type="dcterms:W3CDTF">2022-06-23T02:14:58Z</dcterms:modified>
</cp:coreProperties>
</file>