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B49"/>
    <a:srgbClr val="A100FF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3E23C-68A7-62DC-E16D-434CD5BDF1A3}" v="2751" dt="2024-08-30T01:03:21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145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96284FCC-3AD6-A54B-1263-66E5896266AA}"/>
              </a:ext>
            </a:extLst>
          </p:cNvPr>
          <p:cNvSpPr/>
          <p:nvPr/>
        </p:nvSpPr>
        <p:spPr>
          <a:xfrm>
            <a:off x="3544842" y="2567029"/>
            <a:ext cx="8522934" cy="55609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BE373C1-2247-5FEF-A09E-43E225EB3F75}"/>
              </a:ext>
            </a:extLst>
          </p:cNvPr>
          <p:cNvSpPr/>
          <p:nvPr/>
        </p:nvSpPr>
        <p:spPr>
          <a:xfrm>
            <a:off x="2973342" y="2072759"/>
            <a:ext cx="8522934" cy="5560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6014FB8-22FD-6C19-38A5-3769CCB63BDE}"/>
              </a:ext>
            </a:extLst>
          </p:cNvPr>
          <p:cNvGrpSpPr/>
          <p:nvPr/>
        </p:nvGrpSpPr>
        <p:grpSpPr>
          <a:xfrm>
            <a:off x="4134996" y="2440377"/>
            <a:ext cx="6193511" cy="4816229"/>
            <a:chOff x="1957118" y="2579390"/>
            <a:chExt cx="6193511" cy="4816229"/>
          </a:xfrm>
        </p:grpSpPr>
        <p:sp>
          <p:nvSpPr>
            <p:cNvPr id="24" name="TextBox 24"/>
            <p:cNvSpPr txBox="1"/>
            <p:nvPr/>
          </p:nvSpPr>
          <p:spPr>
            <a:xfrm>
              <a:off x="1957118" y="2579390"/>
              <a:ext cx="6193511" cy="27245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059"/>
                </a:lnSpc>
              </a:pPr>
              <a:r>
                <a:rPr lang="en-US" sz="8000" spc="-10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/>
                  <a:cs typeface="Arial"/>
                </a:rPr>
                <a:t>Insights for "Social Buzz"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5A2817E-92E6-45AD-6509-24970914E4ED}"/>
                </a:ext>
              </a:extLst>
            </p:cNvPr>
            <p:cNvSpPr txBox="1"/>
            <p:nvPr/>
          </p:nvSpPr>
          <p:spPr>
            <a:xfrm>
              <a:off x="2197933" y="6072180"/>
              <a:ext cx="5719710" cy="132343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/>
                  <a:ea typeface="Calibri"/>
                  <a:cs typeface="Calibri"/>
                </a:rPr>
                <a:t>Accenture – Navigating Numbers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DAD124F4-4E6D-5616-A046-BC65383B10A1}"/>
                </a:ext>
              </a:extLst>
            </p:cNvPr>
            <p:cNvCxnSpPr/>
            <p:nvPr/>
          </p:nvCxnSpPr>
          <p:spPr>
            <a:xfrm>
              <a:off x="2184986" y="5524170"/>
              <a:ext cx="5733534" cy="18536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n 26">
            <a:extLst>
              <a:ext uri="{FF2B5EF4-FFF2-40B4-BE49-F238E27FC236}">
                <a16:creationId xmlns:a16="http://schemas.microsoft.com/office/drawing/2014/main" id="{4ED6EBF0-BF11-6E01-3AE9-D57FB27D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8642" y="9147089"/>
            <a:ext cx="1714500" cy="966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A3E7D33A-A582-8BFB-F3AC-3D6C9D6F0B02}"/>
              </a:ext>
            </a:extLst>
          </p:cNvPr>
          <p:cNvSpPr txBox="1"/>
          <p:nvPr/>
        </p:nvSpPr>
        <p:spPr>
          <a:xfrm>
            <a:off x="9617579" y="1584854"/>
            <a:ext cx="6914412" cy="7540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Metrics of the all Content categories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content type most used was Photo (26.8%), followed by Video (25.4%), GIF (24.7%) and at last, Audio (23%). The preferences for  different Content Type are distributed almost even on a general view.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majority of reactions to the content was Positive (56.2%), with almost a third being Negative (31.3%), and an eighth being Neutral (12.5%).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Month with most activity was May, with 2138 reactions.</a:t>
            </a:r>
          </a:p>
          <a:p>
            <a:endParaRPr lang="en-US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D1D58D-542D-3888-DB17-1720D0079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227565"/>
            <a:ext cx="8837399" cy="78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64419" y="4378866"/>
            <a:ext cx="747175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/>
                <a:cs typeface="Arial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9928EBE-0146-FD09-3310-19BE8F65730D}"/>
              </a:ext>
            </a:extLst>
          </p:cNvPr>
          <p:cNvSpPr txBox="1"/>
          <p:nvPr/>
        </p:nvSpPr>
        <p:spPr>
          <a:xfrm>
            <a:off x="11432551" y="440871"/>
            <a:ext cx="5959928" cy="9417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Arial"/>
                <a:ea typeface="Calibri"/>
                <a:cs typeface="Calibri"/>
              </a:rPr>
              <a:t>In conclusion. </a:t>
            </a:r>
          </a:p>
          <a:p>
            <a:pPr algn="just"/>
            <a:endParaRPr lang="en-US" sz="2800" dirty="0">
              <a:latin typeface="Arial"/>
              <a:ea typeface="Calibri"/>
              <a:cs typeface="Calibri"/>
            </a:endParaRPr>
          </a:p>
          <a:p>
            <a:pPr algn="just"/>
            <a:r>
              <a:rPr lang="en-US" sz="2800" dirty="0">
                <a:latin typeface="Arial"/>
                <a:ea typeface="Calibri"/>
                <a:cs typeface="Arial"/>
              </a:rPr>
              <a:t>There are 3 other content categories that are close to the top 5, being: Culture, Travel, and Cooking. Which deserve a further look.</a:t>
            </a:r>
            <a:endParaRPr lang="en-US" dirty="0"/>
          </a:p>
          <a:p>
            <a:pPr algn="just"/>
            <a:endParaRPr lang="en-US" sz="2800" dirty="0">
              <a:latin typeface="Arial"/>
              <a:ea typeface="Calibri"/>
              <a:cs typeface="Arial"/>
            </a:endParaRPr>
          </a:p>
          <a:p>
            <a:pPr algn="just"/>
            <a:r>
              <a:rPr lang="en-US" sz="2800" dirty="0">
                <a:latin typeface="Arial"/>
                <a:ea typeface="Calibri"/>
                <a:cs typeface="Calibri"/>
              </a:rPr>
              <a:t>The major part of the reactions in the platform are positive in all content categories. However, there is a considerable portion of negative reactions as well, becoming almost a third of all reactions in the platform. </a:t>
            </a:r>
            <a:endParaRPr lang="en-US"/>
          </a:p>
          <a:p>
            <a:pPr algn="just"/>
            <a:endParaRPr lang="en-US" sz="2800" dirty="0">
              <a:latin typeface="Arial"/>
              <a:ea typeface="Calibri"/>
              <a:cs typeface="Calibri"/>
            </a:endParaRPr>
          </a:p>
          <a:p>
            <a:pPr algn="just"/>
            <a:r>
              <a:rPr lang="en-US" sz="2800" dirty="0">
                <a:latin typeface="Arial"/>
                <a:ea typeface="Calibri"/>
                <a:cs typeface="Calibri"/>
              </a:rPr>
              <a:t>The behavior of the Top 5 Categories and the All Categories is consistent, both in Sentiment as in Type of Content. Meaning that the content posted overall is consistent through all the platform.</a:t>
            </a:r>
          </a:p>
          <a:p>
            <a:pPr marL="285750" indent="-285750">
              <a:buFont typeface="Arial"/>
              <a:buChar char="•"/>
            </a:pPr>
            <a:endParaRPr lang="es-ES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/>
                <a:cs typeface="Arial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21591" y="3285301"/>
            <a:ext cx="867344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Today's 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21591" y="5141447"/>
            <a:ext cx="8673443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2660"/>
              </a:lnSpc>
              <a:buFont typeface="Arial"/>
              <a:buChar char="•"/>
            </a:pPr>
            <a:r>
              <a:rPr lang="en-US" sz="2800" b="1" spc="-19" dirty="0">
                <a:solidFill>
                  <a:schemeClr val="bg1"/>
                </a:solidFill>
                <a:latin typeface="Arial"/>
                <a:cs typeface="Arial"/>
              </a:rPr>
              <a:t>Project recap</a:t>
            </a:r>
          </a:p>
          <a:p>
            <a:pPr marL="342900" indent="-342900">
              <a:lnSpc>
                <a:spcPts val="2660"/>
              </a:lnSpc>
              <a:buFont typeface="Arial"/>
              <a:buChar char="•"/>
            </a:pPr>
            <a:r>
              <a:rPr lang="en-US" sz="2800" b="1" spc="-19" dirty="0">
                <a:solidFill>
                  <a:schemeClr val="bg1"/>
                </a:solidFill>
                <a:latin typeface="Arial"/>
                <a:cs typeface="Arial"/>
              </a:rPr>
              <a:t>Problem</a:t>
            </a:r>
          </a:p>
          <a:p>
            <a:pPr marL="342900" indent="-342900">
              <a:lnSpc>
                <a:spcPts val="2660"/>
              </a:lnSpc>
              <a:buFont typeface="Arial"/>
              <a:buChar char="•"/>
            </a:pPr>
            <a:r>
              <a:rPr lang="en-US" sz="2800" b="1" spc="-19" dirty="0">
                <a:solidFill>
                  <a:schemeClr val="bg1"/>
                </a:solidFill>
                <a:latin typeface="Arial"/>
                <a:cs typeface="Arial"/>
              </a:rPr>
              <a:t>The Analytics team</a:t>
            </a:r>
          </a:p>
          <a:p>
            <a:pPr marL="342900" indent="-342900">
              <a:lnSpc>
                <a:spcPts val="2660"/>
              </a:lnSpc>
              <a:buFont typeface="Arial"/>
              <a:buChar char="•"/>
            </a:pPr>
            <a:r>
              <a:rPr lang="en-US" sz="2800" b="1" spc="-19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</a:p>
          <a:p>
            <a:pPr marL="342900" indent="-342900">
              <a:lnSpc>
                <a:spcPts val="2660"/>
              </a:lnSpc>
              <a:buFont typeface="Arial"/>
              <a:buChar char="•"/>
            </a:pPr>
            <a:r>
              <a:rPr lang="en-US" sz="2800" b="1" spc="-19" dirty="0">
                <a:solidFill>
                  <a:schemeClr val="bg1"/>
                </a:solidFill>
                <a:latin typeface="Arial"/>
                <a:cs typeface="Arial"/>
              </a:rPr>
              <a:t>Insights</a:t>
            </a:r>
          </a:p>
          <a:p>
            <a:pPr marL="342900" indent="-342900">
              <a:lnSpc>
                <a:spcPts val="2660"/>
              </a:lnSpc>
              <a:buFont typeface="Arial"/>
              <a:buChar char="•"/>
            </a:pPr>
            <a:r>
              <a:rPr lang="en-US" sz="2800" b="1" spc="-19" dirty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id="{75FEF40F-3A63-0805-22C0-D2EE095E7680}"/>
              </a:ext>
            </a:extLst>
          </p:cNvPr>
          <p:cNvGrpSpPr/>
          <p:nvPr/>
        </p:nvGrpSpPr>
        <p:grpSpPr>
          <a:xfrm>
            <a:off x="13136314" y="406152"/>
            <a:ext cx="2253799" cy="9474694"/>
            <a:chOff x="0" y="0"/>
            <a:chExt cx="3005065" cy="12632924"/>
          </a:xfrm>
        </p:grpSpPr>
        <p:pic>
          <p:nvPicPr>
            <p:cNvPr id="23" name="Picture 18">
              <a:extLst>
                <a:ext uri="{FF2B5EF4-FFF2-40B4-BE49-F238E27FC236}">
                  <a16:creationId xmlns:a16="http://schemas.microsoft.com/office/drawing/2014/main" id="{92ABDC19-304E-599F-2ED0-428A605C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4" name="Picture 19">
              <a:extLst>
                <a:ext uri="{FF2B5EF4-FFF2-40B4-BE49-F238E27FC236}">
                  <a16:creationId xmlns:a16="http://schemas.microsoft.com/office/drawing/2014/main" id="{1D7E7537-7319-E962-D367-23836737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18253389-4C91-FB01-8DCF-254BC29E1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1C8916F8-19B2-8B69-9FCD-2EA795C16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id="{19180398-1655-7C68-5598-7C51B7034F1B}"/>
              </a:ext>
            </a:extLst>
          </p:cNvPr>
          <p:cNvGrpSpPr/>
          <p:nvPr/>
        </p:nvGrpSpPr>
        <p:grpSpPr>
          <a:xfrm>
            <a:off x="15737052" y="406151"/>
            <a:ext cx="2253799" cy="9474694"/>
            <a:chOff x="0" y="0"/>
            <a:chExt cx="3005065" cy="12632924"/>
          </a:xfrm>
        </p:grpSpPr>
        <p:pic>
          <p:nvPicPr>
            <p:cNvPr id="28" name="Picture 18">
              <a:extLst>
                <a:ext uri="{FF2B5EF4-FFF2-40B4-BE49-F238E27FC236}">
                  <a16:creationId xmlns:a16="http://schemas.microsoft.com/office/drawing/2014/main" id="{72A5DA64-1F28-5808-1A1C-4EEEE48EA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29" name="Picture 19">
              <a:extLst>
                <a:ext uri="{FF2B5EF4-FFF2-40B4-BE49-F238E27FC236}">
                  <a16:creationId xmlns:a16="http://schemas.microsoft.com/office/drawing/2014/main" id="{F635CC70-40EB-509B-CBC1-B3FAB4390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30" name="Picture 20">
              <a:extLst>
                <a:ext uri="{FF2B5EF4-FFF2-40B4-BE49-F238E27FC236}">
                  <a16:creationId xmlns:a16="http://schemas.microsoft.com/office/drawing/2014/main" id="{EEE4E9CD-0E2F-2DD8-0374-6CCB759A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31" name="Picture 21">
              <a:extLst>
                <a:ext uri="{FF2B5EF4-FFF2-40B4-BE49-F238E27FC236}">
                  <a16:creationId xmlns:a16="http://schemas.microsoft.com/office/drawing/2014/main" id="{F6495683-E50B-0F5B-8E22-0EAB10040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4946896" y="1906193"/>
            <a:ext cx="11342283" cy="6474614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/>
                <a:cs typeface="Arial"/>
              </a:rPr>
              <a:t>Project Recap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D403380-60EB-4D72-83DC-770719D5F481}"/>
              </a:ext>
            </a:extLst>
          </p:cNvPr>
          <p:cNvSpPr txBox="1"/>
          <p:nvPr/>
        </p:nvSpPr>
        <p:spPr>
          <a:xfrm>
            <a:off x="9147636" y="2894609"/>
            <a:ext cx="683160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Arial"/>
                <a:ea typeface="Calibri"/>
                <a:cs typeface="Calibri"/>
              </a:rPr>
              <a:t>Social Buzz is a fast-growing Social Media conglomerate that is looking for help to oversee their scaling process effectively, to allow it to compete on a global scale. </a:t>
            </a:r>
            <a:endParaRPr lang="es-ES" sz="2400">
              <a:latin typeface="Arial"/>
              <a:ea typeface="Calibri"/>
              <a:cs typeface="Calibri"/>
            </a:endParaRPr>
          </a:p>
          <a:p>
            <a:pPr algn="just"/>
            <a:endParaRPr lang="en-US" sz="2400" dirty="0">
              <a:latin typeface="Arial"/>
              <a:ea typeface="Calibri"/>
              <a:cs typeface="Calibri"/>
            </a:endParaRPr>
          </a:p>
          <a:p>
            <a:pPr algn="just"/>
            <a:r>
              <a:rPr lang="en-US" sz="2400" dirty="0">
                <a:latin typeface="Arial"/>
                <a:ea typeface="Calibri"/>
                <a:cs typeface="Calibri"/>
              </a:rPr>
              <a:t>Accenture has started a 3 month POC focusing in:</a:t>
            </a:r>
          </a:p>
          <a:p>
            <a:pPr algn="just"/>
            <a:endParaRPr lang="en-US" sz="2400" dirty="0">
              <a:latin typeface="Arial"/>
              <a:ea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Arial"/>
                <a:ea typeface="Calibri"/>
                <a:cs typeface="Calibri"/>
              </a:rPr>
              <a:t>An audit of Social Buzz's big data practice.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Arial"/>
                <a:ea typeface="Calibri"/>
                <a:cs typeface="Calibri"/>
              </a:rPr>
              <a:t>Recommendations for a successful IPO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latin typeface="Arial"/>
                <a:ea typeface="Calibri"/>
                <a:cs typeface="Calibri"/>
              </a:rPr>
              <a:t>Analysis to find Social Buzz's top 5 content categories.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461B49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3020042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A3B08EC-64A6-CDEB-0755-5923F0CCE467}"/>
              </a:ext>
            </a:extLst>
          </p:cNvPr>
          <p:cNvSpPr txBox="1"/>
          <p:nvPr/>
        </p:nvSpPr>
        <p:spPr>
          <a:xfrm>
            <a:off x="2753621" y="3804180"/>
            <a:ext cx="5917766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platform generates </a:t>
            </a:r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more than 100,000 post per day</a:t>
            </a: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, and </a:t>
            </a:r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over 36,500,000 pieces of content a year. 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All this content can give valuable insight about the behavior of the users.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Starting by discovering </a:t>
            </a:r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which are the top 5 most popular content categories by their score</a:t>
            </a: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.</a:t>
            </a:r>
          </a:p>
        </p:txBody>
      </p:sp>
      <p:grpSp>
        <p:nvGrpSpPr>
          <p:cNvPr id="23" name="Group 7">
            <a:extLst>
              <a:ext uri="{FF2B5EF4-FFF2-40B4-BE49-F238E27FC236}">
                <a16:creationId xmlns:a16="http://schemas.microsoft.com/office/drawing/2014/main" id="{AB7B5C87-9CCD-C2AE-16CC-882483F52725}"/>
              </a:ext>
            </a:extLst>
          </p:cNvPr>
          <p:cNvGrpSpPr/>
          <p:nvPr/>
        </p:nvGrpSpPr>
        <p:grpSpPr>
          <a:xfrm>
            <a:off x="13470328" y="2451575"/>
            <a:ext cx="2253799" cy="7015140"/>
            <a:chOff x="0" y="3279405"/>
            <a:chExt cx="3005065" cy="9353519"/>
          </a:xfrm>
        </p:grpSpPr>
        <p:pic>
          <p:nvPicPr>
            <p:cNvPr id="25" name="Picture 9">
              <a:extLst>
                <a:ext uri="{FF2B5EF4-FFF2-40B4-BE49-F238E27FC236}">
                  <a16:creationId xmlns:a16="http://schemas.microsoft.com/office/drawing/2014/main" id="{0F806A11-4BFD-7161-D48F-B8CEF662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6" name="Picture 10">
              <a:extLst>
                <a:ext uri="{FF2B5EF4-FFF2-40B4-BE49-F238E27FC236}">
                  <a16:creationId xmlns:a16="http://schemas.microsoft.com/office/drawing/2014/main" id="{481F0576-4FF8-449C-E246-4F16CA68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id="{A82B99A3-B1AE-C4CA-A07F-5B92BE8E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7D48EABF-1FBF-20F5-C98F-51C8AFCF758E}"/>
              </a:ext>
            </a:extLst>
          </p:cNvPr>
          <p:cNvGrpSpPr/>
          <p:nvPr/>
        </p:nvGrpSpPr>
        <p:grpSpPr>
          <a:xfrm>
            <a:off x="16037937" y="-7979"/>
            <a:ext cx="2253799" cy="9474694"/>
            <a:chOff x="0" y="0"/>
            <a:chExt cx="3005065" cy="12632924"/>
          </a:xfrm>
        </p:grpSpPr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798013DF-8433-7B29-D108-08490FF0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30" name="Picture 9">
              <a:extLst>
                <a:ext uri="{FF2B5EF4-FFF2-40B4-BE49-F238E27FC236}">
                  <a16:creationId xmlns:a16="http://schemas.microsoft.com/office/drawing/2014/main" id="{834BBBFE-B1D5-B11E-8B56-8F4AB6E46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D2AE466E-9986-1E8C-5C9E-5862DE873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32" name="Picture 11">
              <a:extLst>
                <a:ext uri="{FF2B5EF4-FFF2-40B4-BE49-F238E27FC236}">
                  <a16:creationId xmlns:a16="http://schemas.microsoft.com/office/drawing/2014/main" id="{8B102D3E-E4E3-9657-2DBD-8DF82A77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F15F0BF8-0A19-22D0-DBDD-8F328A21AC0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470327" y="9864890"/>
            <a:ext cx="2253799" cy="2096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923769" y="7279645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951977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70994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580277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Imagen 31" descr="Un hombre con lentes y una camisa gris&#10;&#10;Descripción generada automáticamente">
            <a:extLst>
              <a:ext uri="{FF2B5EF4-FFF2-40B4-BE49-F238E27FC236}">
                <a16:creationId xmlns:a16="http://schemas.microsoft.com/office/drawing/2014/main" id="{31EDBAF7-6F39-8FC0-B591-EBC068AEA3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0644" y="7019341"/>
            <a:ext cx="2073891" cy="2119848"/>
          </a:xfrm>
          <a:prstGeom prst="ellipse">
            <a:avLst/>
          </a:prstGeom>
        </p:spPr>
      </p:pic>
      <p:sp>
        <p:nvSpPr>
          <p:cNvPr id="35" name="Freeform 25">
            <a:extLst>
              <a:ext uri="{FF2B5EF4-FFF2-40B4-BE49-F238E27FC236}">
                <a16:creationId xmlns:a16="http://schemas.microsoft.com/office/drawing/2014/main" id="{4E31BED6-8F97-221C-2D8A-0CD32CAA6550}"/>
              </a:ext>
            </a:extLst>
          </p:cNvPr>
          <p:cNvSpPr/>
          <p:nvPr/>
        </p:nvSpPr>
        <p:spPr>
          <a:xfrm>
            <a:off x="11509262" y="7019541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3F1B51-7EC5-D40B-D3B8-D3384683FDC4}"/>
              </a:ext>
            </a:extLst>
          </p:cNvPr>
          <p:cNvSpPr txBox="1"/>
          <p:nvPr/>
        </p:nvSpPr>
        <p:spPr>
          <a:xfrm>
            <a:off x="14267089" y="1379764"/>
            <a:ext cx="330653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Andrew Fleming</a:t>
            </a:r>
            <a:endParaRPr lang="en-US" sz="280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Chief Technology Architect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D4CED7-1D46-E77A-D6E2-E76E854A1958}"/>
              </a:ext>
            </a:extLst>
          </p:cNvPr>
          <p:cNvSpPr txBox="1"/>
          <p:nvPr/>
        </p:nvSpPr>
        <p:spPr>
          <a:xfrm>
            <a:off x="14267089" y="7731578"/>
            <a:ext cx="33065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Eduardo Romero</a:t>
            </a:r>
            <a:endParaRPr lang="es-ES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Data Analyst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3BCDB60-D703-BBF9-22C5-71DEE5303580}"/>
              </a:ext>
            </a:extLst>
          </p:cNvPr>
          <p:cNvSpPr txBox="1"/>
          <p:nvPr/>
        </p:nvSpPr>
        <p:spPr>
          <a:xfrm>
            <a:off x="14267089" y="4661806"/>
            <a:ext cx="330653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Marcus </a:t>
            </a:r>
            <a:r>
              <a:rPr lang="en-US" sz="2800" b="1" err="1">
                <a:solidFill>
                  <a:schemeClr val="bg1"/>
                </a:solidFill>
                <a:latin typeface="Arial"/>
                <a:ea typeface="Calibri"/>
                <a:cs typeface="Calibri"/>
              </a:rPr>
              <a:t>Roptom</a:t>
            </a:r>
            <a:endParaRPr lang="es-ES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2800" i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Senior Principal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903391" y="1284816"/>
            <a:ext cx="1524324" cy="152432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172007" y="1086804"/>
            <a:ext cx="1524324" cy="1527574"/>
          </a:xfrm>
          <a:prstGeom prst="rect">
            <a:avLst/>
          </a:prstGeom>
        </p:spPr>
      </p:pic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3758754" y="2896904"/>
            <a:ext cx="1524324" cy="1524324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4027370" y="2698892"/>
            <a:ext cx="1524324" cy="1527574"/>
          </a:xfrm>
          <a:prstGeom prst="rect">
            <a:avLst/>
          </a:prstGeom>
        </p:spPr>
      </p:pic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5614117" y="4508992"/>
            <a:ext cx="1524324" cy="1524324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5882733" y="4310980"/>
            <a:ext cx="1524324" cy="1527574"/>
          </a:xfrm>
          <a:prstGeom prst="rect">
            <a:avLst/>
          </a:prstGeom>
        </p:spPr>
      </p:pic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7469480" y="6121080"/>
            <a:ext cx="1524324" cy="1524324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7738096" y="5923068"/>
            <a:ext cx="1524324" cy="1527574"/>
          </a:xfrm>
          <a:prstGeom prst="rect">
            <a:avLst/>
          </a:prstGeom>
        </p:spPr>
      </p:pic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9324843" y="7733168"/>
            <a:ext cx="1524324" cy="1524324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tx1"/>
            </a:solidFill>
          </p:spPr>
        </p:sp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9593459" y="7535156"/>
            <a:ext cx="1524324" cy="1527574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50" spc="-640" dirty="0">
                <a:latin typeface="Arial"/>
                <a:cs typeface="Arial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50" spc="-640" dirty="0">
                <a:latin typeface="Arial"/>
                <a:cs typeface="Arial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50" spc="-640" dirty="0">
                <a:latin typeface="Arial"/>
                <a:cs typeface="Arial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50" spc="-640" dirty="0">
                <a:latin typeface="Arial"/>
                <a:cs typeface="Arial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50" spc="-640" dirty="0">
                <a:latin typeface="Arial"/>
                <a:cs typeface="Arial"/>
              </a:rPr>
              <a:t>3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C8039C-9922-D107-0093-B3AFED677649}"/>
              </a:ext>
            </a:extLst>
          </p:cNvPr>
          <p:cNvSpPr txBox="1"/>
          <p:nvPr/>
        </p:nvSpPr>
        <p:spPr>
          <a:xfrm>
            <a:off x="3970016" y="1592655"/>
            <a:ext cx="88710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Gather and select the required Datasets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3D877C2-7735-EA31-F468-F940785BDC53}"/>
              </a:ext>
            </a:extLst>
          </p:cNvPr>
          <p:cNvSpPr txBox="1"/>
          <p:nvPr/>
        </p:nvSpPr>
        <p:spPr>
          <a:xfrm>
            <a:off x="5821291" y="3196796"/>
            <a:ext cx="87938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Clean the data in Excel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20A1C18-DAB9-5882-942E-3C9220E7EE2D}"/>
              </a:ext>
            </a:extLst>
          </p:cNvPr>
          <p:cNvSpPr txBox="1"/>
          <p:nvPr/>
        </p:nvSpPr>
        <p:spPr>
          <a:xfrm>
            <a:off x="7672565" y="4818619"/>
            <a:ext cx="99986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Data modeling – Merge the useful data into one table 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5A48873-EE42-2E50-BDA0-5A94A8C12AEC}"/>
              </a:ext>
            </a:extLst>
          </p:cNvPr>
          <p:cNvSpPr txBox="1"/>
          <p:nvPr/>
        </p:nvSpPr>
        <p:spPr>
          <a:xfrm>
            <a:off x="9537274" y="6195324"/>
            <a:ext cx="82995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Analize the data – Go through an Exploratory Data Analysis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FEEC22F-8148-F34D-ED67-EE3E345D764D}"/>
              </a:ext>
            </a:extLst>
          </p:cNvPr>
          <p:cNvSpPr txBox="1"/>
          <p:nvPr/>
        </p:nvSpPr>
        <p:spPr>
          <a:xfrm>
            <a:off x="11379592" y="8014810"/>
            <a:ext cx="62915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Gather Insights – Create Visualizations to show them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29002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Arial"/>
                <a:cs typeface="Arial"/>
              </a:rPr>
              <a:t>Insights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26C48D-B263-1B21-4B2A-A710440273F5}"/>
              </a:ext>
            </a:extLst>
          </p:cNvPr>
          <p:cNvSpPr txBox="1"/>
          <p:nvPr/>
        </p:nvSpPr>
        <p:spPr>
          <a:xfrm>
            <a:off x="1699776" y="2567352"/>
            <a:ext cx="329514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Arial"/>
                <a:ea typeface="Calibri"/>
                <a:cs typeface="Calibri"/>
              </a:rPr>
              <a:t>The most popular Content categories were: </a:t>
            </a:r>
            <a:endParaRPr lang="en-US" dirty="0">
              <a:ea typeface="Calibri"/>
              <a:cs typeface="Calibri"/>
            </a:endParaRPr>
          </a:p>
          <a:p>
            <a:pPr algn="just"/>
            <a:endParaRPr lang="en-US" sz="2800" dirty="0">
              <a:latin typeface="Arial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 dirty="0">
                <a:latin typeface="Arial"/>
                <a:ea typeface="Calibri"/>
                <a:cs typeface="Calibri"/>
              </a:rPr>
              <a:t>Animals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dirty="0">
                <a:latin typeface="Arial"/>
                <a:ea typeface="Calibri"/>
                <a:cs typeface="Calibri"/>
              </a:rPr>
              <a:t>Science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dirty="0">
                <a:latin typeface="Arial"/>
                <a:ea typeface="Calibri"/>
                <a:cs typeface="Calibri"/>
              </a:rPr>
              <a:t>Healthy Eating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dirty="0">
                <a:latin typeface="Arial"/>
                <a:ea typeface="Calibri"/>
                <a:cs typeface="Calibri"/>
              </a:rPr>
              <a:t>Technology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dirty="0">
                <a:latin typeface="Arial"/>
                <a:ea typeface="Calibri"/>
                <a:cs typeface="Calibri"/>
              </a:rPr>
              <a:t>Food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53751D6-12AB-2DDC-C80B-A7F3A91C9ABA}"/>
              </a:ext>
            </a:extLst>
          </p:cNvPr>
          <p:cNvSpPr txBox="1"/>
          <p:nvPr/>
        </p:nvSpPr>
        <p:spPr>
          <a:xfrm>
            <a:off x="7643554" y="2782699"/>
            <a:ext cx="225153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Arial"/>
                <a:ea typeface="Calibri"/>
                <a:cs typeface="Calibri"/>
              </a:rPr>
              <a:t>962 different pieces of content were analyzed through 16 different categories.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C26215A-60B8-6EAA-270A-3E628DE32798}"/>
              </a:ext>
            </a:extLst>
          </p:cNvPr>
          <p:cNvSpPr txBox="1"/>
          <p:nvPr/>
        </p:nvSpPr>
        <p:spPr>
          <a:xfrm>
            <a:off x="13929384" y="2782700"/>
            <a:ext cx="210244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Arial"/>
                <a:ea typeface="Calibri"/>
                <a:cs typeface="Calibri"/>
              </a:rPr>
              <a:t>Over 56% of the reactions to the content were positive.</a:t>
            </a:r>
          </a:p>
        </p:txBody>
      </p:sp>
      <p:sp>
        <p:nvSpPr>
          <p:cNvPr id="17" name="Flecha: cheurón 16">
            <a:extLst>
              <a:ext uri="{FF2B5EF4-FFF2-40B4-BE49-F238E27FC236}">
                <a16:creationId xmlns:a16="http://schemas.microsoft.com/office/drawing/2014/main" id="{392E6718-1330-79BD-4079-96EE41137A0C}"/>
              </a:ext>
            </a:extLst>
          </p:cNvPr>
          <p:cNvSpPr/>
          <p:nvPr/>
        </p:nvSpPr>
        <p:spPr>
          <a:xfrm>
            <a:off x="1904081" y="7038548"/>
            <a:ext cx="1710015" cy="1738953"/>
          </a:xfrm>
          <a:prstGeom prst="chevron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8" name="Flecha: cheurón 17">
            <a:extLst>
              <a:ext uri="{FF2B5EF4-FFF2-40B4-BE49-F238E27FC236}">
                <a16:creationId xmlns:a16="http://schemas.microsoft.com/office/drawing/2014/main" id="{0CA9B495-DC0A-9F4E-35FB-F8FE5928DC8F}"/>
              </a:ext>
            </a:extLst>
          </p:cNvPr>
          <p:cNvSpPr/>
          <p:nvPr/>
        </p:nvSpPr>
        <p:spPr>
          <a:xfrm>
            <a:off x="14129210" y="7038547"/>
            <a:ext cx="1710015" cy="1738953"/>
          </a:xfrm>
          <a:prstGeom prst="chevron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3F73D687-FB7E-469D-E55F-ED3F4A83E6D6}"/>
              </a:ext>
            </a:extLst>
          </p:cNvPr>
          <p:cNvSpPr/>
          <p:nvPr/>
        </p:nvSpPr>
        <p:spPr>
          <a:xfrm>
            <a:off x="7917253" y="7038547"/>
            <a:ext cx="1710015" cy="1738953"/>
          </a:xfrm>
          <a:prstGeom prst="chevron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28" name="Group 14">
            <a:extLst>
              <a:ext uri="{FF2B5EF4-FFF2-40B4-BE49-F238E27FC236}">
                <a16:creationId xmlns:a16="http://schemas.microsoft.com/office/drawing/2014/main" id="{3F6309DB-6CB5-401B-9A12-0A925CEC91C3}"/>
              </a:ext>
            </a:extLst>
          </p:cNvPr>
          <p:cNvGrpSpPr/>
          <p:nvPr/>
        </p:nvGrpSpPr>
        <p:grpSpPr>
          <a:xfrm>
            <a:off x="6503273" y="-378934"/>
            <a:ext cx="12225487" cy="2017079"/>
            <a:chOff x="0" y="0"/>
            <a:chExt cx="16300646" cy="2689439"/>
          </a:xfrm>
        </p:grpSpPr>
        <p:pic>
          <p:nvPicPr>
            <p:cNvPr id="22" name="Picture 16">
              <a:extLst>
                <a:ext uri="{FF2B5EF4-FFF2-40B4-BE49-F238E27FC236}">
                  <a16:creationId xmlns:a16="http://schemas.microsoft.com/office/drawing/2014/main" id="{265D0BA0-C137-3C10-EDB3-A736DC2D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17">
              <a:extLst>
                <a:ext uri="{FF2B5EF4-FFF2-40B4-BE49-F238E27FC236}">
                  <a16:creationId xmlns:a16="http://schemas.microsoft.com/office/drawing/2014/main" id="{3EB2928A-A48B-4DE1-30A0-E0D81113D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19">
              <a:extLst>
                <a:ext uri="{FF2B5EF4-FFF2-40B4-BE49-F238E27FC236}">
                  <a16:creationId xmlns:a16="http://schemas.microsoft.com/office/drawing/2014/main" id="{7A17285C-FCCA-655C-5CAD-CABF78583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0">
              <a:extLst>
                <a:ext uri="{FF2B5EF4-FFF2-40B4-BE49-F238E27FC236}">
                  <a16:creationId xmlns:a16="http://schemas.microsoft.com/office/drawing/2014/main" id="{4A4A282F-AE6D-C58B-8CD0-9AE3EA60F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1">
              <a:extLst>
                <a:ext uri="{FF2B5EF4-FFF2-40B4-BE49-F238E27FC236}">
                  <a16:creationId xmlns:a16="http://schemas.microsoft.com/office/drawing/2014/main" id="{A4E6E4F3-5D70-D477-F501-EFFE9893E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D0358817-3340-8A43-C11D-B7EA5F292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33" y="158612"/>
            <a:ext cx="6450081" cy="996977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BC1FE242-F852-D7DF-CBF1-23E12F93DEFF}"/>
              </a:ext>
            </a:extLst>
          </p:cNvPr>
          <p:cNvSpPr txBox="1"/>
          <p:nvPr/>
        </p:nvSpPr>
        <p:spPr>
          <a:xfrm>
            <a:off x="1262830" y="571172"/>
            <a:ext cx="7887472" cy="914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Business question: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Which were the 5 top performing content categories?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top 5 Content Categories were: </a:t>
            </a:r>
          </a:p>
          <a:p>
            <a:endParaRPr lang="es-MX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Animals</a:t>
            </a:r>
            <a:endParaRPr lang="es-MX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Science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Healthy Eating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Technology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Food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More insights: 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other 3 Content Categories</a:t>
            </a: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 that are </a:t>
            </a:r>
            <a:r>
              <a:rPr lang="en-US" sz="2800" b="1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close to the Top 5</a:t>
            </a: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, which are: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Culture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Travel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Food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A3E7D33A-A582-8BFB-F3AC-3D6C9D6F0B02}"/>
              </a:ext>
            </a:extLst>
          </p:cNvPr>
          <p:cNvSpPr txBox="1"/>
          <p:nvPr/>
        </p:nvSpPr>
        <p:spPr>
          <a:xfrm>
            <a:off x="10127295" y="1801097"/>
            <a:ext cx="6914412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Metrics of the Top 5 Content categories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content type most used was Audio (27.2%), followed by Photo (26.1%), Video (23.4%) and at last, GIF (23.2%). Meaning that there is not major preferences over certain Content Types.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majority of reactions to the content was Positive (56.4%), with almost a third being Negative (31.1%), and an eighth being Neutral (12.5%).</a:t>
            </a:r>
          </a:p>
          <a:p>
            <a:endParaRPr lang="en-US" sz="2800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800" dirty="0">
                <a:solidFill>
                  <a:schemeClr val="bg1"/>
                </a:solidFill>
                <a:latin typeface="Arial"/>
                <a:ea typeface="Calibri"/>
                <a:cs typeface="Calibri"/>
              </a:rPr>
              <a:t>The Month with most activity was May, with 772 reactions.</a:t>
            </a:r>
          </a:p>
          <a:p>
            <a:endParaRPr lang="en-US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  <a:latin typeface="Arial"/>
              <a:ea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F1F713E5-F7E0-80EC-3EA7-F6C1FDC9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0" y="1240736"/>
            <a:ext cx="8879784" cy="78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Personalizado</PresentationFormat>
  <Paragraphs>43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Annabel Gurney</cp:lastModifiedBy>
  <cp:revision>999</cp:revision>
  <dcterms:created xsi:type="dcterms:W3CDTF">2006-08-16T00:00:00Z</dcterms:created>
  <dcterms:modified xsi:type="dcterms:W3CDTF">2024-08-30T01:03:42Z</dcterms:modified>
  <dc:identifier>DAEhDyfaYKE</dc:identifier>
</cp:coreProperties>
</file>