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sldIdLst>
    <p:sldId id="256" r:id="rId2"/>
    <p:sldId id="257" r:id="rId3"/>
    <p:sldId id="272" r:id="rId4"/>
    <p:sldId id="273" r:id="rId5"/>
    <p:sldId id="258" r:id="rId6"/>
    <p:sldId id="259" r:id="rId7"/>
    <p:sldId id="260" r:id="rId8"/>
    <p:sldId id="261" r:id="rId9"/>
    <p:sldId id="264" r:id="rId10"/>
    <p:sldId id="265" r:id="rId11"/>
    <p:sldId id="267" r:id="rId12"/>
    <p:sldId id="268" r:id="rId13"/>
    <p:sldId id="270" r:id="rId14"/>
    <p:sldId id="271" r:id="rId15"/>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sz="2400"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2400"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2400"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2400"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2400" kern="1200">
        <a:solidFill>
          <a:schemeClr val="bg1"/>
        </a:solidFill>
        <a:latin typeface="Arial" charset="0"/>
        <a:ea typeface="+mn-ea"/>
        <a:cs typeface="+mn-cs"/>
      </a:defRPr>
    </a:lvl5pPr>
    <a:lvl6pPr marL="2286000" algn="l" defTabSz="914400" rtl="0" eaLnBrk="1" latinLnBrk="0" hangingPunct="1">
      <a:defRPr sz="2400" kern="1200">
        <a:solidFill>
          <a:schemeClr val="bg1"/>
        </a:solidFill>
        <a:latin typeface="Arial" charset="0"/>
        <a:ea typeface="+mn-ea"/>
        <a:cs typeface="+mn-cs"/>
      </a:defRPr>
    </a:lvl6pPr>
    <a:lvl7pPr marL="2743200" algn="l" defTabSz="914400" rtl="0" eaLnBrk="1" latinLnBrk="0" hangingPunct="1">
      <a:defRPr sz="2400" kern="1200">
        <a:solidFill>
          <a:schemeClr val="bg1"/>
        </a:solidFill>
        <a:latin typeface="Arial" charset="0"/>
        <a:ea typeface="+mn-ea"/>
        <a:cs typeface="+mn-cs"/>
      </a:defRPr>
    </a:lvl7pPr>
    <a:lvl8pPr marL="3200400" algn="l" defTabSz="914400" rtl="0" eaLnBrk="1" latinLnBrk="0" hangingPunct="1">
      <a:defRPr sz="2400" kern="1200">
        <a:solidFill>
          <a:schemeClr val="bg1"/>
        </a:solidFill>
        <a:latin typeface="Arial" charset="0"/>
        <a:ea typeface="+mn-ea"/>
        <a:cs typeface="+mn-cs"/>
      </a:defRPr>
    </a:lvl8pPr>
    <a:lvl9pPr marL="3657600" algn="l" defTabSz="914400" rtl="0" eaLnBrk="1" latinLnBrk="0" hangingPunct="1">
      <a:defRPr sz="2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080" y="15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endParaRPr lang="nl-NL"/>
          </a:p>
        </p:txBody>
      </p:sp>
      <p:sp>
        <p:nvSpPr>
          <p:cNvPr id="2050" name="AutoShape 2"/>
          <p:cNvSpPr>
            <a:spLocks noChangeArrowheads="1"/>
          </p:cNvSpPr>
          <p:nvPr/>
        </p:nvSpPr>
        <p:spPr bwMode="auto">
          <a:xfrm>
            <a:off x="0" y="0"/>
            <a:ext cx="7559675" cy="10691813"/>
          </a:xfrm>
          <a:prstGeom prst="roundRect">
            <a:avLst>
              <a:gd name="adj" fmla="val 19"/>
            </a:avLst>
          </a:prstGeom>
          <a:solidFill>
            <a:srgbClr val="FFFFFF"/>
          </a:solidFill>
          <a:ln w="9525">
            <a:noFill/>
            <a:round/>
            <a:headEnd/>
            <a:tailEnd/>
          </a:ln>
          <a:effectLst/>
        </p:spPr>
        <p:txBody>
          <a:bodyPr wrap="none" anchor="ctr"/>
          <a:lstStyle/>
          <a:p>
            <a:endParaRPr lang="nl-NL"/>
          </a:p>
        </p:txBody>
      </p:sp>
      <p:sp>
        <p:nvSpPr>
          <p:cNvPr id="2051" name="AutoShape 3"/>
          <p:cNvSpPr>
            <a:spLocks noChangeArrowheads="1"/>
          </p:cNvSpPr>
          <p:nvPr/>
        </p:nvSpPr>
        <p:spPr bwMode="auto">
          <a:xfrm>
            <a:off x="0" y="0"/>
            <a:ext cx="7559675" cy="10691813"/>
          </a:xfrm>
          <a:prstGeom prst="roundRect">
            <a:avLst>
              <a:gd name="adj" fmla="val 19"/>
            </a:avLst>
          </a:prstGeom>
          <a:solidFill>
            <a:srgbClr val="FFFFFF"/>
          </a:solidFill>
          <a:ln w="9525">
            <a:noFill/>
            <a:round/>
            <a:headEnd/>
            <a:tailEnd/>
          </a:ln>
          <a:effectLst/>
        </p:spPr>
        <p:txBody>
          <a:bodyPr wrap="none" anchor="ctr"/>
          <a:lstStyle/>
          <a:p>
            <a:endParaRPr lang="nl-NL"/>
          </a:p>
        </p:txBody>
      </p:sp>
      <p:sp>
        <p:nvSpPr>
          <p:cNvPr id="2052" name="Rectangle 4"/>
          <p:cNvSpPr>
            <a:spLocks noGrp="1" noRot="1" noChangeAspect="1" noChangeArrowheads="1"/>
          </p:cNvSpPr>
          <p:nvPr>
            <p:ph type="sldImg"/>
          </p:nvPr>
        </p:nvSpPr>
        <p:spPr bwMode="auto">
          <a:xfrm>
            <a:off x="1312863" y="1027113"/>
            <a:ext cx="4927600" cy="3694112"/>
          </a:xfrm>
          <a:prstGeom prst="rect">
            <a:avLst/>
          </a:prstGeom>
          <a:noFill/>
          <a:ln w="9525">
            <a:noFill/>
            <a:round/>
            <a:headEnd/>
            <a:tailEnd/>
          </a:ln>
          <a:effectLst/>
        </p:spPr>
      </p:sp>
      <p:sp>
        <p:nvSpPr>
          <p:cNvPr id="2053" name="Rectangle 5"/>
          <p:cNvSpPr>
            <a:spLocks noGrp="1" noChangeArrowheads="1"/>
          </p:cNvSpPr>
          <p:nvPr>
            <p:ph type="body"/>
          </p:nvPr>
        </p:nvSpPr>
        <p:spPr bwMode="auto">
          <a:xfrm>
            <a:off x="1169988" y="5086350"/>
            <a:ext cx="5219700" cy="41005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nl-NL" smtClean="0"/>
          </a:p>
        </p:txBody>
      </p:sp>
    </p:spTree>
    <p:extLst>
      <p:ext uri="{BB962C8B-B14F-4D97-AF65-F5344CB8AC3E}">
        <p14:creationId xmlns:p14="http://schemas.microsoft.com/office/powerpoint/2010/main" val="12093312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dirty="0"/>
          </a:p>
        </p:txBody>
      </p:sp>
    </p:spTree>
    <p:extLst>
      <p:ext uri="{BB962C8B-B14F-4D97-AF65-F5344CB8AC3E}">
        <p14:creationId xmlns:p14="http://schemas.microsoft.com/office/powerpoint/2010/main" val="295564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363073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130823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2436980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264871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382451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dirty="0"/>
          </a:p>
        </p:txBody>
      </p:sp>
    </p:spTree>
    <p:extLst>
      <p:ext uri="{BB962C8B-B14F-4D97-AF65-F5344CB8AC3E}">
        <p14:creationId xmlns:p14="http://schemas.microsoft.com/office/powerpoint/2010/main" val="280637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dirty="0"/>
          </a:p>
        </p:txBody>
      </p:sp>
    </p:spTree>
    <p:extLst>
      <p:ext uri="{BB962C8B-B14F-4D97-AF65-F5344CB8AC3E}">
        <p14:creationId xmlns:p14="http://schemas.microsoft.com/office/powerpoint/2010/main" val="2120367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79793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408002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dirty="0"/>
          </a:p>
        </p:txBody>
      </p:sp>
    </p:spTree>
    <p:extLst>
      <p:ext uri="{BB962C8B-B14F-4D97-AF65-F5344CB8AC3E}">
        <p14:creationId xmlns:p14="http://schemas.microsoft.com/office/powerpoint/2010/main" val="286875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179557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1169988" y="5086350"/>
            <a:ext cx="5226050" cy="4106863"/>
          </a:xfrm>
          <a:prstGeom prst="rect">
            <a:avLst/>
          </a:prstGeom>
          <a:noFill/>
          <a:ln>
            <a:round/>
            <a:headEnd/>
            <a:tailEnd/>
          </a:ln>
        </p:spPr>
        <p:txBody>
          <a:bodyPr wrap="none" anchor="ctr"/>
          <a:lstStyle/>
          <a:p>
            <a:endParaRPr lang="nl-NL"/>
          </a:p>
        </p:txBody>
      </p:sp>
    </p:spTree>
    <p:extLst>
      <p:ext uri="{BB962C8B-B14F-4D97-AF65-F5344CB8AC3E}">
        <p14:creationId xmlns:p14="http://schemas.microsoft.com/office/powerpoint/2010/main" val="4257858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nl-NL" smtClean="0"/>
              <a:t>Klik om de stijl te bewerken</a:t>
            </a:r>
            <a:endParaRPr lang="nl-NL"/>
          </a:p>
        </p:txBody>
      </p:sp>
      <p:sp>
        <p:nvSpPr>
          <p:cNvPr id="3" name="Ond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7356475" y="117475"/>
            <a:ext cx="2203450" cy="6862763"/>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741363" y="117475"/>
            <a:ext cx="6462712" cy="686276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1089025" y="2224088"/>
            <a:ext cx="4159250" cy="475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5400675" y="2224088"/>
            <a:ext cx="4159250" cy="475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47BCA"/>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41363" y="117475"/>
            <a:ext cx="8601075" cy="125571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Klik om de opmaak van de titeltekst te bewerken</a:t>
            </a:r>
          </a:p>
        </p:txBody>
      </p:sp>
      <p:sp>
        <p:nvSpPr>
          <p:cNvPr id="1026" name="Rectangle 2"/>
          <p:cNvSpPr>
            <a:spLocks noGrp="1" noChangeArrowheads="1"/>
          </p:cNvSpPr>
          <p:nvPr>
            <p:ph type="body" idx="1"/>
          </p:nvPr>
        </p:nvSpPr>
        <p:spPr bwMode="auto">
          <a:xfrm>
            <a:off x="1089025" y="2224088"/>
            <a:ext cx="8470900" cy="4756150"/>
          </a:xfrm>
          <a:prstGeom prst="rect">
            <a:avLst/>
          </a:prstGeom>
          <a:noFill/>
          <a:ln w="9525">
            <a:noFill/>
            <a:round/>
            <a:headEnd/>
            <a:tailEnd/>
          </a:ln>
          <a:effectLst/>
        </p:spPr>
        <p:txBody>
          <a:bodyPr vert="horz" wrap="square" lIns="0" tIns="28080" rIns="0" bIns="0" numCol="1" anchor="t" anchorCtr="0" compatLnSpc="1">
            <a:prstTxWarp prst="textNoShape">
              <a:avLst/>
            </a:prstTxWarp>
          </a:bodyPr>
          <a:lstStyle/>
          <a:p>
            <a:pPr lvl="0"/>
            <a:r>
              <a:rPr lang="en-GB" smtClean="0"/>
              <a:t>Klik om de opmaak van de overzichtstekst te bewerken</a:t>
            </a:r>
          </a:p>
          <a:p>
            <a:pPr lvl="1"/>
            <a:r>
              <a:rPr lang="en-GB" smtClean="0"/>
              <a:t>Tweede overzichtsniveau</a:t>
            </a:r>
          </a:p>
          <a:p>
            <a:pPr lvl="2"/>
            <a:r>
              <a:rPr lang="en-GB" smtClean="0"/>
              <a:t>Derde overzichtsniveau</a:t>
            </a:r>
          </a:p>
          <a:p>
            <a:pPr lvl="3"/>
            <a:r>
              <a:rPr lang="en-GB" smtClean="0"/>
              <a:t>Vierde overzichtsniveau</a:t>
            </a:r>
          </a:p>
          <a:p>
            <a:pPr lvl="4"/>
            <a:r>
              <a:rPr lang="en-GB" smtClean="0"/>
              <a:t>Vijfde overzichtsniveau</a:t>
            </a:r>
          </a:p>
          <a:p>
            <a:pPr lvl="4"/>
            <a:r>
              <a:rPr lang="en-GB" smtClean="0"/>
              <a:t>Zesde overzichtsniveau</a:t>
            </a:r>
          </a:p>
          <a:p>
            <a:pPr lvl="4"/>
            <a:r>
              <a:rPr lang="en-GB" smtClean="0"/>
              <a:t>Zevende overzichtsniveau</a:t>
            </a:r>
          </a:p>
          <a:p>
            <a:pPr lvl="4"/>
            <a:r>
              <a:rPr lang="en-GB" smtClean="0"/>
              <a:t>Achtste overzichtsniveau</a:t>
            </a:r>
          </a:p>
          <a:p>
            <a:pPr lvl="4"/>
            <a:r>
              <a:rPr lang="en-GB" smtClean="0"/>
              <a:t>Negende overzichtsniveau</a:t>
            </a:r>
          </a:p>
        </p:txBody>
      </p:sp>
      <p:pic>
        <p:nvPicPr>
          <p:cNvPr id="1027" name="Picture 3"/>
          <p:cNvPicPr>
            <a:picLocks noChangeAspect="1" noChangeArrowheads="1"/>
          </p:cNvPicPr>
          <p:nvPr/>
        </p:nvPicPr>
        <p:blipFill>
          <a:blip r:embed="rId13" cstate="print"/>
          <a:srcRect/>
          <a:stretch>
            <a:fillRect/>
          </a:stretch>
        </p:blipFill>
        <p:spPr bwMode="auto">
          <a:xfrm>
            <a:off x="7937500" y="6251575"/>
            <a:ext cx="1968500" cy="1057275"/>
          </a:xfrm>
          <a:prstGeom prst="rect">
            <a:avLst/>
          </a:prstGeom>
          <a:noFill/>
          <a:ln w="9525">
            <a:noFill/>
            <a:round/>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mj-lt"/>
          <a:ea typeface="+mj-ea"/>
          <a:cs typeface="+mj-cs"/>
        </a:defRPr>
      </a:lvl1pPr>
      <a:lvl2pPr marL="742950" indent="-28575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2pPr>
      <a:lvl3pPr marL="11430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3pPr>
      <a:lvl4pPr marL="16002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4pPr>
      <a:lvl5pPr marL="20574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5pPr>
      <a:lvl6pPr marL="25146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6pPr>
      <a:lvl7pPr marL="29718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7pPr>
      <a:lvl8pPr marL="34290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8pPr>
      <a:lvl9pPr marL="38862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000" b="1" i="1">
          <a:solidFill>
            <a:srgbClr val="E6E6E6"/>
          </a:solidFill>
          <a:latin typeface="Arial" charset="0"/>
          <a:ea typeface="msmincho" charset="0"/>
          <a:cs typeface="msmincho" charset="0"/>
        </a:defRPr>
      </a:lvl9pPr>
    </p:titleStyle>
    <p:bodyStyle>
      <a:lvl1pPr marL="342900" indent="-342900" algn="l" defTabSz="449263" rtl="0" eaLnBrk="0" fontAlgn="base" hangingPunct="0">
        <a:lnSpc>
          <a:spcPct val="93000"/>
        </a:lnSpc>
        <a:spcBef>
          <a:spcPct val="0"/>
        </a:spcBef>
        <a:spcAft>
          <a:spcPct val="0"/>
        </a:spcAft>
        <a:buClr>
          <a:srgbClr val="000000"/>
        </a:buClr>
        <a:buSzPct val="100000"/>
        <a:buFont typeface="Times New Roman" pitchFamily="16" charset="0"/>
        <a:defRPr sz="3200">
          <a:solidFill>
            <a:srgbClr val="E6E6E6"/>
          </a:solidFill>
          <a:latin typeface="+mn-lt"/>
          <a:ea typeface="+mn-ea"/>
          <a:cs typeface="+mn-cs"/>
        </a:defRPr>
      </a:lvl1pPr>
      <a:lvl2pPr marL="742950" indent="-285750" algn="l" defTabSz="449263" rtl="0" eaLnBrk="0" fontAlgn="base" hangingPunct="0">
        <a:lnSpc>
          <a:spcPct val="93000"/>
        </a:lnSpc>
        <a:spcBef>
          <a:spcPct val="0"/>
        </a:spcBef>
        <a:spcAft>
          <a:spcPct val="0"/>
        </a:spcAft>
        <a:buClr>
          <a:srgbClr val="000000"/>
        </a:buClr>
        <a:buSzPct val="100000"/>
        <a:buFont typeface="Times New Roman" pitchFamily="16" charset="0"/>
        <a:defRPr sz="2800">
          <a:solidFill>
            <a:srgbClr val="E6E6E6"/>
          </a:solidFill>
          <a:latin typeface="+mn-lt"/>
          <a:ea typeface="+mn-ea"/>
          <a:cs typeface="+mn-cs"/>
        </a:defRPr>
      </a:lvl2pPr>
      <a:lvl3pPr marL="11430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400">
          <a:solidFill>
            <a:srgbClr val="E6E6E6"/>
          </a:solidFill>
          <a:latin typeface="+mn-lt"/>
          <a:ea typeface="+mn-ea"/>
          <a:cs typeface="+mn-cs"/>
        </a:defRPr>
      </a:lvl3pPr>
      <a:lvl4pPr marL="16002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000">
          <a:solidFill>
            <a:srgbClr val="E6E6E6"/>
          </a:solidFill>
          <a:latin typeface="+mn-lt"/>
          <a:ea typeface="+mn-ea"/>
          <a:cs typeface="+mn-cs"/>
        </a:defRPr>
      </a:lvl4pPr>
      <a:lvl5pPr marL="20574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000">
          <a:solidFill>
            <a:srgbClr val="99CCFF"/>
          </a:solidFill>
          <a:latin typeface="+mn-lt"/>
          <a:ea typeface="+mn-ea"/>
          <a:cs typeface="+mn-cs"/>
        </a:defRPr>
      </a:lvl5pPr>
      <a:lvl6pPr marL="25146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000">
          <a:solidFill>
            <a:srgbClr val="99CCFF"/>
          </a:solidFill>
          <a:latin typeface="+mn-lt"/>
          <a:ea typeface="+mn-ea"/>
          <a:cs typeface="+mn-cs"/>
        </a:defRPr>
      </a:lvl6pPr>
      <a:lvl7pPr marL="29718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000">
          <a:solidFill>
            <a:srgbClr val="99CCFF"/>
          </a:solidFill>
          <a:latin typeface="+mn-lt"/>
          <a:ea typeface="+mn-ea"/>
          <a:cs typeface="+mn-cs"/>
        </a:defRPr>
      </a:lvl7pPr>
      <a:lvl8pPr marL="34290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000">
          <a:solidFill>
            <a:srgbClr val="99CCFF"/>
          </a:solidFill>
          <a:latin typeface="+mn-lt"/>
          <a:ea typeface="+mn-ea"/>
          <a:cs typeface="+mn-cs"/>
        </a:defRPr>
      </a:lvl8pPr>
      <a:lvl9pPr marL="38862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000">
          <a:solidFill>
            <a:srgbClr val="99CCFF"/>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3456136" y="-180603"/>
            <a:ext cx="3096344" cy="42484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dirty="0" smtClean="0">
              <a:ln>
                <a:noFill/>
              </a:ln>
              <a:solidFill>
                <a:schemeClr val="bg1"/>
              </a:solidFill>
              <a:effectLst/>
              <a:latin typeface="Arial" charset="0"/>
            </a:endParaRPr>
          </a:p>
        </p:txBody>
      </p:sp>
      <p:sp>
        <p:nvSpPr>
          <p:cNvPr id="3074" name="Text Box 2"/>
          <p:cNvSpPr txBox="1">
            <a:spLocks noChangeArrowheads="1"/>
          </p:cNvSpPr>
          <p:nvPr/>
        </p:nvSpPr>
        <p:spPr bwMode="auto">
          <a:xfrm>
            <a:off x="684112" y="4355901"/>
            <a:ext cx="8928423" cy="1594148"/>
          </a:xfrm>
          <a:prstGeom prst="rect">
            <a:avLst/>
          </a:prstGeom>
          <a:noFill/>
          <a:ln w="9525">
            <a:noFill/>
            <a:round/>
            <a:headEnd/>
            <a:tailEnd/>
          </a:ln>
          <a:effectLst/>
        </p:spPr>
        <p:txBody>
          <a:bodyPr lIns="0" tIns="20160" rIns="0" bIns="0" anchor="ctr"/>
          <a:lstStyle/>
          <a:p>
            <a:pPr algn="ct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E6E6E6"/>
                </a:solidFill>
                <a:latin typeface="+mn-lt"/>
                <a:ea typeface="msmincho" charset="0"/>
                <a:cs typeface="msmincho" charset="0"/>
              </a:rPr>
              <a:t>STUDENT INFORMATION MANAGEMENT PLATFORM</a:t>
            </a:r>
            <a:endParaRPr lang="en-US" sz="4000" dirty="0" smtClean="0">
              <a:solidFill>
                <a:srgbClr val="E6E6E6"/>
              </a:solidFill>
              <a:latin typeface="+mn-lt"/>
              <a:ea typeface="msmincho" charset="0"/>
              <a:cs typeface="msmincho" charset="0"/>
            </a:endParaRPr>
          </a:p>
          <a:p>
            <a:pPr algn="ct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b="1" dirty="0" smtClean="0">
                <a:solidFill>
                  <a:srgbClr val="E6E6E6"/>
                </a:solidFill>
                <a:latin typeface="+mn-lt"/>
                <a:ea typeface="msmincho" charset="0"/>
                <a:cs typeface="msmincho" charset="0"/>
              </a:rPr>
              <a:t>GENERAL INTRODUCTION</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1661" t="28092" r="11661" b="23329"/>
          <a:stretch/>
        </p:blipFill>
        <p:spPr>
          <a:xfrm>
            <a:off x="3801746" y="1475581"/>
            <a:ext cx="2405124" cy="219038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12292" name="Text Box 4"/>
          <p:cNvSpPr txBox="1">
            <a:spLocks noChangeArrowheads="1"/>
          </p:cNvSpPr>
          <p:nvPr/>
        </p:nvSpPr>
        <p:spPr bwMode="auto">
          <a:xfrm>
            <a:off x="2376016" y="1691605"/>
            <a:ext cx="7056784" cy="5291138"/>
          </a:xfrm>
          <a:prstGeom prst="rect">
            <a:avLst/>
          </a:prstGeom>
          <a:noFill/>
          <a:ln w="9525">
            <a:noFill/>
            <a:round/>
            <a:headEnd/>
            <a:tailEnd/>
          </a:ln>
          <a:effectLst/>
        </p:spPr>
        <p:txBody>
          <a:bodyPr lIns="90000" tIns="46800" rIns="90000" bIns="46800"/>
          <a:lstStyle/>
          <a:p>
            <a:pPr hangingPunct="1">
              <a:lnSpc>
                <a:spcPct val="100000"/>
              </a:lnSpc>
              <a:spcBef>
                <a:spcPts val="450"/>
              </a:spcBef>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ea typeface="msmincho" charset="0"/>
                <a:cs typeface="msmincho" charset="0"/>
              </a:rPr>
              <a:t>The </a:t>
            </a:r>
            <a:r>
              <a:rPr lang="en-GB" dirty="0">
                <a:solidFill>
                  <a:srgbClr val="FFFFFF"/>
                </a:solidFill>
                <a:ea typeface="msmincho" charset="0"/>
                <a:cs typeface="msmincho" charset="0"/>
              </a:rPr>
              <a:t>registration of data in </a:t>
            </a:r>
            <a:r>
              <a:rPr lang="en-GB" dirty="0" err="1">
                <a:solidFill>
                  <a:srgbClr val="FFFFFF"/>
                </a:solidFill>
                <a:ea typeface="msmincho" charset="0"/>
                <a:cs typeface="msmincho" charset="0"/>
              </a:rPr>
              <a:t>EduRole</a:t>
            </a:r>
            <a:r>
              <a:rPr lang="en-GB" dirty="0">
                <a:solidFill>
                  <a:srgbClr val="FFFFFF"/>
                </a:solidFill>
                <a:ea typeface="msmincho" charset="0"/>
                <a:cs typeface="msmincho" charset="0"/>
              </a:rPr>
              <a:t> should be done in a certain order.</a:t>
            </a:r>
          </a:p>
          <a:p>
            <a:pPr hangingPunct="1">
              <a:lnSpc>
                <a:spcPct val="100000"/>
              </a:lnSpc>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b="1" dirty="0" smtClean="0">
              <a:solidFill>
                <a:srgbClr val="FFFFFF"/>
              </a:solidFill>
              <a:ea typeface="msmincho" charset="0"/>
              <a:cs typeface="msmincho" charset="0"/>
            </a:endParaRPr>
          </a:p>
          <a:p>
            <a:pPr hangingPunct="1">
              <a:lnSpc>
                <a:spcPct val="100000"/>
              </a:lnSpc>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smtClean="0">
                <a:solidFill>
                  <a:srgbClr val="FFFFFF"/>
                </a:solidFill>
                <a:ea typeface="msmincho" charset="0"/>
                <a:cs typeface="msmincho" charset="0"/>
              </a:rPr>
              <a:t>However </a:t>
            </a:r>
            <a:r>
              <a:rPr lang="en-GB" b="1" dirty="0">
                <a:solidFill>
                  <a:srgbClr val="FFFFFF"/>
                </a:solidFill>
                <a:ea typeface="msmincho" charset="0"/>
                <a:cs typeface="msmincho" charset="0"/>
              </a:rPr>
              <a:t>we made it as easy as possible</a:t>
            </a:r>
            <a:r>
              <a:rPr lang="en-GB" b="1" dirty="0" smtClean="0">
                <a:solidFill>
                  <a:srgbClr val="FFFFFF"/>
                </a:solidFill>
                <a:ea typeface="msmincho" charset="0"/>
                <a:cs typeface="msmincho" charset="0"/>
              </a:rPr>
              <a:t>.</a:t>
            </a:r>
            <a:br>
              <a:rPr lang="en-GB" b="1" dirty="0" smtClean="0">
                <a:solidFill>
                  <a:srgbClr val="FFFFFF"/>
                </a:solidFill>
                <a:ea typeface="msmincho" charset="0"/>
                <a:cs typeface="msmincho" charset="0"/>
              </a:rPr>
            </a:br>
            <a:endParaRPr lang="en-GB" b="1" dirty="0">
              <a:solidFill>
                <a:srgbClr val="FFFFFF"/>
              </a:solidFill>
              <a:ea typeface="msmincho" charset="0"/>
              <a:cs typeface="msmincho" charset="0"/>
            </a:endParaRPr>
          </a:p>
          <a:p>
            <a:pPr marL="457200" indent="-457200" hangingPunct="1">
              <a:lnSpc>
                <a:spcPct val="100000"/>
              </a:lnSpc>
              <a:spcBef>
                <a:spcPts val="450"/>
              </a:spcBef>
              <a:buClrTx/>
              <a:buFontTx/>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latin typeface="+mn-lt"/>
                <a:ea typeface="msmincho" charset="0"/>
                <a:cs typeface="msmincho" charset="0"/>
              </a:rPr>
              <a:t>First data on the organizational units (Schools) </a:t>
            </a:r>
          </a:p>
          <a:p>
            <a:pPr marL="457200" indent="-457200" hangingPunct="1">
              <a:lnSpc>
                <a:spcPct val="100000"/>
              </a:lnSpc>
              <a:spcBef>
                <a:spcPts val="450"/>
              </a:spcBef>
              <a:buClrTx/>
              <a:buFontTx/>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latin typeface="+mn-lt"/>
                <a:ea typeface="msmincho" charset="0"/>
                <a:cs typeface="msmincho" charset="0"/>
              </a:rPr>
              <a:t>Programmes of study</a:t>
            </a:r>
          </a:p>
          <a:p>
            <a:pPr marL="457200" indent="-457200" hangingPunct="1">
              <a:lnSpc>
                <a:spcPct val="100000"/>
              </a:lnSpc>
              <a:spcBef>
                <a:spcPts val="450"/>
              </a:spcBef>
              <a:buClrTx/>
              <a:buFontTx/>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latin typeface="+mn-lt"/>
                <a:ea typeface="msmincho" charset="0"/>
                <a:cs typeface="msmincho" charset="0"/>
              </a:rPr>
              <a:t>Courses </a:t>
            </a:r>
          </a:p>
          <a:p>
            <a:pPr marL="457200" indent="-457200" hangingPunct="1">
              <a:lnSpc>
                <a:spcPct val="100000"/>
              </a:lnSpc>
              <a:spcBef>
                <a:spcPts val="450"/>
              </a:spcBef>
              <a:buClrTx/>
              <a:buFontTx/>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FFFF"/>
                </a:solidFill>
                <a:latin typeface="+mn-lt"/>
                <a:ea typeface="msmincho" charset="0"/>
                <a:cs typeface="msmincho" charset="0"/>
              </a:rPr>
              <a:t>F</a:t>
            </a:r>
            <a:r>
              <a:rPr lang="en-GB" dirty="0" smtClean="0">
                <a:solidFill>
                  <a:srgbClr val="FFFFFF"/>
                </a:solidFill>
                <a:latin typeface="+mn-lt"/>
                <a:ea typeface="msmincho" charset="0"/>
                <a:cs typeface="msmincho" charset="0"/>
              </a:rPr>
              <a:t>inally the </a:t>
            </a:r>
            <a:r>
              <a:rPr lang="en-GB" b="1" dirty="0">
                <a:solidFill>
                  <a:srgbClr val="FFFF00"/>
                </a:solidFill>
                <a:latin typeface="+mn-lt"/>
                <a:ea typeface="msmincho" charset="0"/>
                <a:cs typeface="msmincho" charset="0"/>
              </a:rPr>
              <a:t>s</a:t>
            </a:r>
            <a:r>
              <a:rPr lang="en-GB" b="1" dirty="0" smtClean="0">
                <a:solidFill>
                  <a:srgbClr val="FFFF00"/>
                </a:solidFill>
                <a:latin typeface="+mn-lt"/>
                <a:ea typeface="msmincho" charset="0"/>
                <a:cs typeface="msmincho" charset="0"/>
              </a:rPr>
              <a:t>tudents</a:t>
            </a:r>
            <a:r>
              <a:rPr lang="en-GB" dirty="0" smtClean="0">
                <a:solidFill>
                  <a:srgbClr val="FFFF00"/>
                </a:solidFill>
                <a:latin typeface="+mn-lt"/>
                <a:ea typeface="msmincho" charset="0"/>
                <a:cs typeface="msmincho" charset="0"/>
              </a:rPr>
              <a:t> </a:t>
            </a:r>
            <a:r>
              <a:rPr lang="en-GB" dirty="0" smtClean="0">
                <a:solidFill>
                  <a:srgbClr val="FFFFFF"/>
                </a:solidFill>
                <a:latin typeface="+mn-lt"/>
                <a:ea typeface="msmincho" charset="0"/>
                <a:cs typeface="msmincho" charset="0"/>
              </a:rPr>
              <a:t>who follow </a:t>
            </a:r>
            <a:r>
              <a:rPr lang="en-GB" b="1" dirty="0" smtClean="0">
                <a:solidFill>
                  <a:srgbClr val="FFFF00"/>
                </a:solidFill>
                <a:latin typeface="+mn-lt"/>
                <a:ea typeface="msmincho" charset="0"/>
                <a:cs typeface="msmincho" charset="0"/>
              </a:rPr>
              <a:t>courses</a:t>
            </a:r>
            <a:r>
              <a:rPr lang="en-GB" dirty="0" smtClean="0">
                <a:solidFill>
                  <a:srgbClr val="FFFF00"/>
                </a:solidFill>
                <a:latin typeface="+mn-lt"/>
                <a:ea typeface="msmincho" charset="0"/>
                <a:cs typeface="msmincho" charset="0"/>
              </a:rPr>
              <a:t> </a:t>
            </a:r>
            <a:r>
              <a:rPr lang="en-GB" dirty="0" smtClean="0">
                <a:solidFill>
                  <a:srgbClr val="FFFFFF"/>
                </a:solidFill>
                <a:latin typeface="+mn-lt"/>
                <a:ea typeface="msmincho" charset="0"/>
                <a:cs typeface="msmincho" charset="0"/>
              </a:rPr>
              <a:t>which belong to </a:t>
            </a:r>
            <a:r>
              <a:rPr lang="en-GB" b="1" dirty="0" smtClean="0">
                <a:solidFill>
                  <a:srgbClr val="FFFF00"/>
                </a:solidFill>
                <a:latin typeface="+mn-lt"/>
                <a:ea typeface="msmincho" charset="0"/>
                <a:cs typeface="msmincho" charset="0"/>
              </a:rPr>
              <a:t>programmes</a:t>
            </a:r>
            <a:r>
              <a:rPr lang="en-GB" dirty="0" smtClean="0">
                <a:solidFill>
                  <a:srgbClr val="FFFFFF"/>
                </a:solidFill>
                <a:latin typeface="+mn-lt"/>
                <a:ea typeface="msmincho" charset="0"/>
                <a:cs typeface="msmincho" charset="0"/>
              </a:rPr>
              <a:t> part of a </a:t>
            </a:r>
            <a:r>
              <a:rPr lang="en-GB" b="1" dirty="0" smtClean="0">
                <a:solidFill>
                  <a:srgbClr val="FFFF00"/>
                </a:solidFill>
                <a:latin typeface="+mn-lt"/>
                <a:ea typeface="msmincho" charset="0"/>
                <a:cs typeface="msmincho" charset="0"/>
              </a:rPr>
              <a:t>study</a:t>
            </a:r>
            <a:r>
              <a:rPr lang="en-GB" dirty="0" smtClean="0">
                <a:solidFill>
                  <a:srgbClr val="FFFFFF"/>
                </a:solidFill>
                <a:latin typeface="+mn-lt"/>
                <a:ea typeface="msmincho" charset="0"/>
                <a:cs typeface="msmincho" charset="0"/>
              </a:rPr>
              <a:t> which are part of a </a:t>
            </a:r>
            <a:r>
              <a:rPr lang="en-GB" b="1" dirty="0" smtClean="0">
                <a:solidFill>
                  <a:srgbClr val="FFFF00"/>
                </a:solidFill>
                <a:latin typeface="+mn-lt"/>
                <a:ea typeface="msmincho" charset="0"/>
                <a:cs typeface="msmincho" charset="0"/>
              </a:rPr>
              <a:t>school</a:t>
            </a:r>
            <a:r>
              <a:rPr lang="en-GB" b="1" dirty="0" smtClean="0">
                <a:solidFill>
                  <a:srgbClr val="FFFFFF"/>
                </a:solidFill>
                <a:latin typeface="+mn-lt"/>
                <a:ea typeface="msmincho" charset="0"/>
                <a:cs typeface="msmincho" charset="0"/>
              </a:rPr>
              <a:t>. </a:t>
            </a:r>
            <a:endParaRPr lang="en-GB" b="1" dirty="0">
              <a:solidFill>
                <a:srgbClr val="FFFFFF"/>
              </a:solidFill>
              <a:latin typeface="+mn-lt"/>
              <a:ea typeface="msmincho" charset="0"/>
              <a:cs typeface="msmincho"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ea typeface="msmincho" charset="0"/>
                <a:cs typeface="msmincho" charset="0"/>
              </a:rPr>
              <a:t>Implementing </a:t>
            </a:r>
            <a:r>
              <a:rPr lang="en-US" sz="3200" b="1" dirty="0" err="1" smtClean="0">
                <a:ea typeface="msmincho" charset="0"/>
                <a:cs typeface="msmincho" charset="0"/>
              </a:rPr>
              <a:t>EduRole</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14340" name="Text Box 4"/>
          <p:cNvSpPr txBox="1">
            <a:spLocks noChangeArrowheads="1"/>
          </p:cNvSpPr>
          <p:nvPr/>
        </p:nvSpPr>
        <p:spPr bwMode="auto">
          <a:xfrm>
            <a:off x="2159992" y="1517785"/>
            <a:ext cx="7492823" cy="5116513"/>
          </a:xfrm>
          <a:prstGeom prst="rect">
            <a:avLst/>
          </a:prstGeom>
          <a:noFill/>
          <a:ln w="9525">
            <a:noFill/>
            <a:round/>
            <a:headEnd/>
            <a:tailEnd/>
          </a:ln>
          <a:effectLst/>
        </p:spPr>
        <p:txBody>
          <a:bodyPr lIns="90000" tIns="46800" rIns="90000" bIns="46800"/>
          <a:lstStyle/>
          <a:p>
            <a:pPr marL="271462" lvl="1" indent="0" hangingPunct="1">
              <a:lnSpc>
                <a:spcPct val="90000"/>
              </a:lnSpc>
              <a:spcBef>
                <a:spcPts val="450"/>
              </a:spcBef>
              <a:buClr>
                <a:srgbClr val="B0CCB0"/>
              </a:buClr>
              <a:tabLst>
                <a:tab pos="600075" algn="l"/>
                <a:tab pos="1047750" algn="l"/>
                <a:tab pos="1497013" algn="l"/>
                <a:tab pos="1946275" algn="l"/>
                <a:tab pos="2395538" algn="l"/>
                <a:tab pos="2844800" algn="l"/>
                <a:tab pos="3294063" algn="l"/>
                <a:tab pos="3743325" algn="l"/>
                <a:tab pos="4192588" algn="l"/>
                <a:tab pos="4641850" algn="l"/>
                <a:tab pos="5091113" algn="l"/>
                <a:tab pos="5540375" algn="l"/>
                <a:tab pos="5989638" algn="l"/>
                <a:tab pos="6438900" algn="l"/>
                <a:tab pos="6888163" algn="l"/>
                <a:tab pos="7337425" algn="l"/>
                <a:tab pos="7786688" algn="l"/>
                <a:tab pos="8235950" algn="l"/>
                <a:tab pos="8685213" algn="l"/>
                <a:tab pos="9134475" algn="l"/>
                <a:tab pos="9583738" algn="l"/>
              </a:tabLst>
            </a:pPr>
            <a:r>
              <a:rPr lang="en-US" sz="1800" b="1" dirty="0">
                <a:solidFill>
                  <a:srgbClr val="FFFF00"/>
                </a:solidFill>
                <a:latin typeface="+mn-lt"/>
                <a:ea typeface="SimSun" charset="0"/>
                <a:cs typeface="SimSun" charset="0"/>
              </a:rPr>
              <a:t>Academic Office </a:t>
            </a:r>
            <a:r>
              <a:rPr lang="en-US" sz="1800" b="1" dirty="0" smtClean="0">
                <a:solidFill>
                  <a:srgbClr val="FFFF00"/>
                </a:solidFill>
                <a:latin typeface="+mn-lt"/>
                <a:ea typeface="SimSun" charset="0"/>
                <a:cs typeface="SimSun" charset="0"/>
              </a:rPr>
              <a:t>personnel</a:t>
            </a:r>
            <a:r>
              <a:rPr lang="en-US" sz="1800" b="1" dirty="0" smtClean="0">
                <a:solidFill>
                  <a:srgbClr val="FFFFFF"/>
                </a:solidFill>
                <a:latin typeface="+mn-lt"/>
                <a:ea typeface="SimSun" charset="0"/>
                <a:cs typeface="SimSun" charset="0"/>
              </a:rPr>
              <a:t>: </a:t>
            </a:r>
            <a:r>
              <a:rPr lang="en-US" sz="1800" dirty="0" smtClean="0">
                <a:solidFill>
                  <a:srgbClr val="FFFFFF"/>
                </a:solidFill>
                <a:latin typeface="+mn-lt"/>
                <a:ea typeface="SimSun" charset="0"/>
                <a:cs typeface="SimSun" charset="0"/>
              </a:rPr>
              <a:t> </a:t>
            </a:r>
            <a:r>
              <a:rPr lang="en-US" sz="1800" dirty="0" smtClean="0">
                <a:solidFill>
                  <a:srgbClr val="FFFFFF"/>
                </a:solidFill>
                <a:latin typeface="+mn-lt"/>
                <a:ea typeface="SimSun" charset="0"/>
                <a:cs typeface="SimSun" charset="0"/>
              </a:rPr>
              <a:t>Manage </a:t>
            </a:r>
            <a:r>
              <a:rPr lang="en-US" sz="1800" dirty="0">
                <a:solidFill>
                  <a:srgbClr val="FFFFFF"/>
                </a:solidFill>
                <a:latin typeface="+mn-lt"/>
                <a:ea typeface="SimSun" charset="0"/>
                <a:cs typeface="SimSun" charset="0"/>
              </a:rPr>
              <a:t>the Admission Process of students, to register basic data on the Schools and Deans and  further: to produce student cards, diploma’s </a:t>
            </a:r>
            <a:r>
              <a:rPr lang="en-US" sz="1800" dirty="0" smtClean="0">
                <a:solidFill>
                  <a:srgbClr val="FFFFFF"/>
                </a:solidFill>
                <a:latin typeface="+mn-lt"/>
                <a:ea typeface="SimSun" charset="0"/>
                <a:cs typeface="SimSun" charset="0"/>
              </a:rPr>
              <a:t>etc. </a:t>
            </a:r>
            <a:r>
              <a:rPr lang="en-US" sz="1800" dirty="0">
                <a:solidFill>
                  <a:srgbClr val="FFFFFF"/>
                </a:solidFill>
                <a:latin typeface="+mn-lt"/>
                <a:ea typeface="SimSun" charset="0"/>
                <a:cs typeface="SimSun" charset="0"/>
              </a:rPr>
              <a:t>out of the system.</a:t>
            </a:r>
            <a:br>
              <a:rPr lang="en-US" sz="1800" dirty="0">
                <a:solidFill>
                  <a:srgbClr val="FFFFFF"/>
                </a:solidFill>
                <a:latin typeface="+mn-lt"/>
                <a:ea typeface="SimSun" charset="0"/>
                <a:cs typeface="SimSun" charset="0"/>
              </a:rPr>
            </a:br>
            <a:endParaRPr lang="en-US" sz="1800" dirty="0">
              <a:solidFill>
                <a:srgbClr val="FFFFFF"/>
              </a:solidFill>
              <a:latin typeface="+mn-lt"/>
              <a:ea typeface="SimSun" charset="0"/>
              <a:cs typeface="SimSun" charset="0"/>
            </a:endParaRPr>
          </a:p>
          <a:p>
            <a:pPr marL="271462" lvl="1" indent="0" hangingPunct="1">
              <a:lnSpc>
                <a:spcPct val="90000"/>
              </a:lnSpc>
              <a:spcBef>
                <a:spcPts val="450"/>
              </a:spcBef>
              <a:buClr>
                <a:srgbClr val="B0CCB0"/>
              </a:buClr>
              <a:tabLst>
                <a:tab pos="600075" algn="l"/>
                <a:tab pos="1047750" algn="l"/>
                <a:tab pos="1497013" algn="l"/>
                <a:tab pos="1946275" algn="l"/>
                <a:tab pos="2395538" algn="l"/>
                <a:tab pos="2844800" algn="l"/>
                <a:tab pos="3294063" algn="l"/>
                <a:tab pos="3743325" algn="l"/>
                <a:tab pos="4192588" algn="l"/>
                <a:tab pos="4641850" algn="l"/>
                <a:tab pos="5091113" algn="l"/>
                <a:tab pos="5540375" algn="l"/>
                <a:tab pos="5989638" algn="l"/>
                <a:tab pos="6438900" algn="l"/>
                <a:tab pos="6888163" algn="l"/>
                <a:tab pos="7337425" algn="l"/>
                <a:tab pos="7786688" algn="l"/>
                <a:tab pos="8235950" algn="l"/>
                <a:tab pos="8685213" algn="l"/>
                <a:tab pos="9134475" algn="l"/>
                <a:tab pos="9583738" algn="l"/>
              </a:tabLst>
            </a:pPr>
            <a:r>
              <a:rPr lang="en-US" sz="1800" b="1" dirty="0">
                <a:solidFill>
                  <a:srgbClr val="FFFF00"/>
                </a:solidFill>
                <a:latin typeface="+mn-lt"/>
                <a:ea typeface="SimSun" charset="0"/>
                <a:cs typeface="SimSun" charset="0"/>
              </a:rPr>
              <a:t>School or Department  Staff</a:t>
            </a:r>
            <a:r>
              <a:rPr lang="en-US" sz="1800" b="1" dirty="0">
                <a:solidFill>
                  <a:srgbClr val="FFFFFF"/>
                </a:solidFill>
                <a:latin typeface="+mn-lt"/>
                <a:ea typeface="SimSun" charset="0"/>
                <a:cs typeface="SimSun" charset="0"/>
              </a:rPr>
              <a:t> </a:t>
            </a:r>
            <a:r>
              <a:rPr lang="en-US" sz="1800" b="1" i="1" dirty="0">
                <a:solidFill>
                  <a:srgbClr val="FFFFFF"/>
                </a:solidFill>
                <a:latin typeface="+mn-lt"/>
                <a:ea typeface="SimSun" charset="0"/>
                <a:cs typeface="SimSun" charset="0"/>
              </a:rPr>
              <a:t>(Dean/Heads of Department):</a:t>
            </a:r>
            <a:r>
              <a:rPr lang="en-US" sz="1800" b="1" dirty="0">
                <a:solidFill>
                  <a:srgbClr val="FFFFFF"/>
                </a:solidFill>
                <a:latin typeface="+mn-lt"/>
                <a:ea typeface="SimSun" charset="0"/>
                <a:cs typeface="SimSun" charset="0"/>
              </a:rPr>
              <a:t> </a:t>
            </a:r>
            <a:r>
              <a:rPr lang="en-US" sz="1800" dirty="0">
                <a:solidFill>
                  <a:srgbClr val="FFFFFF"/>
                </a:solidFill>
                <a:latin typeface="+mn-lt"/>
                <a:ea typeface="SimSun" charset="0"/>
                <a:cs typeface="SimSun" charset="0"/>
              </a:rPr>
              <a:t>to register information about their staff members, </a:t>
            </a:r>
            <a:r>
              <a:rPr lang="en-US" sz="1800" dirty="0" err="1">
                <a:solidFill>
                  <a:srgbClr val="FFFFFF"/>
                </a:solidFill>
                <a:latin typeface="+mn-lt"/>
                <a:ea typeface="SimSun" charset="0"/>
                <a:cs typeface="SimSun" charset="0"/>
              </a:rPr>
              <a:t>programmes</a:t>
            </a:r>
            <a:r>
              <a:rPr lang="en-US" sz="1800" dirty="0">
                <a:solidFill>
                  <a:srgbClr val="FFFFFF"/>
                </a:solidFill>
                <a:latin typeface="+mn-lt"/>
                <a:ea typeface="SimSun" charset="0"/>
                <a:cs typeface="SimSun" charset="0"/>
              </a:rPr>
              <a:t> of study and courses </a:t>
            </a:r>
            <a:r>
              <a:rPr lang="en-US" sz="1800" dirty="0" err="1">
                <a:solidFill>
                  <a:srgbClr val="FFFFFF"/>
                </a:solidFill>
                <a:latin typeface="+mn-lt"/>
                <a:ea typeface="SimSun" charset="0"/>
                <a:cs typeface="SimSun" charset="0"/>
              </a:rPr>
              <a:t>teached</a:t>
            </a:r>
            <a:r>
              <a:rPr lang="en-US" sz="1800" dirty="0">
                <a:solidFill>
                  <a:srgbClr val="FFFFFF"/>
                </a:solidFill>
                <a:latin typeface="+mn-lt"/>
                <a:ea typeface="SimSun" charset="0"/>
                <a:cs typeface="SimSun" charset="0"/>
              </a:rPr>
              <a:t>, manage the Continued Registration Process ). </a:t>
            </a:r>
            <a:br>
              <a:rPr lang="en-US" sz="1800" dirty="0">
                <a:solidFill>
                  <a:srgbClr val="FFFFFF"/>
                </a:solidFill>
                <a:latin typeface="+mn-lt"/>
                <a:ea typeface="SimSun" charset="0"/>
                <a:cs typeface="SimSun" charset="0"/>
              </a:rPr>
            </a:br>
            <a:endParaRPr lang="en-US" sz="1800" dirty="0">
              <a:solidFill>
                <a:srgbClr val="FFFFFF"/>
              </a:solidFill>
              <a:latin typeface="+mn-lt"/>
              <a:ea typeface="SimSun" charset="0"/>
              <a:cs typeface="SimSun" charset="0"/>
            </a:endParaRPr>
          </a:p>
          <a:p>
            <a:pPr marL="271462" lvl="1" indent="0" hangingPunct="1">
              <a:lnSpc>
                <a:spcPct val="90000"/>
              </a:lnSpc>
              <a:spcBef>
                <a:spcPts val="450"/>
              </a:spcBef>
              <a:buClr>
                <a:srgbClr val="B0CCB0"/>
              </a:buClr>
              <a:tabLst>
                <a:tab pos="600075" algn="l"/>
                <a:tab pos="1047750" algn="l"/>
                <a:tab pos="1497013" algn="l"/>
                <a:tab pos="1946275" algn="l"/>
                <a:tab pos="2395538" algn="l"/>
                <a:tab pos="2844800" algn="l"/>
                <a:tab pos="3294063" algn="l"/>
                <a:tab pos="3743325" algn="l"/>
                <a:tab pos="4192588" algn="l"/>
                <a:tab pos="4641850" algn="l"/>
                <a:tab pos="5091113" algn="l"/>
                <a:tab pos="5540375" algn="l"/>
                <a:tab pos="5989638" algn="l"/>
                <a:tab pos="6438900" algn="l"/>
                <a:tab pos="6888163" algn="l"/>
                <a:tab pos="7337425" algn="l"/>
                <a:tab pos="7786688" algn="l"/>
                <a:tab pos="8235950" algn="l"/>
                <a:tab pos="8685213" algn="l"/>
                <a:tab pos="9134475" algn="l"/>
                <a:tab pos="9583738" algn="l"/>
              </a:tabLst>
            </a:pPr>
            <a:r>
              <a:rPr lang="en-US" sz="1800" b="1" dirty="0">
                <a:solidFill>
                  <a:srgbClr val="FFFF00"/>
                </a:solidFill>
                <a:latin typeface="+mn-lt"/>
                <a:ea typeface="SimSun" charset="0"/>
                <a:cs typeface="SimSun" charset="0"/>
              </a:rPr>
              <a:t>Lecturers</a:t>
            </a:r>
            <a:r>
              <a:rPr lang="en-US" sz="1800" b="1" i="1" dirty="0">
                <a:solidFill>
                  <a:srgbClr val="FFFFFF"/>
                </a:solidFill>
                <a:latin typeface="+mn-lt"/>
                <a:ea typeface="SimSun" charset="0"/>
                <a:cs typeface="SimSun" charset="0"/>
              </a:rPr>
              <a:t>:</a:t>
            </a:r>
            <a:r>
              <a:rPr lang="en-US" sz="1800" b="1" dirty="0">
                <a:solidFill>
                  <a:srgbClr val="FFFFFF"/>
                </a:solidFill>
                <a:latin typeface="+mn-lt"/>
                <a:ea typeface="SimSun" charset="0"/>
                <a:cs typeface="SimSun" charset="0"/>
              </a:rPr>
              <a:t> </a:t>
            </a:r>
            <a:r>
              <a:rPr lang="en-US" sz="1800" dirty="0">
                <a:solidFill>
                  <a:srgbClr val="FFFFFF"/>
                </a:solidFill>
                <a:latin typeface="+mn-lt"/>
                <a:ea typeface="SimSun" charset="0"/>
                <a:cs typeface="SimSun" charset="0"/>
              </a:rPr>
              <a:t>to enter information about the courses they teach, the results of exams and tests they supervise, and  their personal data, etc...</a:t>
            </a:r>
            <a:br>
              <a:rPr lang="en-US" sz="1800" dirty="0">
                <a:solidFill>
                  <a:srgbClr val="FFFFFF"/>
                </a:solidFill>
                <a:latin typeface="+mn-lt"/>
                <a:ea typeface="SimSun" charset="0"/>
                <a:cs typeface="SimSun" charset="0"/>
              </a:rPr>
            </a:br>
            <a:endParaRPr lang="en-US" sz="1800" dirty="0">
              <a:solidFill>
                <a:srgbClr val="FFFFFF"/>
              </a:solidFill>
              <a:latin typeface="+mn-lt"/>
              <a:ea typeface="SimSun" charset="0"/>
              <a:cs typeface="SimSun" charset="0"/>
            </a:endParaRPr>
          </a:p>
          <a:p>
            <a:pPr marL="271462" lvl="1" indent="0" hangingPunct="1">
              <a:lnSpc>
                <a:spcPct val="90000"/>
              </a:lnSpc>
              <a:spcBef>
                <a:spcPts val="450"/>
              </a:spcBef>
              <a:buClr>
                <a:srgbClr val="B0CCB0"/>
              </a:buClr>
              <a:tabLst>
                <a:tab pos="600075" algn="l"/>
                <a:tab pos="1047750" algn="l"/>
                <a:tab pos="1497013" algn="l"/>
                <a:tab pos="1946275" algn="l"/>
                <a:tab pos="2395538" algn="l"/>
                <a:tab pos="2844800" algn="l"/>
                <a:tab pos="3294063" algn="l"/>
                <a:tab pos="3743325" algn="l"/>
                <a:tab pos="4192588" algn="l"/>
                <a:tab pos="4641850" algn="l"/>
                <a:tab pos="5091113" algn="l"/>
                <a:tab pos="5540375" algn="l"/>
                <a:tab pos="5989638" algn="l"/>
                <a:tab pos="6438900" algn="l"/>
                <a:tab pos="6888163" algn="l"/>
                <a:tab pos="7337425" algn="l"/>
                <a:tab pos="7786688" algn="l"/>
                <a:tab pos="8235950" algn="l"/>
                <a:tab pos="8685213" algn="l"/>
                <a:tab pos="9134475" algn="l"/>
                <a:tab pos="9583738" algn="l"/>
              </a:tabLst>
            </a:pPr>
            <a:r>
              <a:rPr lang="en-US" sz="1800" b="1" dirty="0">
                <a:solidFill>
                  <a:srgbClr val="FFFF00"/>
                </a:solidFill>
                <a:latin typeface="+mn-lt"/>
                <a:ea typeface="SimSun" charset="0"/>
                <a:cs typeface="SimSun" charset="0"/>
              </a:rPr>
              <a:t>Students</a:t>
            </a:r>
            <a:r>
              <a:rPr lang="en-US" sz="1800" b="1" i="1" dirty="0">
                <a:solidFill>
                  <a:srgbClr val="FFFF00"/>
                </a:solidFill>
                <a:latin typeface="+mn-lt"/>
                <a:ea typeface="SimSun" charset="0"/>
                <a:cs typeface="SimSun" charset="0"/>
              </a:rPr>
              <a:t>:</a:t>
            </a:r>
            <a:r>
              <a:rPr lang="en-US" sz="1800" dirty="0">
                <a:solidFill>
                  <a:srgbClr val="FFFFFF"/>
                </a:solidFill>
                <a:latin typeface="+mn-lt"/>
                <a:ea typeface="SimSun" charset="0"/>
                <a:cs typeface="SimSun" charset="0"/>
              </a:rPr>
              <a:t> to register on line, to consult information on their study plan, the </a:t>
            </a:r>
            <a:r>
              <a:rPr lang="en-US" sz="1800" dirty="0" smtClean="0">
                <a:solidFill>
                  <a:srgbClr val="FFFFFF"/>
                </a:solidFill>
                <a:latin typeface="+mn-lt"/>
                <a:ea typeface="SimSun" charset="0"/>
                <a:cs typeface="SimSun" charset="0"/>
              </a:rPr>
              <a:t>courses they </a:t>
            </a:r>
            <a:r>
              <a:rPr lang="en-US" sz="1800" dirty="0">
                <a:solidFill>
                  <a:srgbClr val="FFFFFF"/>
                </a:solidFill>
                <a:latin typeface="+mn-lt"/>
                <a:ea typeface="SimSun" charset="0"/>
                <a:cs typeface="SimSun" charset="0"/>
              </a:rPr>
              <a:t>(have to) follow, their exam results, etc...</a:t>
            </a:r>
            <a:br>
              <a:rPr lang="en-US" sz="1800" dirty="0">
                <a:solidFill>
                  <a:srgbClr val="FFFFFF"/>
                </a:solidFill>
                <a:latin typeface="+mn-lt"/>
                <a:ea typeface="SimSun" charset="0"/>
                <a:cs typeface="SimSun" charset="0"/>
              </a:rPr>
            </a:br>
            <a:endParaRPr lang="en-US" sz="1800" dirty="0">
              <a:solidFill>
                <a:srgbClr val="FFFFFF"/>
              </a:solidFill>
              <a:latin typeface="+mn-lt"/>
              <a:ea typeface="SimSun" charset="0"/>
              <a:cs typeface="SimSun" charset="0"/>
            </a:endParaRPr>
          </a:p>
          <a:p>
            <a:pPr marL="271462" lvl="1" indent="0" hangingPunct="1">
              <a:lnSpc>
                <a:spcPct val="90000"/>
              </a:lnSpc>
              <a:spcBef>
                <a:spcPts val="450"/>
              </a:spcBef>
              <a:buClr>
                <a:srgbClr val="B0CCB0"/>
              </a:buClr>
              <a:tabLst>
                <a:tab pos="600075" algn="l"/>
                <a:tab pos="1047750" algn="l"/>
                <a:tab pos="1497013" algn="l"/>
                <a:tab pos="1946275" algn="l"/>
                <a:tab pos="2395538" algn="l"/>
                <a:tab pos="2844800" algn="l"/>
                <a:tab pos="3294063" algn="l"/>
                <a:tab pos="3743325" algn="l"/>
                <a:tab pos="4192588" algn="l"/>
                <a:tab pos="4641850" algn="l"/>
                <a:tab pos="5091113" algn="l"/>
                <a:tab pos="5540375" algn="l"/>
                <a:tab pos="5989638" algn="l"/>
                <a:tab pos="6438900" algn="l"/>
                <a:tab pos="6888163" algn="l"/>
                <a:tab pos="7337425" algn="l"/>
                <a:tab pos="7786688" algn="l"/>
                <a:tab pos="8235950" algn="l"/>
                <a:tab pos="8685213" algn="l"/>
                <a:tab pos="9134475" algn="l"/>
                <a:tab pos="9583738" algn="l"/>
              </a:tabLst>
            </a:pPr>
            <a:r>
              <a:rPr lang="en-US" sz="1800" b="1" dirty="0">
                <a:solidFill>
                  <a:srgbClr val="FFFF00"/>
                </a:solidFill>
                <a:latin typeface="+mn-lt"/>
                <a:ea typeface="SimSun" charset="0"/>
                <a:cs typeface="SimSun" charset="0"/>
              </a:rPr>
              <a:t>Financial Officer / Bursary</a:t>
            </a:r>
            <a:r>
              <a:rPr lang="en-US" sz="1800" b="1" i="1" dirty="0">
                <a:solidFill>
                  <a:srgbClr val="FFFFFF"/>
                </a:solidFill>
                <a:latin typeface="+mn-lt"/>
                <a:ea typeface="SimSun" charset="0"/>
                <a:cs typeface="SimSun" charset="0"/>
              </a:rPr>
              <a:t>: </a:t>
            </a:r>
            <a:r>
              <a:rPr lang="en-US" sz="1800" dirty="0">
                <a:solidFill>
                  <a:srgbClr val="FFFFFF"/>
                </a:solidFill>
                <a:latin typeface="+mn-lt"/>
                <a:ea typeface="SimSun" charset="0"/>
                <a:cs typeface="SimSun" charset="0"/>
              </a:rPr>
              <a:t>to deal with fee and other financial information of importance regarding students. </a:t>
            </a:r>
            <a:br>
              <a:rPr lang="en-US" sz="1800" dirty="0">
                <a:solidFill>
                  <a:srgbClr val="FFFFFF"/>
                </a:solidFill>
                <a:latin typeface="+mn-lt"/>
                <a:ea typeface="SimSun" charset="0"/>
                <a:cs typeface="SimSun" charset="0"/>
              </a:rPr>
            </a:br>
            <a:endParaRPr lang="en-US" sz="1800" dirty="0">
              <a:solidFill>
                <a:srgbClr val="FFFFFF"/>
              </a:solidFill>
              <a:latin typeface="+mn-lt"/>
              <a:ea typeface="SimSun" charset="0"/>
              <a:cs typeface="SimSun" charset="0"/>
            </a:endParaRPr>
          </a:p>
          <a:p>
            <a:pPr marL="271462" lvl="1" indent="0" hangingPunct="1">
              <a:lnSpc>
                <a:spcPct val="90000"/>
              </a:lnSpc>
              <a:spcBef>
                <a:spcPts val="450"/>
              </a:spcBef>
              <a:buClr>
                <a:srgbClr val="B0CCB0"/>
              </a:buClr>
              <a:tabLst>
                <a:tab pos="600075" algn="l"/>
                <a:tab pos="1047750" algn="l"/>
                <a:tab pos="1497013" algn="l"/>
                <a:tab pos="1946275" algn="l"/>
                <a:tab pos="2395538" algn="l"/>
                <a:tab pos="2844800" algn="l"/>
                <a:tab pos="3294063" algn="l"/>
                <a:tab pos="3743325" algn="l"/>
                <a:tab pos="4192588" algn="l"/>
                <a:tab pos="4641850" algn="l"/>
                <a:tab pos="5091113" algn="l"/>
                <a:tab pos="5540375" algn="l"/>
                <a:tab pos="5989638" algn="l"/>
                <a:tab pos="6438900" algn="l"/>
                <a:tab pos="6888163" algn="l"/>
                <a:tab pos="7337425" algn="l"/>
                <a:tab pos="7786688" algn="l"/>
                <a:tab pos="8235950" algn="l"/>
                <a:tab pos="8685213" algn="l"/>
                <a:tab pos="9134475" algn="l"/>
                <a:tab pos="9583738" algn="l"/>
              </a:tabLst>
            </a:pPr>
            <a:r>
              <a:rPr lang="en-US" sz="1800" dirty="0" smtClean="0">
                <a:solidFill>
                  <a:srgbClr val="FFFFFF"/>
                </a:solidFill>
                <a:latin typeface="+mn-lt"/>
                <a:ea typeface="SimSun" charset="0"/>
                <a:cs typeface="SimSun" charset="0"/>
              </a:rPr>
              <a:t>Others:</a:t>
            </a:r>
            <a:r>
              <a:rPr lang="en-US" sz="1800" b="1" i="1" dirty="0" smtClean="0">
                <a:solidFill>
                  <a:srgbClr val="FFFF00"/>
                </a:solidFill>
                <a:latin typeface="+mn-lt"/>
                <a:ea typeface="SimSun" charset="0"/>
                <a:cs typeface="SimSun" charset="0"/>
              </a:rPr>
              <a:t> </a:t>
            </a:r>
            <a:r>
              <a:rPr lang="en-US" sz="1800" b="1" dirty="0">
                <a:solidFill>
                  <a:srgbClr val="FFFF00"/>
                </a:solidFill>
                <a:latin typeface="+mn-lt"/>
                <a:ea typeface="SimSun" charset="0"/>
                <a:cs typeface="SimSun" charset="0"/>
              </a:rPr>
              <a:t>Librarian, Dean of Students</a:t>
            </a:r>
            <a:r>
              <a:rPr lang="en-US" sz="1800" dirty="0">
                <a:solidFill>
                  <a:srgbClr val="FFFFFF"/>
                </a:solidFill>
                <a:latin typeface="+mn-lt"/>
                <a:ea typeface="SimSun" charset="0"/>
                <a:cs typeface="SimSun" charset="0"/>
              </a:rPr>
              <a:t> and any functionary having a role in the student management within the institution.</a:t>
            </a:r>
          </a:p>
          <a:p>
            <a:pPr marL="273050" indent="-257175" hangingPunct="1">
              <a:lnSpc>
                <a:spcPct val="90000"/>
              </a:lnSpc>
              <a:spcBef>
                <a:spcPts val="500"/>
              </a:spcBef>
              <a:buClrTx/>
              <a:buFontTx/>
              <a:buNone/>
              <a:tabLst>
                <a:tab pos="600075" algn="l"/>
                <a:tab pos="1047750" algn="l"/>
                <a:tab pos="1497013" algn="l"/>
                <a:tab pos="1946275" algn="l"/>
                <a:tab pos="2395538" algn="l"/>
                <a:tab pos="2844800" algn="l"/>
                <a:tab pos="3294063" algn="l"/>
                <a:tab pos="3743325" algn="l"/>
                <a:tab pos="4192588" algn="l"/>
                <a:tab pos="4641850" algn="l"/>
                <a:tab pos="5091113" algn="l"/>
                <a:tab pos="5540375" algn="l"/>
                <a:tab pos="5989638" algn="l"/>
                <a:tab pos="6438900" algn="l"/>
                <a:tab pos="6888163" algn="l"/>
                <a:tab pos="7337425" algn="l"/>
                <a:tab pos="7786688" algn="l"/>
                <a:tab pos="8235950" algn="l"/>
                <a:tab pos="8685213" algn="l"/>
                <a:tab pos="9134475" algn="l"/>
                <a:tab pos="9583738" algn="l"/>
              </a:tabLst>
            </a:pPr>
            <a:endParaRPr lang="en-US" sz="1800" dirty="0">
              <a:solidFill>
                <a:srgbClr val="FFFFFF"/>
              </a:solidFill>
              <a:latin typeface="+mn-lt"/>
              <a:ea typeface="SimSun" charset="0"/>
              <a:cs typeface="SimSun"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ea typeface="msmincho" charset="0"/>
                <a:cs typeface="msmincho" charset="0"/>
              </a:rPr>
              <a:t>What </a:t>
            </a:r>
            <a:r>
              <a:rPr lang="en-US" sz="3200" b="1" dirty="0" err="1" smtClean="0">
                <a:ea typeface="msmincho" charset="0"/>
                <a:cs typeface="msmincho" charset="0"/>
              </a:rPr>
              <a:t>EduRole</a:t>
            </a:r>
            <a:r>
              <a:rPr lang="en-US" sz="3200" b="1" dirty="0" smtClean="0">
                <a:ea typeface="msmincho" charset="0"/>
                <a:cs typeface="msmincho" charset="0"/>
              </a:rPr>
              <a:t> offers you</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15364" name="Text Box 4"/>
          <p:cNvSpPr txBox="1">
            <a:spLocks noChangeArrowheads="1"/>
          </p:cNvSpPr>
          <p:nvPr/>
        </p:nvSpPr>
        <p:spPr bwMode="auto">
          <a:xfrm>
            <a:off x="2205067" y="1565276"/>
            <a:ext cx="6912768" cy="5116512"/>
          </a:xfrm>
          <a:prstGeom prst="rect">
            <a:avLst/>
          </a:prstGeom>
          <a:noFill/>
          <a:ln w="9525">
            <a:noFill/>
            <a:round/>
            <a:headEnd/>
            <a:tailEnd/>
          </a:ln>
          <a:effectLst/>
        </p:spPr>
        <p:txBody>
          <a:bodyPr lIns="90000" tIns="46800" rIns="90000" bIns="46800"/>
          <a:lstStyle/>
          <a:p>
            <a:pPr marL="273050" lvl="1" indent="0" hangingPunct="1">
              <a:lnSpc>
                <a:spcPct val="90000"/>
              </a:lnSpc>
              <a:spcBef>
                <a:spcPts val="450"/>
              </a:spcBef>
              <a:buClrTx/>
              <a:tabLst>
                <a:tab pos="601663" algn="l"/>
                <a:tab pos="1049338" algn="l"/>
                <a:tab pos="1498600" algn="l"/>
                <a:tab pos="1947863" algn="l"/>
                <a:tab pos="2397125" algn="l"/>
                <a:tab pos="2846388" algn="l"/>
                <a:tab pos="3295650" algn="l"/>
                <a:tab pos="3744913" algn="l"/>
                <a:tab pos="4194175" algn="l"/>
                <a:tab pos="4643438" algn="l"/>
                <a:tab pos="5092700" algn="l"/>
                <a:tab pos="5541963" algn="l"/>
                <a:tab pos="5991225" algn="l"/>
                <a:tab pos="6440488" algn="l"/>
                <a:tab pos="6889750" algn="l"/>
                <a:tab pos="7339013" algn="l"/>
                <a:tab pos="7788275" algn="l"/>
                <a:tab pos="8237538" algn="l"/>
                <a:tab pos="8686800" algn="l"/>
                <a:tab pos="9136063" algn="l"/>
                <a:tab pos="9585325" algn="l"/>
              </a:tabLst>
            </a:pPr>
            <a:r>
              <a:rPr lang="en-US" sz="2200" dirty="0" smtClean="0">
                <a:solidFill>
                  <a:srgbClr val="FFFFFF"/>
                </a:solidFill>
                <a:latin typeface="+mn-lt"/>
                <a:ea typeface="SimSun" charset="0"/>
                <a:cs typeface="SimSun" charset="0"/>
              </a:rPr>
              <a:t>Roles </a:t>
            </a:r>
            <a:r>
              <a:rPr lang="en-US" sz="2200" dirty="0">
                <a:solidFill>
                  <a:srgbClr val="FFFFFF"/>
                </a:solidFill>
                <a:latin typeface="+mn-lt"/>
                <a:ea typeface="SimSun" charset="0"/>
                <a:cs typeface="SimSun" charset="0"/>
              </a:rPr>
              <a:t>and Privileges in the </a:t>
            </a:r>
            <a:r>
              <a:rPr lang="en-US" sz="2200" dirty="0" err="1" smtClean="0">
                <a:solidFill>
                  <a:srgbClr val="FFFFFF"/>
                </a:solidFill>
                <a:latin typeface="+mn-lt"/>
                <a:ea typeface="SimSun" charset="0"/>
                <a:cs typeface="SimSun" charset="0"/>
              </a:rPr>
              <a:t>EduRole</a:t>
            </a:r>
            <a:r>
              <a:rPr lang="en-US" sz="2200" dirty="0" smtClean="0">
                <a:solidFill>
                  <a:srgbClr val="FFFFFF"/>
                </a:solidFill>
                <a:latin typeface="+mn-lt"/>
                <a:ea typeface="SimSun" charset="0"/>
                <a:cs typeface="SimSun" charset="0"/>
              </a:rPr>
              <a:t> system</a:t>
            </a:r>
          </a:p>
          <a:p>
            <a:pPr marL="273050" lvl="1" indent="0" hangingPunct="1">
              <a:lnSpc>
                <a:spcPct val="90000"/>
              </a:lnSpc>
              <a:spcBef>
                <a:spcPts val="450"/>
              </a:spcBef>
              <a:buClrTx/>
              <a:tabLst>
                <a:tab pos="601663" algn="l"/>
                <a:tab pos="1049338" algn="l"/>
                <a:tab pos="1498600" algn="l"/>
                <a:tab pos="1947863" algn="l"/>
                <a:tab pos="2397125" algn="l"/>
                <a:tab pos="2846388" algn="l"/>
                <a:tab pos="3295650" algn="l"/>
                <a:tab pos="3744913" algn="l"/>
                <a:tab pos="4194175" algn="l"/>
                <a:tab pos="4643438" algn="l"/>
                <a:tab pos="5092700" algn="l"/>
                <a:tab pos="5541963" algn="l"/>
                <a:tab pos="5991225" algn="l"/>
                <a:tab pos="6440488" algn="l"/>
                <a:tab pos="6889750" algn="l"/>
                <a:tab pos="7339013" algn="l"/>
                <a:tab pos="7788275" algn="l"/>
                <a:tab pos="8237538" algn="l"/>
                <a:tab pos="8686800" algn="l"/>
                <a:tab pos="9136063" algn="l"/>
                <a:tab pos="9585325" algn="l"/>
              </a:tabLst>
            </a:pPr>
            <a:endParaRPr lang="en-US" sz="2200" dirty="0" smtClean="0">
              <a:solidFill>
                <a:srgbClr val="FFFFFF"/>
              </a:solidFill>
              <a:latin typeface="+mn-lt"/>
              <a:ea typeface="SimSun" charset="0"/>
              <a:cs typeface="SimSun" charset="0"/>
            </a:endParaRPr>
          </a:p>
          <a:p>
            <a:pPr marL="273050" lvl="1" indent="0" hangingPunct="1">
              <a:lnSpc>
                <a:spcPct val="90000"/>
              </a:lnSpc>
              <a:spcBef>
                <a:spcPts val="450"/>
              </a:spcBef>
              <a:buClrTx/>
              <a:tabLst>
                <a:tab pos="601663" algn="l"/>
                <a:tab pos="1049338" algn="l"/>
                <a:tab pos="1498600" algn="l"/>
                <a:tab pos="1947863" algn="l"/>
                <a:tab pos="2397125" algn="l"/>
                <a:tab pos="2846388" algn="l"/>
                <a:tab pos="3295650" algn="l"/>
                <a:tab pos="3744913" algn="l"/>
                <a:tab pos="4194175" algn="l"/>
                <a:tab pos="4643438" algn="l"/>
                <a:tab pos="5092700" algn="l"/>
                <a:tab pos="5541963" algn="l"/>
                <a:tab pos="5991225" algn="l"/>
                <a:tab pos="6440488" algn="l"/>
                <a:tab pos="6889750" algn="l"/>
                <a:tab pos="7339013" algn="l"/>
                <a:tab pos="7788275" algn="l"/>
                <a:tab pos="8237538" algn="l"/>
                <a:tab pos="8686800" algn="l"/>
                <a:tab pos="9136063" algn="l"/>
                <a:tab pos="9585325" algn="l"/>
              </a:tabLst>
            </a:pPr>
            <a:r>
              <a:rPr lang="en-US" sz="2200" dirty="0" smtClean="0">
                <a:solidFill>
                  <a:srgbClr val="FFFFFF"/>
                </a:solidFill>
                <a:latin typeface="+mn-lt"/>
                <a:ea typeface="SimSun" charset="0"/>
                <a:cs typeface="SimSun" charset="0"/>
              </a:rPr>
              <a:t>Role: Lecturer, Academic office, Registry, Vice </a:t>
            </a:r>
            <a:r>
              <a:rPr lang="en-US" sz="2200" dirty="0" err="1" smtClean="0">
                <a:solidFill>
                  <a:srgbClr val="FFFFFF"/>
                </a:solidFill>
                <a:latin typeface="+mn-lt"/>
                <a:ea typeface="SimSun" charset="0"/>
                <a:cs typeface="SimSun" charset="0"/>
              </a:rPr>
              <a:t>Chancelor</a:t>
            </a:r>
            <a:endParaRPr lang="en-US" sz="2200" dirty="0">
              <a:solidFill>
                <a:srgbClr val="FFFFFF"/>
              </a:solidFill>
              <a:latin typeface="+mn-lt"/>
              <a:ea typeface="SimSun" charset="0"/>
              <a:cs typeface="SimSun" charset="0"/>
            </a:endParaRPr>
          </a:p>
          <a:p>
            <a:pPr marL="273050" lvl="1" indent="0" hangingPunct="1">
              <a:lnSpc>
                <a:spcPct val="90000"/>
              </a:lnSpc>
              <a:spcBef>
                <a:spcPts val="450"/>
              </a:spcBef>
              <a:buClrTx/>
              <a:tabLst>
                <a:tab pos="601663" algn="l"/>
                <a:tab pos="1049338" algn="l"/>
                <a:tab pos="1498600" algn="l"/>
                <a:tab pos="1947863" algn="l"/>
                <a:tab pos="2397125" algn="l"/>
                <a:tab pos="2846388" algn="l"/>
                <a:tab pos="3295650" algn="l"/>
                <a:tab pos="3744913" algn="l"/>
                <a:tab pos="4194175" algn="l"/>
                <a:tab pos="4643438" algn="l"/>
                <a:tab pos="5092700" algn="l"/>
                <a:tab pos="5541963" algn="l"/>
                <a:tab pos="5991225" algn="l"/>
                <a:tab pos="6440488" algn="l"/>
                <a:tab pos="6889750" algn="l"/>
                <a:tab pos="7339013" algn="l"/>
                <a:tab pos="7788275" algn="l"/>
                <a:tab pos="8237538" algn="l"/>
                <a:tab pos="8686800" algn="l"/>
                <a:tab pos="9136063" algn="l"/>
                <a:tab pos="9585325" algn="l"/>
              </a:tabLst>
            </a:pPr>
            <a:endParaRPr lang="en-US" sz="2200" dirty="0" smtClean="0">
              <a:solidFill>
                <a:srgbClr val="FFFFFF"/>
              </a:solidFill>
              <a:latin typeface="+mn-lt"/>
              <a:ea typeface="SimSun" charset="0"/>
              <a:cs typeface="SimSun" charset="0"/>
            </a:endParaRPr>
          </a:p>
          <a:p>
            <a:pPr marL="273050" lvl="1" indent="0" hangingPunct="1">
              <a:lnSpc>
                <a:spcPct val="90000"/>
              </a:lnSpc>
              <a:spcBef>
                <a:spcPts val="450"/>
              </a:spcBef>
              <a:buClrTx/>
              <a:tabLst>
                <a:tab pos="601663" algn="l"/>
                <a:tab pos="1049338" algn="l"/>
                <a:tab pos="1498600" algn="l"/>
                <a:tab pos="1947863" algn="l"/>
                <a:tab pos="2397125" algn="l"/>
                <a:tab pos="2846388" algn="l"/>
                <a:tab pos="3295650" algn="l"/>
                <a:tab pos="3744913" algn="l"/>
                <a:tab pos="4194175" algn="l"/>
                <a:tab pos="4643438" algn="l"/>
                <a:tab pos="5092700" algn="l"/>
                <a:tab pos="5541963" algn="l"/>
                <a:tab pos="5991225" algn="l"/>
                <a:tab pos="6440488" algn="l"/>
                <a:tab pos="6889750" algn="l"/>
                <a:tab pos="7339013" algn="l"/>
                <a:tab pos="7788275" algn="l"/>
                <a:tab pos="8237538" algn="l"/>
                <a:tab pos="8686800" algn="l"/>
                <a:tab pos="9136063" algn="l"/>
                <a:tab pos="9585325" algn="l"/>
              </a:tabLst>
            </a:pPr>
            <a:r>
              <a:rPr lang="en-US" sz="2200" dirty="0" smtClean="0">
                <a:solidFill>
                  <a:srgbClr val="FFFFFF"/>
                </a:solidFill>
                <a:latin typeface="+mn-lt"/>
                <a:ea typeface="SimSun" charset="0"/>
                <a:cs typeface="SimSun" charset="0"/>
              </a:rPr>
              <a:t>Privilege: </a:t>
            </a:r>
            <a:r>
              <a:rPr lang="en-US" sz="2200" dirty="0" smtClean="0">
                <a:solidFill>
                  <a:srgbClr val="FFFFFF"/>
                </a:solidFill>
                <a:latin typeface="+mn-lt"/>
                <a:ea typeface="SimSun" charset="0"/>
                <a:cs typeface="SimSun" charset="0"/>
              </a:rPr>
              <a:t>a lecturer </a:t>
            </a:r>
            <a:r>
              <a:rPr lang="en-US" sz="2200" dirty="0">
                <a:solidFill>
                  <a:srgbClr val="FFFFFF"/>
                </a:solidFill>
                <a:latin typeface="+mn-lt"/>
                <a:ea typeface="SimSun" charset="0"/>
                <a:cs typeface="SimSun" charset="0"/>
              </a:rPr>
              <a:t>should only be able to see and manage its own (course, personal) data and not the data of other lecturers. </a:t>
            </a:r>
          </a:p>
          <a:p>
            <a:pPr marL="615950" lvl="1" indent="-342900" hangingPunct="1">
              <a:lnSpc>
                <a:spcPct val="90000"/>
              </a:lnSpc>
              <a:spcBef>
                <a:spcPts val="450"/>
              </a:spcBef>
              <a:buClrTx/>
              <a:buFont typeface="Arial" panose="020B0604020202020204" pitchFamily="34" charset="0"/>
              <a:buChar char="•"/>
              <a:tabLst>
                <a:tab pos="601663" algn="l"/>
                <a:tab pos="1049338" algn="l"/>
                <a:tab pos="1498600" algn="l"/>
                <a:tab pos="1947863" algn="l"/>
                <a:tab pos="2397125" algn="l"/>
                <a:tab pos="2846388" algn="l"/>
                <a:tab pos="3295650" algn="l"/>
                <a:tab pos="3744913" algn="l"/>
                <a:tab pos="4194175" algn="l"/>
                <a:tab pos="4643438" algn="l"/>
                <a:tab pos="5092700" algn="l"/>
                <a:tab pos="5541963" algn="l"/>
                <a:tab pos="5991225" algn="l"/>
                <a:tab pos="6440488" algn="l"/>
                <a:tab pos="6889750" algn="l"/>
                <a:tab pos="7339013" algn="l"/>
                <a:tab pos="7788275" algn="l"/>
                <a:tab pos="8237538" algn="l"/>
                <a:tab pos="8686800" algn="l"/>
                <a:tab pos="9136063" algn="l"/>
                <a:tab pos="9585325" algn="l"/>
              </a:tabLst>
            </a:pPr>
            <a:endParaRPr lang="en-US" sz="2200" dirty="0">
              <a:solidFill>
                <a:srgbClr val="FFFFFF"/>
              </a:solidFill>
              <a:latin typeface="+mn-lt"/>
              <a:ea typeface="SimSun" charset="0"/>
              <a:cs typeface="SimSun" charset="0"/>
            </a:endParaRPr>
          </a:p>
          <a:p>
            <a:pPr marL="273050" lvl="1" indent="0" hangingPunct="1">
              <a:lnSpc>
                <a:spcPct val="90000"/>
              </a:lnSpc>
              <a:spcBef>
                <a:spcPts val="450"/>
              </a:spcBef>
              <a:buClrTx/>
              <a:tabLst>
                <a:tab pos="601663" algn="l"/>
                <a:tab pos="1049338" algn="l"/>
                <a:tab pos="1498600" algn="l"/>
                <a:tab pos="1947863" algn="l"/>
                <a:tab pos="2397125" algn="l"/>
                <a:tab pos="2846388" algn="l"/>
                <a:tab pos="3295650" algn="l"/>
                <a:tab pos="3744913" algn="l"/>
                <a:tab pos="4194175" algn="l"/>
                <a:tab pos="4643438" algn="l"/>
                <a:tab pos="5092700" algn="l"/>
                <a:tab pos="5541963" algn="l"/>
                <a:tab pos="5991225" algn="l"/>
                <a:tab pos="6440488" algn="l"/>
                <a:tab pos="6889750" algn="l"/>
                <a:tab pos="7339013" algn="l"/>
                <a:tab pos="7788275" algn="l"/>
                <a:tab pos="8237538" algn="l"/>
                <a:tab pos="8686800" algn="l"/>
                <a:tab pos="9136063" algn="l"/>
                <a:tab pos="9585325" algn="l"/>
              </a:tabLst>
            </a:pPr>
            <a:r>
              <a:rPr lang="en-US" sz="2200" dirty="0">
                <a:solidFill>
                  <a:srgbClr val="FFFFFF"/>
                </a:solidFill>
                <a:latin typeface="+mn-lt"/>
                <a:ea typeface="SimSun" charset="0"/>
                <a:cs typeface="SimSun" charset="0"/>
              </a:rPr>
              <a:t>A sound regulation of the different roles and privileges of the </a:t>
            </a:r>
            <a:r>
              <a:rPr lang="en-US" sz="2200" dirty="0" smtClean="0">
                <a:solidFill>
                  <a:srgbClr val="FFFFFF"/>
                </a:solidFill>
                <a:latin typeface="+mn-lt"/>
                <a:ea typeface="SimSun" charset="0"/>
                <a:cs typeface="SimSun" charset="0"/>
              </a:rPr>
              <a:t>various users</a:t>
            </a:r>
            <a:r>
              <a:rPr lang="en-US" sz="2200" dirty="0">
                <a:solidFill>
                  <a:srgbClr val="FFFFFF"/>
                </a:solidFill>
                <a:latin typeface="+mn-lt"/>
                <a:ea typeface="SimSun" charset="0"/>
                <a:cs typeface="SimSun" charset="0"/>
              </a:rPr>
              <a:t>, is </a:t>
            </a:r>
            <a:r>
              <a:rPr lang="en-US" sz="2200" dirty="0" smtClean="0">
                <a:solidFill>
                  <a:srgbClr val="FFFFFF"/>
                </a:solidFill>
                <a:latin typeface="+mn-lt"/>
                <a:ea typeface="SimSun" charset="0"/>
                <a:cs typeface="SimSun" charset="0"/>
              </a:rPr>
              <a:t>highly </a:t>
            </a:r>
            <a:r>
              <a:rPr lang="en-US" sz="2200" dirty="0" smtClean="0">
                <a:solidFill>
                  <a:srgbClr val="FFFFFF"/>
                </a:solidFill>
                <a:latin typeface="+mn-lt"/>
                <a:ea typeface="SimSun" charset="0"/>
                <a:cs typeface="SimSun" charset="0"/>
              </a:rPr>
              <a:t>important for </a:t>
            </a:r>
            <a:r>
              <a:rPr lang="en-US" sz="2200" dirty="0">
                <a:solidFill>
                  <a:srgbClr val="FFFFFF"/>
                </a:solidFill>
                <a:latin typeface="+mn-lt"/>
                <a:ea typeface="SimSun" charset="0"/>
                <a:cs typeface="SimSun" charset="0"/>
              </a:rPr>
              <a:t>a system like </a:t>
            </a:r>
            <a:r>
              <a:rPr lang="en-US" sz="2200" dirty="0" err="1" smtClean="0">
                <a:solidFill>
                  <a:srgbClr val="FFFFFF"/>
                </a:solidFill>
                <a:latin typeface="+mn-lt"/>
                <a:ea typeface="SimSun" charset="0"/>
                <a:cs typeface="SimSun" charset="0"/>
              </a:rPr>
              <a:t>EduRole</a:t>
            </a:r>
            <a:r>
              <a:rPr lang="en-US" sz="2200" dirty="0" smtClean="0">
                <a:solidFill>
                  <a:srgbClr val="FFFFFF"/>
                </a:solidFill>
                <a:latin typeface="+mn-lt"/>
                <a:ea typeface="SimSun" charset="0"/>
                <a:cs typeface="SimSun" charset="0"/>
              </a:rPr>
              <a:t> since at any time it </a:t>
            </a:r>
            <a:r>
              <a:rPr lang="en-US" sz="2200" dirty="0">
                <a:solidFill>
                  <a:srgbClr val="FFFFFF"/>
                </a:solidFill>
                <a:latin typeface="+mn-lt"/>
                <a:ea typeface="SimSun" charset="0"/>
                <a:cs typeface="SimSun" charset="0"/>
              </a:rPr>
              <a:t>should be prevented that data can be accessed and manipulated by people who are not authorized or do not have the </a:t>
            </a:r>
            <a:r>
              <a:rPr lang="en-US" sz="2200" dirty="0" smtClean="0">
                <a:solidFill>
                  <a:srgbClr val="FFFFFF"/>
                </a:solidFill>
                <a:latin typeface="+mn-lt"/>
                <a:ea typeface="SimSun" charset="0"/>
                <a:cs typeface="SimSun" charset="0"/>
              </a:rPr>
              <a:t>appropriate </a:t>
            </a:r>
            <a:r>
              <a:rPr lang="en-US" sz="2200" dirty="0">
                <a:solidFill>
                  <a:srgbClr val="FFFFFF"/>
                </a:solidFill>
                <a:latin typeface="+mn-lt"/>
                <a:ea typeface="SimSun" charset="0"/>
                <a:cs typeface="SimSun" charset="0"/>
              </a:rPr>
              <a:t>position in the institution to do so. </a:t>
            </a: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err="1" smtClean="0">
                <a:ea typeface="msmincho" charset="0"/>
                <a:cs typeface="msmincho" charset="0"/>
              </a:rPr>
              <a:t>EduRole</a:t>
            </a:r>
            <a:r>
              <a:rPr lang="en-US" sz="3200" b="1" dirty="0" smtClean="0">
                <a:ea typeface="msmincho" charset="0"/>
                <a:cs typeface="msmincho" charset="0"/>
              </a:rPr>
              <a:t> is secure</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17411" name="Text Box 3"/>
          <p:cNvSpPr txBox="1">
            <a:spLocks noChangeArrowheads="1"/>
          </p:cNvSpPr>
          <p:nvPr/>
        </p:nvSpPr>
        <p:spPr bwMode="auto">
          <a:xfrm>
            <a:off x="1079500" y="179388"/>
            <a:ext cx="8534400" cy="758825"/>
          </a:xfrm>
          <a:prstGeom prst="rect">
            <a:avLst/>
          </a:prstGeom>
          <a:noFill/>
          <a:ln w="9525">
            <a:noFill/>
            <a:round/>
            <a:headEnd/>
            <a:tailEnd/>
          </a:ln>
          <a:effectLst/>
        </p:spPr>
        <p:txBody>
          <a:bodyPr lIns="90000" tIns="46800" rIns="90000" bIns="46800" anchor="b"/>
          <a:lstStyle/>
          <a:p>
            <a:pPr algn="ct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nl-NL" sz="3300" b="1" dirty="0">
                <a:solidFill>
                  <a:srgbClr val="FFFFFF"/>
                </a:solidFill>
                <a:ea typeface="msmincho" charset="0"/>
                <a:cs typeface="msmincho" charset="0"/>
              </a:rPr>
              <a:t>The modules of </a:t>
            </a:r>
            <a:r>
              <a:rPr lang="nl-NL" sz="3300" b="1" dirty="0" err="1" smtClean="0">
                <a:solidFill>
                  <a:srgbClr val="FFFFFF"/>
                </a:solidFill>
                <a:ea typeface="msmincho" charset="0"/>
                <a:cs typeface="msmincho" charset="0"/>
              </a:rPr>
              <a:t>EduRole</a:t>
            </a:r>
            <a:endParaRPr lang="nl-NL" sz="3300" b="1" dirty="0">
              <a:solidFill>
                <a:srgbClr val="FFFFFF"/>
              </a:solidFill>
              <a:ea typeface="msmincho" charset="0"/>
              <a:cs typeface="msmincho" charset="0"/>
            </a:endParaRPr>
          </a:p>
        </p:txBody>
      </p:sp>
      <p:sp>
        <p:nvSpPr>
          <p:cNvPr id="17412" name="Text Box 4"/>
          <p:cNvSpPr txBox="1">
            <a:spLocks noChangeArrowheads="1"/>
          </p:cNvSpPr>
          <p:nvPr/>
        </p:nvSpPr>
        <p:spPr bwMode="auto">
          <a:xfrm>
            <a:off x="301625" y="1527175"/>
            <a:ext cx="9058275" cy="5330825"/>
          </a:xfrm>
          <a:prstGeom prst="rect">
            <a:avLst/>
          </a:prstGeom>
          <a:noFill/>
          <a:ln w="9525">
            <a:noFill/>
            <a:round/>
            <a:headEnd/>
            <a:tailEnd/>
          </a:ln>
          <a:effectLst/>
        </p:spPr>
        <p:txBody>
          <a:bodyPr lIns="90000" tIns="46800" rIns="90000" bIns="46800"/>
          <a:lstStyle/>
          <a:p>
            <a:pPr marL="257175" indent="-257175" hangingPunct="1">
              <a:lnSpc>
                <a:spcPct val="80000"/>
              </a:lnSpc>
              <a:spcBef>
                <a:spcPts val="500"/>
              </a:spcBef>
              <a:buClr>
                <a:srgbClr val="72A376"/>
              </a:buCl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b="1" dirty="0" smtClean="0">
                <a:solidFill>
                  <a:srgbClr val="FFFFFF"/>
                </a:solidFill>
                <a:latin typeface="Georgia" pitchFamily="16" charset="0"/>
                <a:ea typeface="msmincho" charset="0"/>
                <a:cs typeface="msmincho" charset="0"/>
              </a:rPr>
              <a:t>	The </a:t>
            </a:r>
            <a:r>
              <a:rPr lang="nl-NL" sz="1800" b="1" dirty="0" err="1">
                <a:solidFill>
                  <a:srgbClr val="FFFFFF"/>
                </a:solidFill>
                <a:latin typeface="Georgia" pitchFamily="16" charset="0"/>
                <a:ea typeface="msmincho" charset="0"/>
                <a:cs typeface="msmincho" charset="0"/>
              </a:rPr>
              <a:t>structure</a:t>
            </a:r>
            <a:r>
              <a:rPr lang="nl-NL" sz="1800" b="1" dirty="0">
                <a:solidFill>
                  <a:srgbClr val="FFFFFF"/>
                </a:solidFill>
                <a:latin typeface="Georgia" pitchFamily="16" charset="0"/>
                <a:ea typeface="msmincho" charset="0"/>
                <a:cs typeface="msmincho" charset="0"/>
              </a:rPr>
              <a:t> of </a:t>
            </a:r>
            <a:r>
              <a:rPr lang="nl-NL" sz="1800" b="1" dirty="0" err="1" smtClean="0">
                <a:solidFill>
                  <a:srgbClr val="FFFFFF"/>
                </a:solidFill>
                <a:latin typeface="Georgia" pitchFamily="16" charset="0"/>
                <a:ea typeface="msmincho" charset="0"/>
                <a:cs typeface="msmincho" charset="0"/>
              </a:rPr>
              <a:t>EduRole</a:t>
            </a:r>
            <a:r>
              <a:rPr lang="nl-NL" sz="1800" b="1" dirty="0" smtClean="0">
                <a:solidFill>
                  <a:srgbClr val="FFFFFF"/>
                </a:solidFill>
                <a:latin typeface="Georgia" pitchFamily="16" charset="0"/>
                <a:ea typeface="msmincho" charset="0"/>
                <a:cs typeface="msmincho" charset="0"/>
              </a:rPr>
              <a:t> </a:t>
            </a:r>
            <a:r>
              <a:rPr lang="nl-NL" sz="1800" b="1" dirty="0">
                <a:solidFill>
                  <a:srgbClr val="FFFFFF"/>
                </a:solidFill>
                <a:latin typeface="Georgia" pitchFamily="16" charset="0"/>
                <a:ea typeface="msmincho" charset="0"/>
                <a:cs typeface="msmincho" charset="0"/>
              </a:rPr>
              <a:t>is as </a:t>
            </a:r>
            <a:r>
              <a:rPr lang="nl-NL" sz="1800" b="1" dirty="0" err="1">
                <a:solidFill>
                  <a:srgbClr val="FFFFFF"/>
                </a:solidFill>
                <a:latin typeface="Georgia" pitchFamily="16" charset="0"/>
                <a:ea typeface="msmincho" charset="0"/>
                <a:cs typeface="msmincho" charset="0"/>
              </a:rPr>
              <a:t>follows</a:t>
            </a:r>
            <a:r>
              <a:rPr lang="nl-NL" sz="1800" b="1" dirty="0">
                <a:solidFill>
                  <a:srgbClr val="FFFFFF"/>
                </a:solidFill>
                <a:latin typeface="Georgia" pitchFamily="16" charset="0"/>
                <a:ea typeface="msmincho" charset="0"/>
                <a:cs typeface="msmincho" charset="0"/>
              </a:rPr>
              <a:t>  </a:t>
            </a:r>
            <a:r>
              <a:rPr lang="nl-NL" sz="1800" b="1" dirty="0" smtClean="0">
                <a:solidFill>
                  <a:srgbClr val="FFFFFF"/>
                </a:solidFill>
                <a:latin typeface="Georgia" pitchFamily="16" charset="0"/>
                <a:ea typeface="msmincho" charset="0"/>
                <a:cs typeface="msmincho" charset="0"/>
              </a:rPr>
              <a:t>(v2.0 10/2013)</a:t>
            </a:r>
            <a:r>
              <a:rPr lang="nl-NL" sz="1800" dirty="0">
                <a:solidFill>
                  <a:srgbClr val="FFFFFF"/>
                </a:solidFill>
                <a:latin typeface="Georgia" pitchFamily="16" charset="0"/>
                <a:ea typeface="msmincho" charset="0"/>
                <a:cs typeface="msmincho" charset="0"/>
              </a:rPr>
              <a:t/>
            </a:r>
            <a:br>
              <a:rPr lang="nl-NL" sz="1800" dirty="0">
                <a:solidFill>
                  <a:srgbClr val="FFFFFF"/>
                </a:solidFill>
                <a:latin typeface="Georgia" pitchFamily="16" charset="0"/>
                <a:ea typeface="msmincho" charset="0"/>
                <a:cs typeface="msmincho" charset="0"/>
              </a:rPr>
            </a:br>
            <a:endParaRPr lang="nl-NL" sz="1800" dirty="0">
              <a:solidFill>
                <a:srgbClr val="FFFFFF"/>
              </a:solidFill>
              <a:latin typeface="Georgia" pitchFamily="16" charset="0"/>
              <a:ea typeface="msmincho" charset="0"/>
              <a:cs typeface="msmincho" charset="0"/>
            </a:endParaRPr>
          </a:p>
          <a:p>
            <a:pPr marL="533400" lvl="1" indent="-260350" hangingPunct="1">
              <a:lnSpc>
                <a:spcPct val="80000"/>
              </a:lnSpc>
              <a:spcBef>
                <a:spcPts val="425"/>
              </a:spcBef>
              <a:buClrTx/>
              <a:buFontTx/>
              <a:buNone/>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err="1" smtClean="0">
                <a:solidFill>
                  <a:srgbClr val="FFFFFF"/>
                </a:solidFill>
                <a:latin typeface="Georgia" pitchFamily="16" charset="0"/>
                <a:ea typeface="SimSun" charset="0"/>
                <a:cs typeface="SimSun" charset="0"/>
              </a:rPr>
              <a:t>EduRole</a:t>
            </a:r>
            <a:r>
              <a:rPr lang="nl-NL" sz="1800" dirty="0" smtClean="0">
                <a:solidFill>
                  <a:srgbClr val="FFFFFF"/>
                </a:solidFill>
                <a:latin typeface="Georgia" pitchFamily="16" charset="0"/>
                <a:ea typeface="SimSun" charset="0"/>
                <a:cs typeface="SimSun" charset="0"/>
              </a:rPr>
              <a:t> </a:t>
            </a:r>
            <a:r>
              <a:rPr lang="nl-NL" sz="1800" b="1" dirty="0" smtClean="0">
                <a:solidFill>
                  <a:srgbClr val="FFFFFF"/>
                </a:solidFill>
                <a:latin typeface="Georgia" pitchFamily="16" charset="0"/>
                <a:ea typeface="SimSun" charset="0"/>
                <a:cs typeface="SimSun" charset="0"/>
              </a:rPr>
              <a:t>Core</a:t>
            </a:r>
            <a:r>
              <a:rPr lang="nl-NL" sz="1800" dirty="0" smtClean="0">
                <a:solidFill>
                  <a:srgbClr val="FFFFFF"/>
                </a:solidFill>
                <a:latin typeface="Georgia" pitchFamily="16" charset="0"/>
                <a:ea typeface="SimSun" charset="0"/>
                <a:cs typeface="SimSun" charset="0"/>
              </a:rPr>
              <a:t> common </a:t>
            </a:r>
            <a:r>
              <a:rPr lang="nl-NL" sz="1800" dirty="0" err="1">
                <a:solidFill>
                  <a:srgbClr val="FFFFFF"/>
                </a:solidFill>
                <a:latin typeface="Georgia" pitchFamily="16" charset="0"/>
                <a:ea typeface="SimSun" charset="0"/>
                <a:cs typeface="SimSun" charset="0"/>
              </a:rPr>
              <a:t>for</a:t>
            </a:r>
            <a:r>
              <a:rPr lang="nl-NL" sz="1800" dirty="0">
                <a:solidFill>
                  <a:srgbClr val="FFFFFF"/>
                </a:solidFill>
                <a:latin typeface="Georgia" pitchFamily="16" charset="0"/>
                <a:ea typeface="SimSun" charset="0"/>
                <a:cs typeface="SimSun" charset="0"/>
              </a:rPr>
              <a:t> all </a:t>
            </a:r>
            <a:r>
              <a:rPr lang="nl-NL" sz="1800" dirty="0" err="1">
                <a:solidFill>
                  <a:srgbClr val="FFFFFF"/>
                </a:solidFill>
                <a:latin typeface="Georgia" pitchFamily="16" charset="0"/>
                <a:ea typeface="SimSun" charset="0"/>
                <a:cs typeface="SimSun" charset="0"/>
              </a:rPr>
              <a:t>institutions</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implementing</a:t>
            </a:r>
            <a:r>
              <a:rPr lang="nl-NL" sz="1800" dirty="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EduRole</a:t>
            </a:r>
            <a:r>
              <a:rPr lang="nl-NL" sz="1800" dirty="0" smtClean="0">
                <a:solidFill>
                  <a:srgbClr val="FFFFFF"/>
                </a:solidFill>
                <a:latin typeface="Georgia" pitchFamily="16" charset="0"/>
                <a:ea typeface="SimSun" charset="0"/>
                <a:cs typeface="SimSun" charset="0"/>
              </a:rPr>
              <a:t> </a:t>
            </a:r>
            <a:r>
              <a:rPr lang="nl-NL" sz="1800" dirty="0">
                <a:solidFill>
                  <a:srgbClr val="FFFFFF"/>
                </a:solidFill>
                <a:latin typeface="Georgia" pitchFamily="16" charset="0"/>
                <a:ea typeface="SimSun" charset="0"/>
                <a:cs typeface="SimSun" charset="0"/>
              </a:rPr>
              <a:t>and </a:t>
            </a:r>
            <a:r>
              <a:rPr lang="nl-NL" sz="1800" dirty="0" err="1">
                <a:solidFill>
                  <a:srgbClr val="FFFFFF"/>
                </a:solidFill>
                <a:latin typeface="Georgia" pitchFamily="16" charset="0"/>
                <a:ea typeface="SimSun" charset="0"/>
                <a:cs typeface="SimSun" charset="0"/>
              </a:rPr>
              <a:t>dealing</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with</a:t>
            </a:r>
            <a:r>
              <a:rPr lang="nl-NL" sz="1800" dirty="0">
                <a:solidFill>
                  <a:srgbClr val="FFFFFF"/>
                </a:solidFill>
                <a:latin typeface="Georgia" pitchFamily="16" charset="0"/>
                <a:ea typeface="SimSun" charset="0"/>
                <a:cs typeface="SimSun" charset="0"/>
              </a:rPr>
              <a:t> all data </a:t>
            </a:r>
            <a:r>
              <a:rPr lang="nl-NL" sz="1800" dirty="0" err="1">
                <a:solidFill>
                  <a:srgbClr val="FFFFFF"/>
                </a:solidFill>
                <a:latin typeface="Georgia" pitchFamily="16" charset="0"/>
                <a:ea typeface="SimSun" charset="0"/>
                <a:cs typeface="SimSun" charset="0"/>
              </a:rPr>
              <a:t>registration</a:t>
            </a:r>
            <a:r>
              <a:rPr lang="nl-NL" sz="1800" dirty="0">
                <a:solidFill>
                  <a:srgbClr val="FFFFFF"/>
                </a:solidFill>
                <a:latin typeface="Georgia" pitchFamily="16" charset="0"/>
                <a:ea typeface="SimSun" charset="0"/>
                <a:cs typeface="SimSun" charset="0"/>
              </a:rPr>
              <a:t> and update </a:t>
            </a:r>
            <a:r>
              <a:rPr lang="nl-NL" sz="1800" dirty="0" err="1">
                <a:solidFill>
                  <a:srgbClr val="FFFFFF"/>
                </a:solidFill>
                <a:latin typeface="Georgia" pitchFamily="16" charset="0"/>
                <a:ea typeface="SimSun" charset="0"/>
                <a:cs typeface="SimSun" charset="0"/>
              </a:rPr>
              <a:t>functions</a:t>
            </a:r>
            <a:r>
              <a:rPr lang="nl-NL" sz="1800" dirty="0">
                <a:solidFill>
                  <a:srgbClr val="FFFFFF"/>
                </a:solidFill>
                <a:latin typeface="Georgia" pitchFamily="16" charset="0"/>
                <a:ea typeface="SimSun" charset="0"/>
                <a:cs typeface="SimSun" charset="0"/>
              </a:rPr>
              <a:t>.</a:t>
            </a:r>
            <a:br>
              <a:rPr lang="nl-NL" sz="1800" dirty="0">
                <a:solidFill>
                  <a:srgbClr val="FFFFFF"/>
                </a:solidFill>
                <a:latin typeface="Georgia" pitchFamily="16" charset="0"/>
                <a:ea typeface="SimSun" charset="0"/>
                <a:cs typeface="SimSun" charset="0"/>
              </a:rPr>
            </a:br>
            <a:endParaRPr lang="nl-NL" sz="1800" dirty="0">
              <a:solidFill>
                <a:srgbClr val="FFFFFF"/>
              </a:solidFill>
              <a:latin typeface="Georgia" pitchFamily="16" charset="0"/>
              <a:ea typeface="SimSun" charset="0"/>
              <a:cs typeface="SimSun" charset="0"/>
            </a:endParaRPr>
          </a:p>
          <a:p>
            <a:pPr marL="533400" lvl="1" indent="-260350" hangingPunct="1">
              <a:lnSpc>
                <a:spcPct val="80000"/>
              </a:lnSpc>
              <a:spcBef>
                <a:spcPts val="425"/>
              </a:spcBef>
              <a:buClrTx/>
              <a:buFontTx/>
              <a:buNone/>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b="1" i="1" dirty="0" err="1">
                <a:solidFill>
                  <a:srgbClr val="FFFFFF"/>
                </a:solidFill>
                <a:latin typeface="Georgia" pitchFamily="16" charset="0"/>
                <a:ea typeface="SimSun" charset="0"/>
                <a:cs typeface="SimSun" charset="0"/>
              </a:rPr>
              <a:t>Additional</a:t>
            </a:r>
            <a:r>
              <a:rPr lang="nl-NL" sz="1800" b="1" i="1" dirty="0">
                <a:solidFill>
                  <a:srgbClr val="FFFFFF"/>
                </a:solidFill>
                <a:latin typeface="Georgia" pitchFamily="16" charset="0"/>
                <a:ea typeface="SimSun" charset="0"/>
                <a:cs typeface="SimSun" charset="0"/>
              </a:rPr>
              <a:t> Modules</a:t>
            </a:r>
            <a:r>
              <a:rPr lang="nl-NL" sz="1800" i="1"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which</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can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be</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specified</a:t>
            </a:r>
            <a:r>
              <a:rPr lang="nl-NL" sz="1800" dirty="0">
                <a:solidFill>
                  <a:srgbClr val="FFFFFF"/>
                </a:solidFill>
                <a:latin typeface="Georgia" pitchFamily="16" charset="0"/>
                <a:ea typeface="SimSun" charset="0"/>
                <a:cs typeface="SimSun" charset="0"/>
              </a:rPr>
              <a:t> and </a:t>
            </a:r>
            <a:r>
              <a:rPr lang="nl-NL" sz="1800" dirty="0" err="1">
                <a:solidFill>
                  <a:srgbClr val="FFFFFF"/>
                </a:solidFill>
                <a:latin typeface="Georgia" pitchFamily="16" charset="0"/>
                <a:ea typeface="SimSun" charset="0"/>
                <a:cs typeface="SimSun" charset="0"/>
              </a:rPr>
              <a:t>tailored</a:t>
            </a:r>
            <a:r>
              <a:rPr lang="nl-NL" sz="1800" dirty="0">
                <a:solidFill>
                  <a:srgbClr val="FFFFFF"/>
                </a:solidFill>
                <a:latin typeface="Georgia" pitchFamily="16" charset="0"/>
                <a:ea typeface="SimSun" charset="0"/>
                <a:cs typeface="SimSun" charset="0"/>
              </a:rPr>
              <a:t> to the </a:t>
            </a:r>
            <a:r>
              <a:rPr lang="nl-NL" sz="1800" dirty="0" err="1">
                <a:solidFill>
                  <a:srgbClr val="FFFFFF"/>
                </a:solidFill>
                <a:latin typeface="Georgia" pitchFamily="16" charset="0"/>
                <a:ea typeface="SimSun" charset="0"/>
                <a:cs typeface="SimSun" charset="0"/>
              </a:rPr>
              <a:t>needs</a:t>
            </a:r>
            <a:r>
              <a:rPr lang="nl-NL" sz="1800" dirty="0">
                <a:solidFill>
                  <a:srgbClr val="FFFFFF"/>
                </a:solidFill>
                <a:latin typeface="Georgia" pitchFamily="16" charset="0"/>
                <a:ea typeface="SimSun" charset="0"/>
                <a:cs typeface="SimSun" charset="0"/>
              </a:rPr>
              <a:t> and </a:t>
            </a:r>
            <a:r>
              <a:rPr lang="nl-NL" sz="1800" dirty="0" err="1">
                <a:solidFill>
                  <a:srgbClr val="FFFFFF"/>
                </a:solidFill>
                <a:latin typeface="Georgia" pitchFamily="16" charset="0"/>
                <a:ea typeface="SimSun" charset="0"/>
                <a:cs typeface="SimSun" charset="0"/>
              </a:rPr>
              <a:t>situation</a:t>
            </a:r>
            <a:r>
              <a:rPr lang="nl-NL" sz="1800" dirty="0">
                <a:solidFill>
                  <a:srgbClr val="FFFFFF"/>
                </a:solidFill>
                <a:latin typeface="Georgia" pitchFamily="16" charset="0"/>
                <a:ea typeface="SimSun" charset="0"/>
                <a:cs typeface="SimSun" charset="0"/>
              </a:rPr>
              <a:t> of a country </a:t>
            </a:r>
            <a:r>
              <a:rPr lang="nl-NL" sz="1800" dirty="0" err="1">
                <a:solidFill>
                  <a:srgbClr val="FFFFFF"/>
                </a:solidFill>
                <a:latin typeface="Georgia" pitchFamily="16" charset="0"/>
                <a:ea typeface="SimSun" charset="0"/>
                <a:cs typeface="SimSun" charset="0"/>
              </a:rPr>
              <a:t>or</a:t>
            </a:r>
            <a:r>
              <a:rPr lang="nl-NL" sz="1800" dirty="0">
                <a:solidFill>
                  <a:srgbClr val="FFFFFF"/>
                </a:solidFill>
                <a:latin typeface="Georgia" pitchFamily="16" charset="0"/>
                <a:ea typeface="SimSun" charset="0"/>
                <a:cs typeface="SimSun" charset="0"/>
              </a:rPr>
              <a:t> even </a:t>
            </a:r>
            <a:r>
              <a:rPr lang="nl-NL" sz="1800" dirty="0" err="1">
                <a:solidFill>
                  <a:srgbClr val="FFFFFF"/>
                </a:solidFill>
                <a:latin typeface="Georgia" pitchFamily="16" charset="0"/>
                <a:ea typeface="SimSun" charset="0"/>
                <a:cs typeface="SimSun" charset="0"/>
              </a:rPr>
              <a:t>an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individual</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institution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Currently</a:t>
            </a:r>
            <a:r>
              <a:rPr lang="nl-NL" sz="1800" dirty="0">
                <a:solidFill>
                  <a:srgbClr val="FFFFFF"/>
                </a:solidFill>
                <a:latin typeface="Georgia" pitchFamily="16" charset="0"/>
                <a:ea typeface="SimSun" charset="0"/>
                <a:cs typeface="SimSun" charset="0"/>
              </a:rPr>
              <a:t> the </a:t>
            </a:r>
            <a:r>
              <a:rPr lang="nl-NL" sz="1800" dirty="0" err="1">
                <a:solidFill>
                  <a:srgbClr val="FFFFFF"/>
                </a:solidFill>
                <a:latin typeface="Georgia" pitchFamily="16" charset="0"/>
                <a:ea typeface="SimSun" charset="0"/>
                <a:cs typeface="SimSun" charset="0"/>
              </a:rPr>
              <a:t>following</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additional</a:t>
            </a:r>
            <a:r>
              <a:rPr lang="nl-NL" sz="1800" dirty="0">
                <a:solidFill>
                  <a:srgbClr val="FFFFFF"/>
                </a:solidFill>
                <a:latin typeface="Georgia" pitchFamily="16" charset="0"/>
                <a:ea typeface="SimSun" charset="0"/>
                <a:cs typeface="SimSun" charset="0"/>
              </a:rPr>
              <a:t> modules are </a:t>
            </a:r>
            <a:r>
              <a:rPr lang="nl-NL" sz="1800" dirty="0" err="1">
                <a:solidFill>
                  <a:srgbClr val="FFFFFF"/>
                </a:solidFill>
                <a:latin typeface="Georgia" pitchFamily="16" charset="0"/>
                <a:ea typeface="SimSun" charset="0"/>
                <a:cs typeface="SimSun" charset="0"/>
              </a:rPr>
              <a:t>under</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development</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for</a:t>
            </a:r>
            <a:r>
              <a:rPr lang="nl-NL" sz="1800" dirty="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EduRole</a:t>
            </a:r>
            <a:r>
              <a:rPr lang="nl-NL" sz="1800" dirty="0" smtClean="0">
                <a:solidFill>
                  <a:srgbClr val="FFFFFF"/>
                </a:solidFill>
                <a:latin typeface="Georgia" pitchFamily="16" charset="0"/>
                <a:ea typeface="SimSun" charset="0"/>
                <a:cs typeface="SimSun" charset="0"/>
              </a:rPr>
              <a:t>:</a:t>
            </a:r>
            <a:r>
              <a:rPr lang="nl-NL" sz="1800" dirty="0">
                <a:solidFill>
                  <a:srgbClr val="FFFFFF"/>
                </a:solidFill>
                <a:latin typeface="Georgia" pitchFamily="16" charset="0"/>
                <a:ea typeface="SimSun" charset="0"/>
                <a:cs typeface="SimSun" charset="0"/>
              </a:rPr>
              <a:t/>
            </a:r>
            <a:br>
              <a:rPr lang="nl-NL" sz="1800" dirty="0">
                <a:solidFill>
                  <a:srgbClr val="FFFFFF"/>
                </a:solidFill>
                <a:latin typeface="Georgia" pitchFamily="16" charset="0"/>
                <a:ea typeface="SimSun" charset="0"/>
                <a:cs typeface="SimSun" charset="0"/>
              </a:rPr>
            </a:br>
            <a:endParaRPr lang="nl-NL"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smtClean="0">
                <a:solidFill>
                  <a:srgbClr val="FFFFFF"/>
                </a:solidFill>
                <a:latin typeface="Georgia" pitchFamily="16" charset="0"/>
                <a:ea typeface="SimSun" charset="0"/>
                <a:cs typeface="SimSun" charset="0"/>
              </a:rPr>
              <a:t>A </a:t>
            </a:r>
            <a:r>
              <a:rPr lang="nl-NL" sz="1800" b="1" i="1" dirty="0">
                <a:solidFill>
                  <a:srgbClr val="FFFF00"/>
                </a:solidFill>
                <a:latin typeface="Georgia" pitchFamily="16" charset="0"/>
                <a:ea typeface="SimSun" charset="0"/>
                <a:cs typeface="SimSun" charset="0"/>
              </a:rPr>
              <a:t>Reports Module</a:t>
            </a:r>
            <a:r>
              <a:rPr lang="nl-NL" sz="1800" i="1"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which</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holds</a:t>
            </a:r>
            <a:r>
              <a:rPr lang="nl-NL" sz="1800" dirty="0">
                <a:solidFill>
                  <a:srgbClr val="FFFFFF"/>
                </a:solidFill>
                <a:latin typeface="Georgia" pitchFamily="16" charset="0"/>
                <a:ea typeface="SimSun" charset="0"/>
                <a:cs typeface="SimSun" charset="0"/>
              </a:rPr>
              <a:t> all the output </a:t>
            </a:r>
            <a:r>
              <a:rPr lang="nl-NL" sz="1800" dirty="0" err="1">
                <a:solidFill>
                  <a:srgbClr val="FFFFFF"/>
                </a:solidFill>
                <a:latin typeface="Georgia" pitchFamily="16" charset="0"/>
                <a:ea typeface="SimSun" charset="0"/>
                <a:cs typeface="SimSun" charset="0"/>
              </a:rPr>
              <a:t>functions</a:t>
            </a:r>
            <a:r>
              <a:rPr lang="nl-NL" sz="1800" dirty="0">
                <a:solidFill>
                  <a:srgbClr val="FFFFFF"/>
                </a:solidFill>
                <a:latin typeface="Georgia" pitchFamily="16" charset="0"/>
                <a:ea typeface="SimSun" charset="0"/>
                <a:cs typeface="SimSun" charset="0"/>
              </a:rPr>
              <a:t> of </a:t>
            </a:r>
            <a:r>
              <a:rPr lang="nl-NL" sz="1800" dirty="0" err="1" smtClean="0">
                <a:solidFill>
                  <a:srgbClr val="FFFFFF"/>
                </a:solidFill>
                <a:latin typeface="Georgia" pitchFamily="16" charset="0"/>
                <a:ea typeface="SimSun" charset="0"/>
                <a:cs typeface="SimSun" charset="0"/>
              </a:rPr>
              <a:t>EduRole</a:t>
            </a:r>
            <a:r>
              <a:rPr lang="nl-NL" sz="1800" dirty="0" smtClean="0">
                <a:solidFill>
                  <a:srgbClr val="FFFFFF"/>
                </a:solidFill>
                <a:latin typeface="Georgia" pitchFamily="16" charset="0"/>
                <a:ea typeface="SimSun" charset="0"/>
                <a:cs typeface="SimSun" charset="0"/>
              </a:rPr>
              <a:t> </a:t>
            </a:r>
            <a:r>
              <a:rPr lang="nl-NL" sz="1800" dirty="0">
                <a:solidFill>
                  <a:srgbClr val="FFFFFF"/>
                </a:solidFill>
                <a:latin typeface="Georgia" pitchFamily="16" charset="0"/>
                <a:ea typeface="SimSun" charset="0"/>
                <a:cs typeface="SimSun" charset="0"/>
              </a:rPr>
              <a:t>and </a:t>
            </a:r>
            <a:r>
              <a:rPr lang="nl-NL" sz="1800" dirty="0" err="1">
                <a:solidFill>
                  <a:srgbClr val="FFFFFF"/>
                </a:solidFill>
                <a:latin typeface="Georgia" pitchFamily="16" charset="0"/>
                <a:ea typeface="SimSun" charset="0"/>
                <a:cs typeface="SimSun" charset="0"/>
              </a:rPr>
              <a:t>which</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can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be</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tailored</a:t>
            </a:r>
            <a:r>
              <a:rPr lang="nl-NL" sz="1800" dirty="0">
                <a:solidFill>
                  <a:srgbClr val="FFFFFF"/>
                </a:solidFill>
                <a:latin typeface="Georgia" pitchFamily="16" charset="0"/>
                <a:ea typeface="SimSun" charset="0"/>
                <a:cs typeface="SimSun" charset="0"/>
              </a:rPr>
              <a:t> to the </a:t>
            </a:r>
            <a:r>
              <a:rPr lang="nl-NL" sz="1800" dirty="0" err="1">
                <a:solidFill>
                  <a:srgbClr val="FFFFFF"/>
                </a:solidFill>
                <a:latin typeface="Georgia" pitchFamily="16" charset="0"/>
                <a:ea typeface="SimSun" charset="0"/>
                <a:cs typeface="SimSun" charset="0"/>
              </a:rPr>
              <a:t>needs</a:t>
            </a:r>
            <a:r>
              <a:rPr lang="nl-NL" sz="1800" dirty="0">
                <a:solidFill>
                  <a:srgbClr val="FFFFFF"/>
                </a:solidFill>
                <a:latin typeface="Georgia" pitchFamily="16" charset="0"/>
                <a:ea typeface="SimSun" charset="0"/>
                <a:cs typeface="SimSun" charset="0"/>
              </a:rPr>
              <a:t> and (</a:t>
            </a:r>
            <a:r>
              <a:rPr lang="nl-NL" sz="1800" dirty="0" err="1">
                <a:solidFill>
                  <a:srgbClr val="FFFFFF"/>
                </a:solidFill>
                <a:latin typeface="Georgia" pitchFamily="16" charset="0"/>
                <a:ea typeface="SimSun" charset="0"/>
                <a:cs typeface="SimSun" charset="0"/>
              </a:rPr>
              <a:t>style</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requirements</a:t>
            </a:r>
            <a:r>
              <a:rPr lang="nl-NL" sz="1800" dirty="0">
                <a:solidFill>
                  <a:srgbClr val="FFFFFF"/>
                </a:solidFill>
                <a:latin typeface="Georgia" pitchFamily="16" charset="0"/>
                <a:ea typeface="SimSun" charset="0"/>
                <a:cs typeface="SimSun" charset="0"/>
              </a:rPr>
              <a:t> of </a:t>
            </a:r>
            <a:r>
              <a:rPr lang="nl-NL" sz="1800" dirty="0" err="1">
                <a:solidFill>
                  <a:srgbClr val="FFFFFF"/>
                </a:solidFill>
                <a:latin typeface="Georgia" pitchFamily="16" charset="0"/>
                <a:ea typeface="SimSun" charset="0"/>
                <a:cs typeface="SimSun" charset="0"/>
              </a:rPr>
              <a:t>each</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individual</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university</a:t>
            </a:r>
            <a:r>
              <a:rPr lang="nl-NL" sz="1800" dirty="0">
                <a:solidFill>
                  <a:srgbClr val="FFFFFF"/>
                </a:solidFill>
                <a:latin typeface="Georgia" pitchFamily="16" charset="0"/>
                <a:ea typeface="SimSun" charset="0"/>
                <a:cs typeface="SimSun" charset="0"/>
              </a:rPr>
              <a:t>.</a:t>
            </a:r>
            <a:br>
              <a:rPr lang="nl-NL" sz="1800" dirty="0">
                <a:solidFill>
                  <a:srgbClr val="FFFFFF"/>
                </a:solidFill>
                <a:latin typeface="Georgia" pitchFamily="16" charset="0"/>
                <a:ea typeface="SimSun" charset="0"/>
                <a:cs typeface="SimSun" charset="0"/>
              </a:rPr>
            </a:br>
            <a:endParaRPr lang="nl-NL"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a:solidFill>
                  <a:srgbClr val="FFFFFF"/>
                </a:solidFill>
                <a:latin typeface="Georgia" pitchFamily="16" charset="0"/>
                <a:ea typeface="SimSun" charset="0"/>
                <a:cs typeface="SimSun" charset="0"/>
              </a:rPr>
              <a:t>A </a:t>
            </a:r>
            <a:r>
              <a:rPr lang="nl-NL" sz="1800" b="1" i="1" dirty="0" err="1">
                <a:solidFill>
                  <a:srgbClr val="FFFF00"/>
                </a:solidFill>
                <a:latin typeface="Georgia" pitchFamily="16" charset="0"/>
                <a:ea typeface="SimSun" charset="0"/>
                <a:cs typeface="SimSun" charset="0"/>
              </a:rPr>
              <a:t>Scholarship</a:t>
            </a:r>
            <a:r>
              <a:rPr lang="nl-NL" sz="1800" b="1" i="1" dirty="0">
                <a:solidFill>
                  <a:srgbClr val="FFFF00"/>
                </a:solidFill>
                <a:latin typeface="Georgia" pitchFamily="16" charset="0"/>
                <a:ea typeface="SimSun" charset="0"/>
                <a:cs typeface="SimSun" charset="0"/>
              </a:rPr>
              <a:t> Module</a:t>
            </a:r>
            <a:r>
              <a:rPr lang="nl-NL" sz="1800" i="1"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for</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registering</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information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about</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student’s</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scholarship</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Mozambican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situation</a:t>
            </a:r>
            <a:r>
              <a:rPr lang="nl-NL" sz="1800" dirty="0">
                <a:solidFill>
                  <a:srgbClr val="FFFFFF"/>
                </a:solidFill>
                <a:latin typeface="Georgia" pitchFamily="16" charset="0"/>
                <a:ea typeface="SimSun" charset="0"/>
                <a:cs typeface="SimSun" charset="0"/>
              </a:rPr>
              <a:t>).</a:t>
            </a:r>
            <a:br>
              <a:rPr lang="nl-NL" sz="1800" dirty="0">
                <a:solidFill>
                  <a:srgbClr val="FFFFFF"/>
                </a:solidFill>
                <a:latin typeface="Georgia" pitchFamily="16" charset="0"/>
                <a:ea typeface="SimSun" charset="0"/>
                <a:cs typeface="SimSun" charset="0"/>
              </a:rPr>
            </a:br>
            <a:endParaRPr lang="nl-NL"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a:solidFill>
                  <a:srgbClr val="FFFFFF"/>
                </a:solidFill>
                <a:latin typeface="Georgia" pitchFamily="16" charset="0"/>
                <a:ea typeface="SimSun" charset="0"/>
                <a:cs typeface="SimSun" charset="0"/>
              </a:rPr>
              <a:t>A </a:t>
            </a:r>
            <a:r>
              <a:rPr lang="nl-NL" sz="1800" b="1" i="1" dirty="0" err="1">
                <a:solidFill>
                  <a:srgbClr val="FFFF00"/>
                </a:solidFill>
                <a:latin typeface="Georgia" pitchFamily="16" charset="0"/>
                <a:ea typeface="SimSun" charset="0"/>
                <a:cs typeface="SimSun" charset="0"/>
              </a:rPr>
              <a:t>Fees</a:t>
            </a:r>
            <a:r>
              <a:rPr lang="nl-NL" sz="1800" b="1" i="1" dirty="0">
                <a:solidFill>
                  <a:srgbClr val="FFFF00"/>
                </a:solidFill>
                <a:latin typeface="Georgia" pitchFamily="16" charset="0"/>
                <a:ea typeface="SimSun" charset="0"/>
                <a:cs typeface="SimSun" charset="0"/>
              </a:rPr>
              <a:t> Modul</a:t>
            </a:r>
            <a:r>
              <a:rPr lang="nl-NL" sz="1800" b="1" i="1" dirty="0">
                <a:solidFill>
                  <a:srgbClr val="FFFFFF"/>
                </a:solidFill>
                <a:latin typeface="Georgia" pitchFamily="16" charset="0"/>
                <a:ea typeface="SimSun" charset="0"/>
                <a:cs typeface="SimSun" charset="0"/>
              </a:rPr>
              <a:t>e</a:t>
            </a:r>
            <a:r>
              <a:rPr lang="nl-NL" sz="1800" i="1"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for</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registering</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information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on</a:t>
            </a:r>
            <a:r>
              <a:rPr lang="nl-NL" sz="1800" dirty="0">
                <a:solidFill>
                  <a:srgbClr val="FFFFFF"/>
                </a:solidFill>
                <a:latin typeface="Georgia" pitchFamily="16" charset="0"/>
                <a:ea typeface="SimSun" charset="0"/>
                <a:cs typeface="SimSun" charset="0"/>
              </a:rPr>
              <a:t> the </a:t>
            </a:r>
            <a:r>
              <a:rPr lang="nl-NL" sz="1800" dirty="0" err="1">
                <a:solidFill>
                  <a:srgbClr val="FFFFFF"/>
                </a:solidFill>
                <a:latin typeface="Georgia" pitchFamily="16" charset="0"/>
                <a:ea typeface="SimSun" charset="0"/>
                <a:cs typeface="SimSun" charset="0"/>
              </a:rPr>
              <a:t>fees</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paid</a:t>
            </a:r>
            <a:r>
              <a:rPr lang="nl-NL" sz="1800" dirty="0">
                <a:solidFill>
                  <a:srgbClr val="FFFFFF"/>
                </a:solidFill>
                <a:latin typeface="Georgia" pitchFamily="16" charset="0"/>
                <a:ea typeface="SimSun" charset="0"/>
                <a:cs typeface="SimSun" charset="0"/>
              </a:rPr>
              <a:t> (to </a:t>
            </a:r>
            <a:r>
              <a:rPr lang="nl-NL" sz="1800" dirty="0" err="1">
                <a:solidFill>
                  <a:srgbClr val="FFFFFF"/>
                </a:solidFill>
                <a:latin typeface="Georgia" pitchFamily="16" charset="0"/>
                <a:ea typeface="SimSun" charset="0"/>
                <a:cs typeface="SimSun" charset="0"/>
              </a:rPr>
              <a:t>pay</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by</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students</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including</a:t>
            </a:r>
            <a:r>
              <a:rPr lang="nl-NL" sz="1800" dirty="0">
                <a:solidFill>
                  <a:srgbClr val="FFFFFF"/>
                </a:solidFill>
                <a:latin typeface="Georgia" pitchFamily="16" charset="0"/>
                <a:ea typeface="SimSun" charset="0"/>
                <a:cs typeface="SimSun" charset="0"/>
              </a:rPr>
              <a:t> a Bank Interface.</a:t>
            </a:r>
          </a:p>
          <a:p>
            <a:pPr marL="806450" lvl="2" hangingPunct="1">
              <a:lnSpc>
                <a:spcPct val="80000"/>
              </a:lnSpc>
              <a:spcBef>
                <a:spcPts val="375"/>
              </a:spcBef>
              <a:buClrTx/>
              <a:buFontTx/>
              <a:buNone/>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endParaRPr lang="en-US"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US" sz="1800" dirty="0">
                <a:solidFill>
                  <a:srgbClr val="FFFFFF"/>
                </a:solidFill>
                <a:latin typeface="Georgia" pitchFamily="16" charset="0"/>
                <a:ea typeface="SimSun" charset="0"/>
                <a:cs typeface="SimSun" charset="0"/>
              </a:rPr>
              <a:t> An</a:t>
            </a:r>
            <a:r>
              <a:rPr lang="en-US" sz="1800" b="1" i="1" dirty="0">
                <a:solidFill>
                  <a:srgbClr val="FFFF00"/>
                </a:solidFill>
                <a:latin typeface="Georgia" pitchFamily="16" charset="0"/>
                <a:ea typeface="SimSun" charset="0"/>
                <a:cs typeface="SimSun" charset="0"/>
              </a:rPr>
              <a:t> Accommodation Module</a:t>
            </a:r>
            <a:r>
              <a:rPr lang="en-US" sz="1800" b="1" i="1" dirty="0">
                <a:solidFill>
                  <a:srgbClr val="FFFFFF"/>
                </a:solidFill>
                <a:latin typeface="Georgia" pitchFamily="16" charset="0"/>
                <a:ea typeface="SimSun" charset="0"/>
                <a:cs typeface="SimSun" charset="0"/>
              </a:rPr>
              <a:t> </a:t>
            </a:r>
            <a:r>
              <a:rPr lang="en-US" sz="1800" i="1" dirty="0">
                <a:solidFill>
                  <a:srgbClr val="FFFFFF"/>
                </a:solidFill>
                <a:latin typeface="Georgia" pitchFamily="16" charset="0"/>
                <a:ea typeface="SimSun" charset="0"/>
                <a:cs typeface="SimSun" charset="0"/>
              </a:rPr>
              <a:t> </a:t>
            </a:r>
            <a:r>
              <a:rPr lang="en-US" sz="1800" dirty="0">
                <a:solidFill>
                  <a:srgbClr val="FFFFFF"/>
                </a:solidFill>
                <a:latin typeface="Georgia" pitchFamily="16" charset="0"/>
                <a:ea typeface="SimSun" charset="0"/>
                <a:cs typeface="SimSun" charset="0"/>
              </a:rPr>
              <a:t>for registering information on </a:t>
            </a: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US" sz="1800" dirty="0">
                <a:solidFill>
                  <a:srgbClr val="FFFFFF"/>
                </a:solidFill>
                <a:latin typeface="Georgia" pitchFamily="16" charset="0"/>
                <a:ea typeface="SimSun" charset="0"/>
                <a:cs typeface="SimSun" charset="0"/>
              </a:rPr>
              <a:t>housing of students on campus.</a:t>
            </a:r>
            <a:r>
              <a:rPr lang="en-US" sz="1800" b="1" i="1" dirty="0">
                <a:solidFill>
                  <a:srgbClr val="FFFFFF"/>
                </a:solidFill>
                <a:latin typeface="Georgia" pitchFamily="16" charset="0"/>
                <a:ea typeface="SimSun" charset="0"/>
                <a:cs typeface="SimSun" charset="0"/>
              </a:rPr>
              <a:t> </a:t>
            </a:r>
          </a:p>
          <a:p>
            <a:pPr marL="533400" lvl="1" indent="-260350" hangingPunct="1">
              <a:lnSpc>
                <a:spcPct val="80000"/>
              </a:lnSpc>
              <a:spcBef>
                <a:spcPts val="375"/>
              </a:spcBef>
              <a:buClrTx/>
              <a:buFontTx/>
              <a:buNone/>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endParaRPr lang="en-US" sz="1800" b="1" i="1" dirty="0">
              <a:solidFill>
                <a:srgbClr val="FFFFFF"/>
              </a:solidFill>
              <a:latin typeface="Georgia" pitchFamily="16" charset="0"/>
              <a:ea typeface="SimSun" charset="0"/>
              <a:cs typeface="SimSun"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3" name="Text Box 3"/>
          <p:cNvSpPr txBox="1">
            <a:spLocks noChangeArrowheads="1"/>
          </p:cNvSpPr>
          <p:nvPr/>
        </p:nvSpPr>
        <p:spPr bwMode="auto">
          <a:xfrm>
            <a:off x="1079500" y="179388"/>
            <a:ext cx="8534400" cy="758825"/>
          </a:xfrm>
          <a:prstGeom prst="rect">
            <a:avLst/>
          </a:prstGeom>
          <a:noFill/>
          <a:ln w="9525">
            <a:noFill/>
            <a:round/>
            <a:headEnd/>
            <a:tailEnd/>
          </a:ln>
          <a:effectLst/>
        </p:spPr>
        <p:txBody>
          <a:bodyPr lIns="90000" tIns="46800" rIns="90000" bIns="46800" anchor="b"/>
          <a:lstStyle/>
          <a:p>
            <a:pPr algn="ct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nl-NL" sz="3300" b="1" dirty="0">
                <a:solidFill>
                  <a:srgbClr val="FFFFFF"/>
                </a:solidFill>
                <a:ea typeface="msmincho" charset="0"/>
                <a:cs typeface="msmincho" charset="0"/>
              </a:rPr>
              <a:t>The modules of </a:t>
            </a:r>
            <a:r>
              <a:rPr lang="nl-NL" sz="3300" b="1" dirty="0" err="1" smtClean="0">
                <a:solidFill>
                  <a:srgbClr val="FFFFFF"/>
                </a:solidFill>
                <a:ea typeface="msmincho" charset="0"/>
                <a:cs typeface="msmincho" charset="0"/>
              </a:rPr>
              <a:t>EduRole</a:t>
            </a:r>
            <a:endParaRPr lang="nl-NL" sz="3300" b="1" dirty="0">
              <a:solidFill>
                <a:srgbClr val="FFFFFF"/>
              </a:solidFill>
              <a:ea typeface="msmincho" charset="0"/>
              <a:cs typeface="msmincho" charset="0"/>
            </a:endParaRPr>
          </a:p>
        </p:txBody>
      </p:sp>
      <p:sp>
        <p:nvSpPr>
          <p:cNvPr id="4" name="Text Box 4"/>
          <p:cNvSpPr txBox="1">
            <a:spLocks noChangeArrowheads="1"/>
          </p:cNvSpPr>
          <p:nvPr/>
        </p:nvSpPr>
        <p:spPr bwMode="auto">
          <a:xfrm>
            <a:off x="301625" y="1527175"/>
            <a:ext cx="9058275" cy="5330825"/>
          </a:xfrm>
          <a:prstGeom prst="rect">
            <a:avLst/>
          </a:prstGeom>
          <a:noFill/>
          <a:ln w="9525">
            <a:noFill/>
            <a:round/>
            <a:headEnd/>
            <a:tailEnd/>
          </a:ln>
          <a:effectLst/>
        </p:spPr>
        <p:txBody>
          <a:bodyPr lIns="90000" tIns="46800" rIns="90000" bIns="46800"/>
          <a:lstStyle/>
          <a:p>
            <a:pPr marL="257175" indent="-257175" hangingPunct="1">
              <a:lnSpc>
                <a:spcPct val="80000"/>
              </a:lnSpc>
              <a:spcBef>
                <a:spcPts val="500"/>
              </a:spcBef>
              <a:buClr>
                <a:srgbClr val="72A376"/>
              </a:buCl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b="1" dirty="0" smtClean="0">
                <a:solidFill>
                  <a:srgbClr val="FFFFFF"/>
                </a:solidFill>
                <a:latin typeface="Georgia" pitchFamily="16" charset="0"/>
                <a:ea typeface="msmincho" charset="0"/>
                <a:cs typeface="msmincho" charset="0"/>
              </a:rPr>
              <a:t>	The </a:t>
            </a:r>
            <a:r>
              <a:rPr lang="nl-NL" sz="1800" b="1" dirty="0" err="1">
                <a:solidFill>
                  <a:srgbClr val="FFFFFF"/>
                </a:solidFill>
                <a:latin typeface="Georgia" pitchFamily="16" charset="0"/>
                <a:ea typeface="msmincho" charset="0"/>
                <a:cs typeface="msmincho" charset="0"/>
              </a:rPr>
              <a:t>structure</a:t>
            </a:r>
            <a:r>
              <a:rPr lang="nl-NL" sz="1800" b="1" dirty="0">
                <a:solidFill>
                  <a:srgbClr val="FFFFFF"/>
                </a:solidFill>
                <a:latin typeface="Georgia" pitchFamily="16" charset="0"/>
                <a:ea typeface="msmincho" charset="0"/>
                <a:cs typeface="msmincho" charset="0"/>
              </a:rPr>
              <a:t> of </a:t>
            </a:r>
            <a:r>
              <a:rPr lang="nl-NL" sz="1800" b="1" dirty="0" err="1" smtClean="0">
                <a:solidFill>
                  <a:srgbClr val="FFFFFF"/>
                </a:solidFill>
                <a:latin typeface="Georgia" pitchFamily="16" charset="0"/>
                <a:ea typeface="msmincho" charset="0"/>
                <a:cs typeface="msmincho" charset="0"/>
              </a:rPr>
              <a:t>EduRole</a:t>
            </a:r>
            <a:r>
              <a:rPr lang="nl-NL" sz="1800" b="1" dirty="0" smtClean="0">
                <a:solidFill>
                  <a:srgbClr val="FFFFFF"/>
                </a:solidFill>
                <a:latin typeface="Georgia" pitchFamily="16" charset="0"/>
                <a:ea typeface="msmincho" charset="0"/>
                <a:cs typeface="msmincho" charset="0"/>
              </a:rPr>
              <a:t> </a:t>
            </a:r>
            <a:r>
              <a:rPr lang="nl-NL" sz="1800" b="1" dirty="0">
                <a:solidFill>
                  <a:srgbClr val="FFFFFF"/>
                </a:solidFill>
                <a:latin typeface="Georgia" pitchFamily="16" charset="0"/>
                <a:ea typeface="msmincho" charset="0"/>
                <a:cs typeface="msmincho" charset="0"/>
              </a:rPr>
              <a:t>is as </a:t>
            </a:r>
            <a:r>
              <a:rPr lang="nl-NL" sz="1800" b="1" dirty="0" err="1">
                <a:solidFill>
                  <a:srgbClr val="FFFFFF"/>
                </a:solidFill>
                <a:latin typeface="Georgia" pitchFamily="16" charset="0"/>
                <a:ea typeface="msmincho" charset="0"/>
                <a:cs typeface="msmincho" charset="0"/>
              </a:rPr>
              <a:t>follows</a:t>
            </a:r>
            <a:r>
              <a:rPr lang="nl-NL" sz="1800" b="1" dirty="0">
                <a:solidFill>
                  <a:srgbClr val="FFFFFF"/>
                </a:solidFill>
                <a:latin typeface="Georgia" pitchFamily="16" charset="0"/>
                <a:ea typeface="msmincho" charset="0"/>
                <a:cs typeface="msmincho" charset="0"/>
              </a:rPr>
              <a:t>  </a:t>
            </a:r>
            <a:r>
              <a:rPr lang="nl-NL" sz="1800" b="1" dirty="0" smtClean="0">
                <a:solidFill>
                  <a:srgbClr val="FFFFFF"/>
                </a:solidFill>
                <a:latin typeface="Georgia" pitchFamily="16" charset="0"/>
                <a:ea typeface="msmincho" charset="0"/>
                <a:cs typeface="msmincho" charset="0"/>
              </a:rPr>
              <a:t>(v2.0 10/2013)</a:t>
            </a:r>
            <a:r>
              <a:rPr lang="nl-NL" sz="1800" dirty="0">
                <a:solidFill>
                  <a:srgbClr val="FFFFFF"/>
                </a:solidFill>
                <a:latin typeface="Georgia" pitchFamily="16" charset="0"/>
                <a:ea typeface="msmincho" charset="0"/>
                <a:cs typeface="msmincho" charset="0"/>
              </a:rPr>
              <a:t/>
            </a:r>
            <a:br>
              <a:rPr lang="nl-NL" sz="1800" dirty="0">
                <a:solidFill>
                  <a:srgbClr val="FFFFFF"/>
                </a:solidFill>
                <a:latin typeface="Georgia" pitchFamily="16" charset="0"/>
                <a:ea typeface="msmincho" charset="0"/>
                <a:cs typeface="msmincho" charset="0"/>
              </a:rPr>
            </a:br>
            <a:endParaRPr lang="nl-NL" sz="1800" dirty="0">
              <a:solidFill>
                <a:srgbClr val="FFFFFF"/>
              </a:solidFill>
              <a:latin typeface="Georgia" pitchFamily="16" charset="0"/>
              <a:ea typeface="msmincho" charset="0"/>
              <a:cs typeface="msmincho" charset="0"/>
            </a:endParaRPr>
          </a:p>
          <a:p>
            <a:pPr marL="533400" lvl="1" indent="-260350" hangingPunct="1">
              <a:lnSpc>
                <a:spcPct val="80000"/>
              </a:lnSpc>
              <a:spcBef>
                <a:spcPts val="425"/>
              </a:spcBef>
              <a:buClrTx/>
              <a:buFontTx/>
              <a:buNone/>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err="1" smtClean="0">
                <a:solidFill>
                  <a:srgbClr val="FFFFFF"/>
                </a:solidFill>
                <a:latin typeface="Georgia" pitchFamily="16" charset="0"/>
                <a:ea typeface="SimSun" charset="0"/>
                <a:cs typeface="SimSun" charset="0"/>
              </a:rPr>
              <a:t>EduRole</a:t>
            </a:r>
            <a:r>
              <a:rPr lang="nl-NL" sz="1800" dirty="0" smtClean="0">
                <a:solidFill>
                  <a:srgbClr val="FFFFFF"/>
                </a:solidFill>
                <a:latin typeface="Georgia" pitchFamily="16" charset="0"/>
                <a:ea typeface="SimSun" charset="0"/>
                <a:cs typeface="SimSun" charset="0"/>
              </a:rPr>
              <a:t> </a:t>
            </a:r>
            <a:r>
              <a:rPr lang="nl-NL" sz="1800" b="1" dirty="0" smtClean="0">
                <a:solidFill>
                  <a:srgbClr val="FFFFFF"/>
                </a:solidFill>
                <a:latin typeface="Georgia" pitchFamily="16" charset="0"/>
                <a:ea typeface="SimSun" charset="0"/>
                <a:cs typeface="SimSun" charset="0"/>
              </a:rPr>
              <a:t>Core</a:t>
            </a:r>
            <a:r>
              <a:rPr lang="nl-NL" sz="1800" dirty="0" smtClean="0">
                <a:solidFill>
                  <a:srgbClr val="FFFFFF"/>
                </a:solidFill>
                <a:latin typeface="Georgia" pitchFamily="16" charset="0"/>
                <a:ea typeface="SimSun" charset="0"/>
                <a:cs typeface="SimSun" charset="0"/>
              </a:rPr>
              <a:t> common </a:t>
            </a:r>
            <a:r>
              <a:rPr lang="nl-NL" sz="1800" dirty="0" err="1">
                <a:solidFill>
                  <a:srgbClr val="FFFFFF"/>
                </a:solidFill>
                <a:latin typeface="Georgia" pitchFamily="16" charset="0"/>
                <a:ea typeface="SimSun" charset="0"/>
                <a:cs typeface="SimSun" charset="0"/>
              </a:rPr>
              <a:t>for</a:t>
            </a:r>
            <a:r>
              <a:rPr lang="nl-NL" sz="1800" dirty="0">
                <a:solidFill>
                  <a:srgbClr val="FFFFFF"/>
                </a:solidFill>
                <a:latin typeface="Georgia" pitchFamily="16" charset="0"/>
                <a:ea typeface="SimSun" charset="0"/>
                <a:cs typeface="SimSun" charset="0"/>
              </a:rPr>
              <a:t> all </a:t>
            </a:r>
            <a:r>
              <a:rPr lang="nl-NL" sz="1800" dirty="0" err="1">
                <a:solidFill>
                  <a:srgbClr val="FFFFFF"/>
                </a:solidFill>
                <a:latin typeface="Georgia" pitchFamily="16" charset="0"/>
                <a:ea typeface="SimSun" charset="0"/>
                <a:cs typeface="SimSun" charset="0"/>
              </a:rPr>
              <a:t>institutions</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implementing</a:t>
            </a:r>
            <a:r>
              <a:rPr lang="nl-NL" sz="1800" dirty="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EduRole</a:t>
            </a:r>
            <a:r>
              <a:rPr lang="nl-NL" sz="1800" dirty="0" smtClean="0">
                <a:solidFill>
                  <a:srgbClr val="FFFFFF"/>
                </a:solidFill>
                <a:latin typeface="Georgia" pitchFamily="16" charset="0"/>
                <a:ea typeface="SimSun" charset="0"/>
                <a:cs typeface="SimSun" charset="0"/>
              </a:rPr>
              <a:t> </a:t>
            </a:r>
            <a:r>
              <a:rPr lang="nl-NL" sz="1800" dirty="0">
                <a:solidFill>
                  <a:srgbClr val="FFFFFF"/>
                </a:solidFill>
                <a:latin typeface="Georgia" pitchFamily="16" charset="0"/>
                <a:ea typeface="SimSun" charset="0"/>
                <a:cs typeface="SimSun" charset="0"/>
              </a:rPr>
              <a:t>and </a:t>
            </a:r>
            <a:r>
              <a:rPr lang="nl-NL" sz="1800" dirty="0" err="1">
                <a:solidFill>
                  <a:srgbClr val="FFFFFF"/>
                </a:solidFill>
                <a:latin typeface="Georgia" pitchFamily="16" charset="0"/>
                <a:ea typeface="SimSun" charset="0"/>
                <a:cs typeface="SimSun" charset="0"/>
              </a:rPr>
              <a:t>dealing</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with</a:t>
            </a:r>
            <a:r>
              <a:rPr lang="nl-NL" sz="1800" dirty="0">
                <a:solidFill>
                  <a:srgbClr val="FFFFFF"/>
                </a:solidFill>
                <a:latin typeface="Georgia" pitchFamily="16" charset="0"/>
                <a:ea typeface="SimSun" charset="0"/>
                <a:cs typeface="SimSun" charset="0"/>
              </a:rPr>
              <a:t> all data </a:t>
            </a:r>
            <a:r>
              <a:rPr lang="nl-NL" sz="1800" dirty="0" err="1">
                <a:solidFill>
                  <a:srgbClr val="FFFFFF"/>
                </a:solidFill>
                <a:latin typeface="Georgia" pitchFamily="16" charset="0"/>
                <a:ea typeface="SimSun" charset="0"/>
                <a:cs typeface="SimSun" charset="0"/>
              </a:rPr>
              <a:t>registration</a:t>
            </a:r>
            <a:r>
              <a:rPr lang="nl-NL" sz="1800" dirty="0">
                <a:solidFill>
                  <a:srgbClr val="FFFFFF"/>
                </a:solidFill>
                <a:latin typeface="Georgia" pitchFamily="16" charset="0"/>
                <a:ea typeface="SimSun" charset="0"/>
                <a:cs typeface="SimSun" charset="0"/>
              </a:rPr>
              <a:t> and update </a:t>
            </a:r>
            <a:r>
              <a:rPr lang="nl-NL" sz="1800" dirty="0" err="1">
                <a:solidFill>
                  <a:srgbClr val="FFFFFF"/>
                </a:solidFill>
                <a:latin typeface="Georgia" pitchFamily="16" charset="0"/>
                <a:ea typeface="SimSun" charset="0"/>
                <a:cs typeface="SimSun" charset="0"/>
              </a:rPr>
              <a:t>functions</a:t>
            </a:r>
            <a:r>
              <a:rPr lang="nl-NL" sz="1800" dirty="0" smtClean="0">
                <a:solidFill>
                  <a:srgbClr val="FFFFFF"/>
                </a:solidFill>
                <a:latin typeface="Georgia" pitchFamily="16" charset="0"/>
                <a:ea typeface="SimSun" charset="0"/>
                <a:cs typeface="SimSun" charset="0"/>
              </a:rPr>
              <a:t>.</a:t>
            </a:r>
            <a:r>
              <a:rPr lang="nl-NL" sz="1800" dirty="0">
                <a:solidFill>
                  <a:srgbClr val="FFFFFF"/>
                </a:solidFill>
                <a:latin typeface="Georgia" pitchFamily="16" charset="0"/>
                <a:ea typeface="SimSun" charset="0"/>
                <a:cs typeface="SimSun" charset="0"/>
              </a:rPr>
              <a:t/>
            </a:r>
            <a:br>
              <a:rPr lang="nl-NL" sz="1800" dirty="0">
                <a:solidFill>
                  <a:srgbClr val="FFFFFF"/>
                </a:solidFill>
                <a:latin typeface="Georgia" pitchFamily="16" charset="0"/>
                <a:ea typeface="SimSun" charset="0"/>
                <a:cs typeface="SimSun" charset="0"/>
              </a:rPr>
            </a:br>
            <a:endParaRPr lang="nl-NL"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b="1" dirty="0" err="1" smtClean="0">
                <a:solidFill>
                  <a:srgbClr val="FFFFFF"/>
                </a:solidFill>
                <a:latin typeface="Georgia" pitchFamily="16" charset="0"/>
                <a:ea typeface="SimSun" charset="0"/>
                <a:cs typeface="SimSun" charset="0"/>
              </a:rPr>
              <a:t>Registration</a:t>
            </a:r>
            <a:r>
              <a:rPr lang="nl-NL" sz="1800" b="1" dirty="0" smtClean="0">
                <a:solidFill>
                  <a:srgbClr val="FFFFFF"/>
                </a:solidFill>
                <a:latin typeface="Georgia" pitchFamily="16" charset="0"/>
                <a:ea typeface="SimSun" charset="0"/>
                <a:cs typeface="SimSun" charset="0"/>
              </a:rPr>
              <a:t> and </a:t>
            </a:r>
            <a:r>
              <a:rPr lang="nl-NL" sz="1800" b="1" dirty="0" err="1" smtClean="0">
                <a:solidFill>
                  <a:srgbClr val="FFFFFF"/>
                </a:solidFill>
                <a:latin typeface="Georgia" pitchFamily="16" charset="0"/>
                <a:ea typeface="SimSun" charset="0"/>
                <a:cs typeface="SimSun" charset="0"/>
              </a:rPr>
              <a:t>admission</a:t>
            </a:r>
            <a:endParaRPr lang="nl-NL" sz="1800" b="1"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err="1" smtClean="0">
                <a:solidFill>
                  <a:srgbClr val="FFFFFF"/>
                </a:solidFill>
                <a:latin typeface="Georgia" pitchFamily="16" charset="0"/>
                <a:ea typeface="SimSun" charset="0"/>
                <a:cs typeface="SimSun" charset="0"/>
              </a:rPr>
              <a:t>This</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default</a:t>
            </a:r>
            <a:r>
              <a:rPr lang="nl-NL" sz="1800" dirty="0" smtClean="0">
                <a:solidFill>
                  <a:srgbClr val="FFFFFF"/>
                </a:solidFill>
                <a:latin typeface="Georgia" pitchFamily="16" charset="0"/>
                <a:ea typeface="SimSun" charset="0"/>
                <a:cs typeface="SimSun" charset="0"/>
              </a:rPr>
              <a:t> module </a:t>
            </a:r>
            <a:r>
              <a:rPr lang="nl-NL" sz="1800" dirty="0" err="1" smtClean="0">
                <a:solidFill>
                  <a:srgbClr val="FFFFFF"/>
                </a:solidFill>
                <a:latin typeface="Georgia" pitchFamily="16" charset="0"/>
                <a:ea typeface="SimSun" charset="0"/>
                <a:cs typeface="SimSun" charset="0"/>
              </a:rPr>
              <a:t>allows</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students</a:t>
            </a:r>
            <a:r>
              <a:rPr lang="nl-NL" sz="1800" dirty="0" smtClean="0">
                <a:solidFill>
                  <a:srgbClr val="FFFFFF"/>
                </a:solidFill>
                <a:latin typeface="Georgia" pitchFamily="16" charset="0"/>
                <a:ea typeface="SimSun" charset="0"/>
                <a:cs typeface="SimSun" charset="0"/>
              </a:rPr>
              <a:t> to register </a:t>
            </a:r>
            <a:r>
              <a:rPr lang="nl-NL" sz="1800" dirty="0" err="1" smtClean="0">
                <a:solidFill>
                  <a:srgbClr val="FFFFFF"/>
                </a:solidFill>
                <a:latin typeface="Georgia" pitchFamily="16" charset="0"/>
                <a:ea typeface="SimSun" charset="0"/>
                <a:cs typeface="SimSun" charset="0"/>
              </a:rPr>
              <a:t>with</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ease</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on</a:t>
            </a:r>
            <a:r>
              <a:rPr lang="nl-NL" sz="1800" dirty="0" smtClean="0">
                <a:solidFill>
                  <a:srgbClr val="FFFFFF"/>
                </a:solidFill>
                <a:latin typeface="Georgia" pitchFamily="16" charset="0"/>
                <a:ea typeface="SimSun" charset="0"/>
                <a:cs typeface="SimSun" charset="0"/>
              </a:rPr>
              <a:t> the computer, </a:t>
            </a:r>
            <a:r>
              <a:rPr lang="nl-NL" sz="1800" dirty="0" err="1" smtClean="0">
                <a:solidFill>
                  <a:srgbClr val="FFFFFF"/>
                </a:solidFill>
                <a:latin typeface="Georgia" pitchFamily="16" charset="0"/>
                <a:ea typeface="SimSun" charset="0"/>
                <a:cs typeface="SimSun" charset="0"/>
              </a:rPr>
              <a:t>no</a:t>
            </a:r>
            <a:r>
              <a:rPr lang="nl-NL" sz="1800" dirty="0" smtClean="0">
                <a:solidFill>
                  <a:srgbClr val="FFFFFF"/>
                </a:solidFill>
                <a:latin typeface="Georgia" pitchFamily="16" charset="0"/>
                <a:ea typeface="SimSun" charset="0"/>
                <a:cs typeface="SimSun" charset="0"/>
              </a:rPr>
              <a:t> more paper </a:t>
            </a:r>
            <a:r>
              <a:rPr lang="nl-NL" sz="1800" dirty="0" err="1" smtClean="0">
                <a:solidFill>
                  <a:srgbClr val="FFFFFF"/>
                </a:solidFill>
                <a:latin typeface="Georgia" pitchFamily="16" charset="0"/>
                <a:ea typeface="SimSun" charset="0"/>
                <a:cs typeface="SimSun" charset="0"/>
              </a:rPr>
              <a:t>forms</a:t>
            </a:r>
            <a:r>
              <a:rPr lang="nl-NL" sz="1800" dirty="0" smtClean="0">
                <a:solidFill>
                  <a:srgbClr val="FFFFFF"/>
                </a:solidFill>
                <a:latin typeface="Georgia" pitchFamily="16" charset="0"/>
                <a:ea typeface="SimSun" charset="0"/>
                <a:cs typeface="SimSun" charset="0"/>
              </a:rPr>
              <a:t>. All </a:t>
            </a:r>
            <a:r>
              <a:rPr lang="nl-NL" sz="1800" dirty="0" err="1" smtClean="0">
                <a:solidFill>
                  <a:srgbClr val="FFFFFF"/>
                </a:solidFill>
                <a:latin typeface="Georgia" pitchFamily="16" charset="0"/>
                <a:ea typeface="SimSun" charset="0"/>
                <a:cs typeface="SimSun" charset="0"/>
              </a:rPr>
              <a:t>information</a:t>
            </a:r>
            <a:r>
              <a:rPr lang="nl-NL" sz="1800" dirty="0" smtClean="0">
                <a:solidFill>
                  <a:srgbClr val="FFFFFF"/>
                </a:solidFill>
                <a:latin typeface="Georgia" pitchFamily="16" charset="0"/>
                <a:ea typeface="SimSun" charset="0"/>
                <a:cs typeface="SimSun" charset="0"/>
              </a:rPr>
              <a:t> is </a:t>
            </a:r>
            <a:r>
              <a:rPr lang="nl-NL" sz="1800" dirty="0" err="1" smtClean="0">
                <a:solidFill>
                  <a:srgbClr val="FFFFFF"/>
                </a:solidFill>
                <a:latin typeface="Georgia" pitchFamily="16" charset="0"/>
                <a:ea typeface="SimSun" charset="0"/>
                <a:cs typeface="SimSun" charset="0"/>
              </a:rPr>
              <a:t>now</a:t>
            </a:r>
            <a:r>
              <a:rPr lang="nl-NL" sz="1800" dirty="0" smtClean="0">
                <a:solidFill>
                  <a:srgbClr val="FFFFFF"/>
                </a:solidFill>
                <a:latin typeface="Georgia" pitchFamily="16" charset="0"/>
                <a:ea typeface="SimSun" charset="0"/>
                <a:cs typeface="SimSun" charset="0"/>
              </a:rPr>
              <a:t> in </a:t>
            </a:r>
            <a:r>
              <a:rPr lang="nl-NL" sz="1800" dirty="0" err="1" smtClean="0">
                <a:solidFill>
                  <a:srgbClr val="FFFFFF"/>
                </a:solidFill>
                <a:latin typeface="Georgia" pitchFamily="16" charset="0"/>
                <a:ea typeface="SimSun" charset="0"/>
                <a:cs typeface="SimSun" charset="0"/>
              </a:rPr>
              <a:t>one</a:t>
            </a:r>
            <a:r>
              <a:rPr lang="nl-NL" sz="1800" dirty="0" smtClean="0">
                <a:solidFill>
                  <a:srgbClr val="FFFFFF"/>
                </a:solidFill>
                <a:latin typeface="Georgia" pitchFamily="16" charset="0"/>
                <a:ea typeface="SimSun" charset="0"/>
                <a:cs typeface="SimSun" charset="0"/>
              </a:rPr>
              <a:t> place. </a:t>
            </a:r>
            <a:r>
              <a:rPr lang="nl-NL" sz="1800" dirty="0" err="1" smtClean="0">
                <a:solidFill>
                  <a:srgbClr val="FFFFFF"/>
                </a:solidFill>
                <a:latin typeface="Georgia" pitchFamily="16" charset="0"/>
                <a:ea typeface="SimSun" charset="0"/>
                <a:cs typeface="SimSun" charset="0"/>
              </a:rPr>
              <a:t>Students</a:t>
            </a:r>
            <a:r>
              <a:rPr lang="nl-NL" sz="1800" dirty="0" smtClean="0">
                <a:solidFill>
                  <a:srgbClr val="FFFFFF"/>
                </a:solidFill>
                <a:latin typeface="Georgia" pitchFamily="16" charset="0"/>
                <a:ea typeface="SimSun" charset="0"/>
                <a:cs typeface="SimSun" charset="0"/>
              </a:rPr>
              <a:t> are </a:t>
            </a:r>
            <a:r>
              <a:rPr lang="nl-NL" sz="1800" dirty="0" err="1" smtClean="0">
                <a:solidFill>
                  <a:srgbClr val="FFFFFF"/>
                </a:solidFill>
                <a:latin typeface="Georgia" pitchFamily="16" charset="0"/>
                <a:ea typeface="SimSun" charset="0"/>
                <a:cs typeface="SimSun" charset="0"/>
              </a:rPr>
              <a:t>able</a:t>
            </a:r>
            <a:r>
              <a:rPr lang="nl-NL" sz="1800" dirty="0" smtClean="0">
                <a:solidFill>
                  <a:srgbClr val="FFFFFF"/>
                </a:solidFill>
                <a:latin typeface="Georgia" pitchFamily="16" charset="0"/>
                <a:ea typeface="SimSun" charset="0"/>
                <a:cs typeface="SimSun" charset="0"/>
              </a:rPr>
              <a:t> to </a:t>
            </a:r>
            <a:r>
              <a:rPr lang="nl-NL" sz="1800" dirty="0" err="1" smtClean="0">
                <a:solidFill>
                  <a:srgbClr val="FFFFFF"/>
                </a:solidFill>
                <a:latin typeface="Georgia" pitchFamily="16" charset="0"/>
                <a:ea typeface="SimSun" charset="0"/>
                <a:cs typeface="SimSun" charset="0"/>
              </a:rPr>
              <a:t>submit</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their</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registration</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from</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anywhere</a:t>
            </a:r>
            <a:r>
              <a:rPr lang="nl-NL" sz="1800" dirty="0" smtClean="0">
                <a:solidFill>
                  <a:srgbClr val="FFFFFF"/>
                </a:solidFill>
                <a:latin typeface="Georgia" pitchFamily="16" charset="0"/>
                <a:ea typeface="SimSun" charset="0"/>
                <a:cs typeface="SimSun" charset="0"/>
              </a:rPr>
              <a:t> in the </a:t>
            </a:r>
            <a:r>
              <a:rPr lang="nl-NL" sz="1800" dirty="0" err="1" smtClean="0">
                <a:solidFill>
                  <a:srgbClr val="FFFFFF"/>
                </a:solidFill>
                <a:latin typeface="Georgia" pitchFamily="16" charset="0"/>
                <a:ea typeface="SimSun" charset="0"/>
                <a:cs typeface="SimSun" charset="0"/>
              </a:rPr>
              <a:t>world</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with</a:t>
            </a:r>
            <a:r>
              <a:rPr lang="nl-NL" sz="1800" dirty="0" smtClean="0">
                <a:solidFill>
                  <a:srgbClr val="FFFFFF"/>
                </a:solidFill>
                <a:latin typeface="Georgia" pitchFamily="16" charset="0"/>
                <a:ea typeface="SimSun" charset="0"/>
                <a:cs typeface="SimSun" charset="0"/>
              </a:rPr>
              <a:t> </a:t>
            </a:r>
            <a:r>
              <a:rPr lang="nl-NL" sz="1800" dirty="0" err="1" smtClean="0">
                <a:solidFill>
                  <a:srgbClr val="FFFFFF"/>
                </a:solidFill>
                <a:latin typeface="Georgia" pitchFamily="16" charset="0"/>
                <a:ea typeface="SimSun" charset="0"/>
                <a:cs typeface="SimSun" charset="0"/>
              </a:rPr>
              <a:t>ease</a:t>
            </a:r>
            <a:r>
              <a:rPr lang="nl-NL" sz="1800" dirty="0" smtClean="0">
                <a:solidFill>
                  <a:srgbClr val="FFFFFF"/>
                </a:solidFill>
                <a:latin typeface="Georgia" pitchFamily="16" charset="0"/>
                <a:ea typeface="SimSun" charset="0"/>
                <a:cs typeface="SimSun" charset="0"/>
              </a:rPr>
              <a:t>. </a:t>
            </a:r>
            <a:r>
              <a:rPr lang="nl-NL" sz="1800" dirty="0">
                <a:solidFill>
                  <a:srgbClr val="FFFFFF"/>
                </a:solidFill>
                <a:latin typeface="Georgia" pitchFamily="16" charset="0"/>
                <a:ea typeface="SimSun" charset="0"/>
                <a:cs typeface="SimSun" charset="0"/>
              </a:rPr>
              <a:t/>
            </a:r>
            <a:br>
              <a:rPr lang="nl-NL" sz="1800" dirty="0">
                <a:solidFill>
                  <a:srgbClr val="FFFFFF"/>
                </a:solidFill>
                <a:latin typeface="Georgia" pitchFamily="16" charset="0"/>
                <a:ea typeface="SimSun" charset="0"/>
                <a:cs typeface="SimSun" charset="0"/>
              </a:rPr>
            </a:br>
            <a:endParaRPr lang="nl-NL"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smtClean="0">
                <a:solidFill>
                  <a:srgbClr val="FFFFFF"/>
                </a:solidFill>
                <a:latin typeface="Georgia" pitchFamily="16" charset="0"/>
                <a:ea typeface="SimSun" charset="0"/>
                <a:cs typeface="SimSun" charset="0"/>
              </a:rPr>
              <a:t>Living</a:t>
            </a:r>
            <a:r>
              <a:rPr lang="nl-NL" sz="1800" dirty="0">
                <a:solidFill>
                  <a:srgbClr val="FFFFFF"/>
                </a:solidFill>
                <a:latin typeface="Georgia" pitchFamily="16" charset="0"/>
                <a:ea typeface="SimSun" charset="0"/>
                <a:cs typeface="SimSun" charset="0"/>
              </a:rPr>
              <a:t/>
            </a:r>
            <a:br>
              <a:rPr lang="nl-NL" sz="1800" dirty="0">
                <a:solidFill>
                  <a:srgbClr val="FFFFFF"/>
                </a:solidFill>
                <a:latin typeface="Georgia" pitchFamily="16" charset="0"/>
                <a:ea typeface="SimSun" charset="0"/>
                <a:cs typeface="SimSun" charset="0"/>
              </a:rPr>
            </a:br>
            <a:endParaRPr lang="nl-NL"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nl-NL" sz="1800" dirty="0">
                <a:solidFill>
                  <a:srgbClr val="FFFFFF"/>
                </a:solidFill>
                <a:latin typeface="Georgia" pitchFamily="16" charset="0"/>
                <a:ea typeface="SimSun" charset="0"/>
                <a:cs typeface="SimSun" charset="0"/>
              </a:rPr>
              <a:t>A </a:t>
            </a:r>
            <a:r>
              <a:rPr lang="nl-NL" sz="1800" b="1" i="1" dirty="0" err="1">
                <a:solidFill>
                  <a:srgbClr val="FFFF00"/>
                </a:solidFill>
                <a:latin typeface="Georgia" pitchFamily="16" charset="0"/>
                <a:ea typeface="SimSun" charset="0"/>
                <a:cs typeface="SimSun" charset="0"/>
              </a:rPr>
              <a:t>Fees</a:t>
            </a:r>
            <a:r>
              <a:rPr lang="nl-NL" sz="1800" b="1" i="1" dirty="0">
                <a:solidFill>
                  <a:srgbClr val="FFFF00"/>
                </a:solidFill>
                <a:latin typeface="Georgia" pitchFamily="16" charset="0"/>
                <a:ea typeface="SimSun" charset="0"/>
                <a:cs typeface="SimSun" charset="0"/>
              </a:rPr>
              <a:t> Modul</a:t>
            </a:r>
            <a:r>
              <a:rPr lang="nl-NL" sz="1800" b="1" i="1" dirty="0">
                <a:solidFill>
                  <a:srgbClr val="FFFFFF"/>
                </a:solidFill>
                <a:latin typeface="Georgia" pitchFamily="16" charset="0"/>
                <a:ea typeface="SimSun" charset="0"/>
                <a:cs typeface="SimSun" charset="0"/>
              </a:rPr>
              <a:t>e</a:t>
            </a:r>
            <a:r>
              <a:rPr lang="nl-NL" sz="1800" i="1"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for</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registering</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information</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on</a:t>
            </a:r>
            <a:r>
              <a:rPr lang="nl-NL" sz="1800" dirty="0">
                <a:solidFill>
                  <a:srgbClr val="FFFFFF"/>
                </a:solidFill>
                <a:latin typeface="Georgia" pitchFamily="16" charset="0"/>
                <a:ea typeface="SimSun" charset="0"/>
                <a:cs typeface="SimSun" charset="0"/>
              </a:rPr>
              <a:t> the </a:t>
            </a:r>
            <a:r>
              <a:rPr lang="nl-NL" sz="1800" dirty="0" err="1">
                <a:solidFill>
                  <a:srgbClr val="FFFFFF"/>
                </a:solidFill>
                <a:latin typeface="Georgia" pitchFamily="16" charset="0"/>
                <a:ea typeface="SimSun" charset="0"/>
                <a:cs typeface="SimSun" charset="0"/>
              </a:rPr>
              <a:t>fees</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paid</a:t>
            </a:r>
            <a:r>
              <a:rPr lang="nl-NL" sz="1800" dirty="0">
                <a:solidFill>
                  <a:srgbClr val="FFFFFF"/>
                </a:solidFill>
                <a:latin typeface="Georgia" pitchFamily="16" charset="0"/>
                <a:ea typeface="SimSun" charset="0"/>
                <a:cs typeface="SimSun" charset="0"/>
              </a:rPr>
              <a:t> (to </a:t>
            </a:r>
            <a:r>
              <a:rPr lang="nl-NL" sz="1800" dirty="0" err="1">
                <a:solidFill>
                  <a:srgbClr val="FFFFFF"/>
                </a:solidFill>
                <a:latin typeface="Georgia" pitchFamily="16" charset="0"/>
                <a:ea typeface="SimSun" charset="0"/>
                <a:cs typeface="SimSun" charset="0"/>
              </a:rPr>
              <a:t>pay</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by</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students</a:t>
            </a:r>
            <a:r>
              <a:rPr lang="nl-NL" sz="1800" dirty="0">
                <a:solidFill>
                  <a:srgbClr val="FFFFFF"/>
                </a:solidFill>
                <a:latin typeface="Georgia" pitchFamily="16" charset="0"/>
                <a:ea typeface="SimSun" charset="0"/>
                <a:cs typeface="SimSun" charset="0"/>
              </a:rPr>
              <a:t>, </a:t>
            </a:r>
            <a:r>
              <a:rPr lang="nl-NL" sz="1800" dirty="0" err="1">
                <a:solidFill>
                  <a:srgbClr val="FFFFFF"/>
                </a:solidFill>
                <a:latin typeface="Georgia" pitchFamily="16" charset="0"/>
                <a:ea typeface="SimSun" charset="0"/>
                <a:cs typeface="SimSun" charset="0"/>
              </a:rPr>
              <a:t>including</a:t>
            </a:r>
            <a:r>
              <a:rPr lang="nl-NL" sz="1800" dirty="0">
                <a:solidFill>
                  <a:srgbClr val="FFFFFF"/>
                </a:solidFill>
                <a:latin typeface="Georgia" pitchFamily="16" charset="0"/>
                <a:ea typeface="SimSun" charset="0"/>
                <a:cs typeface="SimSun" charset="0"/>
              </a:rPr>
              <a:t> a Bank Interface.</a:t>
            </a:r>
          </a:p>
          <a:p>
            <a:pPr marL="806450" lvl="2" hangingPunct="1">
              <a:lnSpc>
                <a:spcPct val="80000"/>
              </a:lnSpc>
              <a:spcBef>
                <a:spcPts val="375"/>
              </a:spcBef>
              <a:buClrTx/>
              <a:buFontTx/>
              <a:buNone/>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endParaRPr lang="en-US" sz="1800" dirty="0">
              <a:solidFill>
                <a:srgbClr val="FFFFFF"/>
              </a:solidFill>
              <a:latin typeface="Georgia" pitchFamily="16" charset="0"/>
              <a:ea typeface="SimSun" charset="0"/>
              <a:cs typeface="SimSun" charset="0"/>
            </a:endParaRP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US" sz="1800" dirty="0">
                <a:solidFill>
                  <a:srgbClr val="FFFFFF"/>
                </a:solidFill>
                <a:latin typeface="Georgia" pitchFamily="16" charset="0"/>
                <a:ea typeface="SimSun" charset="0"/>
                <a:cs typeface="SimSun" charset="0"/>
              </a:rPr>
              <a:t> An</a:t>
            </a:r>
            <a:r>
              <a:rPr lang="en-US" sz="1800" b="1" i="1" dirty="0">
                <a:solidFill>
                  <a:srgbClr val="FFFF00"/>
                </a:solidFill>
                <a:latin typeface="Georgia" pitchFamily="16" charset="0"/>
                <a:ea typeface="SimSun" charset="0"/>
                <a:cs typeface="SimSun" charset="0"/>
              </a:rPr>
              <a:t> Accommodation Module</a:t>
            </a:r>
            <a:r>
              <a:rPr lang="en-US" sz="1800" b="1" i="1" dirty="0">
                <a:solidFill>
                  <a:srgbClr val="FFFFFF"/>
                </a:solidFill>
                <a:latin typeface="Georgia" pitchFamily="16" charset="0"/>
                <a:ea typeface="SimSun" charset="0"/>
                <a:cs typeface="SimSun" charset="0"/>
              </a:rPr>
              <a:t> </a:t>
            </a:r>
            <a:r>
              <a:rPr lang="en-US" sz="1800" i="1" dirty="0">
                <a:solidFill>
                  <a:srgbClr val="FFFFFF"/>
                </a:solidFill>
                <a:latin typeface="Georgia" pitchFamily="16" charset="0"/>
                <a:ea typeface="SimSun" charset="0"/>
                <a:cs typeface="SimSun" charset="0"/>
              </a:rPr>
              <a:t> </a:t>
            </a:r>
            <a:r>
              <a:rPr lang="en-US" sz="1800" dirty="0">
                <a:solidFill>
                  <a:srgbClr val="FFFFFF"/>
                </a:solidFill>
                <a:latin typeface="Georgia" pitchFamily="16" charset="0"/>
                <a:ea typeface="SimSun" charset="0"/>
                <a:cs typeface="SimSun" charset="0"/>
              </a:rPr>
              <a:t>for registering information on </a:t>
            </a:r>
          </a:p>
          <a:p>
            <a:pPr marL="806450" lvl="2" hangingPunct="1">
              <a:lnSpc>
                <a:spcPct val="80000"/>
              </a:lnSpc>
              <a:spcBef>
                <a:spcPts val="375"/>
              </a:spcBef>
              <a:buClr>
                <a:srgbClr val="A8CDD7"/>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US" sz="1800" dirty="0">
                <a:solidFill>
                  <a:srgbClr val="FFFFFF"/>
                </a:solidFill>
                <a:latin typeface="Georgia" pitchFamily="16" charset="0"/>
                <a:ea typeface="SimSun" charset="0"/>
                <a:cs typeface="SimSun" charset="0"/>
              </a:rPr>
              <a:t>housing of students on campus.</a:t>
            </a:r>
            <a:r>
              <a:rPr lang="en-US" sz="1800" b="1" i="1" dirty="0">
                <a:solidFill>
                  <a:srgbClr val="FFFFFF"/>
                </a:solidFill>
                <a:latin typeface="Georgia" pitchFamily="16" charset="0"/>
                <a:ea typeface="SimSun" charset="0"/>
                <a:cs typeface="SimSun" charset="0"/>
              </a:rPr>
              <a:t> </a:t>
            </a:r>
          </a:p>
          <a:p>
            <a:pPr marL="533400" lvl="1" indent="-260350" hangingPunct="1">
              <a:lnSpc>
                <a:spcPct val="80000"/>
              </a:lnSpc>
              <a:spcBef>
                <a:spcPts val="375"/>
              </a:spcBef>
              <a:buClrTx/>
              <a:buFontTx/>
              <a:buNone/>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endParaRPr lang="en-US" sz="1800" b="1" i="1" dirty="0">
              <a:solidFill>
                <a:srgbClr val="FFFFFF"/>
              </a:solidFill>
              <a:latin typeface="Georgia" pitchFamily="16" charset="0"/>
              <a:ea typeface="SimSun" charset="0"/>
              <a:cs typeface="SimSun"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ea typeface="msmincho" charset="0"/>
                <a:cs typeface="msmincho" charset="0"/>
              </a:rPr>
              <a:t>First of all: what is </a:t>
            </a:r>
            <a:r>
              <a:rPr lang="en-US" sz="3200" b="1" dirty="0" err="1" smtClean="0">
                <a:ea typeface="msmincho" charset="0"/>
                <a:cs typeface="msmincho" charset="0"/>
              </a:rPr>
              <a:t>EduRole</a:t>
            </a:r>
            <a:endParaRPr lang="en-US" sz="3200" b="1" dirty="0">
              <a:ea typeface="msmincho" charset="0"/>
              <a:cs typeface="msmincho" charset="0"/>
            </a:endParaRPr>
          </a:p>
        </p:txBody>
      </p:sp>
      <p:sp>
        <p:nvSpPr>
          <p:cNvPr id="4099" name="Text Box 3"/>
          <p:cNvSpPr txBox="1">
            <a:spLocks noChangeArrowheads="1"/>
          </p:cNvSpPr>
          <p:nvPr/>
        </p:nvSpPr>
        <p:spPr bwMode="auto">
          <a:xfrm>
            <a:off x="2304008" y="1517650"/>
            <a:ext cx="6984776" cy="6042025"/>
          </a:xfrm>
          <a:prstGeom prst="rect">
            <a:avLst/>
          </a:prstGeom>
          <a:noFill/>
          <a:ln w="9525">
            <a:noFill/>
            <a:round/>
            <a:headEnd/>
            <a:tailEnd/>
          </a:ln>
          <a:effectLst/>
        </p:spPr>
        <p:txBody>
          <a:bodyPr lIns="90000" tIns="46800" rIns="90000" bIns="46800"/>
          <a:lstStyle/>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endParaRPr lang="nl-NL" dirty="0">
              <a:solidFill>
                <a:srgbClr val="FFFFFF"/>
              </a:solidFill>
              <a:latin typeface="+mn-lt"/>
              <a:ea typeface="msmincho" charset="0"/>
              <a:cs typeface="msmincho"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solidFill>
                <a:schemeClr val="bg1"/>
              </a:solidFill>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3" name="TextBox 2"/>
          <p:cNvSpPr txBox="1"/>
          <p:nvPr/>
        </p:nvSpPr>
        <p:spPr>
          <a:xfrm>
            <a:off x="2520032" y="1835621"/>
            <a:ext cx="7056784" cy="3183757"/>
          </a:xfrm>
          <a:prstGeom prst="rect">
            <a:avLst/>
          </a:prstGeom>
          <a:noFill/>
        </p:spPr>
        <p:txBody>
          <a:bodyPr wrap="square" rtlCol="0">
            <a:spAutoFit/>
          </a:bodyPr>
          <a:lstStyle/>
          <a:p>
            <a:r>
              <a:rPr lang="nl-NL" b="1" dirty="0" err="1">
                <a:solidFill>
                  <a:srgbClr val="FFFFFF"/>
                </a:solidFill>
                <a:ea typeface="msmincho" charset="0"/>
                <a:cs typeface="msmincho" charset="0"/>
              </a:rPr>
              <a:t>EduRole</a:t>
            </a:r>
            <a:r>
              <a:rPr lang="nl-NL" dirty="0">
                <a:solidFill>
                  <a:srgbClr val="FFFFFF"/>
                </a:solidFill>
                <a:ea typeface="msmincho" charset="0"/>
                <a:cs typeface="msmincho" charset="0"/>
              </a:rPr>
              <a:t> is a student information </a:t>
            </a:r>
            <a:r>
              <a:rPr lang="nl-NL" dirty="0" smtClean="0">
                <a:solidFill>
                  <a:srgbClr val="FFFFFF"/>
                </a:solidFill>
                <a:ea typeface="msmincho" charset="0"/>
                <a:cs typeface="msmincho" charset="0"/>
              </a:rPr>
              <a:t>management platform </a:t>
            </a:r>
            <a:r>
              <a:rPr lang="nl-NL" dirty="0" err="1" smtClean="0">
                <a:solidFill>
                  <a:srgbClr val="FFFFFF"/>
                </a:solidFill>
                <a:ea typeface="msmincho" charset="0"/>
                <a:cs typeface="msmincho" charset="0"/>
              </a:rPr>
              <a:t>for</a:t>
            </a:r>
            <a:r>
              <a:rPr lang="nl-NL" dirty="0" smtClean="0">
                <a:solidFill>
                  <a:srgbClr val="FFFFFF"/>
                </a:solidFill>
                <a:ea typeface="msmincho" charset="0"/>
                <a:cs typeface="msmincho" charset="0"/>
              </a:rPr>
              <a:t> </a:t>
            </a:r>
            <a:r>
              <a:rPr lang="nl-NL" dirty="0">
                <a:solidFill>
                  <a:srgbClr val="FFFFFF"/>
                </a:solidFill>
                <a:ea typeface="msmincho" charset="0"/>
                <a:cs typeface="msmincho" charset="0"/>
              </a:rPr>
              <a:t>colleges </a:t>
            </a:r>
            <a:r>
              <a:rPr lang="nl-NL" dirty="0" err="1">
                <a:solidFill>
                  <a:srgbClr val="FFFFFF"/>
                </a:solidFill>
                <a:ea typeface="msmincho" charset="0"/>
                <a:cs typeface="msmincho" charset="0"/>
              </a:rPr>
              <a:t>and</a:t>
            </a:r>
            <a:r>
              <a:rPr lang="nl-NL" dirty="0">
                <a:solidFill>
                  <a:srgbClr val="FFFFFF"/>
                </a:solidFill>
                <a:ea typeface="msmincho" charset="0"/>
                <a:cs typeface="msmincho" charset="0"/>
              </a:rPr>
              <a:t> </a:t>
            </a:r>
            <a:r>
              <a:rPr lang="nl-NL" dirty="0" err="1" smtClean="0">
                <a:solidFill>
                  <a:srgbClr val="FFFFFF"/>
                </a:solidFill>
                <a:ea typeface="msmincho" charset="0"/>
                <a:cs typeface="msmincho" charset="0"/>
              </a:rPr>
              <a:t>universities</a:t>
            </a:r>
            <a:r>
              <a:rPr lang="nl-NL" dirty="0" smtClean="0">
                <a:solidFill>
                  <a:srgbClr val="FFFFFF"/>
                </a:solidFill>
                <a:ea typeface="msmincho" charset="0"/>
                <a:cs typeface="msmincho" charset="0"/>
              </a:rPr>
              <a:t>.</a:t>
            </a:r>
          </a:p>
          <a:p>
            <a:pPr>
              <a:buClr>
                <a:schemeClr val="bg1"/>
              </a:buClr>
            </a:pPr>
            <a:endParaRPr lang="nl-NL" b="1" dirty="0">
              <a:ea typeface="msmincho" charset="0"/>
              <a:cs typeface="msmincho" charset="0"/>
            </a:endParaRPr>
          </a:p>
          <a:p>
            <a:pPr marL="457200" indent="-457200">
              <a:buClr>
                <a:schemeClr val="bg1"/>
              </a:buClr>
              <a:buFont typeface="+mj-lt"/>
              <a:buAutoNum type="arabicPeriod"/>
            </a:pPr>
            <a:r>
              <a:rPr lang="nl-NL" b="1" dirty="0" err="1" smtClean="0"/>
              <a:t>Ease</a:t>
            </a:r>
            <a:r>
              <a:rPr lang="nl-NL" b="1" dirty="0" smtClean="0"/>
              <a:t> of </a:t>
            </a:r>
            <a:r>
              <a:rPr lang="nl-NL" b="1" dirty="0" err="1" smtClean="0"/>
              <a:t>use</a:t>
            </a:r>
            <a:endParaRPr lang="nl-NL" b="1" dirty="0" smtClean="0"/>
          </a:p>
          <a:p>
            <a:pPr marL="457200" indent="-457200">
              <a:buClr>
                <a:schemeClr val="bg1"/>
              </a:buClr>
              <a:buFont typeface="+mj-lt"/>
              <a:buAutoNum type="arabicPeriod"/>
            </a:pPr>
            <a:r>
              <a:rPr lang="nl-NL" b="1" dirty="0" err="1" smtClean="0"/>
              <a:t>Extensible</a:t>
            </a:r>
            <a:endParaRPr lang="nl-NL" b="1" dirty="0" smtClean="0"/>
          </a:p>
          <a:p>
            <a:pPr marL="457200" indent="-457200">
              <a:buClr>
                <a:schemeClr val="bg1"/>
              </a:buClr>
              <a:buFont typeface="+mj-lt"/>
              <a:buAutoNum type="arabicPeriod"/>
            </a:pPr>
            <a:r>
              <a:rPr lang="nl-NL" b="1" dirty="0" smtClean="0"/>
              <a:t>Free of </a:t>
            </a:r>
            <a:r>
              <a:rPr lang="nl-NL" b="1" dirty="0" err="1" smtClean="0"/>
              <a:t>cost</a:t>
            </a:r>
            <a:r>
              <a:rPr lang="nl-NL" b="1" dirty="0" smtClean="0"/>
              <a:t> (open source)</a:t>
            </a:r>
            <a:endParaRPr lang="nl-NL" b="1" dirty="0"/>
          </a:p>
          <a:p>
            <a:pPr marL="457200" indent="-457200">
              <a:buClr>
                <a:schemeClr val="bg1"/>
              </a:buClr>
              <a:buFont typeface="+mj-lt"/>
              <a:buAutoNum type="arabicPeriod"/>
            </a:pPr>
            <a:endParaRPr lang="nl-NL" dirty="0" smtClean="0"/>
          </a:p>
          <a:p>
            <a:endParaRPr lang="nl-NL" dirty="0" smtClean="0"/>
          </a:p>
          <a:p>
            <a:endParaRPr lang="nl-N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2" name="TextBox 1"/>
          <p:cNvSpPr txBox="1"/>
          <p:nvPr/>
        </p:nvSpPr>
        <p:spPr>
          <a:xfrm>
            <a:off x="2520031" y="1475581"/>
            <a:ext cx="7399001" cy="4503797"/>
          </a:xfrm>
          <a:prstGeom prst="rect">
            <a:avLst/>
          </a:prstGeom>
          <a:noFill/>
        </p:spPr>
        <p:txBody>
          <a:bodyPr wrap="square" rtlCol="0">
            <a:spAutoFit/>
          </a:bodyPr>
          <a:lstStyle/>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err="1" smtClean="0">
                <a:latin typeface="+mn-lt"/>
                <a:ea typeface="msmincho" charset="0"/>
                <a:cs typeface="msmincho" charset="0"/>
              </a:rPr>
              <a:t>EduRole</a:t>
            </a:r>
            <a:r>
              <a:rPr lang="en-GB" dirty="0" smtClean="0">
                <a:latin typeface="+mn-lt"/>
                <a:ea typeface="msmincho" charset="0"/>
                <a:cs typeface="msmincho" charset="0"/>
              </a:rPr>
              <a:t> keeps information on:</a:t>
            </a:r>
            <a:br>
              <a:rPr lang="en-GB" dirty="0" smtClean="0">
                <a:latin typeface="+mn-lt"/>
                <a:ea typeface="msmincho" charset="0"/>
                <a:cs typeface="msmincho" charset="0"/>
              </a:rPr>
            </a:br>
            <a:endParaRPr lang="en-GB" dirty="0" smtClean="0">
              <a:latin typeface="+mn-lt"/>
              <a:ea typeface="msmincho" charset="0"/>
              <a:cs typeface="msmincho" charset="0"/>
            </a:endParaRPr>
          </a:p>
          <a:p>
            <a:pPr marL="349250" lvl="0" indent="-342900" eaLnBrk="0">
              <a:lnSpc>
                <a:spcPct val="100000"/>
              </a:lnSpc>
              <a:spcBef>
                <a:spcPts val="675"/>
              </a:spcBef>
              <a:buClrTx/>
              <a:buFont typeface="Wingdings" panose="05000000000000000000" pitchFamily="2" charset="2"/>
              <a:buChar char="Ø"/>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b="1" dirty="0" smtClean="0">
                <a:solidFill>
                  <a:srgbClr val="FFFF00"/>
                </a:solidFill>
                <a:latin typeface="Calibri" panose="020F0502020204030204"/>
                <a:ea typeface="msmincho" charset="0"/>
                <a:cs typeface="msmincho" charset="0"/>
              </a:rPr>
              <a:t>SCHOOLS</a:t>
            </a:r>
            <a:endParaRPr lang="en-GB" dirty="0" smtClean="0">
              <a:solidFill>
                <a:srgbClr val="FFFF00"/>
              </a:solidFill>
              <a:latin typeface="Calibri" panose="020F0502020204030204"/>
              <a:ea typeface="msmincho" charset="0"/>
              <a:cs typeface="msmincho" charset="0"/>
            </a:endParaRPr>
          </a:p>
          <a:p>
            <a:pPr marL="342900" lvl="0" indent="-336550" eaLnBrk="0">
              <a:lnSpc>
                <a:spcPct val="100000"/>
              </a:lnSpc>
              <a:spcBef>
                <a:spcPts val="675"/>
              </a:spcBef>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solidFill>
                  <a:srgbClr val="FFFFFF"/>
                </a:solidFill>
                <a:latin typeface="Calibri" panose="020F0502020204030204"/>
                <a:ea typeface="msmincho" charset="0"/>
                <a:cs typeface="msmincho" charset="0"/>
              </a:rPr>
              <a:t>Schools the institution consist of  (School of Education)</a:t>
            </a:r>
            <a:endParaRPr lang="en-GB" b="1" dirty="0" smtClean="0">
              <a:latin typeface="+mn-lt"/>
              <a:ea typeface="msmincho" charset="0"/>
              <a:cs typeface="msmincho" charset="0"/>
            </a:endParaRPr>
          </a:p>
          <a:p>
            <a:pPr marL="349250" indent="-342900" eaLnBrk="0">
              <a:lnSpc>
                <a:spcPct val="100000"/>
              </a:lnSpc>
              <a:spcBef>
                <a:spcPts val="675"/>
              </a:spcBef>
              <a:buClrTx/>
              <a:buFont typeface="Wingdings" panose="05000000000000000000" pitchFamily="2" charset="2"/>
              <a:buChar char="Ø"/>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b="1" dirty="0" smtClean="0">
                <a:solidFill>
                  <a:srgbClr val="FFFF00"/>
                </a:solidFill>
                <a:latin typeface="+mn-lt"/>
                <a:ea typeface="msmincho" charset="0"/>
                <a:cs typeface="msmincho" charset="0"/>
              </a:rPr>
              <a:t>STUDIES</a:t>
            </a:r>
            <a:r>
              <a:rPr lang="en-GB" dirty="0" smtClean="0">
                <a:solidFill>
                  <a:srgbClr val="FFFF00"/>
                </a:solidFill>
                <a:latin typeface="+mn-lt"/>
                <a:ea typeface="msmincho" charset="0"/>
                <a:cs typeface="msmincho" charset="0"/>
              </a:rPr>
              <a:t> </a:t>
            </a:r>
          </a:p>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latin typeface="+mn-lt"/>
                <a:ea typeface="msmincho" charset="0"/>
                <a:cs typeface="msmincho" charset="0"/>
              </a:rPr>
              <a:t>Studies on offer  (Bachelor of Education)</a:t>
            </a:r>
          </a:p>
          <a:p>
            <a:pPr marL="349250" indent="-342900" eaLnBrk="0">
              <a:lnSpc>
                <a:spcPct val="100000"/>
              </a:lnSpc>
              <a:spcBef>
                <a:spcPts val="675"/>
              </a:spcBef>
              <a:buClrTx/>
              <a:buFont typeface="Wingdings" panose="05000000000000000000" pitchFamily="2" charset="2"/>
              <a:buChar char="Ø"/>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b="1" dirty="0" smtClean="0">
                <a:solidFill>
                  <a:srgbClr val="FFFF00"/>
                </a:solidFill>
                <a:latin typeface="+mn-lt"/>
                <a:ea typeface="msmincho" charset="0"/>
                <a:cs typeface="msmincho" charset="0"/>
              </a:rPr>
              <a:t>PROGRAMMES</a:t>
            </a:r>
          </a:p>
          <a:p>
            <a:pPr marL="342900" lvl="0" indent="-336550" eaLnBrk="0">
              <a:lnSpc>
                <a:spcPct val="100000"/>
              </a:lnSpc>
              <a:spcBef>
                <a:spcPts val="675"/>
              </a:spcBef>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solidFill>
                  <a:srgbClr val="FFFFFF"/>
                </a:solidFill>
                <a:latin typeface="Calibri" panose="020F0502020204030204"/>
                <a:ea typeface="msmincho" charset="0"/>
                <a:cs typeface="msmincho" charset="0"/>
              </a:rPr>
              <a:t>Programmes that make up one or more studies  (LAL)</a:t>
            </a:r>
          </a:p>
          <a:p>
            <a:pPr marL="349250" lvl="0" indent="-342900" eaLnBrk="0">
              <a:lnSpc>
                <a:spcPct val="100000"/>
              </a:lnSpc>
              <a:spcBef>
                <a:spcPts val="675"/>
              </a:spcBef>
              <a:buClrTx/>
              <a:buFont typeface="Wingdings" panose="05000000000000000000" pitchFamily="2" charset="2"/>
              <a:buChar char="Ø"/>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b="1" dirty="0" smtClean="0">
                <a:solidFill>
                  <a:srgbClr val="FFFF00"/>
                </a:solidFill>
                <a:latin typeface="Calibri" panose="020F0502020204030204"/>
                <a:ea typeface="msmincho" charset="0"/>
                <a:cs typeface="msmincho" charset="0"/>
              </a:rPr>
              <a:t>COURSES</a:t>
            </a:r>
          </a:p>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latin typeface="+mn-lt"/>
                <a:ea typeface="msmincho" charset="0"/>
                <a:cs typeface="msmincho" charset="0"/>
              </a:rPr>
              <a:t>Courses that constitute a programme of study.  (LAL101)</a:t>
            </a:r>
            <a:endParaRPr lang="en-GB" dirty="0">
              <a:latin typeface="+mn-lt"/>
              <a:ea typeface="msmincho" charset="0"/>
              <a:cs typeface="msmincho" charset="0"/>
            </a:endParaRPr>
          </a:p>
        </p:txBody>
      </p:sp>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ea typeface="msmincho" charset="0"/>
                <a:cs typeface="msmincho" charset="0"/>
              </a:rPr>
              <a:t>First of all: what is </a:t>
            </a:r>
            <a:r>
              <a:rPr lang="en-US" sz="3200" b="1" dirty="0" err="1" smtClean="0">
                <a:ea typeface="msmincho" charset="0"/>
                <a:cs typeface="msmincho" charset="0"/>
              </a:rPr>
              <a:t>EduRole</a:t>
            </a:r>
            <a:endParaRPr lang="en-US" sz="3200" b="1" dirty="0">
              <a:ea typeface="msmincho" charset="0"/>
              <a:cs typeface="msmincho" charset="0"/>
            </a:endParaRPr>
          </a:p>
        </p:txBody>
      </p:sp>
    </p:spTree>
    <p:extLst>
      <p:ext uri="{BB962C8B-B14F-4D97-AF65-F5344CB8AC3E}">
        <p14:creationId xmlns:p14="http://schemas.microsoft.com/office/powerpoint/2010/main" val="171165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2" name="TextBox 1"/>
          <p:cNvSpPr txBox="1"/>
          <p:nvPr/>
        </p:nvSpPr>
        <p:spPr>
          <a:xfrm>
            <a:off x="2520031" y="1475581"/>
            <a:ext cx="7399001" cy="4962897"/>
          </a:xfrm>
          <a:prstGeom prst="rect">
            <a:avLst/>
          </a:prstGeom>
          <a:noFill/>
        </p:spPr>
        <p:txBody>
          <a:bodyPr wrap="square" rtlCol="0">
            <a:spAutoFit/>
          </a:bodyPr>
          <a:lstStyle/>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err="1">
                <a:solidFill>
                  <a:srgbClr val="FFFFFF"/>
                </a:solidFill>
                <a:latin typeface="Calibri" panose="020F0502020204030204"/>
                <a:ea typeface="msmincho" charset="0"/>
                <a:cs typeface="msmincho" charset="0"/>
              </a:rPr>
              <a:t>EduRole</a:t>
            </a:r>
            <a:r>
              <a:rPr lang="en-GB" dirty="0">
                <a:solidFill>
                  <a:srgbClr val="FFFFFF"/>
                </a:solidFill>
                <a:latin typeface="Calibri" panose="020F0502020204030204"/>
                <a:ea typeface="msmincho" charset="0"/>
                <a:cs typeface="msmincho" charset="0"/>
              </a:rPr>
              <a:t> </a:t>
            </a:r>
            <a:r>
              <a:rPr lang="en-GB" dirty="0" smtClean="0">
                <a:solidFill>
                  <a:srgbClr val="FFFFFF"/>
                </a:solidFill>
                <a:latin typeface="Calibri" panose="020F0502020204030204"/>
                <a:ea typeface="msmincho" charset="0"/>
                <a:cs typeface="msmincho" charset="0"/>
              </a:rPr>
              <a:t>keeps </a:t>
            </a:r>
            <a:r>
              <a:rPr lang="en-GB" dirty="0">
                <a:solidFill>
                  <a:srgbClr val="FFFFFF"/>
                </a:solidFill>
                <a:latin typeface="Calibri" panose="020F0502020204030204"/>
                <a:ea typeface="msmincho" charset="0"/>
                <a:cs typeface="msmincho" charset="0"/>
              </a:rPr>
              <a:t>information on</a:t>
            </a:r>
            <a:r>
              <a:rPr lang="en-GB" dirty="0" smtClean="0">
                <a:solidFill>
                  <a:srgbClr val="FFFFFF"/>
                </a:solidFill>
                <a:latin typeface="Calibri" panose="020F0502020204030204"/>
                <a:ea typeface="msmincho" charset="0"/>
                <a:cs typeface="msmincho" charset="0"/>
              </a:rPr>
              <a:t>:</a:t>
            </a:r>
            <a:br>
              <a:rPr lang="en-GB" dirty="0" smtClean="0">
                <a:solidFill>
                  <a:srgbClr val="FFFFFF"/>
                </a:solidFill>
                <a:latin typeface="Calibri" panose="020F0502020204030204"/>
                <a:ea typeface="msmincho" charset="0"/>
                <a:cs typeface="msmincho" charset="0"/>
              </a:rPr>
            </a:br>
            <a:endParaRPr lang="en-GB" dirty="0" smtClean="0">
              <a:latin typeface="+mn-lt"/>
              <a:ea typeface="msmincho" charset="0"/>
              <a:cs typeface="msmincho" charset="0"/>
            </a:endParaRPr>
          </a:p>
          <a:p>
            <a:pPr marL="349250" lvl="0" indent="-342900" eaLnBrk="0">
              <a:lnSpc>
                <a:spcPct val="100000"/>
              </a:lnSpc>
              <a:spcBef>
                <a:spcPts val="675"/>
              </a:spcBef>
              <a:buClrTx/>
              <a:buFont typeface="Wingdings" panose="05000000000000000000" pitchFamily="2" charset="2"/>
              <a:buChar char="Ø"/>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b="1" dirty="0" smtClean="0">
                <a:solidFill>
                  <a:srgbClr val="FFFF00"/>
                </a:solidFill>
                <a:latin typeface="Calibri" panose="020F0502020204030204"/>
                <a:ea typeface="msmincho" charset="0"/>
                <a:cs typeface="msmincho" charset="0"/>
              </a:rPr>
              <a:t>STUDENTS</a:t>
            </a:r>
          </a:p>
          <a:p>
            <a:pPr marL="1092200" lvl="1" indent="-342900" eaLnBrk="0">
              <a:lnSpc>
                <a:spcPct val="100000"/>
              </a:lnSpc>
              <a:spcBef>
                <a:spcPts val="675"/>
              </a:spcBef>
              <a:buClrTx/>
              <a:buFont typeface="Wingdings" panose="05000000000000000000" pitchFamily="2" charset="2"/>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solidFill>
                  <a:srgbClr val="FFFFFF"/>
                </a:solidFill>
                <a:latin typeface="Calibri" panose="020F0502020204030204"/>
                <a:ea typeface="msmincho" charset="0"/>
                <a:cs typeface="msmincho" charset="0"/>
              </a:rPr>
              <a:t>Personal information</a:t>
            </a:r>
          </a:p>
          <a:p>
            <a:pPr marL="1092200" lvl="1" indent="-342900" eaLnBrk="0">
              <a:lnSpc>
                <a:spcPct val="100000"/>
              </a:lnSpc>
              <a:spcBef>
                <a:spcPts val="675"/>
              </a:spcBef>
              <a:buClrTx/>
              <a:buFont typeface="Wingdings" panose="05000000000000000000" pitchFamily="2" charset="2"/>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solidFill>
                  <a:srgbClr val="FFFFFF"/>
                </a:solidFill>
                <a:latin typeface="Calibri" panose="020F0502020204030204"/>
                <a:ea typeface="msmincho" charset="0"/>
                <a:cs typeface="msmincho" charset="0"/>
              </a:rPr>
              <a:t>Admission information</a:t>
            </a:r>
          </a:p>
          <a:p>
            <a:pPr marL="1092200" lvl="1" indent="-342900" eaLnBrk="0">
              <a:lnSpc>
                <a:spcPct val="100000"/>
              </a:lnSpc>
              <a:spcBef>
                <a:spcPts val="675"/>
              </a:spcBef>
              <a:buClrTx/>
              <a:buFont typeface="Wingdings" panose="05000000000000000000" pitchFamily="2" charset="2"/>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solidFill>
                  <a:srgbClr val="FFFFFF"/>
                </a:solidFill>
                <a:latin typeface="Calibri" panose="020F0502020204030204"/>
                <a:ea typeface="msmincho" charset="0"/>
                <a:cs typeface="msmincho" charset="0"/>
              </a:rPr>
              <a:t>Enrolment information</a:t>
            </a:r>
          </a:p>
          <a:p>
            <a:pPr marL="1092200" lvl="1" indent="-342900" eaLnBrk="0">
              <a:lnSpc>
                <a:spcPct val="100000"/>
              </a:lnSpc>
              <a:spcBef>
                <a:spcPts val="675"/>
              </a:spcBef>
              <a:buClrTx/>
              <a:buFont typeface="Wingdings" panose="05000000000000000000" pitchFamily="2" charset="2"/>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solidFill>
                  <a:srgbClr val="FFFFFF"/>
                </a:solidFill>
                <a:latin typeface="Calibri" panose="020F0502020204030204"/>
                <a:ea typeface="msmincho" charset="0"/>
                <a:cs typeface="msmincho" charset="0"/>
              </a:rPr>
              <a:t>Housing information</a:t>
            </a:r>
          </a:p>
          <a:p>
            <a:pPr marL="349250" indent="-342900" eaLnBrk="0">
              <a:lnSpc>
                <a:spcPct val="100000"/>
              </a:lnSpc>
              <a:spcBef>
                <a:spcPts val="675"/>
              </a:spcBef>
              <a:buClrTx/>
              <a:buFont typeface="Wingdings" panose="05000000000000000000" pitchFamily="2" charset="2"/>
              <a:buChar char="Ø"/>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b="1" dirty="0" smtClean="0">
                <a:solidFill>
                  <a:srgbClr val="FFFF00"/>
                </a:solidFill>
                <a:latin typeface="+mn-lt"/>
                <a:ea typeface="msmincho" charset="0"/>
                <a:cs typeface="msmincho" charset="0"/>
              </a:rPr>
              <a:t>ACCOMMODATION</a:t>
            </a:r>
            <a:endParaRPr lang="en-GB" dirty="0" smtClean="0">
              <a:solidFill>
                <a:srgbClr val="FFFF00"/>
              </a:solidFill>
              <a:latin typeface="+mn-lt"/>
              <a:ea typeface="msmincho" charset="0"/>
              <a:cs typeface="msmincho" charset="0"/>
            </a:endParaRPr>
          </a:p>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latin typeface="+mn-lt"/>
                <a:ea typeface="msmincho" charset="0"/>
                <a:cs typeface="msmincho" charset="0"/>
              </a:rPr>
              <a:t>Housing on offer to students</a:t>
            </a:r>
          </a:p>
          <a:p>
            <a:pPr marL="349250" indent="-342900" eaLnBrk="0">
              <a:lnSpc>
                <a:spcPct val="100000"/>
              </a:lnSpc>
              <a:spcBef>
                <a:spcPts val="675"/>
              </a:spcBef>
              <a:buClrTx/>
              <a:buFont typeface="Wingdings" panose="05000000000000000000" pitchFamily="2" charset="2"/>
              <a:buChar char="Ø"/>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b="1" dirty="0" smtClean="0">
                <a:solidFill>
                  <a:srgbClr val="FFFF00"/>
                </a:solidFill>
                <a:latin typeface="+mn-lt"/>
                <a:ea typeface="msmincho" charset="0"/>
                <a:cs typeface="msmincho" charset="0"/>
              </a:rPr>
              <a:t>PAYMENTS</a:t>
            </a:r>
            <a:r>
              <a:rPr lang="en-GB" b="1" dirty="0" smtClean="0">
                <a:latin typeface="+mn-lt"/>
                <a:ea typeface="msmincho" charset="0"/>
                <a:cs typeface="msmincho" charset="0"/>
              </a:rPr>
              <a:t> (optional)</a:t>
            </a:r>
          </a:p>
          <a:p>
            <a:pPr marL="342900" lvl="0" indent="-336550" eaLnBrk="0">
              <a:lnSpc>
                <a:spcPct val="100000"/>
              </a:lnSpc>
              <a:spcBef>
                <a:spcPts val="675"/>
              </a:spcBef>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GB" dirty="0" smtClean="0">
                <a:solidFill>
                  <a:srgbClr val="FFFFFF"/>
                </a:solidFill>
                <a:latin typeface="Calibri" panose="020F0502020204030204"/>
                <a:ea typeface="msmincho" charset="0"/>
                <a:cs typeface="msmincho" charset="0"/>
              </a:rPr>
              <a:t>Track payments and offer students insight</a:t>
            </a:r>
          </a:p>
        </p:txBody>
      </p:sp>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ea typeface="msmincho" charset="0"/>
                <a:cs typeface="msmincho" charset="0"/>
              </a:rPr>
              <a:t>First of all: what is </a:t>
            </a:r>
            <a:r>
              <a:rPr lang="en-US" sz="3200" b="1" dirty="0" err="1" smtClean="0">
                <a:ea typeface="msmincho" charset="0"/>
                <a:cs typeface="msmincho" charset="0"/>
              </a:rPr>
              <a:t>EduRole</a:t>
            </a:r>
            <a:endParaRPr lang="en-US" sz="3200" b="1" dirty="0">
              <a:ea typeface="msmincho" charset="0"/>
              <a:cs typeface="msmincho" charset="0"/>
            </a:endParaRPr>
          </a:p>
        </p:txBody>
      </p:sp>
    </p:spTree>
    <p:extLst>
      <p:ext uri="{BB962C8B-B14F-4D97-AF65-F5344CB8AC3E}">
        <p14:creationId xmlns:p14="http://schemas.microsoft.com/office/powerpoint/2010/main" val="27848925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7" name="TextBox 6"/>
          <p:cNvSpPr txBox="1"/>
          <p:nvPr/>
        </p:nvSpPr>
        <p:spPr>
          <a:xfrm>
            <a:off x="2520031" y="1475581"/>
            <a:ext cx="6912769" cy="4873129"/>
          </a:xfrm>
          <a:prstGeom prst="rect">
            <a:avLst/>
          </a:prstGeom>
          <a:noFill/>
        </p:spPr>
        <p:txBody>
          <a:bodyPr wrap="square" rtlCol="0">
            <a:spAutoFit/>
          </a:bodyPr>
          <a:lstStyle/>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US" sz="2800" dirty="0" err="1">
                <a:latin typeface="+mn-lt"/>
                <a:ea typeface="msmincho" charset="0"/>
                <a:cs typeface="msmincho" charset="0"/>
              </a:rPr>
              <a:t>EduRole</a:t>
            </a:r>
            <a:r>
              <a:rPr lang="en-US" sz="2800" dirty="0">
                <a:latin typeface="+mn-lt"/>
                <a:ea typeface="msmincho" charset="0"/>
                <a:cs typeface="msmincho" charset="0"/>
              </a:rPr>
              <a:t> is a </a:t>
            </a:r>
            <a:r>
              <a:rPr lang="en-US" sz="2800" dirty="0" smtClean="0">
                <a:latin typeface="+mn-lt"/>
                <a:ea typeface="msmincho" charset="0"/>
                <a:cs typeface="msmincho" charset="0"/>
              </a:rPr>
              <a:t>web platform</a:t>
            </a:r>
            <a:endParaRPr lang="en-US" sz="2800" dirty="0">
              <a:latin typeface="+mn-lt"/>
              <a:ea typeface="msmincho" charset="0"/>
              <a:cs typeface="msmincho" charset="0"/>
            </a:endParaRPr>
          </a:p>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endParaRPr lang="en-US" dirty="0">
              <a:latin typeface="+mn-lt"/>
              <a:ea typeface="msmincho" charset="0"/>
              <a:cs typeface="msmincho" charset="0"/>
            </a:endParaRPr>
          </a:p>
          <a:p>
            <a:pPr marL="349250" indent="-342900" eaLnBrk="0">
              <a:lnSpc>
                <a:spcPct val="100000"/>
              </a:lnSpc>
              <a:spcBef>
                <a:spcPts val="675"/>
              </a:spcBef>
              <a:buClrTx/>
              <a:buFont typeface="Wingdings" panose="05000000000000000000" pitchFamily="2" charset="2"/>
              <a:buChar char="ü"/>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US" dirty="0">
                <a:latin typeface="+mn-lt"/>
                <a:ea typeface="msmincho" charset="0"/>
                <a:cs typeface="msmincho" charset="0"/>
              </a:rPr>
              <a:t>All you need to use </a:t>
            </a:r>
            <a:r>
              <a:rPr lang="en-US" dirty="0" smtClean="0">
                <a:latin typeface="+mn-lt"/>
                <a:ea typeface="msmincho" charset="0"/>
                <a:cs typeface="msmincho" charset="0"/>
              </a:rPr>
              <a:t>it is </a:t>
            </a:r>
            <a:r>
              <a:rPr lang="en-US" dirty="0">
                <a:latin typeface="+mn-lt"/>
                <a:ea typeface="msmincho" charset="0"/>
                <a:cs typeface="msmincho" charset="0"/>
              </a:rPr>
              <a:t>a </a:t>
            </a:r>
            <a:r>
              <a:rPr lang="en-US" dirty="0" smtClean="0">
                <a:latin typeface="+mn-lt"/>
                <a:ea typeface="msmincho" charset="0"/>
                <a:cs typeface="msmincho" charset="0"/>
              </a:rPr>
              <a:t>web browser.</a:t>
            </a:r>
          </a:p>
          <a:p>
            <a:pPr marL="6350" eaLnBrk="0">
              <a:lnSpc>
                <a:spcPct val="100000"/>
              </a:lnSpc>
              <a:spcBef>
                <a:spcPts val="675"/>
              </a:spcBef>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US" sz="2000" dirty="0" smtClean="0">
                <a:latin typeface="+mn-lt"/>
                <a:ea typeface="msmincho" charset="0"/>
                <a:cs typeface="msmincho" charset="0"/>
              </a:rPr>
              <a:t>     (</a:t>
            </a:r>
            <a:r>
              <a:rPr lang="en-US" sz="2000" dirty="0">
                <a:latin typeface="+mn-lt"/>
                <a:ea typeface="msmincho" charset="0"/>
                <a:cs typeface="msmincho" charset="0"/>
              </a:rPr>
              <a:t>Internet Explorer, Firefox, Google Chrome, </a:t>
            </a:r>
            <a:r>
              <a:rPr lang="en-US" sz="2000" dirty="0" smtClean="0">
                <a:latin typeface="+mn-lt"/>
                <a:ea typeface="msmincho" charset="0"/>
                <a:cs typeface="msmincho" charset="0"/>
              </a:rPr>
              <a:t>Safari, </a:t>
            </a:r>
            <a:r>
              <a:rPr lang="en-US" sz="2000" dirty="0" err="1" smtClean="0">
                <a:latin typeface="+mn-lt"/>
                <a:ea typeface="msmincho" charset="0"/>
                <a:cs typeface="msmincho" charset="0"/>
              </a:rPr>
              <a:t>etc</a:t>
            </a:r>
            <a:r>
              <a:rPr lang="en-US" sz="2000" dirty="0">
                <a:latin typeface="+mn-lt"/>
                <a:ea typeface="msmincho" charset="0"/>
                <a:cs typeface="msmincho" charset="0"/>
              </a:rPr>
              <a:t>)</a:t>
            </a:r>
          </a:p>
          <a:p>
            <a:pPr marL="349250" indent="-342900" eaLnBrk="0">
              <a:lnSpc>
                <a:spcPct val="100000"/>
              </a:lnSpc>
              <a:spcBef>
                <a:spcPts val="675"/>
              </a:spcBef>
              <a:buClrTx/>
              <a:buFont typeface="Wingdings" panose="05000000000000000000" pitchFamily="2" charset="2"/>
              <a:buChar char="ü"/>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endParaRPr lang="en-US" dirty="0">
              <a:latin typeface="+mn-lt"/>
              <a:ea typeface="msmincho" charset="0"/>
              <a:cs typeface="msmincho" charset="0"/>
            </a:endParaRPr>
          </a:p>
          <a:p>
            <a:pPr marL="349250" indent="-342900" eaLnBrk="0">
              <a:lnSpc>
                <a:spcPct val="100000"/>
              </a:lnSpc>
              <a:spcBef>
                <a:spcPts val="675"/>
              </a:spcBef>
              <a:buClrTx/>
              <a:buFont typeface="Wingdings" panose="05000000000000000000" pitchFamily="2" charset="2"/>
              <a:buChar char="ü"/>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US" dirty="0">
                <a:latin typeface="+mn-lt"/>
                <a:ea typeface="msmincho" charset="0"/>
                <a:cs typeface="msmincho" charset="0"/>
              </a:rPr>
              <a:t>No installation on your </a:t>
            </a:r>
            <a:r>
              <a:rPr lang="en-US" dirty="0" smtClean="0">
                <a:latin typeface="+mn-lt"/>
                <a:ea typeface="msmincho" charset="0"/>
                <a:cs typeface="msmincho" charset="0"/>
              </a:rPr>
              <a:t>computer is required.</a:t>
            </a:r>
            <a:endParaRPr lang="en-US" dirty="0">
              <a:latin typeface="+mn-lt"/>
              <a:ea typeface="msmincho" charset="0"/>
              <a:cs typeface="msmincho" charset="0"/>
            </a:endParaRPr>
          </a:p>
          <a:p>
            <a:pPr marL="349250" indent="-342900" eaLnBrk="0">
              <a:lnSpc>
                <a:spcPct val="100000"/>
              </a:lnSpc>
              <a:spcBef>
                <a:spcPts val="675"/>
              </a:spcBef>
              <a:buClrTx/>
              <a:buFont typeface="Wingdings" panose="05000000000000000000" pitchFamily="2" charset="2"/>
              <a:buChar char="ü"/>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endParaRPr lang="en-US" dirty="0" smtClean="0">
              <a:latin typeface="+mn-lt"/>
              <a:ea typeface="msmincho" charset="0"/>
              <a:cs typeface="msmincho" charset="0"/>
            </a:endParaRPr>
          </a:p>
          <a:p>
            <a:pPr marL="349250" indent="-342900" eaLnBrk="0">
              <a:lnSpc>
                <a:spcPct val="100000"/>
              </a:lnSpc>
              <a:spcBef>
                <a:spcPts val="675"/>
              </a:spcBef>
              <a:buClrTx/>
              <a:buFont typeface="Wingdings" panose="05000000000000000000" pitchFamily="2" charset="2"/>
              <a:buChar char="ü"/>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r>
              <a:rPr lang="en-US" dirty="0">
                <a:latin typeface="+mn-lt"/>
                <a:ea typeface="msmincho" charset="0"/>
                <a:cs typeface="msmincho" charset="0"/>
              </a:rPr>
              <a:t>You can use </a:t>
            </a:r>
            <a:r>
              <a:rPr lang="en-US" dirty="0" err="1">
                <a:latin typeface="+mn-lt"/>
                <a:ea typeface="msmincho" charset="0"/>
                <a:cs typeface="msmincho" charset="0"/>
              </a:rPr>
              <a:t>EduRole</a:t>
            </a:r>
            <a:r>
              <a:rPr lang="en-US" dirty="0">
                <a:latin typeface="+mn-lt"/>
                <a:ea typeface="msmincho" charset="0"/>
                <a:cs typeface="msmincho" charset="0"/>
              </a:rPr>
              <a:t> from any PC on campus and even from anywhere in the </a:t>
            </a:r>
            <a:r>
              <a:rPr lang="en-US" dirty="0" smtClean="0">
                <a:latin typeface="+mn-lt"/>
                <a:ea typeface="msmincho" charset="0"/>
                <a:cs typeface="msmincho" charset="0"/>
              </a:rPr>
              <a:t>world.</a:t>
            </a:r>
            <a:br>
              <a:rPr lang="en-US" dirty="0" smtClean="0">
                <a:latin typeface="+mn-lt"/>
                <a:ea typeface="msmincho" charset="0"/>
                <a:cs typeface="msmincho" charset="0"/>
              </a:rPr>
            </a:br>
            <a:r>
              <a:rPr lang="en-US" dirty="0" smtClean="0">
                <a:latin typeface="+mn-lt"/>
                <a:ea typeface="msmincho" charset="0"/>
                <a:cs typeface="msmincho" charset="0"/>
              </a:rPr>
              <a:t>(</a:t>
            </a:r>
            <a:r>
              <a:rPr lang="en-US" dirty="0">
                <a:latin typeface="+mn-lt"/>
                <a:ea typeface="msmincho" charset="0"/>
                <a:cs typeface="msmincho" charset="0"/>
              </a:rPr>
              <a:t>provided your institution allows external access</a:t>
            </a:r>
            <a:r>
              <a:rPr lang="en-US" dirty="0" smtClean="0">
                <a:latin typeface="+mn-lt"/>
                <a:ea typeface="msmincho" charset="0"/>
                <a:cs typeface="msmincho" charset="0"/>
              </a:rPr>
              <a:t>)  </a:t>
            </a:r>
            <a:endParaRPr lang="en-US" dirty="0">
              <a:latin typeface="+mn-lt"/>
              <a:ea typeface="msmincho" charset="0"/>
              <a:cs typeface="msmincho" charset="0"/>
            </a:endParaRPr>
          </a:p>
          <a:p>
            <a:pPr marL="342900" indent="-336550" eaLnBrk="0">
              <a:lnSpc>
                <a:spcPct val="100000"/>
              </a:lnSpc>
              <a:spcBef>
                <a:spcPts val="675"/>
              </a:spcBef>
              <a:buClrTx/>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Lst>
            </a:pPr>
            <a:endParaRPr lang="en-US" dirty="0">
              <a:latin typeface="+mn-lt"/>
              <a:ea typeface="msmincho" charset="0"/>
              <a:cs typeface="msmincho" charset="0"/>
            </a:endParaRPr>
          </a:p>
        </p:txBody>
      </p:sp>
      <p:sp>
        <p:nvSpPr>
          <p:cNvPr id="9"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ea typeface="msmincho" charset="0"/>
                <a:cs typeface="msmincho" charset="0"/>
              </a:rPr>
              <a:t>First of all: what is </a:t>
            </a:r>
            <a:r>
              <a:rPr lang="en-US" sz="3200" b="1" dirty="0" err="1" smtClean="0">
                <a:ea typeface="msmincho" charset="0"/>
                <a:cs typeface="msmincho" charset="0"/>
              </a:rPr>
              <a:t>EduRole</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6148" name="Text Box 4"/>
          <p:cNvSpPr txBox="1">
            <a:spLocks noChangeArrowheads="1"/>
          </p:cNvSpPr>
          <p:nvPr/>
        </p:nvSpPr>
        <p:spPr bwMode="auto">
          <a:xfrm>
            <a:off x="2144628" y="1517650"/>
            <a:ext cx="7177197" cy="6336704"/>
          </a:xfrm>
          <a:prstGeom prst="rect">
            <a:avLst/>
          </a:prstGeom>
          <a:noFill/>
          <a:ln w="9525">
            <a:noFill/>
            <a:round/>
            <a:headEnd/>
            <a:tailEnd/>
          </a:ln>
          <a:effectLst/>
        </p:spPr>
        <p:txBody>
          <a:bodyPr lIns="90000" tIns="46800" rIns="90000" bIns="46800"/>
          <a:lstStyle/>
          <a:p>
            <a:pPr marL="273050" lvl="1" indent="0" hangingPunct="1">
              <a:lnSpc>
                <a:spcPct val="100000"/>
              </a:lnSpc>
              <a:spcBef>
                <a:spcPts val="450"/>
              </a:spcBef>
              <a:buClrTx/>
              <a:tabLst>
                <a:tab pos="533400"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 pos="9517063" algn="l"/>
              </a:tabLst>
            </a:pPr>
            <a:r>
              <a:rPr lang="en-GB" sz="2200" dirty="0" err="1" smtClean="0">
                <a:solidFill>
                  <a:srgbClr val="FFFFFF"/>
                </a:solidFill>
                <a:latin typeface="+mn-lt"/>
                <a:ea typeface="SimSun" charset="0"/>
                <a:cs typeface="SimSun" charset="0"/>
              </a:rPr>
              <a:t>EduRole</a:t>
            </a:r>
            <a:r>
              <a:rPr lang="en-GB" sz="2200" dirty="0" smtClean="0">
                <a:solidFill>
                  <a:srgbClr val="FFFFFF"/>
                </a:solidFill>
                <a:latin typeface="+mn-lt"/>
                <a:ea typeface="SimSun" charset="0"/>
                <a:cs typeface="SimSun" charset="0"/>
              </a:rPr>
              <a:t> </a:t>
            </a:r>
            <a:r>
              <a:rPr lang="en-GB" sz="2200" dirty="0">
                <a:solidFill>
                  <a:srgbClr val="FFFFFF"/>
                </a:solidFill>
                <a:latin typeface="+mn-lt"/>
                <a:ea typeface="SimSun" charset="0"/>
                <a:cs typeface="SimSun" charset="0"/>
              </a:rPr>
              <a:t>covers a </a:t>
            </a:r>
            <a:r>
              <a:rPr lang="en-GB" sz="2200" b="1" i="1" dirty="0">
                <a:solidFill>
                  <a:srgbClr val="FFFF00"/>
                </a:solidFill>
                <a:latin typeface="+mn-lt"/>
                <a:ea typeface="SimSun" charset="0"/>
                <a:cs typeface="SimSun" charset="0"/>
              </a:rPr>
              <a:t>broad range of functionality</a:t>
            </a:r>
            <a:r>
              <a:rPr lang="en-GB" sz="2200" b="1" i="1" dirty="0">
                <a:solidFill>
                  <a:srgbClr val="FFFFFF"/>
                </a:solidFill>
                <a:latin typeface="+mn-lt"/>
                <a:ea typeface="SimSun" charset="0"/>
                <a:cs typeface="SimSun" charset="0"/>
              </a:rPr>
              <a:t> </a:t>
            </a:r>
            <a:r>
              <a:rPr lang="en-GB" sz="2200" dirty="0">
                <a:solidFill>
                  <a:srgbClr val="FFFFFF"/>
                </a:solidFill>
                <a:latin typeface="+mn-lt"/>
                <a:ea typeface="SimSun" charset="0"/>
                <a:cs typeface="SimSun" charset="0"/>
              </a:rPr>
              <a:t>concerning academic administration issues and tasks in an </a:t>
            </a:r>
            <a:r>
              <a:rPr lang="en-GB" sz="2200" b="1" i="1" dirty="0">
                <a:solidFill>
                  <a:srgbClr val="FFFFFF"/>
                </a:solidFill>
                <a:latin typeface="+mn-lt"/>
                <a:ea typeface="SimSun" charset="0"/>
                <a:cs typeface="SimSun" charset="0"/>
              </a:rPr>
              <a:t>integrated way</a:t>
            </a:r>
            <a:r>
              <a:rPr lang="en-GB" sz="2200" dirty="0">
                <a:solidFill>
                  <a:srgbClr val="FFFFFF"/>
                </a:solidFill>
                <a:latin typeface="+mn-lt"/>
                <a:ea typeface="SimSun" charset="0"/>
                <a:cs typeface="SimSun" charset="0"/>
              </a:rPr>
              <a:t>: full registration and update functions for student, staff, studies, courses and exam information in one system.</a:t>
            </a:r>
            <a:br>
              <a:rPr lang="en-GB" sz="2200" dirty="0">
                <a:solidFill>
                  <a:srgbClr val="FFFFFF"/>
                </a:solidFill>
                <a:latin typeface="+mn-lt"/>
                <a:ea typeface="SimSun" charset="0"/>
                <a:cs typeface="SimSun" charset="0"/>
              </a:rPr>
            </a:br>
            <a:endParaRPr lang="en-GB" sz="2200" dirty="0">
              <a:solidFill>
                <a:srgbClr val="FFFFFF"/>
              </a:solidFill>
              <a:latin typeface="+mn-lt"/>
              <a:ea typeface="SimSun" charset="0"/>
              <a:cs typeface="SimSun" charset="0"/>
            </a:endParaRPr>
          </a:p>
          <a:p>
            <a:pPr marL="273050" lvl="1" indent="0" hangingPunct="1">
              <a:lnSpc>
                <a:spcPct val="100000"/>
              </a:lnSpc>
              <a:spcBef>
                <a:spcPts val="450"/>
              </a:spcBef>
              <a:buClrTx/>
              <a:tabLst>
                <a:tab pos="533400"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 pos="9517063" algn="l"/>
              </a:tabLst>
            </a:pPr>
            <a:r>
              <a:rPr lang="en-GB" sz="2200" dirty="0" err="1" smtClean="0">
                <a:solidFill>
                  <a:srgbClr val="FFFFFF"/>
                </a:solidFill>
                <a:latin typeface="+mn-lt"/>
                <a:ea typeface="SimSun" charset="0"/>
                <a:cs typeface="SimSun" charset="0"/>
              </a:rPr>
              <a:t>EduRole</a:t>
            </a:r>
            <a:r>
              <a:rPr lang="en-GB" sz="2200" dirty="0" smtClean="0">
                <a:solidFill>
                  <a:srgbClr val="FFFFFF"/>
                </a:solidFill>
                <a:latin typeface="+mn-lt"/>
                <a:ea typeface="SimSun" charset="0"/>
                <a:cs typeface="SimSun" charset="0"/>
              </a:rPr>
              <a:t> </a:t>
            </a:r>
            <a:r>
              <a:rPr lang="en-GB" sz="2200" dirty="0">
                <a:solidFill>
                  <a:srgbClr val="FFFFFF"/>
                </a:solidFill>
                <a:latin typeface="+mn-lt"/>
                <a:ea typeface="SimSun" charset="0"/>
                <a:cs typeface="SimSun" charset="0"/>
              </a:rPr>
              <a:t>is </a:t>
            </a:r>
            <a:r>
              <a:rPr lang="en-GB" sz="2200" b="1" i="1" dirty="0" smtClean="0">
                <a:solidFill>
                  <a:srgbClr val="FFFFFF"/>
                </a:solidFill>
                <a:latin typeface="+mn-lt"/>
                <a:ea typeface="SimSun" charset="0"/>
                <a:cs typeface="SimSun" charset="0"/>
              </a:rPr>
              <a:t>FREE</a:t>
            </a:r>
            <a:r>
              <a:rPr lang="en-GB" sz="2200" dirty="0" smtClean="0">
                <a:solidFill>
                  <a:srgbClr val="FFFFFF"/>
                </a:solidFill>
                <a:latin typeface="+mn-lt"/>
                <a:ea typeface="SimSun" charset="0"/>
                <a:cs typeface="SimSun" charset="0"/>
              </a:rPr>
              <a:t>: </a:t>
            </a:r>
            <a:r>
              <a:rPr lang="en-GB" sz="2200" dirty="0">
                <a:solidFill>
                  <a:srgbClr val="FFFFFF"/>
                </a:solidFill>
                <a:latin typeface="+mn-lt"/>
                <a:ea typeface="SimSun" charset="0"/>
                <a:cs typeface="SimSun" charset="0"/>
              </a:rPr>
              <a:t>given the fact that </a:t>
            </a:r>
            <a:r>
              <a:rPr lang="en-GB" sz="2200" dirty="0" err="1" smtClean="0">
                <a:solidFill>
                  <a:srgbClr val="FFFFFF"/>
                </a:solidFill>
                <a:latin typeface="+mn-lt"/>
                <a:ea typeface="SimSun" charset="0"/>
                <a:cs typeface="SimSun" charset="0"/>
              </a:rPr>
              <a:t>EduRole</a:t>
            </a:r>
            <a:r>
              <a:rPr lang="en-GB" sz="2200" dirty="0" smtClean="0">
                <a:solidFill>
                  <a:srgbClr val="FFFFFF"/>
                </a:solidFill>
                <a:latin typeface="+mn-lt"/>
                <a:ea typeface="SimSun" charset="0"/>
                <a:cs typeface="SimSun" charset="0"/>
              </a:rPr>
              <a:t> </a:t>
            </a:r>
            <a:r>
              <a:rPr lang="en-GB" sz="2200" dirty="0">
                <a:solidFill>
                  <a:srgbClr val="FFFFFF"/>
                </a:solidFill>
                <a:latin typeface="+mn-lt"/>
                <a:ea typeface="SimSun" charset="0"/>
                <a:cs typeface="SimSun" charset="0"/>
              </a:rPr>
              <a:t>is open source, the system as such is for free. </a:t>
            </a:r>
            <a:br>
              <a:rPr lang="en-GB" sz="2200" dirty="0">
                <a:solidFill>
                  <a:srgbClr val="FFFFFF"/>
                </a:solidFill>
                <a:latin typeface="+mn-lt"/>
                <a:ea typeface="SimSun" charset="0"/>
                <a:cs typeface="SimSun" charset="0"/>
              </a:rPr>
            </a:br>
            <a:endParaRPr lang="en-GB" sz="2200" dirty="0">
              <a:solidFill>
                <a:srgbClr val="FFFFFF"/>
              </a:solidFill>
              <a:latin typeface="+mn-lt"/>
              <a:ea typeface="SimSun" charset="0"/>
              <a:cs typeface="SimSun" charset="0"/>
            </a:endParaRPr>
          </a:p>
          <a:p>
            <a:pPr marL="273050" lvl="1" indent="0" hangingPunct="1">
              <a:lnSpc>
                <a:spcPct val="100000"/>
              </a:lnSpc>
              <a:spcBef>
                <a:spcPts val="450"/>
              </a:spcBef>
              <a:buClrTx/>
              <a:tabLst>
                <a:tab pos="533400"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 pos="9517063" algn="l"/>
              </a:tabLst>
            </a:pPr>
            <a:r>
              <a:rPr lang="en-GB" sz="2200" b="1" i="1" dirty="0" smtClean="0">
                <a:solidFill>
                  <a:srgbClr val="FFFF00"/>
                </a:solidFill>
                <a:latin typeface="+mn-lt"/>
                <a:ea typeface="SimSun" charset="0"/>
                <a:cs typeface="SimSun" charset="0"/>
              </a:rPr>
              <a:t>No </a:t>
            </a:r>
            <a:r>
              <a:rPr lang="en-GB" sz="2200" b="1" i="1" dirty="0">
                <a:solidFill>
                  <a:srgbClr val="FFFF00"/>
                </a:solidFill>
                <a:latin typeface="+mn-lt"/>
                <a:ea typeface="SimSun" charset="0"/>
                <a:cs typeface="SimSun" charset="0"/>
              </a:rPr>
              <a:t>risk of vendor dependency or lock-in</a:t>
            </a:r>
            <a:r>
              <a:rPr lang="en-GB" sz="2200" dirty="0">
                <a:solidFill>
                  <a:srgbClr val="FFFFFF"/>
                </a:solidFill>
                <a:latin typeface="+mn-lt"/>
                <a:ea typeface="SimSun" charset="0"/>
                <a:cs typeface="SimSun" charset="0"/>
              </a:rPr>
              <a:t>: </a:t>
            </a:r>
            <a:r>
              <a:rPr lang="en-GB" sz="2200" dirty="0" smtClean="0">
                <a:solidFill>
                  <a:srgbClr val="FFFFFF"/>
                </a:solidFill>
                <a:latin typeface="+mn-lt"/>
                <a:ea typeface="SimSun" charset="0"/>
                <a:cs typeface="SimSun" charset="0"/>
              </a:rPr>
              <a:t>institutions implementing </a:t>
            </a:r>
            <a:r>
              <a:rPr lang="en-GB" sz="2200" dirty="0" err="1" smtClean="0">
                <a:solidFill>
                  <a:srgbClr val="FFFFFF"/>
                </a:solidFill>
                <a:latin typeface="+mn-lt"/>
                <a:ea typeface="SimSun" charset="0"/>
                <a:cs typeface="SimSun" charset="0"/>
              </a:rPr>
              <a:t>EduRole</a:t>
            </a:r>
            <a:r>
              <a:rPr lang="en-GB" sz="2200" dirty="0" smtClean="0">
                <a:solidFill>
                  <a:srgbClr val="FFFFFF"/>
                </a:solidFill>
                <a:latin typeface="+mn-lt"/>
                <a:ea typeface="SimSun" charset="0"/>
                <a:cs typeface="SimSun" charset="0"/>
              </a:rPr>
              <a:t> are </a:t>
            </a:r>
            <a:r>
              <a:rPr lang="en-GB" sz="2200" dirty="0">
                <a:solidFill>
                  <a:srgbClr val="FFFFFF"/>
                </a:solidFill>
                <a:latin typeface="+mn-lt"/>
                <a:ea typeface="SimSun" charset="0"/>
                <a:cs typeface="SimSun" charset="0"/>
              </a:rPr>
              <a:t>not dependent of the policy of vendors, e.g. as to when and how new versions or functionality becomes available, but the open source character of the systems make adjustments by any qualified IT-expert possible at any time</a:t>
            </a:r>
            <a:r>
              <a:rPr lang="en-GB" sz="2200" dirty="0">
                <a:solidFill>
                  <a:srgbClr val="676A55"/>
                </a:solidFill>
                <a:latin typeface="+mn-lt"/>
                <a:ea typeface="SimSun" charset="0"/>
                <a:cs typeface="SimSun" charset="0"/>
              </a:rPr>
              <a:t>.</a:t>
            </a:r>
          </a:p>
          <a:p>
            <a:pPr marL="301625" indent="-285750" hangingPunct="1">
              <a:lnSpc>
                <a:spcPct val="100000"/>
              </a:lnSpc>
              <a:spcBef>
                <a:spcPts val="500"/>
              </a:spcBef>
              <a:buClrTx/>
              <a:buFont typeface="Arial" panose="020B0604020202020204" pitchFamily="34" charset="0"/>
              <a:buChar char="•"/>
              <a:tabLst>
                <a:tab pos="533400"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 pos="9517063" algn="l"/>
              </a:tabLst>
            </a:pPr>
            <a:endParaRPr lang="en-GB" sz="2200" dirty="0">
              <a:solidFill>
                <a:srgbClr val="676A55"/>
              </a:solidFill>
              <a:latin typeface="+mn-lt"/>
              <a:ea typeface="SimSun" charset="0"/>
              <a:cs typeface="SimSun"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10"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err="1" smtClean="0">
                <a:ea typeface="msmincho" charset="0"/>
                <a:cs typeface="msmincho" charset="0"/>
              </a:rPr>
              <a:t>EduRole</a:t>
            </a:r>
            <a:r>
              <a:rPr lang="en-US" sz="3200" b="1" dirty="0" smtClean="0">
                <a:ea typeface="msmincho" charset="0"/>
                <a:cs typeface="msmincho" charset="0"/>
              </a:rPr>
              <a:t> </a:t>
            </a:r>
            <a:r>
              <a:rPr lang="en-US" sz="3200" b="1" dirty="0" err="1" smtClean="0">
                <a:ea typeface="msmincho" charset="0"/>
                <a:cs typeface="msmincho" charset="0"/>
              </a:rPr>
              <a:t>vs</a:t>
            </a:r>
            <a:r>
              <a:rPr lang="en-US" sz="3200" b="1" dirty="0" smtClean="0">
                <a:ea typeface="msmincho" charset="0"/>
                <a:cs typeface="msmincho" charset="0"/>
              </a:rPr>
              <a:t> …</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7172" name="Text Box 4"/>
          <p:cNvSpPr txBox="1">
            <a:spLocks noChangeArrowheads="1"/>
          </p:cNvSpPr>
          <p:nvPr/>
        </p:nvSpPr>
        <p:spPr bwMode="auto">
          <a:xfrm>
            <a:off x="2376016" y="1641475"/>
            <a:ext cx="7343800" cy="5116512"/>
          </a:xfrm>
          <a:prstGeom prst="rect">
            <a:avLst/>
          </a:prstGeom>
          <a:noFill/>
          <a:ln w="9525">
            <a:noFill/>
            <a:round/>
            <a:headEnd/>
            <a:tailEnd/>
          </a:ln>
          <a:effectLst/>
        </p:spPr>
        <p:txBody>
          <a:bodyPr lIns="90000" tIns="46800" rIns="90000" bIns="46800"/>
          <a:lstStyle/>
          <a:p>
            <a:pPr hangingPunct="1">
              <a:lnSpc>
                <a:spcPct val="100000"/>
              </a:lnSpc>
              <a:spcBef>
                <a:spcPts val="450"/>
              </a:spcBef>
              <a:buClr>
                <a:srgbClr val="72A376"/>
              </a:buCl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GB" b="1" i="1" dirty="0">
                <a:solidFill>
                  <a:srgbClr val="FFFF00"/>
                </a:solidFill>
                <a:latin typeface="+mn-lt"/>
                <a:ea typeface="msmincho" charset="0"/>
                <a:cs typeface="msmincho" charset="0"/>
              </a:rPr>
              <a:t>Easily extendible</a:t>
            </a:r>
            <a:r>
              <a:rPr lang="en-GB" b="1" i="1" dirty="0">
                <a:solidFill>
                  <a:srgbClr val="FFFFFF"/>
                </a:solidFill>
                <a:latin typeface="+mn-lt"/>
                <a:ea typeface="msmincho" charset="0"/>
                <a:cs typeface="msmincho" charset="0"/>
              </a:rPr>
              <a:t>:</a:t>
            </a:r>
            <a:r>
              <a:rPr lang="en-GB" dirty="0">
                <a:solidFill>
                  <a:srgbClr val="FFFFFF"/>
                </a:solidFill>
                <a:latin typeface="+mn-lt"/>
                <a:ea typeface="msmincho" charset="0"/>
                <a:cs typeface="msmincho" charset="0"/>
              </a:rPr>
              <a:t> given the </a:t>
            </a:r>
            <a:r>
              <a:rPr lang="en-GB" b="1" dirty="0">
                <a:solidFill>
                  <a:srgbClr val="FFFF00"/>
                </a:solidFill>
                <a:latin typeface="+mn-lt"/>
                <a:ea typeface="msmincho" charset="0"/>
                <a:cs typeface="msmincho" charset="0"/>
              </a:rPr>
              <a:t>modular architecture</a:t>
            </a:r>
            <a:r>
              <a:rPr lang="en-GB" b="1" dirty="0">
                <a:solidFill>
                  <a:srgbClr val="FFFFFF"/>
                </a:solidFill>
                <a:latin typeface="+mn-lt"/>
                <a:ea typeface="msmincho" charset="0"/>
                <a:cs typeface="msmincho" charset="0"/>
              </a:rPr>
              <a:t> </a:t>
            </a:r>
            <a:r>
              <a:rPr lang="en-GB" dirty="0">
                <a:solidFill>
                  <a:srgbClr val="FFFFFF"/>
                </a:solidFill>
                <a:latin typeface="+mn-lt"/>
                <a:ea typeface="msmincho" charset="0"/>
                <a:cs typeface="msmincho" charset="0"/>
              </a:rPr>
              <a:t>of the system,  the functionality of </a:t>
            </a:r>
            <a:r>
              <a:rPr lang="en-GB" dirty="0" err="1" smtClean="0">
                <a:solidFill>
                  <a:srgbClr val="FFFFFF"/>
                </a:solidFill>
                <a:latin typeface="+mn-lt"/>
                <a:ea typeface="msmincho" charset="0"/>
                <a:cs typeface="msmincho" charset="0"/>
              </a:rPr>
              <a:t>EduRole</a:t>
            </a:r>
            <a:r>
              <a:rPr lang="en-GB" dirty="0" smtClean="0">
                <a:solidFill>
                  <a:srgbClr val="FFFFFF"/>
                </a:solidFill>
                <a:latin typeface="+mn-lt"/>
                <a:ea typeface="msmincho" charset="0"/>
                <a:cs typeface="msmincho" charset="0"/>
              </a:rPr>
              <a:t> </a:t>
            </a:r>
            <a:r>
              <a:rPr lang="en-GB" dirty="0">
                <a:solidFill>
                  <a:srgbClr val="FFFFFF"/>
                </a:solidFill>
                <a:latin typeface="+mn-lt"/>
                <a:ea typeface="msmincho" charset="0"/>
                <a:cs typeface="msmincho" charset="0"/>
              </a:rPr>
              <a:t>can easily be extended with modules of various kinds (e.g. a module for managing the housing of students on campus, an electronic publication module, a research information module, etc</a:t>
            </a:r>
            <a:r>
              <a:rPr lang="en-GB" dirty="0" smtClean="0">
                <a:solidFill>
                  <a:srgbClr val="FFFFFF"/>
                </a:solidFill>
                <a:latin typeface="+mn-lt"/>
                <a:ea typeface="msmincho" charset="0"/>
                <a:cs typeface="msmincho" charset="0"/>
              </a:rPr>
              <a:t>…).</a:t>
            </a:r>
            <a:r>
              <a:rPr lang="en-GB" dirty="0">
                <a:solidFill>
                  <a:srgbClr val="FFFFFF"/>
                </a:solidFill>
                <a:latin typeface="+mn-lt"/>
                <a:ea typeface="msmincho" charset="0"/>
                <a:cs typeface="msmincho" charset="0"/>
              </a:rPr>
              <a:t/>
            </a:r>
            <a:br>
              <a:rPr lang="en-GB" dirty="0">
                <a:solidFill>
                  <a:srgbClr val="FFFFFF"/>
                </a:solidFill>
                <a:latin typeface="+mn-lt"/>
                <a:ea typeface="msmincho" charset="0"/>
                <a:cs typeface="msmincho" charset="0"/>
              </a:rPr>
            </a:br>
            <a:endParaRPr lang="en-GB" dirty="0">
              <a:solidFill>
                <a:srgbClr val="FFFFFF"/>
              </a:solidFill>
              <a:latin typeface="+mn-lt"/>
              <a:ea typeface="msmincho" charset="0"/>
              <a:cs typeface="msmincho" charset="0"/>
            </a:endParaRPr>
          </a:p>
          <a:p>
            <a:pPr hangingPunct="1">
              <a:lnSpc>
                <a:spcPct val="100000"/>
              </a:lnSpc>
              <a:spcBef>
                <a:spcPts val="450"/>
              </a:spcBef>
              <a:buClr>
                <a:srgbClr val="72A376"/>
              </a:buCl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GB" b="1" i="1" dirty="0">
                <a:solidFill>
                  <a:srgbClr val="FFFF00"/>
                </a:solidFill>
                <a:latin typeface="+mn-lt"/>
                <a:ea typeface="msmincho" charset="0"/>
                <a:cs typeface="msmincho" charset="0"/>
              </a:rPr>
              <a:t>Based on (international) “community approach”</a:t>
            </a:r>
            <a:r>
              <a:rPr lang="en-GB" dirty="0">
                <a:solidFill>
                  <a:srgbClr val="FFFFFF"/>
                </a:solidFill>
                <a:latin typeface="+mn-lt"/>
                <a:ea typeface="msmincho" charset="0"/>
                <a:cs typeface="msmincho" charset="0"/>
              </a:rPr>
              <a:t>: </a:t>
            </a:r>
            <a:r>
              <a:rPr lang="en-GB" dirty="0" err="1" smtClean="0">
                <a:solidFill>
                  <a:srgbClr val="FFFFFF"/>
                </a:solidFill>
                <a:latin typeface="+mn-lt"/>
                <a:ea typeface="msmincho" charset="0"/>
                <a:cs typeface="msmincho" charset="0"/>
              </a:rPr>
              <a:t>EduRole</a:t>
            </a:r>
            <a:r>
              <a:rPr lang="en-GB" dirty="0" smtClean="0">
                <a:solidFill>
                  <a:srgbClr val="FFFFFF"/>
                </a:solidFill>
                <a:latin typeface="+mn-lt"/>
                <a:ea typeface="msmincho" charset="0"/>
                <a:cs typeface="msmincho" charset="0"/>
              </a:rPr>
              <a:t> </a:t>
            </a:r>
            <a:r>
              <a:rPr lang="en-GB" dirty="0">
                <a:solidFill>
                  <a:srgbClr val="FFFFFF"/>
                </a:solidFill>
                <a:latin typeface="+mn-lt"/>
                <a:ea typeface="msmincho" charset="0"/>
                <a:cs typeface="msmincho" charset="0"/>
              </a:rPr>
              <a:t>is developed in cooperation with various international IT-experts (</a:t>
            </a:r>
            <a:r>
              <a:rPr lang="en-GB" dirty="0" smtClean="0">
                <a:solidFill>
                  <a:srgbClr val="FFFFFF"/>
                </a:solidFill>
                <a:latin typeface="+mn-lt"/>
                <a:ea typeface="msmincho" charset="0"/>
                <a:cs typeface="msmincho" charset="0"/>
              </a:rPr>
              <a:t>Netherlands, Aruba, Zambia) </a:t>
            </a:r>
            <a:r>
              <a:rPr lang="en-GB" dirty="0">
                <a:solidFill>
                  <a:srgbClr val="FFFFFF"/>
                </a:solidFill>
                <a:latin typeface="+mn-lt"/>
                <a:ea typeface="msmincho" charset="0"/>
                <a:cs typeface="msmincho" charset="0"/>
              </a:rPr>
              <a:t>and all modules developed by participants are put available for free to the whole community.</a:t>
            </a:r>
          </a:p>
          <a:p>
            <a:pPr marL="257175" indent="-257175" hangingPunct="1">
              <a:lnSpc>
                <a:spcPct val="100000"/>
              </a:lnSpc>
              <a:spcBef>
                <a:spcPts val="450"/>
              </a:spcBef>
              <a:buClr>
                <a:srgbClr val="72A376"/>
              </a:buClr>
              <a:buFont typeface="Wingdings 2" pitchFamily="16" charset="2"/>
              <a:buChar cha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endParaRPr lang="en-GB" dirty="0">
              <a:solidFill>
                <a:srgbClr val="FFFFFF"/>
              </a:solidFill>
              <a:latin typeface="+mn-lt"/>
              <a:ea typeface="msmincho" charset="0"/>
              <a:cs typeface="msmincho"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err="1" smtClean="0">
                <a:ea typeface="msmincho" charset="0"/>
                <a:cs typeface="msmincho" charset="0"/>
              </a:rPr>
              <a:t>EduRole</a:t>
            </a:r>
            <a:r>
              <a:rPr lang="en-US" sz="3200" b="1" dirty="0" smtClean="0">
                <a:ea typeface="msmincho" charset="0"/>
                <a:cs typeface="msmincho" charset="0"/>
              </a:rPr>
              <a:t> </a:t>
            </a:r>
            <a:r>
              <a:rPr lang="en-US" sz="3200" b="1" dirty="0" err="1" smtClean="0">
                <a:ea typeface="msmincho" charset="0"/>
                <a:cs typeface="msmincho" charset="0"/>
              </a:rPr>
              <a:t>vs</a:t>
            </a:r>
            <a:r>
              <a:rPr lang="en-US" sz="3200" b="1" dirty="0" smtClean="0">
                <a:ea typeface="msmincho" charset="0"/>
                <a:cs typeface="msmincho" charset="0"/>
              </a:rPr>
              <a:t> …</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8196" name="Text Box 4"/>
          <p:cNvSpPr txBox="1">
            <a:spLocks noChangeArrowheads="1"/>
          </p:cNvSpPr>
          <p:nvPr/>
        </p:nvSpPr>
        <p:spPr bwMode="auto">
          <a:xfrm>
            <a:off x="2376015" y="1597329"/>
            <a:ext cx="7231167" cy="5116512"/>
          </a:xfrm>
          <a:prstGeom prst="rect">
            <a:avLst/>
          </a:prstGeom>
          <a:noFill/>
          <a:ln w="9525">
            <a:noFill/>
            <a:round/>
            <a:headEnd/>
            <a:tailEnd/>
          </a:ln>
          <a:effectLst/>
        </p:spPr>
        <p:txBody>
          <a:bodyPr lIns="90000" tIns="46800" rIns="90000" bIns="46800"/>
          <a:lstStyle/>
          <a:p>
            <a:pPr hangingPunct="1">
              <a:lnSpc>
                <a:spcPct val="100000"/>
              </a:lnSpc>
              <a:spcBef>
                <a:spcPts val="450"/>
              </a:spcBef>
              <a:buClr>
                <a:srgbClr val="72A376"/>
              </a:buCl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GB" dirty="0" err="1" smtClean="0">
                <a:solidFill>
                  <a:srgbClr val="FFFFFF"/>
                </a:solidFill>
                <a:latin typeface="+mn-lt"/>
                <a:ea typeface="msmincho" charset="0"/>
                <a:cs typeface="msmincho" charset="0"/>
              </a:rPr>
              <a:t>EduRole</a:t>
            </a:r>
            <a:r>
              <a:rPr lang="en-GB" dirty="0" smtClean="0">
                <a:solidFill>
                  <a:srgbClr val="FFFFFF"/>
                </a:solidFill>
                <a:latin typeface="+mn-lt"/>
                <a:ea typeface="msmincho" charset="0"/>
                <a:cs typeface="msmincho" charset="0"/>
              </a:rPr>
              <a:t> was initially developed as part of a development project for Zambian universities, founded by </a:t>
            </a:r>
            <a:r>
              <a:rPr lang="en-GB" b="1" i="1" dirty="0" smtClean="0">
                <a:solidFill>
                  <a:srgbClr val="FFFFFF"/>
                </a:solidFill>
                <a:latin typeface="+mn-lt"/>
                <a:ea typeface="msmincho" charset="0"/>
                <a:cs typeface="msmincho" charset="0"/>
              </a:rPr>
              <a:t>NUFFIC</a:t>
            </a:r>
            <a:r>
              <a:rPr lang="en-GB" dirty="0" smtClean="0">
                <a:solidFill>
                  <a:srgbClr val="FFFFFF"/>
                </a:solidFill>
                <a:latin typeface="+mn-lt"/>
                <a:ea typeface="msmincho" charset="0"/>
                <a:cs typeface="msmincho" charset="0"/>
              </a:rPr>
              <a:t>, the Dutch governmental organization for university development cooperation. </a:t>
            </a:r>
            <a:br>
              <a:rPr lang="en-GB" dirty="0" smtClean="0">
                <a:solidFill>
                  <a:srgbClr val="FFFFFF"/>
                </a:solidFill>
                <a:latin typeface="+mn-lt"/>
                <a:ea typeface="msmincho" charset="0"/>
                <a:cs typeface="msmincho" charset="0"/>
              </a:rPr>
            </a:br>
            <a:endParaRPr lang="en-GB" dirty="0" smtClean="0">
              <a:solidFill>
                <a:srgbClr val="FFFFFF"/>
              </a:solidFill>
              <a:latin typeface="+mn-lt"/>
              <a:ea typeface="msmincho" charset="0"/>
              <a:cs typeface="msmincho" charset="0"/>
            </a:endParaRPr>
          </a:p>
          <a:p>
            <a:pPr hangingPunct="1">
              <a:lnSpc>
                <a:spcPct val="100000"/>
              </a:lnSpc>
              <a:spcBef>
                <a:spcPts val="450"/>
              </a:spcBef>
              <a:buClr>
                <a:srgbClr val="72A376"/>
              </a:buCl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GB" dirty="0" err="1" smtClean="0">
                <a:solidFill>
                  <a:srgbClr val="FFFFFF"/>
                </a:solidFill>
                <a:latin typeface="+mn-lt"/>
                <a:ea typeface="msmincho" charset="0"/>
                <a:cs typeface="msmincho" charset="0"/>
              </a:rPr>
              <a:t>EduRole</a:t>
            </a:r>
            <a:r>
              <a:rPr lang="en-GB" dirty="0" smtClean="0">
                <a:solidFill>
                  <a:srgbClr val="FFFFFF"/>
                </a:solidFill>
                <a:latin typeface="+mn-lt"/>
                <a:ea typeface="msmincho" charset="0"/>
                <a:cs typeface="msmincho" charset="0"/>
              </a:rPr>
              <a:t> was initially developed to support access to digitalized records at Nkrumah University (</a:t>
            </a:r>
            <a:r>
              <a:rPr lang="en-GB" dirty="0" err="1" smtClean="0">
                <a:solidFill>
                  <a:srgbClr val="FFFFFF"/>
                </a:solidFill>
                <a:latin typeface="+mn-lt"/>
                <a:ea typeface="msmincho" charset="0"/>
                <a:cs typeface="msmincho" charset="0"/>
              </a:rPr>
              <a:t>Kabwe</a:t>
            </a:r>
            <a:r>
              <a:rPr lang="en-GB" dirty="0" smtClean="0">
                <a:solidFill>
                  <a:srgbClr val="FFFFFF"/>
                </a:solidFill>
                <a:latin typeface="+mn-lt"/>
                <a:ea typeface="msmincho" charset="0"/>
                <a:cs typeface="msmincho" charset="0"/>
              </a:rPr>
              <a:t>, Zambia)</a:t>
            </a:r>
            <a:br>
              <a:rPr lang="en-GB" dirty="0" smtClean="0">
                <a:solidFill>
                  <a:srgbClr val="FFFFFF"/>
                </a:solidFill>
                <a:latin typeface="+mn-lt"/>
                <a:ea typeface="msmincho" charset="0"/>
                <a:cs typeface="msmincho" charset="0"/>
              </a:rPr>
            </a:br>
            <a:endParaRPr lang="en-GB" dirty="0" smtClean="0">
              <a:solidFill>
                <a:srgbClr val="FFFFFF"/>
              </a:solidFill>
              <a:latin typeface="+mn-lt"/>
              <a:ea typeface="msmincho" charset="0"/>
              <a:cs typeface="msmincho" charset="0"/>
            </a:endParaRPr>
          </a:p>
          <a:p>
            <a:pPr hangingPunct="1">
              <a:lnSpc>
                <a:spcPct val="100000"/>
              </a:lnSpc>
              <a:spcBef>
                <a:spcPts val="450"/>
              </a:spcBef>
              <a:buClr>
                <a:srgbClr val="72A376"/>
              </a:buClr>
              <a:tabLst>
                <a:tab pos="257175" algn="l"/>
                <a:tab pos="704850" algn="l"/>
                <a:tab pos="1154113" algn="l"/>
                <a:tab pos="1603375" algn="l"/>
                <a:tab pos="2052638" algn="l"/>
                <a:tab pos="2501900" algn="l"/>
                <a:tab pos="2951163" algn="l"/>
                <a:tab pos="3400425" algn="l"/>
                <a:tab pos="3849688" algn="l"/>
                <a:tab pos="4298950" algn="l"/>
                <a:tab pos="4748213" algn="l"/>
                <a:tab pos="5197475" algn="l"/>
                <a:tab pos="5646738" algn="l"/>
                <a:tab pos="6096000" algn="l"/>
                <a:tab pos="6545263" algn="l"/>
                <a:tab pos="6994525" algn="l"/>
                <a:tab pos="7443788" algn="l"/>
                <a:tab pos="7893050" algn="l"/>
                <a:tab pos="8342313" algn="l"/>
                <a:tab pos="8791575" algn="l"/>
                <a:tab pos="9240838" algn="l"/>
              </a:tabLst>
            </a:pPr>
            <a:r>
              <a:rPr lang="en-GB" dirty="0" err="1" smtClean="0">
                <a:solidFill>
                  <a:srgbClr val="FFFFFF"/>
                </a:solidFill>
                <a:latin typeface="+mn-lt"/>
                <a:ea typeface="msmincho" charset="0"/>
                <a:cs typeface="msmincho" charset="0"/>
              </a:rPr>
              <a:t>EduRole</a:t>
            </a:r>
            <a:r>
              <a:rPr lang="en-GB" dirty="0" smtClean="0">
                <a:solidFill>
                  <a:srgbClr val="FFFFFF"/>
                </a:solidFill>
                <a:latin typeface="+mn-lt"/>
                <a:ea typeface="msmincho" charset="0"/>
                <a:cs typeface="msmincho" charset="0"/>
              </a:rPr>
              <a:t> was developed as a stepping stone, assisting institutions in reaching a basic digitalized information management system. The system has since been extended significantly</a:t>
            </a:r>
            <a:endParaRPr lang="en-GB" dirty="0">
              <a:solidFill>
                <a:srgbClr val="FFFFFF"/>
              </a:solidFill>
              <a:latin typeface="+mn-lt"/>
              <a:ea typeface="msmincho" charset="0"/>
              <a:cs typeface="msmincho"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ea typeface="msmincho" charset="0"/>
                <a:cs typeface="msmincho" charset="0"/>
              </a:rPr>
              <a:t>Short history</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968375" y="279400"/>
            <a:ext cx="8607425" cy="1262063"/>
          </a:xfrm>
          <a:prstGeom prst="rect">
            <a:avLst/>
          </a:prstGeom>
          <a:noFill/>
          <a:ln w="9525">
            <a:noFill/>
            <a:round/>
            <a:headEnd/>
            <a:tailEnd/>
          </a:ln>
          <a:effectLst/>
        </p:spPr>
        <p:txBody>
          <a:bodyPr lIns="0" tIns="3528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200" b="1">
              <a:solidFill>
                <a:srgbClr val="E6E6E6"/>
              </a:solidFill>
              <a:ea typeface="msmincho" charset="0"/>
              <a:cs typeface="msmincho" charset="0"/>
            </a:endParaRPr>
          </a:p>
        </p:txBody>
      </p:sp>
      <p:sp>
        <p:nvSpPr>
          <p:cNvPr id="11268" name="Text Box 4"/>
          <p:cNvSpPr txBox="1">
            <a:spLocks noChangeArrowheads="1"/>
          </p:cNvSpPr>
          <p:nvPr/>
        </p:nvSpPr>
        <p:spPr bwMode="auto">
          <a:xfrm>
            <a:off x="2448024" y="1565276"/>
            <a:ext cx="6984776" cy="5291138"/>
          </a:xfrm>
          <a:prstGeom prst="rect">
            <a:avLst/>
          </a:prstGeom>
          <a:noFill/>
          <a:ln w="9525">
            <a:noFill/>
            <a:round/>
            <a:headEnd/>
            <a:tailEnd/>
          </a:ln>
          <a:effectLst/>
        </p:spPr>
        <p:txBody>
          <a:bodyPr lIns="90000" tIns="46800" rIns="90000" bIns="46800"/>
          <a:lstStyle/>
          <a:p>
            <a:pPr hangingPunct="1">
              <a:lnSpc>
                <a:spcPct val="100000"/>
              </a:lnSpc>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latin typeface="+mn-lt"/>
                <a:ea typeface="msmincho" charset="0"/>
                <a:cs typeface="msmincho" charset="0"/>
              </a:rPr>
              <a:t>The </a:t>
            </a:r>
            <a:r>
              <a:rPr lang="en-GB" dirty="0">
                <a:solidFill>
                  <a:srgbClr val="FFFFFF"/>
                </a:solidFill>
                <a:latin typeface="+mn-lt"/>
                <a:ea typeface="msmincho" charset="0"/>
                <a:cs typeface="msmincho" charset="0"/>
              </a:rPr>
              <a:t>introduction of a new information system may also require some changes in the existing way of working or the workflows concerning the registration of student related information. </a:t>
            </a:r>
            <a:br>
              <a:rPr lang="en-GB" dirty="0">
                <a:solidFill>
                  <a:srgbClr val="FFFFFF"/>
                </a:solidFill>
                <a:latin typeface="+mn-lt"/>
                <a:ea typeface="msmincho" charset="0"/>
                <a:cs typeface="msmincho" charset="0"/>
              </a:rPr>
            </a:br>
            <a:endParaRPr lang="en-GB" dirty="0">
              <a:solidFill>
                <a:srgbClr val="FFFFFF"/>
              </a:solidFill>
              <a:latin typeface="+mn-lt"/>
              <a:ea typeface="msmincho" charset="0"/>
              <a:cs typeface="msmincho" charset="0"/>
            </a:endParaRPr>
          </a:p>
          <a:p>
            <a:pPr hangingPunct="1">
              <a:lnSpc>
                <a:spcPct val="100000"/>
              </a:lnSpc>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FFFF00"/>
                </a:solidFill>
                <a:latin typeface="+mn-lt"/>
                <a:ea typeface="msmincho" charset="0"/>
                <a:cs typeface="msmincho" charset="0"/>
              </a:rPr>
              <a:t>Automation of business processes requires more formalisation of workflows and ways of working, i.e. regulations (and discipline) to execute some activities in a given order, according to a standardized format and within a given time frame (deadline)</a:t>
            </a:r>
            <a:r>
              <a:rPr lang="en-GB" b="1" dirty="0">
                <a:solidFill>
                  <a:srgbClr val="FFFFFF"/>
                </a:solidFill>
                <a:latin typeface="+mn-lt"/>
                <a:ea typeface="msmincho" charset="0"/>
                <a:cs typeface="msmincho" charset="0"/>
              </a:rPr>
              <a:t>.</a:t>
            </a:r>
            <a:r>
              <a:rPr lang="en-GB" dirty="0">
                <a:solidFill>
                  <a:srgbClr val="FFFFFF"/>
                </a:solidFill>
                <a:latin typeface="+mn-lt"/>
                <a:ea typeface="msmincho" charset="0"/>
                <a:cs typeface="msmincho" charset="0"/>
              </a:rPr>
              <a:t> </a:t>
            </a:r>
            <a:br>
              <a:rPr lang="en-GB" dirty="0">
                <a:solidFill>
                  <a:srgbClr val="FFFFFF"/>
                </a:solidFill>
                <a:latin typeface="+mn-lt"/>
                <a:ea typeface="msmincho" charset="0"/>
                <a:cs typeface="msmincho" charset="0"/>
              </a:rPr>
            </a:br>
            <a:endParaRPr lang="en-GB" dirty="0">
              <a:solidFill>
                <a:srgbClr val="FFFFFF"/>
              </a:solidFill>
              <a:latin typeface="+mn-lt"/>
              <a:ea typeface="msmincho" charset="0"/>
              <a:cs typeface="msmincho" charset="0"/>
            </a:endParaRPr>
          </a:p>
          <a:p>
            <a:pPr hangingPunct="1">
              <a:lnSpc>
                <a:spcPct val="100000"/>
              </a:lnSpc>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FFFF"/>
                </a:solidFill>
                <a:latin typeface="+mn-lt"/>
                <a:ea typeface="msmincho" charset="0"/>
                <a:cs typeface="msmincho" charset="0"/>
              </a:rPr>
              <a:t>Stakeholders involved in the processes </a:t>
            </a:r>
            <a:r>
              <a:rPr lang="en-GB" dirty="0" smtClean="0">
                <a:solidFill>
                  <a:srgbClr val="FFFFFF"/>
                </a:solidFill>
                <a:latin typeface="+mn-lt"/>
                <a:ea typeface="msmincho" charset="0"/>
                <a:cs typeface="msmincho" charset="0"/>
              </a:rPr>
              <a:t>(you) </a:t>
            </a:r>
            <a:r>
              <a:rPr lang="en-GB" dirty="0">
                <a:solidFill>
                  <a:srgbClr val="FFFFFF"/>
                </a:solidFill>
                <a:latin typeface="+mn-lt"/>
                <a:ea typeface="msmincho" charset="0"/>
                <a:cs typeface="msmincho" charset="0"/>
              </a:rPr>
              <a:t>should be aware of (and willing to adapt to</a:t>
            </a:r>
            <a:r>
              <a:rPr lang="en-GB" dirty="0" smtClean="0">
                <a:solidFill>
                  <a:srgbClr val="FFFFFF"/>
                </a:solidFill>
                <a:latin typeface="+mn-lt"/>
                <a:ea typeface="msmincho" charset="0"/>
                <a:cs typeface="msmincho" charset="0"/>
              </a:rPr>
              <a:t>) this.</a:t>
            </a:r>
            <a:endParaRPr lang="en-GB" dirty="0">
              <a:solidFill>
                <a:srgbClr val="FFFFFF"/>
              </a:solidFill>
              <a:latin typeface="+mn-lt"/>
              <a:ea typeface="msmincho" charset="0"/>
              <a:cs typeface="msmincho" charset="0"/>
            </a:endParaRPr>
          </a:p>
        </p:txBody>
      </p:sp>
      <p:sp>
        <p:nvSpPr>
          <p:cNvPr id="5" name="Rectangle 4"/>
          <p:cNvSpPr/>
          <p:nvPr/>
        </p:nvSpPr>
        <p:spPr bwMode="auto">
          <a:xfrm>
            <a:off x="167371" y="-134975"/>
            <a:ext cx="1608978" cy="27363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nl-NL" sz="2400" b="0" i="0" u="none" strike="noStrike" cap="none" normalizeH="0" baseline="0" smtClean="0">
              <a:ln>
                <a:noFill/>
              </a:ln>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233177"/>
            <a:ext cx="1080120" cy="1080120"/>
          </a:xfrm>
          <a:prstGeom prst="rect">
            <a:avLst/>
          </a:prstGeom>
        </p:spPr>
      </p:pic>
      <p:sp>
        <p:nvSpPr>
          <p:cNvPr id="7" name="Text Box 1"/>
          <p:cNvSpPr txBox="1">
            <a:spLocks noChangeArrowheads="1"/>
          </p:cNvSpPr>
          <p:nvPr/>
        </p:nvSpPr>
        <p:spPr bwMode="auto">
          <a:xfrm>
            <a:off x="2520032" y="255587"/>
            <a:ext cx="7056784" cy="1262063"/>
          </a:xfrm>
          <a:prstGeom prst="rect">
            <a:avLst/>
          </a:prstGeom>
          <a:noFill/>
          <a:ln w="9525">
            <a:noFill/>
            <a:round/>
            <a:headEnd/>
            <a:tailEnd/>
          </a:ln>
          <a:effectLst/>
        </p:spPr>
        <p:txBody>
          <a:bodyPr lIns="0" tIns="3528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ea typeface="msmincho" charset="0"/>
                <a:cs typeface="msmincho" charset="0"/>
              </a:rPr>
              <a:t>Implementing </a:t>
            </a:r>
            <a:r>
              <a:rPr lang="en-US" sz="3200" b="1" dirty="0" err="1" smtClean="0">
                <a:ea typeface="msmincho" charset="0"/>
                <a:cs typeface="msmincho" charset="0"/>
              </a:rPr>
              <a:t>EduRole</a:t>
            </a:r>
            <a:endParaRPr lang="en-US" sz="3200" b="1" dirty="0">
              <a:ea typeface="msmincho" charset="0"/>
              <a:cs typeface="msmincho"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3266</TotalTime>
  <Words>455</Words>
  <Application>Microsoft Office PowerPoint</Application>
  <PresentationFormat>Custom</PresentationFormat>
  <Paragraphs>97</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SimSun</vt:lpstr>
      <vt:lpstr>Arial</vt:lpstr>
      <vt:lpstr>Calibri</vt:lpstr>
      <vt:lpstr>Calibri Light</vt:lpstr>
      <vt:lpstr>Georgia</vt:lpstr>
      <vt:lpstr>msmincho</vt:lpstr>
      <vt:lpstr>Times New Roman</vt:lpstr>
      <vt:lpstr>Wingdings</vt:lpstr>
      <vt:lpstr>Wingdings 2</vt:lpstr>
      <vt:lpstr>Office-thema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a Strategy</dc:title>
  <dc:creator>Eduard Simons</dc:creator>
  <dc:description>Introducing developments and alternatives, recommending one or more strategies</dc:description>
  <cp:lastModifiedBy>admin</cp:lastModifiedBy>
  <cp:revision>319</cp:revision>
  <cp:lastPrinted>1601-01-01T00:00:00Z</cp:lastPrinted>
  <dcterms:created xsi:type="dcterms:W3CDTF">2011-08-13T16:15:28Z</dcterms:created>
  <dcterms:modified xsi:type="dcterms:W3CDTF">2013-10-09T00:30:58Z</dcterms:modified>
</cp:coreProperties>
</file>