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1pPr>
    <a:lvl2pPr marL="0" marR="0" indent="228600" algn="l"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2pPr>
    <a:lvl3pPr marL="0" marR="0" indent="457200" algn="l"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3pPr>
    <a:lvl4pPr marL="0" marR="0" indent="685800" algn="l"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4pPr>
    <a:lvl5pPr marL="0" marR="0" indent="914400" algn="l"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5pPr>
    <a:lvl6pPr marL="0" marR="0" indent="1143000" algn="l"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6pPr>
    <a:lvl7pPr marL="0" marR="0" indent="1371600" algn="l"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7pPr>
    <a:lvl8pPr marL="0" marR="0" indent="1600200" algn="l"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8pPr>
    <a:lvl9pPr marL="0" marR="0" indent="1828800" algn="l"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 Id="rId3" Type="http://schemas.openxmlformats.org/officeDocument/2006/relationships/hyperlink" Target="https://codepen.io/eduromogo/pen/dJRgPM" TargetMode="External"/><Relationship Id="rId4" Type="http://schemas.openxmlformats.org/officeDocument/2006/relationships/hyperlink" Target="https://codepen.io/eduromogo/pen/rpwqzB" TargetMode="Externa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 Id="rId3" Type="http://schemas.openxmlformats.org/officeDocument/2006/relationships/hyperlink" Target="https://codepen.io/eduromogo/pen/KZZqax?editors=0012" TargetMode="Externa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Shape 123"/>
          <p:cNvSpPr/>
          <p:nvPr>
            <p:ph type="sldImg"/>
          </p:nvPr>
        </p:nvSpPr>
        <p:spPr>
          <a:prstGeom prst="rect">
            <a:avLst/>
          </a:prstGeom>
        </p:spPr>
        <p:txBody>
          <a:bodyPr/>
          <a:lstStyle/>
          <a:p>
            <a:pPr/>
          </a:p>
        </p:txBody>
      </p:sp>
      <p:sp>
        <p:nvSpPr>
          <p:cNvPr id="124" name="Shape 124"/>
          <p:cNvSpPr/>
          <p:nvPr>
            <p:ph type="body" sz="quarter" idx="1"/>
          </p:nvPr>
        </p:nvSpPr>
        <p:spPr>
          <a:prstGeom prst="rect">
            <a:avLst/>
          </a:prstGeom>
        </p:spPr>
        <p:txBody>
          <a:bodyPr/>
          <a:lstStyle/>
          <a:p>
            <a:pPr/>
            <a:r>
              <a:t>It is a way of thinking about software construction based on some fundamental, defining principles.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Shape 189"/>
          <p:cNvSpPr/>
          <p:nvPr>
            <p:ph type="sldImg"/>
          </p:nvPr>
        </p:nvSpPr>
        <p:spPr>
          <a:prstGeom prst="rect">
            <a:avLst/>
          </a:prstGeom>
        </p:spPr>
        <p:txBody>
          <a:bodyPr/>
          <a:lstStyle/>
          <a:p>
            <a:pPr/>
          </a:p>
        </p:txBody>
      </p:sp>
      <p:sp>
        <p:nvSpPr>
          <p:cNvPr id="190" name="Shape 190"/>
          <p:cNvSpPr/>
          <p:nvPr>
            <p:ph type="body" sz="quarter" idx="1"/>
          </p:nvPr>
        </p:nvSpPr>
        <p:spPr>
          <a:prstGeom prst="rect">
            <a:avLst/>
          </a:prstGeom>
        </p:spPr>
        <p:txBody>
          <a:bodyPr/>
          <a:lstStyle/>
          <a:p>
            <a:pPr/>
            <a:r>
              <a:t>Partial vs Curry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Shape 200"/>
          <p:cNvSpPr/>
          <p:nvPr>
            <p:ph type="sldImg"/>
          </p:nvPr>
        </p:nvSpPr>
        <p:spPr>
          <a:prstGeom prst="rect">
            <a:avLst/>
          </a:prstGeom>
        </p:spPr>
        <p:txBody>
          <a:bodyPr/>
          <a:lstStyle/>
          <a:p>
            <a:pPr/>
          </a:p>
        </p:txBody>
      </p:sp>
      <p:sp>
        <p:nvSpPr>
          <p:cNvPr id="201" name="Shape 201"/>
          <p:cNvSpPr/>
          <p:nvPr>
            <p:ph type="body" sz="quarter" idx="1"/>
          </p:nvPr>
        </p:nvSpPr>
        <p:spPr>
          <a:prstGeom prst="rect">
            <a:avLst/>
          </a:prstGeom>
        </p:spPr>
        <p:txBody>
          <a:bodyPr/>
          <a:lstStyle/>
          <a:p>
            <a:pPr/>
            <a:r>
              <a:rPr u="sng">
                <a:hlinkClick r:id="rId3" invalidUrl="" action="" tgtFrame="" tooltip="" history="1" highlightClick="0" endSnd="0"/>
              </a:rPr>
              <a:t>https://codepen.io/eduromogo/pen/dJRgPM</a:t>
            </a:r>
          </a:p>
          <a:p>
            <a:pPr/>
          </a:p>
          <a:p>
            <a:pPr/>
            <a:r>
              <a:rPr u="sng">
                <a:hlinkClick r:id="rId4" invalidUrl="" action="" tgtFrame="" tooltip="" history="1" highlightClick="0" endSnd="0"/>
              </a:rPr>
              <a:t>https://codepen.io/eduromogo/pen/rpwqzB</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Shape 208"/>
          <p:cNvSpPr/>
          <p:nvPr>
            <p:ph type="sldImg"/>
          </p:nvPr>
        </p:nvSpPr>
        <p:spPr>
          <a:prstGeom prst="rect">
            <a:avLst/>
          </a:prstGeom>
        </p:spPr>
        <p:txBody>
          <a:bodyPr/>
          <a:lstStyle/>
          <a:p>
            <a:pPr/>
          </a:p>
        </p:txBody>
      </p:sp>
      <p:sp>
        <p:nvSpPr>
          <p:cNvPr id="209" name="Shape 209"/>
          <p:cNvSpPr/>
          <p:nvPr>
            <p:ph type="body" sz="quarter" idx="1"/>
          </p:nvPr>
        </p:nvSpPr>
        <p:spPr>
          <a:prstGeom prst="rect">
            <a:avLst/>
          </a:prstGeom>
        </p:spPr>
        <p:txBody>
          <a:bodyPr/>
          <a:lstStyle/>
          <a:p>
            <a:pPr/>
            <a:r>
              <a:t>Example implementation of compose: const compose = (...fns) =&gt; </a:t>
            </a:r>
          </a:p>
          <a:p>
            <a:pPr/>
            <a:r>
              <a:t>fns.reduce((f, g) =&gt; (...args) =&gt; f(g(...args)));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Shape 218"/>
          <p:cNvSpPr/>
          <p:nvPr>
            <p:ph type="sldImg"/>
          </p:nvPr>
        </p:nvSpPr>
        <p:spPr>
          <a:prstGeom prst="rect">
            <a:avLst/>
          </a:prstGeom>
        </p:spPr>
        <p:txBody>
          <a:bodyPr/>
          <a:lstStyle/>
          <a:p>
            <a:pPr/>
          </a:p>
        </p:txBody>
      </p:sp>
      <p:sp>
        <p:nvSpPr>
          <p:cNvPr id="219" name="Shape 219"/>
          <p:cNvSpPr/>
          <p:nvPr>
            <p:ph type="body" sz="quarter" idx="1"/>
          </p:nvPr>
        </p:nvSpPr>
        <p:spPr>
          <a:prstGeom prst="rect">
            <a:avLst/>
          </a:prstGeom>
        </p:spPr>
        <p:txBody>
          <a:bodyPr/>
          <a:lstStyle/>
          <a:p>
            <a:pPr/>
            <a:r>
              <a:t>        El programa crece de manera natural. Cuanto más crece, más rico es su vocabulario y cuanto más rico es su vocabulario, más fácil es seguir extendiéndolo</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Shape 223"/>
          <p:cNvSpPr/>
          <p:nvPr>
            <p:ph type="sldImg"/>
          </p:nvPr>
        </p:nvSpPr>
        <p:spPr>
          <a:prstGeom prst="rect">
            <a:avLst/>
          </a:prstGeom>
        </p:spPr>
        <p:txBody>
          <a:bodyPr/>
          <a:lstStyle/>
          <a:p>
            <a:pPr/>
          </a:p>
        </p:txBody>
      </p:sp>
      <p:sp>
        <p:nvSpPr>
          <p:cNvPr id="224" name="Shape 224"/>
          <p:cNvSpPr/>
          <p:nvPr>
            <p:ph type="body" sz="quarter" idx="1"/>
          </p:nvPr>
        </p:nvSpPr>
        <p:spPr>
          <a:prstGeom prst="rect">
            <a:avLst/>
          </a:prstGeom>
        </p:spPr>
        <p:txBody>
          <a:bodyPr/>
          <a:lstStyle/>
          <a:p>
            <a:pPr/>
            <a:r>
              <a:t>If you’re unfamiliar with it and the common patterns associated with it, functional code can also seem a lot more dense, and the related literature can be impenetrable to newcomers</a:t>
            </a:r>
          </a:p>
          <a:p>
            <a:pPr/>
          </a:p>
          <a:p>
            <a:pPr/>
            <a:r>
              <a:t>Nowadays it is unlikely that the bottleneck in any app is the cpu usage, but for certain processor intensive apps where processing large amount of data could be an issue.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Shape 228"/>
          <p:cNvSpPr/>
          <p:nvPr>
            <p:ph type="sldImg"/>
          </p:nvPr>
        </p:nvSpPr>
        <p:spPr>
          <a:prstGeom prst="rect">
            <a:avLst/>
          </a:prstGeom>
        </p:spPr>
        <p:txBody>
          <a:bodyPr/>
          <a:lstStyle/>
          <a:p>
            <a:pPr/>
          </a:p>
        </p:txBody>
      </p:sp>
      <p:sp>
        <p:nvSpPr>
          <p:cNvPr id="229" name="Shape 229"/>
          <p:cNvSpPr/>
          <p:nvPr>
            <p:ph type="body" sz="quarter" idx="1"/>
          </p:nvPr>
        </p:nvSpPr>
        <p:spPr>
          <a:prstGeom prst="rect">
            <a:avLst/>
          </a:prstGeom>
        </p:spPr>
        <p:txBody>
          <a:bodyPr/>
          <a:lstStyle/>
          <a:p>
            <a:pPr/>
            <a:r>
              <a:t>Application: The process of applying a function to its arguments in order to produce a return value.</a:t>
            </a:r>
          </a:p>
          <a:p>
            <a:pPr/>
            <a:r>
              <a:t>Partial Application: The process of applying a function to some of its arguments.</a:t>
            </a:r>
          </a:p>
          <a:p>
            <a:pPr/>
            <a:r>
              <a:t>Curry: A function that takes a function with multiple parameters as input and returns a function with exactly one parameter.</a:t>
            </a:r>
          </a:p>
          <a:p>
            <a:pPr/>
            <a:r>
              <a:t>The most common use for currying in functional programming is to make it easier to compose functions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sldImg"/>
          </p:nvPr>
        </p:nvSpPr>
        <p:spPr>
          <a:prstGeom prst="rect">
            <a:avLst/>
          </a:prstGeom>
        </p:spPr>
        <p:txBody>
          <a:bodyPr/>
          <a:lstStyle/>
          <a:p>
            <a:pPr/>
          </a:p>
        </p:txBody>
      </p:sp>
      <p:sp>
        <p:nvSpPr>
          <p:cNvPr id="132" name="Shape 132"/>
          <p:cNvSpPr/>
          <p:nvPr>
            <p:ph type="body" sz="quarter" idx="1"/>
          </p:nvPr>
        </p:nvSpPr>
        <p:spPr>
          <a:prstGeom prst="rect">
            <a:avLst/>
          </a:prstGeom>
        </p:spPr>
        <p:txBody>
          <a:bodyPr/>
          <a:lstStyle/>
          <a:p>
            <a:pPr/>
            <a:r>
              <a:t>Functional programming is the process of building software by composing pure functions, avoiding shared state, mutable data, and side-effects. Functional programming is declarative rather than imperative, and application state flows through pure functions. Contrast with object oriented programming, where application state is usually shared and colocated with methods in objects.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sldImg"/>
          </p:nvPr>
        </p:nvSpPr>
        <p:spPr>
          <a:prstGeom prst="rect">
            <a:avLst/>
          </a:prstGeom>
        </p:spPr>
        <p:txBody>
          <a:bodyPr/>
          <a:lstStyle/>
          <a:p>
            <a:pPr/>
          </a:p>
        </p:txBody>
      </p:sp>
      <p:sp>
        <p:nvSpPr>
          <p:cNvPr id="149" name="Shape 149"/>
          <p:cNvSpPr/>
          <p:nvPr>
            <p:ph type="body" sz="quarter" idx="1"/>
          </p:nvPr>
        </p:nvSpPr>
        <p:spPr>
          <a:prstGeom prst="rect">
            <a:avLst/>
          </a:prstGeom>
        </p:spPr>
        <p:txBody>
          <a:bodyPr/>
          <a:lstStyle/>
          <a:p>
            <a:pPr/>
            <a:r>
              <a:t>Side effects: log something, write in db, perform ajax request, modify app state…</a:t>
            </a:r>
          </a:p>
          <a:p>
            <a:pPr/>
          </a:p>
          <a:p>
            <a:pPr/>
            <a:r>
              <a:t>Referencial transparency: </a:t>
            </a:r>
          </a:p>
          <a:p>
            <a:pPr/>
            <a:r>
              <a:t>let a = 0;</a:t>
            </a:r>
          </a:p>
          <a:p>
            <a:pPr/>
            <a:r>
              <a:t>const count = () =&gt; a++;</a:t>
            </a:r>
          </a:p>
          <a:p>
            <a:pPr/>
            <a:r>
              <a:t>const logCount = count =&gt; console.log(count);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sldImg"/>
          </p:nvPr>
        </p:nvSpPr>
        <p:spPr>
          <a:prstGeom prst="rect">
            <a:avLst/>
          </a:prstGeom>
        </p:spPr>
        <p:txBody>
          <a:bodyPr/>
          <a:lstStyle/>
          <a:p>
            <a:pPr/>
          </a:p>
        </p:txBody>
      </p:sp>
      <p:sp>
        <p:nvSpPr>
          <p:cNvPr id="154" name="Shape 154"/>
          <p:cNvSpPr/>
          <p:nvPr>
            <p:ph type="body" sz="quarter" idx="1"/>
          </p:nvPr>
        </p:nvSpPr>
        <p:spPr>
          <a:prstGeom prst="rect">
            <a:avLst/>
          </a:prstGeom>
        </p:spPr>
        <p:txBody>
          <a:bodyPr/>
          <a:lstStyle/>
          <a:p>
            <a:pPr/>
            <a:r>
              <a:t>Assign them to variables, pass them to other functions, return them from functions, etc…</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sldImg"/>
          </p:nvPr>
        </p:nvSpPr>
        <p:spPr>
          <a:prstGeom prst="rect">
            <a:avLst/>
          </a:prstGeom>
        </p:spPr>
        <p:txBody>
          <a:bodyPr/>
          <a:lstStyle/>
          <a:p>
            <a:pPr/>
          </a:p>
        </p:txBody>
      </p:sp>
      <p:sp>
        <p:nvSpPr>
          <p:cNvPr id="162" name="Shape 162"/>
          <p:cNvSpPr/>
          <p:nvPr>
            <p:ph type="body" sz="quarter" idx="1"/>
          </p:nvPr>
        </p:nvSpPr>
        <p:spPr>
          <a:prstGeom prst="rect">
            <a:avLst/>
          </a:prstGeom>
        </p:spPr>
        <p:txBody>
          <a:bodyPr/>
          <a:lstStyle>
            <a:lvl1pPr>
              <a:defRPr u="sng">
                <a:hlinkClick r:id="rId3" invalidUrl="" action="" tgtFrame="" tooltip="" history="1" highlightClick="0" endSnd="0"/>
              </a:defRPr>
            </a:lvl1pPr>
          </a:lstStyle>
          <a:p>
            <a:pPr>
              <a:defRPr u="none"/>
            </a:pPr>
            <a:r>
              <a:rPr u="sng">
                <a:hlinkClick r:id="rId3" invalidUrl="" action="" tgtFrame="" tooltip="" history="1" highlightClick="0" endSnd="0"/>
              </a:rPr>
              <a:t>https://codepen.io/eduromogo/pen/KZZqax?editors=0012</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sldImg"/>
          </p:nvPr>
        </p:nvSpPr>
        <p:spPr>
          <a:prstGeom prst="rect">
            <a:avLst/>
          </a:prstGeom>
        </p:spPr>
        <p:txBody>
          <a:bodyPr/>
          <a:lstStyle/>
          <a:p>
            <a:pPr/>
          </a:p>
        </p:txBody>
      </p:sp>
      <p:sp>
        <p:nvSpPr>
          <p:cNvPr id="167" name="Shape 167"/>
          <p:cNvSpPr/>
          <p:nvPr>
            <p:ph type="body" sz="quarter" idx="1"/>
          </p:nvPr>
        </p:nvSpPr>
        <p:spPr>
          <a:prstGeom prst="rect">
            <a:avLst/>
          </a:prstGeom>
        </p:spPr>
        <p:txBody>
          <a:bodyPr/>
          <a:lstStyle/>
          <a:p>
            <a:pPr/>
            <a:r>
              <a:t>Focus on the WHAT instead of on the HOW</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Shape 171"/>
          <p:cNvSpPr/>
          <p:nvPr>
            <p:ph type="sldImg"/>
          </p:nvPr>
        </p:nvSpPr>
        <p:spPr>
          <a:prstGeom prst="rect">
            <a:avLst/>
          </a:prstGeom>
        </p:spPr>
        <p:txBody>
          <a:bodyPr/>
          <a:lstStyle/>
          <a:p>
            <a:pPr/>
          </a:p>
        </p:txBody>
      </p:sp>
      <p:sp>
        <p:nvSpPr>
          <p:cNvPr id="172" name="Shape 172"/>
          <p:cNvSpPr/>
          <p:nvPr>
            <p:ph type="body" sz="quarter" idx="1"/>
          </p:nvPr>
        </p:nvSpPr>
        <p:spPr>
          <a:prstGeom prst="rect">
            <a:avLst/>
          </a:prstGeom>
        </p:spPr>
        <p:txBody>
          <a:bodyPr/>
          <a:lstStyle/>
          <a:p>
            <a:pPr/>
            <a:r>
              <a:t>Focused on the HOW</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sldImg"/>
          </p:nvPr>
        </p:nvSpPr>
        <p:spPr>
          <a:prstGeom prst="rect">
            <a:avLst/>
          </a:prstGeom>
        </p:spPr>
        <p:txBody>
          <a:bodyPr/>
          <a:lstStyle/>
          <a:p>
            <a:pPr/>
          </a:p>
        </p:txBody>
      </p:sp>
      <p:sp>
        <p:nvSpPr>
          <p:cNvPr id="180" name="Shape 180"/>
          <p:cNvSpPr/>
          <p:nvPr>
            <p:ph type="body" sz="quarter" idx="1"/>
          </p:nvPr>
        </p:nvSpPr>
        <p:spPr>
          <a:prstGeom prst="rect">
            <a:avLst/>
          </a:prstGeom>
        </p:spPr>
        <p:txBody>
          <a:bodyPr/>
          <a:lstStyle/>
          <a:p>
            <a:pPr/>
            <a:r>
              <a:t>Usually some combination of function calls, values, and operators which are evaluated to produce the resulting value.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sldImg"/>
          </p:nvPr>
        </p:nvSpPr>
        <p:spPr>
          <a:prstGeom prst="rect">
            <a:avLst/>
          </a:prstGeom>
        </p:spPr>
        <p:txBody>
          <a:bodyPr/>
          <a:lstStyle/>
          <a:p>
            <a:pPr/>
          </a:p>
        </p:txBody>
      </p:sp>
      <p:sp>
        <p:nvSpPr>
          <p:cNvPr id="185" name="Shape 185"/>
          <p:cNvSpPr/>
          <p:nvPr>
            <p:ph type="body" sz="quarter" idx="1"/>
          </p:nvPr>
        </p:nvSpPr>
        <p:spPr>
          <a:prstGeom prst="rect">
            <a:avLst/>
          </a:prstGeom>
        </p:spPr>
        <p:txBody>
          <a:bodyPr/>
          <a:lstStyle/>
          <a:p>
            <a:pPr/>
            <a:r>
              <a:t>First Class Functions allow us to treat function as data so we can pass this functions to higher order functions (for instance, map) and abstract the data we are operating within</a:t>
            </a:r>
          </a:p>
          <a:p>
            <a:pPr/>
          </a:p>
          <a:p>
            <a:pPr/>
            <a:r>
              <a:t>This is what makes JS capable of Functional Programming</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ítulo y subtítulo">
    <p:spTree>
      <p:nvGrpSpPr>
        <p:cNvPr id="1" name=""/>
        <p:cNvGrpSpPr/>
        <p:nvPr/>
      </p:nvGrpSpPr>
      <p:grpSpPr>
        <a:xfrm>
          <a:off x="0" y="0"/>
          <a:ext cx="0" cy="0"/>
          <a:chOff x="0" y="0"/>
          <a:chExt cx="0" cy="0"/>
        </a:xfrm>
      </p:grpSpPr>
      <p:sp>
        <p:nvSpPr>
          <p:cNvPr id="11" name="Title Text"/>
          <p:cNvSpPr/>
          <p:nvPr>
            <p:ph type="title"/>
          </p:nvPr>
        </p:nvSpPr>
        <p:spPr>
          <a:xfrm>
            <a:off x="1270000" y="1638300"/>
            <a:ext cx="10464800" cy="3302000"/>
          </a:xfrm>
          <a:prstGeom prst="rect">
            <a:avLst/>
          </a:prstGeom>
        </p:spPr>
        <p:txBody>
          <a:bodyPr anchor="b"/>
          <a:lstStyle/>
          <a:p>
            <a:pPr/>
            <a:r>
              <a:t>Title Text</a:t>
            </a:r>
          </a:p>
        </p:txBody>
      </p:sp>
      <p:sp>
        <p:nvSpPr>
          <p:cNvPr id="12" name="Body Level One…"/>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Cita">
    <p:spTree>
      <p:nvGrpSpPr>
        <p:cNvPr id="1" name=""/>
        <p:cNvGrpSpPr/>
        <p:nvPr/>
      </p:nvGrpSpPr>
      <p:grpSpPr>
        <a:xfrm>
          <a:off x="0" y="0"/>
          <a:ext cx="0" cy="0"/>
          <a:chOff x="0" y="0"/>
          <a:chExt cx="0" cy="0"/>
        </a:xfrm>
      </p:grpSpPr>
      <p:sp>
        <p:nvSpPr>
          <p:cNvPr id="93" name="– Juan López"/>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i="1" sz="2400"/>
            </a:lvl1pPr>
          </a:lstStyle>
          <a:p>
            <a:pPr/>
            <a:r>
              <a:t>– Juan López</a:t>
            </a:r>
          </a:p>
        </p:txBody>
      </p:sp>
      <p:sp>
        <p:nvSpPr>
          <p:cNvPr id="94" name="“Escribir una cita aquí”"/>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lvl1pPr>
          </a:lstStyle>
          <a:p>
            <a:pPr/>
            <a:r>
              <a:t>“Escribir una cita aquí” </a:t>
            </a:r>
          </a:p>
        </p:txBody>
      </p:sp>
      <p:sp>
        <p:nvSpPr>
          <p:cNvPr id="95"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Foto">
    <p:spTree>
      <p:nvGrpSpPr>
        <p:cNvPr id="1" name=""/>
        <p:cNvGrpSpPr/>
        <p:nvPr/>
      </p:nvGrpSpPr>
      <p:grpSpPr>
        <a:xfrm>
          <a:off x="0" y="0"/>
          <a:ext cx="0" cy="0"/>
          <a:chOff x="0" y="0"/>
          <a:chExt cx="0" cy="0"/>
        </a:xfrm>
      </p:grpSpPr>
      <p:sp>
        <p:nvSpPr>
          <p:cNvPr id="102" name="Image"/>
          <p:cNvSpPr/>
          <p:nvPr>
            <p:ph type="pic" idx="13"/>
          </p:nvPr>
        </p:nvSpPr>
        <p:spPr>
          <a:xfrm>
            <a:off x="-3175" y="0"/>
            <a:ext cx="13004800" cy="9753600"/>
          </a:xfrm>
          <a:prstGeom prst="rect">
            <a:avLst/>
          </a:prstGeom>
        </p:spPr>
        <p:txBody>
          <a:bodyPr lIns="91439" tIns="45719" rIns="91439" bIns="45719" anchor="t">
            <a:noAutofit/>
          </a:bodyPr>
          <a:lstStyle/>
          <a:p>
            <a:pPr/>
          </a:p>
        </p:txBody>
      </p:sp>
      <p:sp>
        <p:nvSpPr>
          <p:cNvPr id="10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En blanco">
    <p:spTree>
      <p:nvGrpSpPr>
        <p:cNvPr id="1" name=""/>
        <p:cNvGrpSpPr/>
        <p:nvPr/>
      </p:nvGrpSpPr>
      <p:grpSpPr>
        <a:xfrm>
          <a:off x="0" y="0"/>
          <a:ext cx="0" cy="0"/>
          <a:chOff x="0" y="0"/>
          <a:chExt cx="0" cy="0"/>
        </a:xfrm>
      </p:grpSpPr>
      <p:sp>
        <p:nvSpPr>
          <p:cNvPr id="110"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Foto (horizontal)">
    <p:spTree>
      <p:nvGrpSpPr>
        <p:cNvPr id="1" name=""/>
        <p:cNvGrpSpPr/>
        <p:nvPr/>
      </p:nvGrpSpPr>
      <p:grpSpPr>
        <a:xfrm>
          <a:off x="0" y="0"/>
          <a:ext cx="0" cy="0"/>
          <a:chOff x="0" y="0"/>
          <a:chExt cx="0" cy="0"/>
        </a:xfrm>
      </p:grpSpPr>
      <p:sp>
        <p:nvSpPr>
          <p:cNvPr id="20" name="Image"/>
          <p:cNvSpPr/>
          <p:nvPr>
            <p:ph type="pic" idx="13"/>
          </p:nvPr>
        </p:nvSpPr>
        <p:spPr>
          <a:xfrm>
            <a:off x="1619250" y="660400"/>
            <a:ext cx="9758016" cy="5905500"/>
          </a:xfrm>
          <a:prstGeom prst="rect">
            <a:avLst/>
          </a:prstGeom>
        </p:spPr>
        <p:txBody>
          <a:bodyPr lIns="91439" tIns="45719" rIns="91439" bIns="45719" anchor="t">
            <a:noAutofit/>
          </a:bodyPr>
          <a:lstStyle/>
          <a:p>
            <a:pPr/>
          </a:p>
        </p:txBody>
      </p:sp>
      <p:sp>
        <p:nvSpPr>
          <p:cNvPr id="21" name="Title Text"/>
          <p:cNvSpPr/>
          <p:nvPr>
            <p:ph type="title"/>
          </p:nvPr>
        </p:nvSpPr>
        <p:spPr>
          <a:xfrm>
            <a:off x="1270000" y="6718300"/>
            <a:ext cx="10464800" cy="1422400"/>
          </a:xfrm>
          <a:prstGeom prst="rect">
            <a:avLst/>
          </a:prstGeom>
        </p:spPr>
        <p:txBody>
          <a:bodyPr/>
          <a:lstStyle/>
          <a:p>
            <a:pPr/>
            <a:r>
              <a:t>Title Text</a:t>
            </a:r>
          </a:p>
        </p:txBody>
      </p:sp>
      <p:sp>
        <p:nvSpPr>
          <p:cNvPr id="22" name="Body Level One…"/>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ítulo (centro)">
    <p:spTree>
      <p:nvGrpSpPr>
        <p:cNvPr id="1" name=""/>
        <p:cNvGrpSpPr/>
        <p:nvPr/>
      </p:nvGrpSpPr>
      <p:grpSpPr>
        <a:xfrm>
          <a:off x="0" y="0"/>
          <a:ext cx="0" cy="0"/>
          <a:chOff x="0" y="0"/>
          <a:chExt cx="0" cy="0"/>
        </a:xfrm>
      </p:grpSpPr>
      <p:sp>
        <p:nvSpPr>
          <p:cNvPr id="30" name="Title Text"/>
          <p:cNvSpPr/>
          <p:nvPr>
            <p:ph type="title"/>
          </p:nvPr>
        </p:nvSpPr>
        <p:spPr>
          <a:xfrm>
            <a:off x="1270000" y="3225800"/>
            <a:ext cx="10464800" cy="3302000"/>
          </a:xfrm>
          <a:prstGeom prst="rect">
            <a:avLst/>
          </a:prstGeom>
        </p:spPr>
        <p:txBody>
          <a:bodyPr/>
          <a:lstStyle/>
          <a:p>
            <a:pPr/>
            <a:r>
              <a:t>Title Text</a:t>
            </a:r>
          </a:p>
        </p:txBody>
      </p:sp>
      <p:sp>
        <p:nvSpPr>
          <p:cNvPr id="3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Foto (vertical)">
    <p:spTree>
      <p:nvGrpSpPr>
        <p:cNvPr id="1" name=""/>
        <p:cNvGrpSpPr/>
        <p:nvPr/>
      </p:nvGrpSpPr>
      <p:grpSpPr>
        <a:xfrm>
          <a:off x="0" y="0"/>
          <a:ext cx="0" cy="0"/>
          <a:chOff x="0" y="0"/>
          <a:chExt cx="0" cy="0"/>
        </a:xfrm>
      </p:grpSpPr>
      <p:sp>
        <p:nvSpPr>
          <p:cNvPr id="38" name="Image"/>
          <p:cNvSpPr/>
          <p:nvPr>
            <p:ph type="pic" sz="half" idx="13"/>
          </p:nvPr>
        </p:nvSpPr>
        <p:spPr>
          <a:xfrm>
            <a:off x="6718299" y="638919"/>
            <a:ext cx="5325770" cy="8216901"/>
          </a:xfrm>
          <a:prstGeom prst="rect">
            <a:avLst/>
          </a:prstGeom>
        </p:spPr>
        <p:txBody>
          <a:bodyPr lIns="91439" tIns="45719" rIns="91439" bIns="45719" anchor="t">
            <a:noAutofit/>
          </a:bodyPr>
          <a:lstStyle/>
          <a:p>
            <a:pPr/>
          </a:p>
        </p:txBody>
      </p:sp>
      <p:sp>
        <p:nvSpPr>
          <p:cNvPr id="39" name="Title Text"/>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ítulo (arriba)">
    <p:spTree>
      <p:nvGrpSpPr>
        <p:cNvPr id="1" name=""/>
        <p:cNvGrpSpPr/>
        <p:nvPr/>
      </p:nvGrpSpPr>
      <p:grpSpPr>
        <a:xfrm>
          <a:off x="0" y="0"/>
          <a:ext cx="0" cy="0"/>
          <a:chOff x="0" y="0"/>
          <a:chExt cx="0" cy="0"/>
        </a:xfrm>
      </p:grpSpPr>
      <p:sp>
        <p:nvSpPr>
          <p:cNvPr id="48" name="Title Text"/>
          <p:cNvSpPr/>
          <p:nvPr>
            <p:ph type="title"/>
          </p:nvPr>
        </p:nvSpPr>
        <p:spPr>
          <a:prstGeom prst="rect">
            <a:avLst/>
          </a:prstGeom>
        </p:spPr>
        <p:txBody>
          <a:bodyPr/>
          <a:lstStyle/>
          <a:p>
            <a:pPr/>
            <a:r>
              <a:t>Title Text</a:t>
            </a:r>
          </a:p>
        </p:txBody>
      </p:sp>
      <p:sp>
        <p:nvSpPr>
          <p:cNvPr id="49"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ítulo y viñetas">
    <p:spTree>
      <p:nvGrpSpPr>
        <p:cNvPr id="1" name=""/>
        <p:cNvGrpSpPr/>
        <p:nvPr/>
      </p:nvGrpSpPr>
      <p:grpSpPr>
        <a:xfrm>
          <a:off x="0" y="0"/>
          <a:ext cx="0" cy="0"/>
          <a:chOff x="0" y="0"/>
          <a:chExt cx="0" cy="0"/>
        </a:xfrm>
      </p:grpSpPr>
      <p:sp>
        <p:nvSpPr>
          <p:cNvPr id="56" name="Title Text"/>
          <p:cNvSpPr/>
          <p:nvPr>
            <p:ph type="title"/>
          </p:nvPr>
        </p:nvSpPr>
        <p:spPr>
          <a:prstGeom prst="rect">
            <a:avLst/>
          </a:prstGeom>
        </p:spPr>
        <p:txBody>
          <a:bodyPr/>
          <a:lstStyle/>
          <a:p>
            <a:pPr/>
            <a:r>
              <a:t>Title Text</a:t>
            </a:r>
          </a:p>
        </p:txBody>
      </p:sp>
      <p:sp>
        <p:nvSpPr>
          <p:cNvPr id="57" name="Body Level One…"/>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ítulo, viñetas y f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p:nvPr>
            <p:ph type="title"/>
          </p:nvPr>
        </p:nvSpPr>
        <p:spPr>
          <a:prstGeom prst="rect">
            <a:avLst/>
          </a:prstGeom>
        </p:spPr>
        <p:txBody>
          <a:bodyPr/>
          <a:lstStyle/>
          <a:p>
            <a:pPr/>
            <a:r>
              <a:t>Title Text</a:t>
            </a:r>
          </a:p>
        </p:txBody>
      </p:sp>
      <p:sp>
        <p:nvSpPr>
          <p:cNvPr id="67" name="Body Level One…"/>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Viñetas">
    <p:spTree>
      <p:nvGrpSpPr>
        <p:cNvPr id="1" name=""/>
        <p:cNvGrpSpPr/>
        <p:nvPr/>
      </p:nvGrpSpPr>
      <p:grpSpPr>
        <a:xfrm>
          <a:off x="0" y="0"/>
          <a:ext cx="0" cy="0"/>
          <a:chOff x="0" y="0"/>
          <a:chExt cx="0" cy="0"/>
        </a:xfrm>
      </p:grpSpPr>
      <p:sp>
        <p:nvSpPr>
          <p:cNvPr id="75" name="Body Level One…"/>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Foto (3)">
    <p:spTree>
      <p:nvGrpSpPr>
        <p:cNvPr id="1" name=""/>
        <p:cNvGrpSpPr/>
        <p:nvPr/>
      </p:nvGrpSpPr>
      <p:grpSpPr>
        <a:xfrm>
          <a:off x="0" y="0"/>
          <a:ext cx="0" cy="0"/>
          <a:chOff x="0" y="0"/>
          <a:chExt cx="0" cy="0"/>
        </a:xfrm>
      </p:grpSpPr>
      <p:sp>
        <p:nvSpPr>
          <p:cNvPr id="83" name="Image"/>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Title Text"/>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lgn="ctr">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19" name="javascript_functional_lite.png" descr="javascript_functional_lite.png"/>
          <p:cNvPicPr>
            <a:picLocks noChangeAspect="1"/>
          </p:cNvPicPr>
          <p:nvPr/>
        </p:nvPicPr>
        <p:blipFill>
          <a:blip r:embed="rId2">
            <a:extLst/>
          </a:blip>
          <a:stretch>
            <a:fillRect/>
          </a:stretch>
        </p:blipFill>
        <p:spPr>
          <a:xfrm>
            <a:off x="3962400" y="1778000"/>
            <a:ext cx="5080000" cy="5080000"/>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Fundamentals"/>
          <p:cNvSpPr/>
          <p:nvPr>
            <p:ph type="title"/>
          </p:nvPr>
        </p:nvSpPr>
        <p:spPr>
          <a:xfrm>
            <a:off x="1143000" y="76200"/>
            <a:ext cx="10464800" cy="3302000"/>
          </a:xfrm>
          <a:prstGeom prst="rect">
            <a:avLst/>
          </a:prstGeom>
        </p:spPr>
        <p:txBody>
          <a:bodyPr/>
          <a:lstStyle/>
          <a:p>
            <a:pPr/>
            <a:r>
              <a:t>Fundamentals</a:t>
            </a:r>
          </a:p>
        </p:txBody>
      </p:sp>
      <p:sp>
        <p:nvSpPr>
          <p:cNvPr id="152" name="First Class Functions…"/>
          <p:cNvSpPr/>
          <p:nvPr/>
        </p:nvSpPr>
        <p:spPr>
          <a:xfrm>
            <a:off x="298496" y="4006849"/>
            <a:ext cx="12153808" cy="173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8">
              <a:defRPr b="1">
                <a:latin typeface="Helvetica"/>
                <a:ea typeface="Helvetica"/>
                <a:cs typeface="Helvetica"/>
                <a:sym typeface="Helvetica"/>
              </a:defRPr>
            </a:pPr>
            <a:r>
              <a:t>First Class Functions</a:t>
            </a:r>
          </a:p>
          <a:p>
            <a:pPr lvl="8"/>
          </a:p>
          <a:p>
            <a:pPr lvl="8"/>
            <a:r>
              <a:t>Means that we can treat functions as data</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Fundamentals"/>
          <p:cNvSpPr/>
          <p:nvPr>
            <p:ph type="title"/>
          </p:nvPr>
        </p:nvSpPr>
        <p:spPr>
          <a:xfrm>
            <a:off x="1143000" y="76200"/>
            <a:ext cx="10464800" cy="3302000"/>
          </a:xfrm>
          <a:prstGeom prst="rect">
            <a:avLst/>
          </a:prstGeom>
        </p:spPr>
        <p:txBody>
          <a:bodyPr/>
          <a:lstStyle/>
          <a:p>
            <a:pPr/>
            <a:r>
              <a:t>Fundamentals</a:t>
            </a:r>
          </a:p>
        </p:txBody>
      </p:sp>
      <p:sp>
        <p:nvSpPr>
          <p:cNvPr id="157" name="Higher Order Function…"/>
          <p:cNvSpPr/>
          <p:nvPr/>
        </p:nvSpPr>
        <p:spPr>
          <a:xfrm>
            <a:off x="298496" y="3733800"/>
            <a:ext cx="12153808" cy="228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8">
              <a:defRPr b="1">
                <a:latin typeface="Helvetica"/>
                <a:ea typeface="Helvetica"/>
                <a:cs typeface="Helvetica"/>
                <a:sym typeface="Helvetica"/>
              </a:defRPr>
            </a:pPr>
            <a:r>
              <a:t>Higher Order Function</a:t>
            </a:r>
          </a:p>
          <a:p>
            <a:pPr lvl="8"/>
          </a:p>
          <a:p>
            <a:pPr lvl="8"/>
            <a:r>
              <a:t>It is any function which takes a function as an argument, returns a function, or both</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Fundamentals"/>
          <p:cNvSpPr/>
          <p:nvPr>
            <p:ph type="title"/>
          </p:nvPr>
        </p:nvSpPr>
        <p:spPr>
          <a:xfrm>
            <a:off x="1143000" y="76200"/>
            <a:ext cx="10464800" cy="3302000"/>
          </a:xfrm>
          <a:prstGeom prst="rect">
            <a:avLst/>
          </a:prstGeom>
        </p:spPr>
        <p:txBody>
          <a:bodyPr/>
          <a:lstStyle/>
          <a:p>
            <a:pPr/>
            <a:r>
              <a:t>Fundamentals</a:t>
            </a:r>
          </a:p>
        </p:txBody>
      </p:sp>
      <p:sp>
        <p:nvSpPr>
          <p:cNvPr id="160" name="Closures…"/>
          <p:cNvSpPr/>
          <p:nvPr/>
        </p:nvSpPr>
        <p:spPr>
          <a:xfrm>
            <a:off x="298496" y="3162648"/>
            <a:ext cx="12153808" cy="5016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8">
              <a:defRPr b="1">
                <a:latin typeface="Helvetica"/>
                <a:ea typeface="Helvetica"/>
                <a:cs typeface="Helvetica"/>
                <a:sym typeface="Helvetica"/>
              </a:defRPr>
            </a:pPr>
            <a:r>
              <a:t>Closures</a:t>
            </a:r>
          </a:p>
          <a:p>
            <a:pPr lvl="8"/>
          </a:p>
          <a:p>
            <a:pPr lvl="8"/>
            <a:r>
              <a:t>In JS the scope of an inner function contains the scope of a parent function, and this is true even if the parent function has returned</a:t>
            </a:r>
          </a:p>
          <a:p>
            <a:pPr lvl="8"/>
          </a:p>
          <a:p>
            <a:pPr lvl="8"/>
            <a:r>
              <a:t>Closures are the key to encapsulation in JavaScript. They enable true data privacy for objects, and protect against function side effects.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Fundamentals"/>
          <p:cNvSpPr/>
          <p:nvPr>
            <p:ph type="title"/>
          </p:nvPr>
        </p:nvSpPr>
        <p:spPr>
          <a:xfrm>
            <a:off x="1143000" y="76200"/>
            <a:ext cx="10464800" cy="3302000"/>
          </a:xfrm>
          <a:prstGeom prst="rect">
            <a:avLst/>
          </a:prstGeom>
        </p:spPr>
        <p:txBody>
          <a:bodyPr/>
          <a:lstStyle/>
          <a:p>
            <a:pPr/>
            <a:r>
              <a:t>Fundamentals</a:t>
            </a:r>
          </a:p>
        </p:txBody>
      </p:sp>
      <p:sp>
        <p:nvSpPr>
          <p:cNvPr id="165" name="Declarative Programming…"/>
          <p:cNvSpPr/>
          <p:nvPr/>
        </p:nvSpPr>
        <p:spPr>
          <a:xfrm>
            <a:off x="298496" y="3733800"/>
            <a:ext cx="12153808" cy="228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8">
              <a:defRPr b="1">
                <a:latin typeface="Helvetica"/>
                <a:ea typeface="Helvetica"/>
                <a:cs typeface="Helvetica"/>
                <a:sym typeface="Helvetica"/>
              </a:defRPr>
            </a:pPr>
            <a:r>
              <a:t>Declarative Programming</a:t>
            </a:r>
          </a:p>
          <a:p>
            <a:pPr lvl="8"/>
          </a:p>
          <a:p>
            <a:pPr lvl="8"/>
            <a:r>
              <a:t>The program logic is expressed without explicitly describing the flow control</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Fundamentals"/>
          <p:cNvSpPr/>
          <p:nvPr>
            <p:ph type="title"/>
          </p:nvPr>
        </p:nvSpPr>
        <p:spPr>
          <a:xfrm>
            <a:off x="1143000" y="76200"/>
            <a:ext cx="10464800" cy="3302000"/>
          </a:xfrm>
          <a:prstGeom prst="rect">
            <a:avLst/>
          </a:prstGeom>
        </p:spPr>
        <p:txBody>
          <a:bodyPr/>
          <a:lstStyle/>
          <a:p>
            <a:pPr/>
            <a:r>
              <a:t>Fundamentals</a:t>
            </a:r>
          </a:p>
        </p:txBody>
      </p:sp>
      <p:sp>
        <p:nvSpPr>
          <p:cNvPr id="170" name="Imperative Programming…"/>
          <p:cNvSpPr/>
          <p:nvPr/>
        </p:nvSpPr>
        <p:spPr>
          <a:xfrm>
            <a:off x="298496" y="3733800"/>
            <a:ext cx="12153808" cy="228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8">
              <a:defRPr b="1">
                <a:latin typeface="Helvetica"/>
                <a:ea typeface="Helvetica"/>
                <a:cs typeface="Helvetica"/>
                <a:sym typeface="Helvetica"/>
              </a:defRPr>
            </a:pPr>
            <a:r>
              <a:t>Imperative Programming</a:t>
            </a:r>
          </a:p>
          <a:p>
            <a:pPr lvl="8"/>
          </a:p>
          <a:p>
            <a:pPr lvl="8"/>
            <a:r>
              <a:t>The program logic is expressed specifying the steps to achieve the desired results </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Fundamentals"/>
          <p:cNvSpPr/>
          <p:nvPr>
            <p:ph type="title"/>
          </p:nvPr>
        </p:nvSpPr>
        <p:spPr>
          <a:xfrm>
            <a:off x="1143000" y="76200"/>
            <a:ext cx="10464800" cy="3302000"/>
          </a:xfrm>
          <a:prstGeom prst="rect">
            <a:avLst/>
          </a:prstGeom>
        </p:spPr>
        <p:txBody>
          <a:bodyPr/>
          <a:lstStyle/>
          <a:p>
            <a:pPr/>
            <a:r>
              <a:t>Fundamentals</a:t>
            </a:r>
          </a:p>
        </p:txBody>
      </p:sp>
      <p:sp>
        <p:nvSpPr>
          <p:cNvPr id="175" name="Statement…"/>
          <p:cNvSpPr/>
          <p:nvPr/>
        </p:nvSpPr>
        <p:spPr>
          <a:xfrm>
            <a:off x="298496" y="3733800"/>
            <a:ext cx="12153808" cy="228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8">
              <a:defRPr b="1">
                <a:latin typeface="Helvetica"/>
                <a:ea typeface="Helvetica"/>
                <a:cs typeface="Helvetica"/>
                <a:sym typeface="Helvetica"/>
              </a:defRPr>
            </a:pPr>
            <a:r>
              <a:t>Statement</a:t>
            </a:r>
          </a:p>
          <a:p>
            <a:pPr lvl="8"/>
          </a:p>
          <a:p>
            <a:pPr lvl="8"/>
            <a:r>
              <a:t>It is a piece of code which performs some action e.g.: for, if, switch, throw, =, etc…</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Fundamentals"/>
          <p:cNvSpPr/>
          <p:nvPr>
            <p:ph type="title"/>
          </p:nvPr>
        </p:nvSpPr>
        <p:spPr>
          <a:xfrm>
            <a:off x="1143000" y="76200"/>
            <a:ext cx="10464800" cy="3302000"/>
          </a:xfrm>
          <a:prstGeom prst="rect">
            <a:avLst/>
          </a:prstGeom>
        </p:spPr>
        <p:txBody>
          <a:bodyPr/>
          <a:lstStyle/>
          <a:p>
            <a:pPr/>
            <a:r>
              <a:t>Fundamentals</a:t>
            </a:r>
          </a:p>
        </p:txBody>
      </p:sp>
      <p:sp>
        <p:nvSpPr>
          <p:cNvPr id="178" name="Expression…"/>
          <p:cNvSpPr/>
          <p:nvPr/>
        </p:nvSpPr>
        <p:spPr>
          <a:xfrm>
            <a:off x="298496" y="3733800"/>
            <a:ext cx="12153808" cy="228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8">
              <a:defRPr b="1">
                <a:latin typeface="Helvetica"/>
                <a:ea typeface="Helvetica"/>
                <a:cs typeface="Helvetica"/>
                <a:sym typeface="Helvetica"/>
              </a:defRPr>
            </a:pPr>
            <a:r>
              <a:t>Expression</a:t>
            </a:r>
          </a:p>
          <a:p>
            <a:pPr lvl="8"/>
          </a:p>
          <a:p>
            <a:pPr lvl="8"/>
            <a:r>
              <a:t>An expression is a piece of code which evaluates to some value</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JS As A Functional Language"/>
          <p:cNvSpPr/>
          <p:nvPr>
            <p:ph type="title"/>
          </p:nvPr>
        </p:nvSpPr>
        <p:spPr>
          <a:xfrm>
            <a:off x="1143000" y="76200"/>
            <a:ext cx="10464800" cy="3302000"/>
          </a:xfrm>
          <a:prstGeom prst="rect">
            <a:avLst/>
          </a:prstGeom>
        </p:spPr>
        <p:txBody>
          <a:bodyPr/>
          <a:lstStyle/>
          <a:p>
            <a:pPr/>
            <a:r>
              <a:t>JS As A Functional Language</a:t>
            </a:r>
          </a:p>
        </p:txBody>
      </p:sp>
      <p:sp>
        <p:nvSpPr>
          <p:cNvPr id="183" name="First Class Functions…"/>
          <p:cNvSpPr/>
          <p:nvPr/>
        </p:nvSpPr>
        <p:spPr>
          <a:xfrm>
            <a:off x="1292259" y="4797365"/>
            <a:ext cx="12153808" cy="173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8"/>
            <a:r>
              <a:t>First Class Functions </a:t>
            </a:r>
          </a:p>
          <a:p>
            <a:pPr lvl="8"/>
            <a:r>
              <a:t>Higher order functions</a:t>
            </a:r>
          </a:p>
          <a:p>
            <a:pPr lvl="8"/>
            <a:r>
              <a:t>Closures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Fundamental Operations"/>
          <p:cNvSpPr/>
          <p:nvPr>
            <p:ph type="title"/>
          </p:nvPr>
        </p:nvSpPr>
        <p:spPr>
          <a:xfrm>
            <a:off x="1143000" y="76200"/>
            <a:ext cx="10464800" cy="3302000"/>
          </a:xfrm>
          <a:prstGeom prst="rect">
            <a:avLst/>
          </a:prstGeom>
        </p:spPr>
        <p:txBody>
          <a:bodyPr/>
          <a:lstStyle/>
          <a:p>
            <a:pPr/>
            <a:r>
              <a:t>Fundamental Operations</a:t>
            </a:r>
          </a:p>
        </p:txBody>
      </p:sp>
      <p:sp>
        <p:nvSpPr>
          <p:cNvPr id="188" name="Lists (map, filter, reduce)…"/>
          <p:cNvSpPr/>
          <p:nvPr/>
        </p:nvSpPr>
        <p:spPr>
          <a:xfrm>
            <a:off x="1271384" y="3929995"/>
            <a:ext cx="9482086" cy="337822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8"/>
            <a:r>
              <a:rPr b="1">
                <a:latin typeface="Helvetica"/>
                <a:ea typeface="Helvetica"/>
                <a:cs typeface="Helvetica"/>
                <a:sym typeface="Helvetica"/>
              </a:rPr>
              <a:t>Lists</a:t>
            </a:r>
            <a:r>
              <a:t> (map, filter, reduce)</a:t>
            </a:r>
          </a:p>
          <a:p>
            <a:pPr lvl="8"/>
            <a:r>
              <a:rPr b="1">
                <a:latin typeface="Helvetica"/>
                <a:ea typeface="Helvetica"/>
                <a:cs typeface="Helvetica"/>
                <a:sym typeface="Helvetica"/>
              </a:rPr>
              <a:t>General</a:t>
            </a:r>
            <a:r>
              <a:t> (curry, partial)</a:t>
            </a:r>
          </a:p>
          <a:p>
            <a:pPr lvl="8"/>
            <a:r>
              <a:rPr b="1">
                <a:latin typeface="Helvetica"/>
                <a:ea typeface="Helvetica"/>
                <a:cs typeface="Helvetica"/>
                <a:sym typeface="Helvetica"/>
              </a:rPr>
              <a:t>Composition</a:t>
            </a:r>
            <a:r>
              <a:t> (recursion, compose, pipe)</a:t>
            </a:r>
          </a:p>
          <a:p>
            <a:pPr lvl="8"/>
            <a:r>
              <a:rPr b="1">
                <a:latin typeface="Helvetica"/>
                <a:ea typeface="Helvetica"/>
                <a:cs typeface="Helvetica"/>
                <a:sym typeface="Helvetica"/>
              </a:rPr>
              <a:t>Objects</a:t>
            </a:r>
            <a:r>
              <a:t> (prop, assoc, mapKeys, mapValues)</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Fundamental Operations"/>
          <p:cNvSpPr/>
          <p:nvPr>
            <p:ph type="title"/>
          </p:nvPr>
        </p:nvSpPr>
        <p:spPr>
          <a:xfrm>
            <a:off x="1143000" y="76200"/>
            <a:ext cx="10464800" cy="3302000"/>
          </a:xfrm>
          <a:prstGeom prst="rect">
            <a:avLst/>
          </a:prstGeom>
        </p:spPr>
        <p:txBody>
          <a:bodyPr/>
          <a:lstStyle/>
          <a:p>
            <a:pPr/>
            <a:r>
              <a:t>Fundamental Operations</a:t>
            </a:r>
          </a:p>
        </p:txBody>
      </p:sp>
      <p:sp>
        <p:nvSpPr>
          <p:cNvPr id="193" name="Partial…"/>
          <p:cNvSpPr/>
          <p:nvPr/>
        </p:nvSpPr>
        <p:spPr>
          <a:xfrm>
            <a:off x="-343200" y="3147643"/>
            <a:ext cx="12846423" cy="6108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8">
              <a:defRPr b="1">
                <a:latin typeface="Helvetica"/>
                <a:ea typeface="Helvetica"/>
                <a:cs typeface="Helvetica"/>
                <a:sym typeface="Helvetica"/>
              </a:defRPr>
            </a:pPr>
            <a:r>
              <a:t>Partial</a:t>
            </a:r>
          </a:p>
          <a:p>
            <a:pPr lvl="8">
              <a:defRPr b="1">
                <a:latin typeface="Helvetica"/>
                <a:ea typeface="Helvetica"/>
                <a:cs typeface="Helvetica"/>
                <a:sym typeface="Helvetica"/>
              </a:defRPr>
            </a:pPr>
          </a:p>
          <a:p>
            <a:pPr lvl="8"/>
            <a:r>
              <a:t>Partial is used to apply partially a function. Example:</a:t>
            </a:r>
          </a:p>
          <a:p>
            <a:pPr lvl="8"/>
          </a:p>
          <a:p>
            <a:pPr lvl="8"/>
            <a:r>
              <a:t>const sum = (a, b) =&gt; a + b;</a:t>
            </a:r>
          </a:p>
          <a:p>
            <a:pPr lvl="8"/>
            <a:r>
              <a:t>const sum3 = partial(sum, 3);</a:t>
            </a:r>
          </a:p>
          <a:p>
            <a:pPr lvl="8"/>
          </a:p>
          <a:p>
            <a:pPr lvl="8"/>
            <a:r>
              <a:t>partial returns a new function that expects the rest of the params of the original function. i.e:</a:t>
            </a:r>
          </a:p>
          <a:p>
            <a:pPr lvl="8"/>
          </a:p>
          <a:p>
            <a:pPr lvl="8"/>
            <a:r>
              <a:t>sum3 = a =&gt; a + 3;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Introduction"/>
          <p:cNvSpPr/>
          <p:nvPr>
            <p:ph type="title"/>
          </p:nvPr>
        </p:nvSpPr>
        <p:spPr>
          <a:xfrm>
            <a:off x="1143000" y="76200"/>
            <a:ext cx="10464800" cy="3302000"/>
          </a:xfrm>
          <a:prstGeom prst="rect">
            <a:avLst/>
          </a:prstGeom>
        </p:spPr>
        <p:txBody>
          <a:bodyPr/>
          <a:lstStyle/>
          <a:p>
            <a:pPr/>
            <a:r>
              <a:t>Introduction</a:t>
            </a:r>
          </a:p>
        </p:txBody>
      </p:sp>
      <p:sp>
        <p:nvSpPr>
          <p:cNvPr id="122" name="Programming Paradigm like OOP…"/>
          <p:cNvSpPr/>
          <p:nvPr/>
        </p:nvSpPr>
        <p:spPr>
          <a:xfrm>
            <a:off x="2982188" y="4279900"/>
            <a:ext cx="7040424"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Programming Paradigm like OOP</a:t>
            </a:r>
          </a:p>
          <a:p>
            <a:pPr algn="ctr"/>
            <a:r>
              <a:t> or Procedural Programming</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Fundamental Operations"/>
          <p:cNvSpPr/>
          <p:nvPr>
            <p:ph type="title"/>
          </p:nvPr>
        </p:nvSpPr>
        <p:spPr>
          <a:xfrm>
            <a:off x="1143000" y="76200"/>
            <a:ext cx="10464800" cy="3302000"/>
          </a:xfrm>
          <a:prstGeom prst="rect">
            <a:avLst/>
          </a:prstGeom>
        </p:spPr>
        <p:txBody>
          <a:bodyPr/>
          <a:lstStyle/>
          <a:p>
            <a:pPr/>
            <a:r>
              <a:t>Fundamental Operations</a:t>
            </a:r>
          </a:p>
        </p:txBody>
      </p:sp>
      <p:sp>
        <p:nvSpPr>
          <p:cNvPr id="196" name="Curry…"/>
          <p:cNvSpPr/>
          <p:nvPr/>
        </p:nvSpPr>
        <p:spPr>
          <a:xfrm>
            <a:off x="-343200" y="3147643"/>
            <a:ext cx="12846423" cy="6108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8">
              <a:defRPr b="1">
                <a:latin typeface="Helvetica"/>
                <a:ea typeface="Helvetica"/>
                <a:cs typeface="Helvetica"/>
                <a:sym typeface="Helvetica"/>
              </a:defRPr>
            </a:pPr>
            <a:r>
              <a:t>Curry</a:t>
            </a:r>
          </a:p>
          <a:p>
            <a:pPr lvl="8">
              <a:defRPr b="1">
                <a:latin typeface="Helvetica"/>
                <a:ea typeface="Helvetica"/>
                <a:cs typeface="Helvetica"/>
                <a:sym typeface="Helvetica"/>
              </a:defRPr>
            </a:pPr>
          </a:p>
          <a:p>
            <a:pPr lvl="8"/>
            <a:r>
              <a:t>It is similar to partial</a:t>
            </a:r>
          </a:p>
          <a:p>
            <a:pPr lvl="8"/>
          </a:p>
          <a:p>
            <a:pPr lvl="8"/>
            <a:r>
              <a:t>const sum = (a, b) =&gt; a + b;</a:t>
            </a:r>
          </a:p>
          <a:p>
            <a:pPr lvl="8"/>
            <a:r>
              <a:t>const csum = currify(sum);</a:t>
            </a:r>
          </a:p>
          <a:p>
            <a:pPr lvl="8"/>
            <a:r>
              <a:t>const sum3 = csum(3);</a:t>
            </a:r>
          </a:p>
          <a:p>
            <a:pPr lvl="8"/>
            <a:r>
              <a:t>sum3(7) // 10 </a:t>
            </a:r>
          </a:p>
          <a:p>
            <a:pPr lvl="8"/>
          </a:p>
          <a:p>
            <a:pPr lvl="8"/>
            <a:r>
              <a:t>It returns a function each time it is invoked unless all the params of the function has been received.</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Some Code"/>
          <p:cNvSpPr/>
          <p:nvPr>
            <p:ph type="title"/>
          </p:nvPr>
        </p:nvSpPr>
        <p:spPr>
          <a:xfrm>
            <a:off x="1143000" y="76200"/>
            <a:ext cx="10464800" cy="3302000"/>
          </a:xfrm>
          <a:prstGeom prst="rect">
            <a:avLst/>
          </a:prstGeom>
        </p:spPr>
        <p:txBody>
          <a:bodyPr/>
          <a:lstStyle/>
          <a:p>
            <a:pPr/>
            <a:r>
              <a:t>Some Code</a:t>
            </a:r>
          </a:p>
        </p:txBody>
      </p:sp>
      <p:sp>
        <p:nvSpPr>
          <p:cNvPr id="199" name="[1, 2, 3].map(n =&gt; 2 * n) // [2, 4, 6]…"/>
          <p:cNvSpPr/>
          <p:nvPr/>
        </p:nvSpPr>
        <p:spPr>
          <a:xfrm>
            <a:off x="1374962" y="4006849"/>
            <a:ext cx="9482086" cy="173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8"/>
            <a:r>
              <a:t>[1, 2, 3].map(n =&gt; 2 * n) // [2, 4, 6]</a:t>
            </a:r>
          </a:p>
          <a:p>
            <a:pPr lvl="8"/>
          </a:p>
          <a:p>
            <a:pPr lvl="8"/>
            <a:r>
              <a:t>[1, 2, 3].filter(n =&gt; n &gt; 2) // [3]</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Some Code"/>
          <p:cNvSpPr/>
          <p:nvPr>
            <p:ph type="title"/>
          </p:nvPr>
        </p:nvSpPr>
        <p:spPr>
          <a:xfrm>
            <a:off x="1143000" y="76200"/>
            <a:ext cx="10464800" cy="3302000"/>
          </a:xfrm>
          <a:prstGeom prst="rect">
            <a:avLst/>
          </a:prstGeom>
        </p:spPr>
        <p:txBody>
          <a:bodyPr/>
          <a:lstStyle/>
          <a:p>
            <a:pPr/>
            <a:r>
              <a:t>Some Code</a:t>
            </a:r>
          </a:p>
        </p:txBody>
      </p:sp>
      <p:sp>
        <p:nvSpPr>
          <p:cNvPr id="204" name="[1, 2, 3].reduce(…"/>
          <p:cNvSpPr/>
          <p:nvPr/>
        </p:nvSpPr>
        <p:spPr>
          <a:xfrm>
            <a:off x="-13433" y="3733800"/>
            <a:ext cx="12777666" cy="228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8"/>
            <a:r>
              <a:t>[1, 2, 3].reduce(</a:t>
            </a:r>
          </a:p>
          <a:p>
            <a:pPr lvl="8"/>
            <a:r>
              <a:t>   (acc, nextItem, index, array) =&gt; acc + nextItem, </a:t>
            </a:r>
          </a:p>
          <a:p>
            <a:pPr lvl="8"/>
            <a:r>
              <a:t>   0</a:t>
            </a:r>
          </a:p>
          <a:p>
            <a:pPr lvl="8"/>
            <a:r>
              <a:t>) //  6</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Some Code"/>
          <p:cNvSpPr/>
          <p:nvPr>
            <p:ph type="title"/>
          </p:nvPr>
        </p:nvSpPr>
        <p:spPr>
          <a:xfrm>
            <a:off x="1143000" y="76200"/>
            <a:ext cx="10464800" cy="3302000"/>
          </a:xfrm>
          <a:prstGeom prst="rect">
            <a:avLst/>
          </a:prstGeom>
        </p:spPr>
        <p:txBody>
          <a:bodyPr/>
          <a:lstStyle/>
          <a:p>
            <a:pPr/>
            <a:r>
              <a:t>Some Code</a:t>
            </a:r>
          </a:p>
        </p:txBody>
      </p:sp>
      <p:sp>
        <p:nvSpPr>
          <p:cNvPr id="207" name="const sum3 = n =&gt; n + 3;…"/>
          <p:cNvSpPr/>
          <p:nvPr/>
        </p:nvSpPr>
        <p:spPr>
          <a:xfrm>
            <a:off x="165674" y="3497534"/>
            <a:ext cx="12419453" cy="3924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8"/>
            <a:r>
              <a:t>const sum3 = n =&gt; n + 3;</a:t>
            </a:r>
          </a:p>
          <a:p>
            <a:pPr lvl="8"/>
            <a:r>
              <a:t>const half = n =&gt; n/2;</a:t>
            </a:r>
          </a:p>
          <a:p>
            <a:pPr lvl="8"/>
          </a:p>
          <a:p>
            <a:pPr lvl="8"/>
            <a:r>
              <a:t>const sum3Half = compose(half, sum3);</a:t>
            </a:r>
          </a:p>
          <a:p>
            <a:pPr lvl="8"/>
            <a:r>
              <a:t>sum3Half(7) // 5</a:t>
            </a:r>
          </a:p>
          <a:p>
            <a:pPr lvl="8"/>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Practice!"/>
          <p:cNvSpPr/>
          <p:nvPr>
            <p:ph type="title"/>
          </p:nvPr>
        </p:nvSpPr>
        <p:spPr>
          <a:prstGeom prst="rect">
            <a:avLst/>
          </a:prstGeom>
        </p:spPr>
        <p:txBody>
          <a:bodyPr/>
          <a:lstStyle/>
          <a:p>
            <a:pPr/>
            <a:r>
              <a:t>Practice!</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Pros"/>
          <p:cNvSpPr/>
          <p:nvPr>
            <p:ph type="title"/>
          </p:nvPr>
        </p:nvSpPr>
        <p:spPr>
          <a:xfrm>
            <a:off x="1143000" y="76200"/>
            <a:ext cx="10464800" cy="3302000"/>
          </a:xfrm>
          <a:prstGeom prst="rect">
            <a:avLst/>
          </a:prstGeom>
        </p:spPr>
        <p:txBody>
          <a:bodyPr/>
          <a:lstStyle/>
          <a:p>
            <a:pPr/>
            <a:r>
              <a:t>Pros</a:t>
            </a:r>
          </a:p>
        </p:txBody>
      </p:sp>
      <p:sp>
        <p:nvSpPr>
          <p:cNvPr id="214" name="Given that functional code is expressed declaratively and stateless, compared to object oriented or imperative code:…"/>
          <p:cNvSpPr/>
          <p:nvPr/>
        </p:nvSpPr>
        <p:spPr>
          <a:xfrm>
            <a:off x="298496" y="3214437"/>
            <a:ext cx="12153808" cy="5016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8"/>
            <a:r>
              <a:t>Given that functional code is expressed declaratively and stateless, compared to object oriented or imperative code:</a:t>
            </a:r>
          </a:p>
          <a:p>
            <a:pPr lvl="8"/>
          </a:p>
          <a:p>
            <a:pPr lvl="8"/>
            <a:r>
              <a:t>- It is more concise</a:t>
            </a:r>
          </a:p>
          <a:p>
            <a:pPr lvl="8"/>
            <a:r>
              <a:t>- Any section of the code can be understood and tested in isolation</a:t>
            </a:r>
          </a:p>
          <a:p>
            <a:pPr lvl="8"/>
            <a:r>
              <a:t>- Code flow is easier to follow</a:t>
            </a:r>
          </a:p>
          <a:p>
            <a:pPr lvl="8"/>
            <a:r>
              <a:t>- Program behaviour is easier to predict</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Pros"/>
          <p:cNvSpPr/>
          <p:nvPr>
            <p:ph type="title"/>
          </p:nvPr>
        </p:nvSpPr>
        <p:spPr>
          <a:xfrm>
            <a:off x="1143000" y="76200"/>
            <a:ext cx="10464800" cy="3302000"/>
          </a:xfrm>
          <a:prstGeom prst="rect">
            <a:avLst/>
          </a:prstGeom>
        </p:spPr>
        <p:txBody>
          <a:bodyPr/>
          <a:lstStyle/>
          <a:p>
            <a:pPr/>
            <a:r>
              <a:t>Pros</a:t>
            </a:r>
          </a:p>
        </p:txBody>
      </p:sp>
      <p:sp>
        <p:nvSpPr>
          <p:cNvPr id="217" name="Given that functional code is based on function composition, and that the operations can be used for more data types it encourages code reuse"/>
          <p:cNvSpPr/>
          <p:nvPr/>
        </p:nvSpPr>
        <p:spPr>
          <a:xfrm>
            <a:off x="298496" y="4006849"/>
            <a:ext cx="12153808" cy="173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8"/>
            <a:r>
              <a:t>Given that functional code is based on function composition, and that the operations can be used for more data types it encourages code reuse</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Cons"/>
          <p:cNvSpPr/>
          <p:nvPr>
            <p:ph type="title"/>
          </p:nvPr>
        </p:nvSpPr>
        <p:spPr>
          <a:xfrm>
            <a:off x="1143000" y="76200"/>
            <a:ext cx="10464800" cy="3302000"/>
          </a:xfrm>
          <a:prstGeom prst="rect">
            <a:avLst/>
          </a:prstGeom>
        </p:spPr>
        <p:txBody>
          <a:bodyPr/>
          <a:lstStyle/>
          <a:p>
            <a:pPr/>
            <a:r>
              <a:t>Cons</a:t>
            </a:r>
          </a:p>
        </p:txBody>
      </p:sp>
      <p:sp>
        <p:nvSpPr>
          <p:cNvPr id="222" name="- It is more difficult to learn…"/>
          <p:cNvSpPr/>
          <p:nvPr/>
        </p:nvSpPr>
        <p:spPr>
          <a:xfrm>
            <a:off x="1043707" y="3733800"/>
            <a:ext cx="11190549" cy="228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8"/>
            <a:r>
              <a:t>- It is more difficult to learn</a:t>
            </a:r>
          </a:p>
          <a:p>
            <a:pPr lvl="8"/>
            <a:r>
              <a:t>- Traversing data structures multiple times could have a negative impact on performance</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Advanced Topics"/>
          <p:cNvSpPr/>
          <p:nvPr>
            <p:ph type="title"/>
          </p:nvPr>
        </p:nvSpPr>
        <p:spPr>
          <a:xfrm>
            <a:off x="1270000" y="-325983"/>
            <a:ext cx="10464800" cy="3302001"/>
          </a:xfrm>
          <a:prstGeom prst="rect">
            <a:avLst/>
          </a:prstGeom>
        </p:spPr>
        <p:txBody>
          <a:bodyPr/>
          <a:lstStyle/>
          <a:p>
            <a:pPr/>
            <a:r>
              <a:t>Advanced Topics</a:t>
            </a:r>
          </a:p>
        </p:txBody>
      </p:sp>
      <p:sp>
        <p:nvSpPr>
          <p:cNvPr id="227" name="Monads…"/>
          <p:cNvSpPr/>
          <p:nvPr/>
        </p:nvSpPr>
        <p:spPr>
          <a:xfrm>
            <a:off x="1043707" y="4006849"/>
            <a:ext cx="11190549" cy="173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8" marL="3977105" indent="-421105">
              <a:buSzPct val="75000"/>
              <a:buChar char="-"/>
            </a:pPr>
            <a:r>
              <a:t>Monads</a:t>
            </a:r>
          </a:p>
          <a:p>
            <a:pPr lvl="8" marL="3977105" indent="-421105">
              <a:buSzPct val="75000"/>
              <a:buChar char="-"/>
            </a:pPr>
            <a:r>
              <a:t>Functors</a:t>
            </a:r>
          </a:p>
          <a:p>
            <a:pPr lvl="8" marL="3977105" indent="-421105">
              <a:buSzPct val="75000"/>
              <a:buChar char="-"/>
            </a:pPr>
            <a:r>
              <a:t>Real curryfing</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 name="Fin de la cita"/>
          <p:cNvSpPr/>
          <p:nvPr>
            <p:ph type="title"/>
          </p:nvPr>
        </p:nvSpPr>
        <p:spPr>
          <a:prstGeom prst="rect">
            <a:avLst/>
          </a:prstGeom>
        </p:spPr>
        <p:txBody>
          <a:bodyPr/>
          <a:lstStyle/>
          <a:p>
            <a:pPr/>
            <a:r>
              <a:t>Fin de la cita</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Introduction"/>
          <p:cNvSpPr/>
          <p:nvPr>
            <p:ph type="title"/>
          </p:nvPr>
        </p:nvSpPr>
        <p:spPr>
          <a:xfrm>
            <a:off x="1143000" y="76200"/>
            <a:ext cx="10464800" cy="3302000"/>
          </a:xfrm>
          <a:prstGeom prst="rect">
            <a:avLst/>
          </a:prstGeom>
        </p:spPr>
        <p:txBody>
          <a:bodyPr/>
          <a:lstStyle/>
          <a:p>
            <a:pPr/>
            <a:r>
              <a:t>Introduction</a:t>
            </a:r>
          </a:p>
        </p:txBody>
      </p:sp>
      <p:sp>
        <p:nvSpPr>
          <p:cNvPr id="127" name="It is a way of thinking about software…"/>
          <p:cNvSpPr/>
          <p:nvPr/>
        </p:nvSpPr>
        <p:spPr>
          <a:xfrm>
            <a:off x="2612313" y="4006849"/>
            <a:ext cx="7780174" cy="173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r>
              <a:t>It is a way of thinking about software </a:t>
            </a:r>
          </a:p>
          <a:p>
            <a:pPr algn="ctr"/>
            <a:r>
              <a:t>construction based on some </a:t>
            </a:r>
          </a:p>
          <a:p>
            <a:pPr algn="ctr"/>
            <a:r>
              <a:t>fundamental, defining principles.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Introduction"/>
          <p:cNvSpPr/>
          <p:nvPr>
            <p:ph type="title"/>
          </p:nvPr>
        </p:nvSpPr>
        <p:spPr>
          <a:xfrm>
            <a:off x="1143000" y="76200"/>
            <a:ext cx="10464800" cy="3302000"/>
          </a:xfrm>
          <a:prstGeom prst="rect">
            <a:avLst/>
          </a:prstGeom>
        </p:spPr>
        <p:txBody>
          <a:bodyPr/>
          <a:lstStyle/>
          <a:p>
            <a:pPr/>
            <a:r>
              <a:t>Introduction</a:t>
            </a:r>
          </a:p>
        </p:txBody>
      </p:sp>
      <p:sp>
        <p:nvSpPr>
          <p:cNvPr id="130" name="This fundamental defining principles:…"/>
          <p:cNvSpPr/>
          <p:nvPr/>
        </p:nvSpPr>
        <p:spPr>
          <a:xfrm>
            <a:off x="425496" y="3606799"/>
            <a:ext cx="12153808" cy="337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8"/>
            <a:r>
              <a:t>This fundamental defining principles:</a:t>
            </a:r>
          </a:p>
          <a:p>
            <a:pPr lvl="8"/>
          </a:p>
          <a:p>
            <a:pPr lvl="8"/>
            <a:r>
              <a:t>- Write and combine pure functions</a:t>
            </a:r>
          </a:p>
          <a:p>
            <a:pPr lvl="8"/>
            <a:r>
              <a:t>- Avoid data mutation</a:t>
            </a:r>
          </a:p>
          <a:p>
            <a:pPr lvl="8"/>
            <a:r>
              <a:t>- Avoid side effects</a:t>
            </a:r>
          </a:p>
          <a:p>
            <a:pPr lvl="8"/>
            <a:r>
              <a:t>- Avoid shared state (remove program state)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FP vs OOP"/>
          <p:cNvSpPr/>
          <p:nvPr>
            <p:ph type="title"/>
          </p:nvPr>
        </p:nvSpPr>
        <p:spPr>
          <a:xfrm>
            <a:off x="1143000" y="76200"/>
            <a:ext cx="10464800" cy="3302000"/>
          </a:xfrm>
          <a:prstGeom prst="rect">
            <a:avLst/>
          </a:prstGeom>
        </p:spPr>
        <p:txBody>
          <a:bodyPr/>
          <a:lstStyle/>
          <a:p>
            <a:pPr/>
            <a:r>
              <a:t>FP vs OOP</a:t>
            </a:r>
          </a:p>
        </p:txBody>
      </p:sp>
      <p:sp>
        <p:nvSpPr>
          <p:cNvPr id="135" name="OOP…"/>
          <p:cNvSpPr/>
          <p:nvPr/>
        </p:nvSpPr>
        <p:spPr>
          <a:xfrm>
            <a:off x="425496" y="3333750"/>
            <a:ext cx="12153808" cy="3924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8">
              <a:defRPr b="1">
                <a:latin typeface="Helvetica"/>
                <a:ea typeface="Helvetica"/>
                <a:cs typeface="Helvetica"/>
                <a:sym typeface="Helvetica"/>
              </a:defRPr>
            </a:pPr>
            <a:r>
              <a:t>OOP</a:t>
            </a:r>
          </a:p>
          <a:p>
            <a:pPr lvl="8"/>
          </a:p>
          <a:p>
            <a:pPr lvl="8"/>
            <a:r>
              <a:t>- State is usually shared and used with methods in objects</a:t>
            </a:r>
          </a:p>
          <a:p>
            <a:pPr lvl="8"/>
            <a:r>
              <a:t>- It is like an assembly line, each class performs an action on state, it is expressed as instructions to follow</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FP vs OOP"/>
          <p:cNvSpPr/>
          <p:nvPr>
            <p:ph type="title"/>
          </p:nvPr>
        </p:nvSpPr>
        <p:spPr>
          <a:xfrm>
            <a:off x="1143000" y="76200"/>
            <a:ext cx="10464800" cy="3302000"/>
          </a:xfrm>
          <a:prstGeom prst="rect">
            <a:avLst/>
          </a:prstGeom>
        </p:spPr>
        <p:txBody>
          <a:bodyPr/>
          <a:lstStyle/>
          <a:p>
            <a:pPr/>
            <a:r>
              <a:t>FP vs OOP</a:t>
            </a:r>
          </a:p>
        </p:txBody>
      </p:sp>
      <p:sp>
        <p:nvSpPr>
          <p:cNvPr id="138" name="FP…"/>
          <p:cNvSpPr/>
          <p:nvPr/>
        </p:nvSpPr>
        <p:spPr>
          <a:xfrm>
            <a:off x="425496" y="3060700"/>
            <a:ext cx="12153808" cy="447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8">
              <a:defRPr b="1">
                <a:latin typeface="Helvetica"/>
                <a:ea typeface="Helvetica"/>
                <a:cs typeface="Helvetica"/>
                <a:sym typeface="Helvetica"/>
              </a:defRPr>
            </a:pPr>
            <a:r>
              <a:t>FP</a:t>
            </a:r>
          </a:p>
          <a:p>
            <a:pPr lvl="8"/>
          </a:p>
          <a:p>
            <a:pPr lvl="8"/>
            <a:r>
              <a:t>It is like a dictionary:</a:t>
            </a:r>
          </a:p>
          <a:p>
            <a:pPr lvl="8"/>
            <a:r>
              <a:t> - Each function defines a new concept. From language tools we build a lot of very simple functions</a:t>
            </a:r>
          </a:p>
          <a:p>
            <a:pPr lvl="8"/>
            <a:r>
              <a:t>- This simple functions (concepts) are combined to express more complex ideas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Fundamentals"/>
          <p:cNvSpPr/>
          <p:nvPr>
            <p:ph type="title"/>
          </p:nvPr>
        </p:nvSpPr>
        <p:spPr>
          <a:xfrm>
            <a:off x="1143000" y="76200"/>
            <a:ext cx="10464800" cy="3302000"/>
          </a:xfrm>
          <a:prstGeom prst="rect">
            <a:avLst/>
          </a:prstGeom>
        </p:spPr>
        <p:txBody>
          <a:bodyPr/>
          <a:lstStyle/>
          <a:p>
            <a:pPr/>
            <a:r>
              <a:t>Fundamentals</a:t>
            </a:r>
          </a:p>
        </p:txBody>
      </p:sp>
      <p:sp>
        <p:nvSpPr>
          <p:cNvPr id="141" name="Function…"/>
          <p:cNvSpPr/>
          <p:nvPr/>
        </p:nvSpPr>
        <p:spPr>
          <a:xfrm>
            <a:off x="1398159" y="2891228"/>
            <a:ext cx="10208482" cy="5016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8">
              <a:defRPr b="1">
                <a:latin typeface="Helvetica"/>
                <a:ea typeface="Helvetica"/>
                <a:cs typeface="Helvetica"/>
                <a:sym typeface="Helvetica"/>
              </a:defRPr>
            </a:pPr>
            <a:r>
              <a:t>Function</a:t>
            </a:r>
          </a:p>
          <a:p>
            <a:pPr lvl="8">
              <a:defRPr b="1">
                <a:latin typeface="Helvetica"/>
                <a:ea typeface="Helvetica"/>
                <a:cs typeface="Helvetica"/>
                <a:sym typeface="Helvetica"/>
              </a:defRPr>
            </a:pPr>
            <a:r>
              <a:t>Pure Function</a:t>
            </a:r>
          </a:p>
          <a:p>
            <a:pPr lvl="8">
              <a:defRPr b="1">
                <a:latin typeface="Helvetica"/>
                <a:ea typeface="Helvetica"/>
                <a:cs typeface="Helvetica"/>
                <a:sym typeface="Helvetica"/>
              </a:defRPr>
            </a:pPr>
            <a:r>
              <a:t>First Class Functions</a:t>
            </a:r>
          </a:p>
          <a:p>
            <a:pPr lvl="8">
              <a:defRPr b="1">
                <a:latin typeface="Helvetica"/>
                <a:ea typeface="Helvetica"/>
                <a:cs typeface="Helvetica"/>
                <a:sym typeface="Helvetica"/>
              </a:defRPr>
            </a:pPr>
            <a:r>
              <a:t>Higher Order Function</a:t>
            </a:r>
          </a:p>
          <a:p>
            <a:pPr lvl="8">
              <a:defRPr b="1">
                <a:latin typeface="Helvetica"/>
                <a:ea typeface="Helvetica"/>
                <a:cs typeface="Helvetica"/>
                <a:sym typeface="Helvetica"/>
              </a:defRPr>
            </a:pPr>
            <a:r>
              <a:t>Closures</a:t>
            </a:r>
          </a:p>
          <a:p>
            <a:pPr lvl="8">
              <a:defRPr b="1">
                <a:latin typeface="Helvetica"/>
                <a:ea typeface="Helvetica"/>
                <a:cs typeface="Helvetica"/>
                <a:sym typeface="Helvetica"/>
              </a:defRPr>
            </a:pPr>
            <a:r>
              <a:t>Declarative Programming</a:t>
            </a:r>
          </a:p>
          <a:p>
            <a:pPr lvl="8">
              <a:defRPr b="1">
                <a:latin typeface="Helvetica"/>
                <a:ea typeface="Helvetica"/>
                <a:cs typeface="Helvetica"/>
                <a:sym typeface="Helvetica"/>
              </a:defRPr>
            </a:pPr>
            <a:r>
              <a:t>Imperative Programming</a:t>
            </a:r>
          </a:p>
          <a:p>
            <a:pPr lvl="8">
              <a:defRPr b="1">
                <a:latin typeface="Helvetica"/>
                <a:ea typeface="Helvetica"/>
                <a:cs typeface="Helvetica"/>
                <a:sym typeface="Helvetica"/>
              </a:defRPr>
            </a:pPr>
            <a:r>
              <a:t>Statement</a:t>
            </a:r>
          </a:p>
          <a:p>
            <a:pPr lvl="8">
              <a:defRPr b="1">
                <a:latin typeface="Helvetica"/>
                <a:ea typeface="Helvetica"/>
                <a:cs typeface="Helvetica"/>
                <a:sym typeface="Helvetica"/>
              </a:defRPr>
            </a:pPr>
            <a:r>
              <a:t>Expression</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Fundamentals"/>
          <p:cNvSpPr/>
          <p:nvPr>
            <p:ph type="title"/>
          </p:nvPr>
        </p:nvSpPr>
        <p:spPr>
          <a:xfrm>
            <a:off x="1143000" y="76200"/>
            <a:ext cx="10464800" cy="3302000"/>
          </a:xfrm>
          <a:prstGeom prst="rect">
            <a:avLst/>
          </a:prstGeom>
        </p:spPr>
        <p:txBody>
          <a:bodyPr/>
          <a:lstStyle/>
          <a:p>
            <a:pPr/>
            <a:r>
              <a:t>Fundamentals</a:t>
            </a:r>
          </a:p>
        </p:txBody>
      </p:sp>
      <p:sp>
        <p:nvSpPr>
          <p:cNvPr id="144" name="Function…"/>
          <p:cNvSpPr/>
          <p:nvPr/>
        </p:nvSpPr>
        <p:spPr>
          <a:xfrm>
            <a:off x="298496" y="4006849"/>
            <a:ext cx="12153808" cy="173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8">
              <a:defRPr b="1">
                <a:latin typeface="Helvetica"/>
                <a:ea typeface="Helvetica"/>
                <a:cs typeface="Helvetica"/>
                <a:sym typeface="Helvetica"/>
              </a:defRPr>
            </a:pPr>
            <a:r>
              <a:t>Function</a:t>
            </a:r>
          </a:p>
          <a:p>
            <a:pPr lvl="8"/>
          </a:p>
          <a:p>
            <a:pPr lvl="8"/>
            <a:r>
              <a:t>Obviously it is the central concept of FP</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Fundamentals"/>
          <p:cNvSpPr/>
          <p:nvPr>
            <p:ph type="title"/>
          </p:nvPr>
        </p:nvSpPr>
        <p:spPr>
          <a:xfrm>
            <a:off x="1143000" y="76200"/>
            <a:ext cx="10464800" cy="3302000"/>
          </a:xfrm>
          <a:prstGeom prst="rect">
            <a:avLst/>
          </a:prstGeom>
        </p:spPr>
        <p:txBody>
          <a:bodyPr/>
          <a:lstStyle/>
          <a:p>
            <a:pPr/>
            <a:r>
              <a:t>Fundamentals</a:t>
            </a:r>
          </a:p>
        </p:txBody>
      </p:sp>
      <p:sp>
        <p:nvSpPr>
          <p:cNvPr id="147" name="A Pure Function is a function which:…"/>
          <p:cNvSpPr/>
          <p:nvPr/>
        </p:nvSpPr>
        <p:spPr>
          <a:xfrm>
            <a:off x="298496" y="3187853"/>
            <a:ext cx="12153808" cy="55626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8"/>
            <a:r>
              <a:t>A </a:t>
            </a:r>
            <a:r>
              <a:rPr b="1">
                <a:latin typeface="Helvetica"/>
                <a:ea typeface="Helvetica"/>
                <a:cs typeface="Helvetica"/>
                <a:sym typeface="Helvetica"/>
              </a:rPr>
              <a:t>Pure Function</a:t>
            </a:r>
            <a:r>
              <a:t> is a function which:</a:t>
            </a:r>
          </a:p>
          <a:p>
            <a:pPr lvl="8"/>
          </a:p>
          <a:p>
            <a:pPr lvl="8"/>
            <a:r>
              <a:t>- Given the same inputs, always returns the same output</a:t>
            </a:r>
          </a:p>
          <a:p>
            <a:pPr lvl="8"/>
            <a:r>
              <a:t>- Has no side-effects</a:t>
            </a:r>
          </a:p>
          <a:p>
            <a:pPr lvl="8"/>
            <a:r>
              <a:t>- Has Referential Transparency property: you can replace a function call with its resulting value without changing the meaning of the program</a:t>
            </a:r>
          </a:p>
          <a:p>
            <a:pPr lvl="8"/>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