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69" r:id="rId2"/>
  </p:sldMasterIdLst>
  <p:notesMasterIdLst>
    <p:notesMasterId r:id="rId36"/>
  </p:notesMasterIdLst>
  <p:sldIdLst>
    <p:sldId id="256" r:id="rId3"/>
    <p:sldId id="271" r:id="rId4"/>
    <p:sldId id="292" r:id="rId5"/>
    <p:sldId id="293" r:id="rId6"/>
    <p:sldId id="294" r:id="rId7"/>
    <p:sldId id="295" r:id="rId8"/>
    <p:sldId id="296" r:id="rId9"/>
    <p:sldId id="297" r:id="rId10"/>
    <p:sldId id="298" r:id="rId11"/>
    <p:sldId id="299" r:id="rId12"/>
    <p:sldId id="300" r:id="rId13"/>
    <p:sldId id="301" r:id="rId14"/>
    <p:sldId id="302" r:id="rId15"/>
    <p:sldId id="304" r:id="rId16"/>
    <p:sldId id="303" r:id="rId17"/>
    <p:sldId id="305" r:id="rId18"/>
    <p:sldId id="306" r:id="rId19"/>
    <p:sldId id="307" r:id="rId20"/>
    <p:sldId id="308" r:id="rId21"/>
    <p:sldId id="309" r:id="rId22"/>
    <p:sldId id="310" r:id="rId23"/>
    <p:sldId id="311" r:id="rId24"/>
    <p:sldId id="312" r:id="rId25"/>
    <p:sldId id="313" r:id="rId26"/>
    <p:sldId id="314" r:id="rId27"/>
    <p:sldId id="315" r:id="rId28"/>
    <p:sldId id="319" r:id="rId29"/>
    <p:sldId id="321" r:id="rId30"/>
    <p:sldId id="316" r:id="rId31"/>
    <p:sldId id="317" r:id="rId32"/>
    <p:sldId id="318" r:id="rId33"/>
    <p:sldId id="322" r:id="rId34"/>
    <p:sldId id="291" r:id="rId35"/>
  </p:sldIdLst>
  <p:sldSz cx="9144000" cy="6858000" type="screen4x3"/>
  <p:notesSz cx="6858000" cy="9144000"/>
  <p:defaultTextStyle>
    <a:defPPr>
      <a:defRPr lang="pt-BR"/>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p:cViewPr varScale="1">
        <p:scale>
          <a:sx n="75" d="100"/>
          <a:sy n="75" d="100"/>
        </p:scale>
        <p:origin x="34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17B4E1B0-56BE-4BFC-93FF-73B9CA24626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pt-BR"/>
          </a:p>
        </p:txBody>
      </p:sp>
      <p:sp>
        <p:nvSpPr>
          <p:cNvPr id="92163" name="Rectangle 3">
            <a:extLst>
              <a:ext uri="{FF2B5EF4-FFF2-40B4-BE49-F238E27FC236}">
                <a16:creationId xmlns:a16="http://schemas.microsoft.com/office/drawing/2014/main" id="{09143B54-7075-4B87-AED8-2DA078B5145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pt-BR"/>
          </a:p>
        </p:txBody>
      </p:sp>
      <p:sp>
        <p:nvSpPr>
          <p:cNvPr id="3076" name="Rectangle 4">
            <a:extLst>
              <a:ext uri="{FF2B5EF4-FFF2-40B4-BE49-F238E27FC236}">
                <a16:creationId xmlns:a16="http://schemas.microsoft.com/office/drawing/2014/main" id="{785D8AD1-07E2-4719-AB43-CE1B83DB391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5" name="Rectangle 5">
            <a:extLst>
              <a:ext uri="{FF2B5EF4-FFF2-40B4-BE49-F238E27FC236}">
                <a16:creationId xmlns:a16="http://schemas.microsoft.com/office/drawing/2014/main" id="{CAD76952-4F4B-47D9-90E8-ACF653FCBD3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92166" name="Rectangle 6">
            <a:extLst>
              <a:ext uri="{FF2B5EF4-FFF2-40B4-BE49-F238E27FC236}">
                <a16:creationId xmlns:a16="http://schemas.microsoft.com/office/drawing/2014/main" id="{9CE6AD31-3FD5-48CA-9D86-CA219F0498F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pt-BR"/>
          </a:p>
        </p:txBody>
      </p:sp>
      <p:sp>
        <p:nvSpPr>
          <p:cNvPr id="92167" name="Rectangle 7">
            <a:extLst>
              <a:ext uri="{FF2B5EF4-FFF2-40B4-BE49-F238E27FC236}">
                <a16:creationId xmlns:a16="http://schemas.microsoft.com/office/drawing/2014/main" id="{D9F8060B-0EA7-4594-B87D-04EC05F8C6D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2DCC06CE-F00B-42D9-BA8E-15D46E85029D}" type="slidenum">
              <a:rPr lang="pt-BR" altLang="pt-BR"/>
              <a:pPr>
                <a:defRPr/>
              </a:pPr>
              <a:t>‹nº›</a:t>
            </a:fld>
            <a:endParaRPr lang="pt-BR" altLang="pt-B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C1E4A992-9C35-420F-8048-F02627D961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16C4F56-EC62-4E37-866A-A1F7CD5AA9B7}" type="slidenum">
              <a:rPr lang="pt-BR" altLang="pt-BR" smtClean="0"/>
              <a:pPr>
                <a:spcBef>
                  <a:spcPct val="0"/>
                </a:spcBef>
              </a:pPr>
              <a:t>33</a:t>
            </a:fld>
            <a:endParaRPr lang="pt-BR" altLang="pt-BR"/>
          </a:p>
        </p:txBody>
      </p:sp>
      <p:sp>
        <p:nvSpPr>
          <p:cNvPr id="37891" name="Rectangle 2">
            <a:extLst>
              <a:ext uri="{FF2B5EF4-FFF2-40B4-BE49-F238E27FC236}">
                <a16:creationId xmlns:a16="http://schemas.microsoft.com/office/drawing/2014/main" id="{791031B3-63EC-4C80-A02F-69AFB14FD45D}"/>
              </a:ext>
            </a:extLst>
          </p:cNvPr>
          <p:cNvSpPr>
            <a:spLocks noGrp="1" noRot="1" noChangeAspect="1" noChangeArrowheads="1" noTextEdit="1"/>
          </p:cNvSpPr>
          <p:nvPr>
            <p:ph type="sldImg"/>
          </p:nvPr>
        </p:nvSpPr>
        <p:spPr>
          <a:xfrm>
            <a:off x="1152525" y="692150"/>
            <a:ext cx="4552950" cy="3414713"/>
          </a:xfrm>
          <a:solidFill>
            <a:srgbClr val="FFFFFF"/>
          </a:solidFill>
          <a:ln cap="flat"/>
        </p:spPr>
      </p:sp>
      <p:sp>
        <p:nvSpPr>
          <p:cNvPr id="37892" name="Rectangle 3">
            <a:extLst>
              <a:ext uri="{FF2B5EF4-FFF2-40B4-BE49-F238E27FC236}">
                <a16:creationId xmlns:a16="http://schemas.microsoft.com/office/drawing/2014/main" id="{66046180-D47B-4984-8C9E-4ED7F4B2C666}"/>
              </a:ext>
            </a:extLst>
          </p:cNvPr>
          <p:cNvSpPr>
            <a:spLocks noGrp="1" noChangeArrowheads="1"/>
          </p:cNvSpPr>
          <p:nvPr>
            <p:ph type="body" idx="1"/>
          </p:nvPr>
        </p:nvSpPr>
        <p:spPr>
          <a:xfrm>
            <a:off x="939800" y="4357688"/>
            <a:ext cx="4968875" cy="3617912"/>
          </a:xfrm>
          <a:solidFill>
            <a:srgbClr val="FFFFFF"/>
          </a:solidFill>
          <a:ln>
            <a:solidFill>
              <a:srgbClr val="000000"/>
            </a:solidFill>
          </a:ln>
        </p:spPr>
        <p:txBody>
          <a:bodyPr lIns="88115" tIns="43284" rIns="88115" bIns="43284"/>
          <a:lstStyle/>
          <a:p>
            <a:pPr eaLnBrk="1" hangingPunct="1"/>
            <a:endParaRPr lang="en-US" altLang="pt-B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289945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935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27788" y="44450"/>
            <a:ext cx="2105025" cy="6553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7950" y="44450"/>
            <a:ext cx="6167438" cy="6553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7377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81140-D3C2-443B-B0E2-70566F7CF4CE}"/>
              </a:ext>
            </a:extLst>
          </p:cNvPr>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61321D5B-C554-4EA6-85EC-20BDA693688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E5E0E9D0-24D7-4E3A-B148-7FEAABAA729D}"/>
              </a:ext>
            </a:extLst>
          </p:cNvPr>
          <p:cNvSpPr>
            <a:spLocks noGrp="1"/>
          </p:cNvSpPr>
          <p:nvPr>
            <p:ph type="dt" sz="half" idx="10"/>
          </p:nvPr>
        </p:nvSpPr>
        <p:spPr/>
        <p:txBody>
          <a:bodyPr/>
          <a:lstStyle>
            <a:lvl1pPr>
              <a:defRPr/>
            </a:lvl1pPr>
          </a:lstStyle>
          <a:p>
            <a:pPr>
              <a:defRPr/>
            </a:pPr>
            <a:fld id="{6379CC92-7349-47C0-BF5F-E9C47CEEC826}" type="datetimeFigureOut">
              <a:rPr lang="pt-BR"/>
              <a:pPr>
                <a:defRPr/>
              </a:pPr>
              <a:t>25/11/2018</a:t>
            </a:fld>
            <a:endParaRPr lang="pt-BR"/>
          </a:p>
        </p:txBody>
      </p:sp>
      <p:sp>
        <p:nvSpPr>
          <p:cNvPr id="5" name="Espaço Reservado para Rodapé 4">
            <a:extLst>
              <a:ext uri="{FF2B5EF4-FFF2-40B4-BE49-F238E27FC236}">
                <a16:creationId xmlns:a16="http://schemas.microsoft.com/office/drawing/2014/main" id="{D040A898-1884-4885-9155-DB5E1BE4A4E6}"/>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ACD5460A-9B90-4AF5-A74A-D2D7781E28CA}"/>
              </a:ext>
            </a:extLst>
          </p:cNvPr>
          <p:cNvSpPr>
            <a:spLocks noGrp="1"/>
          </p:cNvSpPr>
          <p:nvPr>
            <p:ph type="sldNum" sz="quarter" idx="12"/>
          </p:nvPr>
        </p:nvSpPr>
        <p:spPr/>
        <p:txBody>
          <a:bodyPr/>
          <a:lstStyle>
            <a:lvl1pPr>
              <a:defRPr/>
            </a:lvl1pPr>
          </a:lstStyle>
          <a:p>
            <a:pPr>
              <a:defRPr/>
            </a:pPr>
            <a:fld id="{BFA9D065-1B71-45BB-BE1B-561477C0D0E7}" type="slidenum">
              <a:rPr lang="pt-BR"/>
              <a:pPr>
                <a:defRPr/>
              </a:pPr>
              <a:t>‹nº›</a:t>
            </a:fld>
            <a:endParaRPr lang="pt-BR"/>
          </a:p>
        </p:txBody>
      </p:sp>
    </p:spTree>
    <p:extLst>
      <p:ext uri="{BB962C8B-B14F-4D97-AF65-F5344CB8AC3E}">
        <p14:creationId xmlns:p14="http://schemas.microsoft.com/office/powerpoint/2010/main" val="1718200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178FFB-DE7A-4BBD-B474-5D4C7503CA5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4F70005-BA24-4343-90B7-A43A1F7855E0}"/>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592148E-E5FA-427F-8363-1B4034A7442D}"/>
              </a:ext>
            </a:extLst>
          </p:cNvPr>
          <p:cNvSpPr>
            <a:spLocks noGrp="1"/>
          </p:cNvSpPr>
          <p:nvPr>
            <p:ph type="dt" sz="half" idx="10"/>
          </p:nvPr>
        </p:nvSpPr>
        <p:spPr/>
        <p:txBody>
          <a:bodyPr/>
          <a:lstStyle>
            <a:lvl1pPr>
              <a:defRPr/>
            </a:lvl1pPr>
          </a:lstStyle>
          <a:p>
            <a:pPr>
              <a:defRPr/>
            </a:pPr>
            <a:fld id="{53E2585B-B68B-498E-830C-14BD2AF24324}" type="datetimeFigureOut">
              <a:rPr lang="pt-BR"/>
              <a:pPr>
                <a:defRPr/>
              </a:pPr>
              <a:t>25/11/2018</a:t>
            </a:fld>
            <a:endParaRPr lang="pt-BR"/>
          </a:p>
        </p:txBody>
      </p:sp>
      <p:sp>
        <p:nvSpPr>
          <p:cNvPr id="5" name="Espaço Reservado para Rodapé 4">
            <a:extLst>
              <a:ext uri="{FF2B5EF4-FFF2-40B4-BE49-F238E27FC236}">
                <a16:creationId xmlns:a16="http://schemas.microsoft.com/office/drawing/2014/main" id="{8B2901FB-C551-4C2A-86C3-DDC47392FAED}"/>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63C8B6EA-CB22-4F72-8995-A32B4ACC4EBC}"/>
              </a:ext>
            </a:extLst>
          </p:cNvPr>
          <p:cNvSpPr>
            <a:spLocks noGrp="1"/>
          </p:cNvSpPr>
          <p:nvPr>
            <p:ph type="sldNum" sz="quarter" idx="12"/>
          </p:nvPr>
        </p:nvSpPr>
        <p:spPr/>
        <p:txBody>
          <a:bodyPr/>
          <a:lstStyle>
            <a:lvl1pPr>
              <a:defRPr/>
            </a:lvl1pPr>
          </a:lstStyle>
          <a:p>
            <a:pPr>
              <a:defRPr/>
            </a:pPr>
            <a:fld id="{58FB2B3A-A528-4FBE-A6B3-0EFD934208C4}" type="slidenum">
              <a:rPr lang="pt-BR"/>
              <a:pPr>
                <a:defRPr/>
              </a:pPr>
              <a:t>‹nº›</a:t>
            </a:fld>
            <a:endParaRPr lang="pt-BR"/>
          </a:p>
        </p:txBody>
      </p:sp>
    </p:spTree>
    <p:extLst>
      <p:ext uri="{BB962C8B-B14F-4D97-AF65-F5344CB8AC3E}">
        <p14:creationId xmlns:p14="http://schemas.microsoft.com/office/powerpoint/2010/main" val="1579081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1E6222-8C87-4081-BBC7-A15ADE4F05A1}"/>
              </a:ext>
            </a:extLst>
          </p:cNvPr>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CCFF65E-C1FB-469A-AEF8-D57CBD050EF8}"/>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243CB8D4-193C-4C63-97EA-D2FAA2EC6833}"/>
              </a:ext>
            </a:extLst>
          </p:cNvPr>
          <p:cNvSpPr>
            <a:spLocks noGrp="1"/>
          </p:cNvSpPr>
          <p:nvPr>
            <p:ph type="dt" sz="half" idx="10"/>
          </p:nvPr>
        </p:nvSpPr>
        <p:spPr/>
        <p:txBody>
          <a:bodyPr/>
          <a:lstStyle>
            <a:lvl1pPr>
              <a:defRPr/>
            </a:lvl1pPr>
          </a:lstStyle>
          <a:p>
            <a:pPr>
              <a:defRPr/>
            </a:pPr>
            <a:fld id="{35B9CBDB-7285-417F-9325-CC0DB1C47847}" type="datetimeFigureOut">
              <a:rPr lang="pt-BR"/>
              <a:pPr>
                <a:defRPr/>
              </a:pPr>
              <a:t>25/11/2018</a:t>
            </a:fld>
            <a:endParaRPr lang="pt-BR"/>
          </a:p>
        </p:txBody>
      </p:sp>
      <p:sp>
        <p:nvSpPr>
          <p:cNvPr id="5" name="Espaço Reservado para Rodapé 4">
            <a:extLst>
              <a:ext uri="{FF2B5EF4-FFF2-40B4-BE49-F238E27FC236}">
                <a16:creationId xmlns:a16="http://schemas.microsoft.com/office/drawing/2014/main" id="{1A09B3DA-5D83-4941-AE94-F5AEF030644A}"/>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46B8D5DF-7FA5-48DA-A9D3-6ABB29798DF3}"/>
              </a:ext>
            </a:extLst>
          </p:cNvPr>
          <p:cNvSpPr>
            <a:spLocks noGrp="1"/>
          </p:cNvSpPr>
          <p:nvPr>
            <p:ph type="sldNum" sz="quarter" idx="12"/>
          </p:nvPr>
        </p:nvSpPr>
        <p:spPr/>
        <p:txBody>
          <a:bodyPr/>
          <a:lstStyle>
            <a:lvl1pPr>
              <a:defRPr/>
            </a:lvl1pPr>
          </a:lstStyle>
          <a:p>
            <a:pPr>
              <a:defRPr/>
            </a:pPr>
            <a:fld id="{4733FA2B-8EC9-4EC1-90F1-CDD7DEB068E2}" type="slidenum">
              <a:rPr lang="pt-BR"/>
              <a:pPr>
                <a:defRPr/>
              </a:pPr>
              <a:t>‹nº›</a:t>
            </a:fld>
            <a:endParaRPr lang="pt-BR"/>
          </a:p>
        </p:txBody>
      </p:sp>
    </p:spTree>
    <p:extLst>
      <p:ext uri="{BB962C8B-B14F-4D97-AF65-F5344CB8AC3E}">
        <p14:creationId xmlns:p14="http://schemas.microsoft.com/office/powerpoint/2010/main" val="4023527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C5AD84-139A-4BE8-B4B6-29EA140AD28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EDCF0E4-97B0-4525-8407-39BECF5F9052}"/>
              </a:ext>
            </a:extLst>
          </p:cNvPr>
          <p:cNvSpPr>
            <a:spLocks noGrp="1"/>
          </p:cNvSpPr>
          <p:nvPr>
            <p:ph sz="half" idx="1"/>
          </p:nvPr>
        </p:nvSpPr>
        <p:spPr>
          <a:xfrm>
            <a:off x="628650" y="1825625"/>
            <a:ext cx="386715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21ADFCF-1515-42E1-911F-0EE072BC7AA5}"/>
              </a:ext>
            </a:extLst>
          </p:cNvPr>
          <p:cNvSpPr>
            <a:spLocks noGrp="1"/>
          </p:cNvSpPr>
          <p:nvPr>
            <p:ph sz="half" idx="2"/>
          </p:nvPr>
        </p:nvSpPr>
        <p:spPr>
          <a:xfrm>
            <a:off x="4648200" y="1825625"/>
            <a:ext cx="386715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3">
            <a:extLst>
              <a:ext uri="{FF2B5EF4-FFF2-40B4-BE49-F238E27FC236}">
                <a16:creationId xmlns:a16="http://schemas.microsoft.com/office/drawing/2014/main" id="{C10C6767-45DE-4645-85E6-D11E71404B36}"/>
              </a:ext>
            </a:extLst>
          </p:cNvPr>
          <p:cNvSpPr>
            <a:spLocks noGrp="1"/>
          </p:cNvSpPr>
          <p:nvPr>
            <p:ph type="dt" sz="half" idx="10"/>
          </p:nvPr>
        </p:nvSpPr>
        <p:spPr/>
        <p:txBody>
          <a:bodyPr/>
          <a:lstStyle>
            <a:lvl1pPr>
              <a:defRPr/>
            </a:lvl1pPr>
          </a:lstStyle>
          <a:p>
            <a:pPr>
              <a:defRPr/>
            </a:pPr>
            <a:fld id="{FC4EB93A-8CF3-480D-94A7-6CF8AEB894CF}" type="datetimeFigureOut">
              <a:rPr lang="pt-BR"/>
              <a:pPr>
                <a:defRPr/>
              </a:pPr>
              <a:t>25/11/2018</a:t>
            </a:fld>
            <a:endParaRPr lang="pt-BR"/>
          </a:p>
        </p:txBody>
      </p:sp>
      <p:sp>
        <p:nvSpPr>
          <p:cNvPr id="6" name="Espaço Reservado para Rodapé 4">
            <a:extLst>
              <a:ext uri="{FF2B5EF4-FFF2-40B4-BE49-F238E27FC236}">
                <a16:creationId xmlns:a16="http://schemas.microsoft.com/office/drawing/2014/main" id="{BD462613-6967-403F-A6E4-DC75BFDFD422}"/>
              </a:ext>
            </a:extLst>
          </p:cNvPr>
          <p:cNvSpPr>
            <a:spLocks noGrp="1"/>
          </p:cNvSpPr>
          <p:nvPr>
            <p:ph type="ftr" sz="quarter" idx="11"/>
          </p:nvPr>
        </p:nvSpPr>
        <p:spPr/>
        <p:txBody>
          <a:bodyPr/>
          <a:lstStyle>
            <a:lvl1pPr>
              <a:defRPr/>
            </a:lvl1pPr>
          </a:lstStyle>
          <a:p>
            <a:pPr>
              <a:defRPr/>
            </a:pPr>
            <a:endParaRPr lang="pt-BR"/>
          </a:p>
        </p:txBody>
      </p:sp>
      <p:sp>
        <p:nvSpPr>
          <p:cNvPr id="7" name="Espaço Reservado para Número de Slide 5">
            <a:extLst>
              <a:ext uri="{FF2B5EF4-FFF2-40B4-BE49-F238E27FC236}">
                <a16:creationId xmlns:a16="http://schemas.microsoft.com/office/drawing/2014/main" id="{D9162B36-CCB2-4CEF-BF11-C603C7DA873C}"/>
              </a:ext>
            </a:extLst>
          </p:cNvPr>
          <p:cNvSpPr>
            <a:spLocks noGrp="1"/>
          </p:cNvSpPr>
          <p:nvPr>
            <p:ph type="sldNum" sz="quarter" idx="12"/>
          </p:nvPr>
        </p:nvSpPr>
        <p:spPr/>
        <p:txBody>
          <a:bodyPr/>
          <a:lstStyle>
            <a:lvl1pPr>
              <a:defRPr/>
            </a:lvl1pPr>
          </a:lstStyle>
          <a:p>
            <a:pPr>
              <a:defRPr/>
            </a:pPr>
            <a:fld id="{3B334BB2-339C-4C89-BF86-6C232A0AC096}" type="slidenum">
              <a:rPr lang="pt-BR"/>
              <a:pPr>
                <a:defRPr/>
              </a:pPr>
              <a:t>‹nº›</a:t>
            </a:fld>
            <a:endParaRPr lang="pt-BR"/>
          </a:p>
        </p:txBody>
      </p:sp>
    </p:spTree>
    <p:extLst>
      <p:ext uri="{BB962C8B-B14F-4D97-AF65-F5344CB8AC3E}">
        <p14:creationId xmlns:p14="http://schemas.microsoft.com/office/powerpoint/2010/main" val="1062416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BEA505-372C-4CAA-A62B-1747D2F71B43}"/>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5B9256F-F871-4E80-944C-E95C20560BD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0784D9AB-0754-4526-932D-87ED91DC15E5}"/>
              </a:ext>
            </a:extLst>
          </p:cNvPr>
          <p:cNvSpPr>
            <a:spLocks noGrp="1"/>
          </p:cNvSpPr>
          <p:nvPr>
            <p:ph sz="half" idx="2"/>
          </p:nvPr>
        </p:nvSpPr>
        <p:spPr>
          <a:xfrm>
            <a:off x="630238" y="2505075"/>
            <a:ext cx="386873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832A90B7-48A0-4D31-8D10-A7B865C3DF0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BFF89B6A-821B-42DF-AE1C-7C6E696CE5F2}"/>
              </a:ext>
            </a:extLst>
          </p:cNvPr>
          <p:cNvSpPr>
            <a:spLocks noGrp="1"/>
          </p:cNvSpPr>
          <p:nvPr>
            <p:ph sz="quarter" idx="4"/>
          </p:nvPr>
        </p:nvSpPr>
        <p:spPr>
          <a:xfrm>
            <a:off x="4629150" y="2505075"/>
            <a:ext cx="38877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3">
            <a:extLst>
              <a:ext uri="{FF2B5EF4-FFF2-40B4-BE49-F238E27FC236}">
                <a16:creationId xmlns:a16="http://schemas.microsoft.com/office/drawing/2014/main" id="{F703BB40-1A67-4650-B116-E40877C95EDB}"/>
              </a:ext>
            </a:extLst>
          </p:cNvPr>
          <p:cNvSpPr>
            <a:spLocks noGrp="1"/>
          </p:cNvSpPr>
          <p:nvPr>
            <p:ph type="dt" sz="half" idx="10"/>
          </p:nvPr>
        </p:nvSpPr>
        <p:spPr/>
        <p:txBody>
          <a:bodyPr/>
          <a:lstStyle>
            <a:lvl1pPr>
              <a:defRPr/>
            </a:lvl1pPr>
          </a:lstStyle>
          <a:p>
            <a:pPr>
              <a:defRPr/>
            </a:pPr>
            <a:fld id="{8984FC23-A73B-4931-96ED-D0F39E5716C7}" type="datetimeFigureOut">
              <a:rPr lang="pt-BR"/>
              <a:pPr>
                <a:defRPr/>
              </a:pPr>
              <a:t>25/11/2018</a:t>
            </a:fld>
            <a:endParaRPr lang="pt-BR"/>
          </a:p>
        </p:txBody>
      </p:sp>
      <p:sp>
        <p:nvSpPr>
          <p:cNvPr id="8" name="Espaço Reservado para Rodapé 4">
            <a:extLst>
              <a:ext uri="{FF2B5EF4-FFF2-40B4-BE49-F238E27FC236}">
                <a16:creationId xmlns:a16="http://schemas.microsoft.com/office/drawing/2014/main" id="{3F8ECAF3-F19E-4B91-9BD7-AE82CCA9E2D4}"/>
              </a:ext>
            </a:extLst>
          </p:cNvPr>
          <p:cNvSpPr>
            <a:spLocks noGrp="1"/>
          </p:cNvSpPr>
          <p:nvPr>
            <p:ph type="ftr" sz="quarter" idx="11"/>
          </p:nvPr>
        </p:nvSpPr>
        <p:spPr/>
        <p:txBody>
          <a:bodyPr/>
          <a:lstStyle>
            <a:lvl1pPr>
              <a:defRPr/>
            </a:lvl1pPr>
          </a:lstStyle>
          <a:p>
            <a:pPr>
              <a:defRPr/>
            </a:pPr>
            <a:endParaRPr lang="pt-BR"/>
          </a:p>
        </p:txBody>
      </p:sp>
      <p:sp>
        <p:nvSpPr>
          <p:cNvPr id="9" name="Espaço Reservado para Número de Slide 5">
            <a:extLst>
              <a:ext uri="{FF2B5EF4-FFF2-40B4-BE49-F238E27FC236}">
                <a16:creationId xmlns:a16="http://schemas.microsoft.com/office/drawing/2014/main" id="{2A13E175-F5FD-481B-9F0E-4EBDCC364EEB}"/>
              </a:ext>
            </a:extLst>
          </p:cNvPr>
          <p:cNvSpPr>
            <a:spLocks noGrp="1"/>
          </p:cNvSpPr>
          <p:nvPr>
            <p:ph type="sldNum" sz="quarter" idx="12"/>
          </p:nvPr>
        </p:nvSpPr>
        <p:spPr/>
        <p:txBody>
          <a:bodyPr/>
          <a:lstStyle>
            <a:lvl1pPr>
              <a:defRPr/>
            </a:lvl1pPr>
          </a:lstStyle>
          <a:p>
            <a:pPr>
              <a:defRPr/>
            </a:pPr>
            <a:fld id="{4601814A-5ED7-40ED-A4AC-CC15893E4554}" type="slidenum">
              <a:rPr lang="pt-BR"/>
              <a:pPr>
                <a:defRPr/>
              </a:pPr>
              <a:t>‹nº›</a:t>
            </a:fld>
            <a:endParaRPr lang="pt-BR"/>
          </a:p>
        </p:txBody>
      </p:sp>
    </p:spTree>
    <p:extLst>
      <p:ext uri="{BB962C8B-B14F-4D97-AF65-F5344CB8AC3E}">
        <p14:creationId xmlns:p14="http://schemas.microsoft.com/office/powerpoint/2010/main" val="4008311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3DC4FA-32C7-4795-9F26-53288FC038D9}"/>
              </a:ext>
            </a:extLst>
          </p:cNvPr>
          <p:cNvSpPr>
            <a:spLocks noGrp="1"/>
          </p:cNvSpPr>
          <p:nvPr>
            <p:ph type="title"/>
          </p:nvPr>
        </p:nvSpPr>
        <p:spPr/>
        <p:txBody>
          <a:bodyPr/>
          <a:lstStyle/>
          <a:p>
            <a:r>
              <a:rPr lang="pt-BR"/>
              <a:t>Clique para editar o título Mestre</a:t>
            </a:r>
          </a:p>
        </p:txBody>
      </p:sp>
      <p:sp>
        <p:nvSpPr>
          <p:cNvPr id="3" name="Espaço Reservado para Data 3">
            <a:extLst>
              <a:ext uri="{FF2B5EF4-FFF2-40B4-BE49-F238E27FC236}">
                <a16:creationId xmlns:a16="http://schemas.microsoft.com/office/drawing/2014/main" id="{32148770-9DF6-471E-AEE9-FCCEB3095A18}"/>
              </a:ext>
            </a:extLst>
          </p:cNvPr>
          <p:cNvSpPr>
            <a:spLocks noGrp="1"/>
          </p:cNvSpPr>
          <p:nvPr>
            <p:ph type="dt" sz="half" idx="10"/>
          </p:nvPr>
        </p:nvSpPr>
        <p:spPr/>
        <p:txBody>
          <a:bodyPr/>
          <a:lstStyle>
            <a:lvl1pPr>
              <a:defRPr/>
            </a:lvl1pPr>
          </a:lstStyle>
          <a:p>
            <a:pPr>
              <a:defRPr/>
            </a:pPr>
            <a:fld id="{7D6BE611-4358-4BE2-AC54-A4FFB4BB9EE6}" type="datetimeFigureOut">
              <a:rPr lang="pt-BR"/>
              <a:pPr>
                <a:defRPr/>
              </a:pPr>
              <a:t>25/11/2018</a:t>
            </a:fld>
            <a:endParaRPr lang="pt-BR"/>
          </a:p>
        </p:txBody>
      </p:sp>
      <p:sp>
        <p:nvSpPr>
          <p:cNvPr id="4" name="Espaço Reservado para Rodapé 4">
            <a:extLst>
              <a:ext uri="{FF2B5EF4-FFF2-40B4-BE49-F238E27FC236}">
                <a16:creationId xmlns:a16="http://schemas.microsoft.com/office/drawing/2014/main" id="{BAFFA7CA-AA9E-454D-B4BE-4E2DEC0DA6BD}"/>
              </a:ext>
            </a:extLst>
          </p:cNvPr>
          <p:cNvSpPr>
            <a:spLocks noGrp="1"/>
          </p:cNvSpPr>
          <p:nvPr>
            <p:ph type="ftr" sz="quarter" idx="11"/>
          </p:nvPr>
        </p:nvSpPr>
        <p:spPr/>
        <p:txBody>
          <a:bodyPr/>
          <a:lstStyle>
            <a:lvl1pPr>
              <a:defRPr/>
            </a:lvl1pPr>
          </a:lstStyle>
          <a:p>
            <a:pPr>
              <a:defRPr/>
            </a:pPr>
            <a:endParaRPr lang="pt-BR"/>
          </a:p>
        </p:txBody>
      </p:sp>
      <p:sp>
        <p:nvSpPr>
          <p:cNvPr id="5" name="Espaço Reservado para Número de Slide 5">
            <a:extLst>
              <a:ext uri="{FF2B5EF4-FFF2-40B4-BE49-F238E27FC236}">
                <a16:creationId xmlns:a16="http://schemas.microsoft.com/office/drawing/2014/main" id="{27D508DA-2332-4468-BA44-22A0F69D2A86}"/>
              </a:ext>
            </a:extLst>
          </p:cNvPr>
          <p:cNvSpPr>
            <a:spLocks noGrp="1"/>
          </p:cNvSpPr>
          <p:nvPr>
            <p:ph type="sldNum" sz="quarter" idx="12"/>
          </p:nvPr>
        </p:nvSpPr>
        <p:spPr/>
        <p:txBody>
          <a:bodyPr/>
          <a:lstStyle>
            <a:lvl1pPr>
              <a:defRPr/>
            </a:lvl1pPr>
          </a:lstStyle>
          <a:p>
            <a:pPr>
              <a:defRPr/>
            </a:pPr>
            <a:fld id="{C90738C7-EF0C-4AE7-AF3E-AC9D865B19E6}" type="slidenum">
              <a:rPr lang="pt-BR"/>
              <a:pPr>
                <a:defRPr/>
              </a:pPr>
              <a:t>‹nº›</a:t>
            </a:fld>
            <a:endParaRPr lang="pt-BR"/>
          </a:p>
        </p:txBody>
      </p:sp>
    </p:spTree>
    <p:extLst>
      <p:ext uri="{BB962C8B-B14F-4D97-AF65-F5344CB8AC3E}">
        <p14:creationId xmlns:p14="http://schemas.microsoft.com/office/powerpoint/2010/main" val="3498915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a:extLst>
              <a:ext uri="{FF2B5EF4-FFF2-40B4-BE49-F238E27FC236}">
                <a16:creationId xmlns:a16="http://schemas.microsoft.com/office/drawing/2014/main" id="{F7B28167-F854-40D2-8E03-EC021E306A74}"/>
              </a:ext>
            </a:extLst>
          </p:cNvPr>
          <p:cNvSpPr>
            <a:spLocks noGrp="1"/>
          </p:cNvSpPr>
          <p:nvPr>
            <p:ph type="dt" sz="half" idx="10"/>
          </p:nvPr>
        </p:nvSpPr>
        <p:spPr/>
        <p:txBody>
          <a:bodyPr/>
          <a:lstStyle>
            <a:lvl1pPr>
              <a:defRPr/>
            </a:lvl1pPr>
          </a:lstStyle>
          <a:p>
            <a:pPr>
              <a:defRPr/>
            </a:pPr>
            <a:fld id="{B970787D-B64F-4511-BFDB-999935E71EFA}" type="datetimeFigureOut">
              <a:rPr lang="pt-BR"/>
              <a:pPr>
                <a:defRPr/>
              </a:pPr>
              <a:t>25/11/2018</a:t>
            </a:fld>
            <a:endParaRPr lang="pt-BR"/>
          </a:p>
        </p:txBody>
      </p:sp>
      <p:sp>
        <p:nvSpPr>
          <p:cNvPr id="3" name="Espaço Reservado para Rodapé 4">
            <a:extLst>
              <a:ext uri="{FF2B5EF4-FFF2-40B4-BE49-F238E27FC236}">
                <a16:creationId xmlns:a16="http://schemas.microsoft.com/office/drawing/2014/main" id="{44F9074B-290D-443A-A039-C14E63D5C8DD}"/>
              </a:ext>
            </a:extLst>
          </p:cNvPr>
          <p:cNvSpPr>
            <a:spLocks noGrp="1"/>
          </p:cNvSpPr>
          <p:nvPr>
            <p:ph type="ftr" sz="quarter" idx="11"/>
          </p:nvPr>
        </p:nvSpPr>
        <p:spPr/>
        <p:txBody>
          <a:bodyPr/>
          <a:lstStyle>
            <a:lvl1pPr>
              <a:defRPr/>
            </a:lvl1pPr>
          </a:lstStyle>
          <a:p>
            <a:pPr>
              <a:defRPr/>
            </a:pPr>
            <a:endParaRPr lang="pt-BR"/>
          </a:p>
        </p:txBody>
      </p:sp>
      <p:sp>
        <p:nvSpPr>
          <p:cNvPr id="4" name="Espaço Reservado para Número de Slide 5">
            <a:extLst>
              <a:ext uri="{FF2B5EF4-FFF2-40B4-BE49-F238E27FC236}">
                <a16:creationId xmlns:a16="http://schemas.microsoft.com/office/drawing/2014/main" id="{A964F9C4-DE04-489C-A84E-162F2226137A}"/>
              </a:ext>
            </a:extLst>
          </p:cNvPr>
          <p:cNvSpPr>
            <a:spLocks noGrp="1"/>
          </p:cNvSpPr>
          <p:nvPr>
            <p:ph type="sldNum" sz="quarter" idx="12"/>
          </p:nvPr>
        </p:nvSpPr>
        <p:spPr/>
        <p:txBody>
          <a:bodyPr/>
          <a:lstStyle>
            <a:lvl1pPr>
              <a:defRPr/>
            </a:lvl1pPr>
          </a:lstStyle>
          <a:p>
            <a:pPr>
              <a:defRPr/>
            </a:pPr>
            <a:fld id="{2F89B3B9-0447-43B9-8B2F-50B746D42C11}" type="slidenum">
              <a:rPr lang="pt-BR"/>
              <a:pPr>
                <a:defRPr/>
              </a:pPr>
              <a:t>‹nº›</a:t>
            </a:fld>
            <a:endParaRPr lang="pt-BR"/>
          </a:p>
        </p:txBody>
      </p:sp>
    </p:spTree>
    <p:extLst>
      <p:ext uri="{BB962C8B-B14F-4D97-AF65-F5344CB8AC3E}">
        <p14:creationId xmlns:p14="http://schemas.microsoft.com/office/powerpoint/2010/main" val="22711570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62566-2EFD-43F6-B738-E5FA04FAF1F3}"/>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E539847-DDB1-4047-A53C-775A84C6826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903A5B49-DB1D-4A33-9DEF-C791A31A8BF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3">
            <a:extLst>
              <a:ext uri="{FF2B5EF4-FFF2-40B4-BE49-F238E27FC236}">
                <a16:creationId xmlns:a16="http://schemas.microsoft.com/office/drawing/2014/main" id="{C523967F-87FA-4D04-9F29-57AF902DC7EB}"/>
              </a:ext>
            </a:extLst>
          </p:cNvPr>
          <p:cNvSpPr>
            <a:spLocks noGrp="1"/>
          </p:cNvSpPr>
          <p:nvPr>
            <p:ph type="dt" sz="half" idx="10"/>
          </p:nvPr>
        </p:nvSpPr>
        <p:spPr/>
        <p:txBody>
          <a:bodyPr/>
          <a:lstStyle>
            <a:lvl1pPr>
              <a:defRPr/>
            </a:lvl1pPr>
          </a:lstStyle>
          <a:p>
            <a:pPr>
              <a:defRPr/>
            </a:pPr>
            <a:fld id="{D67C1088-7C86-4781-A6FB-86C925F85A8C}" type="datetimeFigureOut">
              <a:rPr lang="pt-BR"/>
              <a:pPr>
                <a:defRPr/>
              </a:pPr>
              <a:t>25/11/2018</a:t>
            </a:fld>
            <a:endParaRPr lang="pt-BR"/>
          </a:p>
        </p:txBody>
      </p:sp>
      <p:sp>
        <p:nvSpPr>
          <p:cNvPr id="6" name="Espaço Reservado para Rodapé 4">
            <a:extLst>
              <a:ext uri="{FF2B5EF4-FFF2-40B4-BE49-F238E27FC236}">
                <a16:creationId xmlns:a16="http://schemas.microsoft.com/office/drawing/2014/main" id="{AF826012-F8C5-406D-BC7E-77AFE8CA537A}"/>
              </a:ext>
            </a:extLst>
          </p:cNvPr>
          <p:cNvSpPr>
            <a:spLocks noGrp="1"/>
          </p:cNvSpPr>
          <p:nvPr>
            <p:ph type="ftr" sz="quarter" idx="11"/>
          </p:nvPr>
        </p:nvSpPr>
        <p:spPr/>
        <p:txBody>
          <a:bodyPr/>
          <a:lstStyle>
            <a:lvl1pPr>
              <a:defRPr/>
            </a:lvl1pPr>
          </a:lstStyle>
          <a:p>
            <a:pPr>
              <a:defRPr/>
            </a:pPr>
            <a:endParaRPr lang="pt-BR"/>
          </a:p>
        </p:txBody>
      </p:sp>
      <p:sp>
        <p:nvSpPr>
          <p:cNvPr id="7" name="Espaço Reservado para Número de Slide 5">
            <a:extLst>
              <a:ext uri="{FF2B5EF4-FFF2-40B4-BE49-F238E27FC236}">
                <a16:creationId xmlns:a16="http://schemas.microsoft.com/office/drawing/2014/main" id="{92F6490F-EBAD-4CF4-8548-BC05226E25B3}"/>
              </a:ext>
            </a:extLst>
          </p:cNvPr>
          <p:cNvSpPr>
            <a:spLocks noGrp="1"/>
          </p:cNvSpPr>
          <p:nvPr>
            <p:ph type="sldNum" sz="quarter" idx="12"/>
          </p:nvPr>
        </p:nvSpPr>
        <p:spPr/>
        <p:txBody>
          <a:bodyPr/>
          <a:lstStyle>
            <a:lvl1pPr>
              <a:defRPr/>
            </a:lvl1pPr>
          </a:lstStyle>
          <a:p>
            <a:pPr>
              <a:defRPr/>
            </a:pPr>
            <a:fld id="{F4AB2EBA-C5A6-4F6E-A460-26DF4B07BDA0}" type="slidenum">
              <a:rPr lang="pt-BR"/>
              <a:pPr>
                <a:defRPr/>
              </a:pPr>
              <a:t>‹nº›</a:t>
            </a:fld>
            <a:endParaRPr lang="pt-BR"/>
          </a:p>
        </p:txBody>
      </p:sp>
    </p:spTree>
    <p:extLst>
      <p:ext uri="{BB962C8B-B14F-4D97-AF65-F5344CB8AC3E}">
        <p14:creationId xmlns:p14="http://schemas.microsoft.com/office/powerpoint/2010/main" val="2692094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51306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507B9B-E062-4F26-B3DA-D5242D000FC6}"/>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D610694E-20F6-4697-BF36-23A88C235115}"/>
              </a:ext>
            </a:extLst>
          </p:cNvPr>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a:extLst>
              <a:ext uri="{FF2B5EF4-FFF2-40B4-BE49-F238E27FC236}">
                <a16:creationId xmlns:a16="http://schemas.microsoft.com/office/drawing/2014/main" id="{E06F5A58-B388-4AB1-A8B3-19D0FC48921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3">
            <a:extLst>
              <a:ext uri="{FF2B5EF4-FFF2-40B4-BE49-F238E27FC236}">
                <a16:creationId xmlns:a16="http://schemas.microsoft.com/office/drawing/2014/main" id="{C74440B2-C2B8-4A4D-BA55-A190B6540037}"/>
              </a:ext>
            </a:extLst>
          </p:cNvPr>
          <p:cNvSpPr>
            <a:spLocks noGrp="1"/>
          </p:cNvSpPr>
          <p:nvPr>
            <p:ph type="dt" sz="half" idx="10"/>
          </p:nvPr>
        </p:nvSpPr>
        <p:spPr/>
        <p:txBody>
          <a:bodyPr/>
          <a:lstStyle>
            <a:lvl1pPr>
              <a:defRPr/>
            </a:lvl1pPr>
          </a:lstStyle>
          <a:p>
            <a:pPr>
              <a:defRPr/>
            </a:pPr>
            <a:fld id="{6033F1DF-ECB1-46AA-B33A-893CEB18B641}" type="datetimeFigureOut">
              <a:rPr lang="pt-BR"/>
              <a:pPr>
                <a:defRPr/>
              </a:pPr>
              <a:t>25/11/2018</a:t>
            </a:fld>
            <a:endParaRPr lang="pt-BR"/>
          </a:p>
        </p:txBody>
      </p:sp>
      <p:sp>
        <p:nvSpPr>
          <p:cNvPr id="6" name="Espaço Reservado para Rodapé 4">
            <a:extLst>
              <a:ext uri="{FF2B5EF4-FFF2-40B4-BE49-F238E27FC236}">
                <a16:creationId xmlns:a16="http://schemas.microsoft.com/office/drawing/2014/main" id="{816ECA91-015F-48A2-9571-35EB28AF9D79}"/>
              </a:ext>
            </a:extLst>
          </p:cNvPr>
          <p:cNvSpPr>
            <a:spLocks noGrp="1"/>
          </p:cNvSpPr>
          <p:nvPr>
            <p:ph type="ftr" sz="quarter" idx="11"/>
          </p:nvPr>
        </p:nvSpPr>
        <p:spPr/>
        <p:txBody>
          <a:bodyPr/>
          <a:lstStyle>
            <a:lvl1pPr>
              <a:defRPr/>
            </a:lvl1pPr>
          </a:lstStyle>
          <a:p>
            <a:pPr>
              <a:defRPr/>
            </a:pPr>
            <a:endParaRPr lang="pt-BR"/>
          </a:p>
        </p:txBody>
      </p:sp>
      <p:sp>
        <p:nvSpPr>
          <p:cNvPr id="7" name="Espaço Reservado para Número de Slide 5">
            <a:extLst>
              <a:ext uri="{FF2B5EF4-FFF2-40B4-BE49-F238E27FC236}">
                <a16:creationId xmlns:a16="http://schemas.microsoft.com/office/drawing/2014/main" id="{9234708C-C4BD-4551-9C17-F7FA0148488C}"/>
              </a:ext>
            </a:extLst>
          </p:cNvPr>
          <p:cNvSpPr>
            <a:spLocks noGrp="1"/>
          </p:cNvSpPr>
          <p:nvPr>
            <p:ph type="sldNum" sz="quarter" idx="12"/>
          </p:nvPr>
        </p:nvSpPr>
        <p:spPr/>
        <p:txBody>
          <a:bodyPr/>
          <a:lstStyle>
            <a:lvl1pPr>
              <a:defRPr/>
            </a:lvl1pPr>
          </a:lstStyle>
          <a:p>
            <a:pPr>
              <a:defRPr/>
            </a:pPr>
            <a:fld id="{886B31B6-8897-4003-BCCF-C02C4CF418F6}" type="slidenum">
              <a:rPr lang="pt-BR"/>
              <a:pPr>
                <a:defRPr/>
              </a:pPr>
              <a:t>‹nº›</a:t>
            </a:fld>
            <a:endParaRPr lang="pt-BR"/>
          </a:p>
        </p:txBody>
      </p:sp>
    </p:spTree>
    <p:extLst>
      <p:ext uri="{BB962C8B-B14F-4D97-AF65-F5344CB8AC3E}">
        <p14:creationId xmlns:p14="http://schemas.microsoft.com/office/powerpoint/2010/main" val="35077988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8D0CE-BD14-41B1-8E1D-B389EBAECAA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819C7F1D-6A0A-4F0C-A883-7DD2C6930CE3}"/>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EF14CD-2990-4770-A610-AAC131F365CC}"/>
              </a:ext>
            </a:extLst>
          </p:cNvPr>
          <p:cNvSpPr>
            <a:spLocks noGrp="1"/>
          </p:cNvSpPr>
          <p:nvPr>
            <p:ph type="dt" sz="half" idx="10"/>
          </p:nvPr>
        </p:nvSpPr>
        <p:spPr/>
        <p:txBody>
          <a:bodyPr/>
          <a:lstStyle>
            <a:lvl1pPr>
              <a:defRPr/>
            </a:lvl1pPr>
          </a:lstStyle>
          <a:p>
            <a:pPr>
              <a:defRPr/>
            </a:pPr>
            <a:fld id="{6556EB2E-3BB4-4C8B-BDF0-730844A50866}" type="datetimeFigureOut">
              <a:rPr lang="pt-BR"/>
              <a:pPr>
                <a:defRPr/>
              </a:pPr>
              <a:t>25/11/2018</a:t>
            </a:fld>
            <a:endParaRPr lang="pt-BR"/>
          </a:p>
        </p:txBody>
      </p:sp>
      <p:sp>
        <p:nvSpPr>
          <p:cNvPr id="5" name="Espaço Reservado para Rodapé 4">
            <a:extLst>
              <a:ext uri="{FF2B5EF4-FFF2-40B4-BE49-F238E27FC236}">
                <a16:creationId xmlns:a16="http://schemas.microsoft.com/office/drawing/2014/main" id="{460E6E84-CC7B-4781-B97C-FB36613755B7}"/>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717C9FEB-B078-4A98-9698-2975392A3852}"/>
              </a:ext>
            </a:extLst>
          </p:cNvPr>
          <p:cNvSpPr>
            <a:spLocks noGrp="1"/>
          </p:cNvSpPr>
          <p:nvPr>
            <p:ph type="sldNum" sz="quarter" idx="12"/>
          </p:nvPr>
        </p:nvSpPr>
        <p:spPr/>
        <p:txBody>
          <a:bodyPr/>
          <a:lstStyle>
            <a:lvl1pPr>
              <a:defRPr/>
            </a:lvl1pPr>
          </a:lstStyle>
          <a:p>
            <a:pPr>
              <a:defRPr/>
            </a:pPr>
            <a:fld id="{7653D553-8966-4339-9B16-82D3A1CB7FF9}" type="slidenum">
              <a:rPr lang="pt-BR"/>
              <a:pPr>
                <a:defRPr/>
              </a:pPr>
              <a:t>‹nº›</a:t>
            </a:fld>
            <a:endParaRPr lang="pt-BR"/>
          </a:p>
        </p:txBody>
      </p:sp>
    </p:spTree>
    <p:extLst>
      <p:ext uri="{BB962C8B-B14F-4D97-AF65-F5344CB8AC3E}">
        <p14:creationId xmlns:p14="http://schemas.microsoft.com/office/powerpoint/2010/main" val="26304097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973B6FA-E0BB-43E7-B07F-A4A94FD0E379}"/>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0126B91-1B57-4AC9-9F07-394737DCA538}"/>
              </a:ext>
            </a:extLst>
          </p:cNvPr>
          <p:cNvSpPr>
            <a:spLocks noGrp="1"/>
          </p:cNvSpPr>
          <p:nvPr>
            <p:ph type="body" orient="vert" idx="1"/>
          </p:nvPr>
        </p:nvSpPr>
        <p:spPr>
          <a:xfrm>
            <a:off x="628650" y="365125"/>
            <a:ext cx="5762625"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AB46BDC-4E6D-4DE4-BE4E-BB89FA966FFD}"/>
              </a:ext>
            </a:extLst>
          </p:cNvPr>
          <p:cNvSpPr>
            <a:spLocks noGrp="1"/>
          </p:cNvSpPr>
          <p:nvPr>
            <p:ph type="dt" sz="half" idx="10"/>
          </p:nvPr>
        </p:nvSpPr>
        <p:spPr/>
        <p:txBody>
          <a:bodyPr/>
          <a:lstStyle>
            <a:lvl1pPr>
              <a:defRPr/>
            </a:lvl1pPr>
          </a:lstStyle>
          <a:p>
            <a:pPr>
              <a:defRPr/>
            </a:pPr>
            <a:fld id="{F883B586-2B98-4DE9-9FB7-7F41CEB8CC27}" type="datetimeFigureOut">
              <a:rPr lang="pt-BR"/>
              <a:pPr>
                <a:defRPr/>
              </a:pPr>
              <a:t>25/11/2018</a:t>
            </a:fld>
            <a:endParaRPr lang="pt-BR"/>
          </a:p>
        </p:txBody>
      </p:sp>
      <p:sp>
        <p:nvSpPr>
          <p:cNvPr id="5" name="Espaço Reservado para Rodapé 4">
            <a:extLst>
              <a:ext uri="{FF2B5EF4-FFF2-40B4-BE49-F238E27FC236}">
                <a16:creationId xmlns:a16="http://schemas.microsoft.com/office/drawing/2014/main" id="{D4E9B831-C1C8-4E34-86A4-A437481AC33E}"/>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6D9A38C4-B47E-40F6-802A-8D7DC03F3E0D}"/>
              </a:ext>
            </a:extLst>
          </p:cNvPr>
          <p:cNvSpPr>
            <a:spLocks noGrp="1"/>
          </p:cNvSpPr>
          <p:nvPr>
            <p:ph type="sldNum" sz="quarter" idx="12"/>
          </p:nvPr>
        </p:nvSpPr>
        <p:spPr/>
        <p:txBody>
          <a:bodyPr/>
          <a:lstStyle>
            <a:lvl1pPr>
              <a:defRPr/>
            </a:lvl1pPr>
          </a:lstStyle>
          <a:p>
            <a:pPr>
              <a:defRPr/>
            </a:pPr>
            <a:fld id="{FCC57B32-FF9F-4EAD-88CD-3C5275993E79}" type="slidenum">
              <a:rPr lang="pt-BR"/>
              <a:pPr>
                <a:defRPr/>
              </a:pPr>
              <a:t>‹nº›</a:t>
            </a:fld>
            <a:endParaRPr lang="pt-BR"/>
          </a:p>
        </p:txBody>
      </p:sp>
    </p:spTree>
    <p:extLst>
      <p:ext uri="{BB962C8B-B14F-4D97-AF65-F5344CB8AC3E}">
        <p14:creationId xmlns:p14="http://schemas.microsoft.com/office/powerpoint/2010/main" val="115394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90509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3850" y="765175"/>
            <a:ext cx="4027488" cy="583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03738" y="765175"/>
            <a:ext cx="4029075" cy="583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931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682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97086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32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53584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9931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Imagem 1">
            <a:extLst>
              <a:ext uri="{FF2B5EF4-FFF2-40B4-BE49-F238E27FC236}">
                <a16:creationId xmlns:a16="http://schemas.microsoft.com/office/drawing/2014/main" id="{469574A5-C760-44A8-BAD5-17395715D275}"/>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29843" y="-151606"/>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Rectangle 40">
            <a:extLst>
              <a:ext uri="{FF2B5EF4-FFF2-40B4-BE49-F238E27FC236}">
                <a16:creationId xmlns:a16="http://schemas.microsoft.com/office/drawing/2014/main" id="{930DA589-97D2-4079-8C34-8836BD2CB135}"/>
              </a:ext>
            </a:extLst>
          </p:cNvPr>
          <p:cNvSpPr>
            <a:spLocks noGrp="1" noChangeArrowheads="1"/>
          </p:cNvSpPr>
          <p:nvPr>
            <p:ph type="title"/>
          </p:nvPr>
        </p:nvSpPr>
        <p:spPr bwMode="auto">
          <a:xfrm>
            <a:off x="107950" y="44450"/>
            <a:ext cx="6697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endParaRPr lang="en-US" altLang="pt-BR"/>
          </a:p>
        </p:txBody>
      </p:sp>
      <p:sp>
        <p:nvSpPr>
          <p:cNvPr id="1027" name="Rectangle 41">
            <a:extLst>
              <a:ext uri="{FF2B5EF4-FFF2-40B4-BE49-F238E27FC236}">
                <a16:creationId xmlns:a16="http://schemas.microsoft.com/office/drawing/2014/main" id="{F8898BE2-A30D-4D31-88FF-810478823321}"/>
              </a:ext>
            </a:extLst>
          </p:cNvPr>
          <p:cNvSpPr>
            <a:spLocks noGrp="1" noChangeArrowheads="1"/>
          </p:cNvSpPr>
          <p:nvPr>
            <p:ph type="body" idx="1"/>
          </p:nvPr>
        </p:nvSpPr>
        <p:spPr bwMode="auto">
          <a:xfrm>
            <a:off x="323850" y="765175"/>
            <a:ext cx="8208963"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25614" name="Rectangle 14">
            <a:extLst>
              <a:ext uri="{FF2B5EF4-FFF2-40B4-BE49-F238E27FC236}">
                <a16:creationId xmlns:a16="http://schemas.microsoft.com/office/drawing/2014/main" id="{0A28B4FE-ADB9-42E4-8DC3-CF5A01481E01}"/>
              </a:ext>
            </a:extLst>
          </p:cNvPr>
          <p:cNvSpPr>
            <a:spLocks noChangeArrowheads="1"/>
          </p:cNvSpPr>
          <p:nvPr userDrawn="1"/>
        </p:nvSpPr>
        <p:spPr bwMode="auto">
          <a:xfrm>
            <a:off x="8818563" y="6467475"/>
            <a:ext cx="649287" cy="274638"/>
          </a:xfrm>
          <a:prstGeom prst="rect">
            <a:avLst/>
          </a:prstGeom>
          <a:noFill/>
          <a:ln w="9525">
            <a:noFill/>
            <a:miter lim="800000"/>
            <a:headEnd/>
            <a:tailEnd/>
          </a:ln>
          <a:effec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B826798E-F18F-4CEF-9B74-7639377370CA}" type="slidenum">
              <a:rPr lang="en-US" altLang="pt-BR" sz="1200" b="1" smtClean="0">
                <a:solidFill>
                  <a:schemeClr val="bg1"/>
                </a:solidFill>
                <a:latin typeface="Calibri" panose="020F0502020204030204" pitchFamily="34" charset="0"/>
              </a:rPr>
              <a:pPr eaLnBrk="1" hangingPunct="1">
                <a:defRPr/>
              </a:pPr>
              <a:t>‹nº›</a:t>
            </a:fld>
            <a:endParaRPr lang="pt-BR" altLang="pt-BR" sz="1200" b="1">
              <a:solidFill>
                <a:schemeClr val="bg1"/>
              </a:solidFill>
              <a:latin typeface="Calibri" panose="020F0502020204030204" pitchFamily="34" charset="0"/>
            </a:endParaRPr>
          </a:p>
        </p:txBody>
      </p:sp>
      <p:sp>
        <p:nvSpPr>
          <p:cNvPr id="7" name="TextBox 7">
            <a:extLst>
              <a:ext uri="{FF2B5EF4-FFF2-40B4-BE49-F238E27FC236}">
                <a16:creationId xmlns:a16="http://schemas.microsoft.com/office/drawing/2014/main" id="{9A261EEB-9D65-493B-A0B1-477DAD0912D9}"/>
              </a:ext>
            </a:extLst>
          </p:cNvPr>
          <p:cNvSpPr txBox="1"/>
          <p:nvPr userDrawn="1"/>
        </p:nvSpPr>
        <p:spPr>
          <a:xfrm>
            <a:off x="6659563" y="6567488"/>
            <a:ext cx="863600" cy="277812"/>
          </a:xfrm>
          <a:prstGeom prst="rect">
            <a:avLst/>
          </a:prstGeom>
          <a:noFill/>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defRPr/>
            </a:pPr>
            <a:fld id="{67D2C6F9-CFDE-4140-B2AA-8369ABA87FD2}" type="slidenum">
              <a:rPr lang="en-US" altLang="pt-BR" sz="1200">
                <a:solidFill>
                  <a:schemeClr val="bg1"/>
                </a:solidFill>
                <a:latin typeface="Gotham-Bold"/>
                <a:ea typeface="Gotham-Bold"/>
                <a:cs typeface="Gotham-Bold"/>
              </a:rPr>
              <a:pPr algn="r">
                <a:defRPr/>
              </a:pPr>
              <a:t>‹nº›</a:t>
            </a:fld>
            <a:endParaRPr lang="en-US" altLang="pt-BR" sz="1200" dirty="0">
              <a:solidFill>
                <a:schemeClr val="bg1"/>
              </a:solidFill>
              <a:latin typeface="Gotham-Bold"/>
              <a:ea typeface="Gotham-Bold"/>
              <a:cs typeface="Gotham-Bo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Arial" charset="0"/>
        </a:defRPr>
      </a:lvl2pPr>
      <a:lvl3pPr algn="l" rtl="0" eaLnBrk="0" fontAlgn="base" hangingPunct="0">
        <a:spcBef>
          <a:spcPct val="0"/>
        </a:spcBef>
        <a:spcAft>
          <a:spcPct val="0"/>
        </a:spcAft>
        <a:defRPr sz="2800">
          <a:solidFill>
            <a:schemeClr val="tx1"/>
          </a:solidFill>
          <a:latin typeface="Arial" charset="0"/>
        </a:defRPr>
      </a:lvl3pPr>
      <a:lvl4pPr algn="l" rtl="0" eaLnBrk="0" fontAlgn="base" hangingPunct="0">
        <a:spcBef>
          <a:spcPct val="0"/>
        </a:spcBef>
        <a:spcAft>
          <a:spcPct val="0"/>
        </a:spcAft>
        <a:defRPr sz="2800">
          <a:solidFill>
            <a:schemeClr val="tx1"/>
          </a:solidFill>
          <a:latin typeface="Arial" charset="0"/>
        </a:defRPr>
      </a:lvl4pPr>
      <a:lvl5pPr algn="l" rtl="0" eaLnBrk="0" fontAlgn="base" hangingPunct="0">
        <a:spcBef>
          <a:spcPct val="0"/>
        </a:spcBef>
        <a:spcAft>
          <a:spcPct val="0"/>
        </a:spcAft>
        <a:defRPr sz="2800">
          <a:solidFill>
            <a:schemeClr val="tx1"/>
          </a:solidFill>
          <a:latin typeface="Arial" charset="0"/>
        </a:defRPr>
      </a:lvl5pPr>
      <a:lvl6pPr marL="457200" algn="l" rtl="0" fontAlgn="base">
        <a:spcBef>
          <a:spcPct val="0"/>
        </a:spcBef>
        <a:spcAft>
          <a:spcPct val="0"/>
        </a:spcAft>
        <a:defRPr sz="2800">
          <a:solidFill>
            <a:schemeClr val="tx1"/>
          </a:solidFill>
          <a:latin typeface="Arial" charset="0"/>
        </a:defRPr>
      </a:lvl6pPr>
      <a:lvl7pPr marL="914400" algn="l" rtl="0" fontAlgn="base">
        <a:spcBef>
          <a:spcPct val="0"/>
        </a:spcBef>
        <a:spcAft>
          <a:spcPct val="0"/>
        </a:spcAft>
        <a:defRPr sz="2800">
          <a:solidFill>
            <a:schemeClr val="tx1"/>
          </a:solidFill>
          <a:latin typeface="Arial" charset="0"/>
        </a:defRPr>
      </a:lvl7pPr>
      <a:lvl8pPr marL="1371600" algn="l" rtl="0" fontAlgn="base">
        <a:spcBef>
          <a:spcPct val="0"/>
        </a:spcBef>
        <a:spcAft>
          <a:spcPct val="0"/>
        </a:spcAft>
        <a:defRPr sz="2800">
          <a:solidFill>
            <a:schemeClr val="tx1"/>
          </a:solidFill>
          <a:latin typeface="Arial" charset="0"/>
        </a:defRPr>
      </a:lvl8pPr>
      <a:lvl9pPr marL="1828800" algn="l" rtl="0" fontAlgn="base">
        <a:spcBef>
          <a:spcPct val="0"/>
        </a:spcBef>
        <a:spcAft>
          <a:spcPct val="0"/>
        </a:spcAft>
        <a:defRPr sz="2800">
          <a:solidFill>
            <a:schemeClr val="tx1"/>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l"/>
        <a:defRPr sz="24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24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24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24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Espaço Reservado para Título 1">
            <a:extLst>
              <a:ext uri="{FF2B5EF4-FFF2-40B4-BE49-F238E27FC236}">
                <a16:creationId xmlns:a16="http://schemas.microsoft.com/office/drawing/2014/main" id="{4A8491D5-F44F-4FC0-B65C-6B0A3A1B83E9}"/>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a:t>Clique para editar o título Mestre</a:t>
            </a:r>
          </a:p>
        </p:txBody>
      </p:sp>
      <p:sp>
        <p:nvSpPr>
          <p:cNvPr id="2051" name="Espaço Reservado para Texto 2">
            <a:extLst>
              <a:ext uri="{FF2B5EF4-FFF2-40B4-BE49-F238E27FC236}">
                <a16:creationId xmlns:a16="http://schemas.microsoft.com/office/drawing/2014/main" id="{76EC1DC4-F349-4C64-B18A-957B295068E5}"/>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Editar estilos de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4" name="Espaço Reservado para Data 3">
            <a:extLst>
              <a:ext uri="{FF2B5EF4-FFF2-40B4-BE49-F238E27FC236}">
                <a16:creationId xmlns:a16="http://schemas.microsoft.com/office/drawing/2014/main" id="{501FCD72-91A4-4787-8BD9-A7257339116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1D3E082F-8CEE-4476-8F2B-689A94A44BE8}" type="datetimeFigureOut">
              <a:rPr lang="pt-BR"/>
              <a:pPr>
                <a:defRPr/>
              </a:pPr>
              <a:t>25/11/2018</a:t>
            </a:fld>
            <a:endParaRPr lang="pt-BR"/>
          </a:p>
        </p:txBody>
      </p:sp>
      <p:sp>
        <p:nvSpPr>
          <p:cNvPr id="5" name="Espaço Reservado para Rodapé 4">
            <a:extLst>
              <a:ext uri="{FF2B5EF4-FFF2-40B4-BE49-F238E27FC236}">
                <a16:creationId xmlns:a16="http://schemas.microsoft.com/office/drawing/2014/main" id="{D286D565-B326-47D0-A309-B587657E79C4}"/>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pt-BR"/>
          </a:p>
        </p:txBody>
      </p:sp>
      <p:sp>
        <p:nvSpPr>
          <p:cNvPr id="6" name="Espaço Reservado para Número de Slide 5">
            <a:extLst>
              <a:ext uri="{FF2B5EF4-FFF2-40B4-BE49-F238E27FC236}">
                <a16:creationId xmlns:a16="http://schemas.microsoft.com/office/drawing/2014/main" id="{497064BC-9F34-4780-92C6-BB85126AB578}"/>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0F2E20A3-98EF-4B33-B92D-DD1BF9A6CB43}" type="slidenum">
              <a:rPr lang="pt-BR"/>
              <a:pPr>
                <a:defRPr/>
              </a:pPr>
              <a:t>‹nº›</a:t>
            </a:fld>
            <a:endParaRPr lang="pt-BR"/>
          </a:p>
        </p:txBody>
      </p:sp>
      <p:pic>
        <p:nvPicPr>
          <p:cNvPr id="8" name="Imagem 1">
            <a:extLst>
              <a:ext uri="{FF2B5EF4-FFF2-40B4-BE49-F238E27FC236}">
                <a16:creationId xmlns:a16="http://schemas.microsoft.com/office/drawing/2014/main" id="{74EB1AF0-6F56-428B-81A0-F6EA490312E6}"/>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a:extLst>
              <a:ext uri="{FF2B5EF4-FFF2-40B4-BE49-F238E27FC236}">
                <a16:creationId xmlns:a16="http://schemas.microsoft.com/office/drawing/2014/main" id="{BEC8B8C9-742F-4CA9-A939-E072DE634516}"/>
              </a:ext>
            </a:extLst>
          </p:cNvPr>
          <p:cNvSpPr txBox="1">
            <a:spLocks noChangeArrowheads="1"/>
          </p:cNvSpPr>
          <p:nvPr/>
        </p:nvSpPr>
        <p:spPr bwMode="auto">
          <a:xfrm>
            <a:off x="2700338" y="2420938"/>
            <a:ext cx="374332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endParaRPr lang="pt-BR" altLang="pt-BR"/>
          </a:p>
          <a:p>
            <a:pPr algn="ctr">
              <a:lnSpc>
                <a:spcPct val="100000"/>
              </a:lnSpc>
              <a:spcBef>
                <a:spcPct val="0"/>
              </a:spcBef>
              <a:buFontTx/>
              <a:buNone/>
            </a:pPr>
            <a:r>
              <a:rPr lang="pt-BR" altLang="pt-BR"/>
              <a:t>Bateria de Exemplos</a:t>
            </a:r>
          </a:p>
        </p:txBody>
      </p:sp>
      <p:sp>
        <p:nvSpPr>
          <p:cNvPr id="4099" name="Título 1">
            <a:extLst>
              <a:ext uri="{FF2B5EF4-FFF2-40B4-BE49-F238E27FC236}">
                <a16:creationId xmlns:a16="http://schemas.microsoft.com/office/drawing/2014/main" id="{8ED0A805-FEAB-4874-A5EF-B53676E236F9}"/>
              </a:ext>
            </a:extLst>
          </p:cNvPr>
          <p:cNvSpPr>
            <a:spLocks noGrp="1" noChangeArrowheads="1"/>
          </p:cNvSpPr>
          <p:nvPr>
            <p:ph type="ctrTitle"/>
          </p:nvPr>
        </p:nvSpPr>
        <p:spPr>
          <a:xfrm>
            <a:off x="827088" y="649288"/>
            <a:ext cx="7772400" cy="1470025"/>
          </a:xfrm>
        </p:spPr>
        <p:txBody>
          <a:bodyPr/>
          <a:lstStyle/>
          <a:p>
            <a:r>
              <a:rPr lang="pt-BR" altLang="pt-BR"/>
              <a:t>Data Base Essentials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C5EAD1B-79C4-4903-AD53-234AAE08059F}"/>
              </a:ext>
            </a:extLst>
          </p:cNvPr>
          <p:cNvSpPr>
            <a:spLocks noGrp="1" noChangeArrowheads="1"/>
          </p:cNvSpPr>
          <p:nvPr>
            <p:ph type="title" idx="4294967295"/>
          </p:nvPr>
        </p:nvSpPr>
        <p:spPr/>
        <p:txBody>
          <a:bodyPr/>
          <a:lstStyle/>
          <a:p>
            <a:pPr eaLnBrk="1" hangingPunct="1"/>
            <a:r>
              <a:rPr lang="pt-BR" altLang="pt-BR"/>
              <a:t>Exercícios</a:t>
            </a:r>
          </a:p>
        </p:txBody>
      </p:sp>
      <p:sp>
        <p:nvSpPr>
          <p:cNvPr id="140291" name="Rectangle 3">
            <a:extLst>
              <a:ext uri="{FF2B5EF4-FFF2-40B4-BE49-F238E27FC236}">
                <a16:creationId xmlns:a16="http://schemas.microsoft.com/office/drawing/2014/main" id="{DAAC45DF-6A41-4E1C-8478-41E7FFD12D44}"/>
              </a:ext>
            </a:extLst>
          </p:cNvPr>
          <p:cNvSpPr>
            <a:spLocks noGrp="1" noChangeArrowheads="1"/>
          </p:cNvSpPr>
          <p:nvPr>
            <p:ph type="body" idx="4294967295"/>
          </p:nvPr>
        </p:nvSpPr>
        <p:spPr>
          <a:xfrm>
            <a:off x="106363" y="703263"/>
            <a:ext cx="8353425" cy="2087562"/>
          </a:xfrm>
        </p:spPr>
        <p:txBody>
          <a:bodyPr/>
          <a:lstStyle/>
          <a:p>
            <a:pPr marL="457200" indent="-457200" eaLnBrk="1" hangingPunct="1">
              <a:lnSpc>
                <a:spcPct val="90000"/>
              </a:lnSpc>
              <a:buFont typeface="Wingdings" panose="05000000000000000000" pitchFamily="2" charset="2"/>
              <a:buNone/>
            </a:pPr>
            <a:r>
              <a:rPr lang="pt-BR" altLang="pt-BR" sz="1800"/>
              <a:t>9-	Crie uma view chamada v_dados_func que exiba os dados dos funcionários e seus respectivos gerentes conforme layout abaixo. Inclua a coluna salário do funcionário e o cargo do gerente. Também inclua a coluna Qtde_dias_funcionario(que é o calculo da quantidade de dias como funcionário da empresa). Classifique a consulta por ordem de nome de funcionário. </a:t>
            </a:r>
          </a:p>
        </p:txBody>
      </p:sp>
      <p:sp>
        <p:nvSpPr>
          <p:cNvPr id="140292" name="Rectangle 3">
            <a:extLst>
              <a:ext uri="{FF2B5EF4-FFF2-40B4-BE49-F238E27FC236}">
                <a16:creationId xmlns:a16="http://schemas.microsoft.com/office/drawing/2014/main" id="{6375D688-A19B-417B-852C-2E899B064A40}"/>
              </a:ext>
            </a:extLst>
          </p:cNvPr>
          <p:cNvSpPr>
            <a:spLocks noChangeArrowheads="1"/>
          </p:cNvSpPr>
          <p:nvPr/>
        </p:nvSpPr>
        <p:spPr bwMode="auto">
          <a:xfrm>
            <a:off x="304800" y="2543175"/>
            <a:ext cx="8532813"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pt-BR" altLang="pt-BR" sz="1200" b="1"/>
              <a:t>Create or Replace View v_dados_func as </a:t>
            </a:r>
          </a:p>
          <a:p>
            <a:pPr eaLnBrk="1" hangingPunct="1">
              <a:buFont typeface="Wingdings" panose="05000000000000000000" pitchFamily="2" charset="2"/>
              <a:buNone/>
            </a:pPr>
            <a:r>
              <a:rPr lang="pt-BR" altLang="pt-BR" sz="1200" b="1"/>
              <a:t>   select f.nm_func "Funcionario",</a:t>
            </a:r>
          </a:p>
          <a:p>
            <a:pPr eaLnBrk="1" hangingPunct="1">
              <a:buFont typeface="Wingdings" panose="05000000000000000000" pitchFamily="2" charset="2"/>
              <a:buNone/>
            </a:pPr>
            <a:r>
              <a:rPr lang="pt-BR" altLang="pt-BR" sz="1200" b="1"/>
              <a:t>              f.vl_salario "Salario",                       </a:t>
            </a:r>
          </a:p>
          <a:p>
            <a:pPr eaLnBrk="1" hangingPunct="1">
              <a:buFont typeface="Wingdings" panose="05000000000000000000" pitchFamily="2" charset="2"/>
              <a:buNone/>
            </a:pPr>
            <a:r>
              <a:rPr lang="pt-BR" altLang="pt-BR" sz="1200" b="1"/>
              <a:t>              g.nm_func "Gerente",                               </a:t>
            </a:r>
          </a:p>
          <a:p>
            <a:pPr eaLnBrk="1" hangingPunct="1">
              <a:buFont typeface="Wingdings" panose="05000000000000000000" pitchFamily="2" charset="2"/>
              <a:buNone/>
            </a:pPr>
            <a:r>
              <a:rPr lang="pt-BR" altLang="pt-BR" sz="1200" b="1"/>
              <a:t>              g.nm_cargo "Cargo Gerente",</a:t>
            </a:r>
          </a:p>
          <a:p>
            <a:pPr eaLnBrk="1" hangingPunct="1">
              <a:buFont typeface="Wingdings" panose="05000000000000000000" pitchFamily="2" charset="2"/>
              <a:buNone/>
            </a:pPr>
            <a:r>
              <a:rPr lang="pt-BR" altLang="pt-BR" sz="1200" b="1"/>
              <a:t>              trunc(sysdate-f.dt_inicio) "Qtde Dias"                </a:t>
            </a:r>
          </a:p>
          <a:p>
            <a:pPr eaLnBrk="1" hangingPunct="1">
              <a:buFont typeface="Wingdings" panose="05000000000000000000" pitchFamily="2" charset="2"/>
              <a:buNone/>
            </a:pPr>
            <a:r>
              <a:rPr lang="pt-BR" altLang="pt-BR" sz="1200" b="1"/>
              <a:t>    from loc_funcionario f, loc_funcionario g</a:t>
            </a:r>
          </a:p>
          <a:p>
            <a:pPr eaLnBrk="1" hangingPunct="1">
              <a:buFont typeface="Wingdings" panose="05000000000000000000" pitchFamily="2" charset="2"/>
              <a:buNone/>
            </a:pPr>
            <a:r>
              <a:rPr lang="pt-BR" altLang="pt-BR" sz="1200" b="1"/>
              <a:t>    where f.cd_gerente = g.cd_func</a:t>
            </a:r>
          </a:p>
          <a:p>
            <a:pPr eaLnBrk="1" hangingPunct="1">
              <a:buFont typeface="Wingdings" panose="05000000000000000000" pitchFamily="2" charset="2"/>
              <a:buNone/>
            </a:pPr>
            <a:r>
              <a:rPr lang="pt-BR" altLang="pt-BR" sz="1200" b="1"/>
              <a:t>    order by f.nm_func; </a:t>
            </a:r>
          </a:p>
          <a:p>
            <a:pPr eaLnBrk="1" hangingPunct="1">
              <a:buFont typeface="Wingdings" panose="05000000000000000000" pitchFamily="2" charset="2"/>
              <a:buNone/>
            </a:pPr>
            <a:r>
              <a:rPr lang="pt-BR" altLang="pt-BR" sz="1200" b="1"/>
              <a:t>Select * from v_dados_func;</a:t>
            </a:r>
            <a:endParaRPr lang="pt-BR" altLang="pt-BR"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 calcmode="lin" valueType="num">
                                      <p:cBhvr additive="base">
                                        <p:cTn id="7" dur="500" fill="hold"/>
                                        <p:tgtEl>
                                          <p:spTgt spid="140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0292"/>
                                        </p:tgtEl>
                                        <p:attrNameLst>
                                          <p:attrName>style.visibility</p:attrName>
                                        </p:attrNameLst>
                                      </p:cBhvr>
                                      <p:to>
                                        <p:strVal val="visible"/>
                                      </p:to>
                                    </p:set>
                                    <p:animEffect transition="in" filter="box(in)">
                                      <p:cBhvr>
                                        <p:cTn id="13" dur="500"/>
                                        <p:tgtEl>
                                          <p:spTgt spid="14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P spid="14029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ACDA2F8-C0C5-4EC0-A5CB-08B56EE5F0E6}"/>
              </a:ext>
            </a:extLst>
          </p:cNvPr>
          <p:cNvSpPr>
            <a:spLocks noGrp="1" noChangeArrowheads="1"/>
          </p:cNvSpPr>
          <p:nvPr>
            <p:ph type="title" idx="4294967295"/>
          </p:nvPr>
        </p:nvSpPr>
        <p:spPr/>
        <p:txBody>
          <a:bodyPr/>
          <a:lstStyle/>
          <a:p>
            <a:pPr eaLnBrk="1" hangingPunct="1"/>
            <a:r>
              <a:rPr lang="pt-BR" altLang="pt-BR"/>
              <a:t>Exercícios</a:t>
            </a:r>
          </a:p>
        </p:txBody>
      </p:sp>
      <p:sp>
        <p:nvSpPr>
          <p:cNvPr id="141315" name="Rectangle 3">
            <a:extLst>
              <a:ext uri="{FF2B5EF4-FFF2-40B4-BE49-F238E27FC236}">
                <a16:creationId xmlns:a16="http://schemas.microsoft.com/office/drawing/2014/main" id="{436F9A2A-FCA0-4C74-98D7-344BB4409242}"/>
              </a:ext>
            </a:extLst>
          </p:cNvPr>
          <p:cNvSpPr>
            <a:spLocks noGrp="1" noChangeArrowheads="1"/>
          </p:cNvSpPr>
          <p:nvPr>
            <p:ph type="body" idx="4294967295"/>
          </p:nvPr>
        </p:nvSpPr>
        <p:spPr>
          <a:xfrm>
            <a:off x="0" y="692150"/>
            <a:ext cx="8748713" cy="1871663"/>
          </a:xfrm>
        </p:spPr>
        <p:txBody>
          <a:bodyPr/>
          <a:lstStyle/>
          <a:p>
            <a:pPr marL="457200" indent="-457200" eaLnBrk="1" hangingPunct="1">
              <a:lnSpc>
                <a:spcPct val="90000"/>
              </a:lnSpc>
              <a:buFont typeface="Wingdings" panose="05000000000000000000" pitchFamily="2" charset="2"/>
              <a:buNone/>
            </a:pPr>
            <a:r>
              <a:rPr lang="pt-BR" altLang="pt-BR" sz="1800"/>
              <a:t>10-Crie uma view chamada v_qtd_car_tip_combustivel que retorne a quantidade de carros agrupada por tipo de combustível. </a:t>
            </a:r>
          </a:p>
        </p:txBody>
      </p:sp>
      <p:sp>
        <p:nvSpPr>
          <p:cNvPr id="141316" name="Rectangle 3">
            <a:extLst>
              <a:ext uri="{FF2B5EF4-FFF2-40B4-BE49-F238E27FC236}">
                <a16:creationId xmlns:a16="http://schemas.microsoft.com/office/drawing/2014/main" id="{6E1F7796-591F-44DF-8361-1D3E8218163A}"/>
              </a:ext>
            </a:extLst>
          </p:cNvPr>
          <p:cNvSpPr>
            <a:spLocks noChangeArrowheads="1"/>
          </p:cNvSpPr>
          <p:nvPr/>
        </p:nvSpPr>
        <p:spPr bwMode="auto">
          <a:xfrm>
            <a:off x="468313" y="1557338"/>
            <a:ext cx="820737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en-US" altLang="pt-BR" sz="1200" b="1"/>
              <a:t>Create or Replace view    </a:t>
            </a:r>
          </a:p>
          <a:p>
            <a:pPr eaLnBrk="1" hangingPunct="1">
              <a:buFont typeface="Wingdings" panose="05000000000000000000" pitchFamily="2" charset="2"/>
              <a:buNone/>
            </a:pPr>
            <a:r>
              <a:rPr lang="en-US" altLang="pt-BR" sz="1200" b="1"/>
              <a:t>               v_qtd_carro_tip_combustivel</a:t>
            </a:r>
          </a:p>
          <a:p>
            <a:pPr eaLnBrk="1" hangingPunct="1">
              <a:buFont typeface="Wingdings" panose="05000000000000000000" pitchFamily="2" charset="2"/>
              <a:buNone/>
            </a:pPr>
            <a:r>
              <a:rPr lang="en-US" altLang="pt-BR" sz="1200" b="1"/>
              <a:t>   as select combustivel "Combustivel",   </a:t>
            </a:r>
          </a:p>
          <a:p>
            <a:pPr eaLnBrk="1" hangingPunct="1">
              <a:buFont typeface="Wingdings" panose="05000000000000000000" pitchFamily="2" charset="2"/>
              <a:buNone/>
            </a:pPr>
            <a:r>
              <a:rPr lang="en-US" altLang="pt-BR" sz="1200" b="1"/>
              <a:t>            count(nr_placa) "Total"</a:t>
            </a:r>
          </a:p>
          <a:p>
            <a:pPr eaLnBrk="1" hangingPunct="1">
              <a:buFont typeface="Wingdings" panose="05000000000000000000" pitchFamily="2" charset="2"/>
              <a:buNone/>
            </a:pPr>
            <a:r>
              <a:rPr lang="en-US" altLang="pt-BR" sz="1200" b="1"/>
              <a:t>          from loc_veiculo</a:t>
            </a:r>
          </a:p>
          <a:p>
            <a:pPr eaLnBrk="1" hangingPunct="1">
              <a:buFont typeface="Wingdings" panose="05000000000000000000" pitchFamily="2" charset="2"/>
              <a:buNone/>
            </a:pPr>
            <a:r>
              <a:rPr lang="en-US" altLang="pt-BR" sz="1200" b="1"/>
              <a:t>          group by combustivel;</a:t>
            </a:r>
          </a:p>
          <a:p>
            <a:pPr eaLnBrk="1" hangingPunct="1">
              <a:buFont typeface="Wingdings" panose="05000000000000000000" pitchFamily="2" charset="2"/>
              <a:buNone/>
            </a:pPr>
            <a:endParaRPr lang="en-US" altLang="pt-BR" sz="1200" b="1"/>
          </a:p>
          <a:p>
            <a:pPr eaLnBrk="1" hangingPunct="1">
              <a:buFont typeface="Wingdings" panose="05000000000000000000" pitchFamily="2" charset="2"/>
              <a:buNone/>
            </a:pPr>
            <a:r>
              <a:rPr lang="en-US" altLang="pt-BR" sz="1200" b="1"/>
              <a:t>Select * from v_qtd_carro_tip_combustivel; </a:t>
            </a:r>
            <a:endParaRPr lang="pt-BR" altLang="pt-BR"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 calcmode="lin" valueType="num">
                                      <p:cBhvr additive="base">
                                        <p:cTn id="7" dur="500" fill="hold"/>
                                        <p:tgtEl>
                                          <p:spTgt spid="141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1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1316"/>
                                        </p:tgtEl>
                                        <p:attrNameLst>
                                          <p:attrName>style.visibility</p:attrName>
                                        </p:attrNameLst>
                                      </p:cBhvr>
                                      <p:to>
                                        <p:strVal val="visible"/>
                                      </p:to>
                                    </p:set>
                                    <p:animEffect transition="in" filter="box(in)">
                                      <p:cBhvr>
                                        <p:cTn id="13" dur="500"/>
                                        <p:tgtEl>
                                          <p:spTgt spid="141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P spid="1413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1A49100-19D0-4893-8D37-06B486AE0299}"/>
              </a:ext>
            </a:extLst>
          </p:cNvPr>
          <p:cNvSpPr>
            <a:spLocks noGrp="1" noChangeArrowheads="1"/>
          </p:cNvSpPr>
          <p:nvPr>
            <p:ph type="title" idx="4294967295"/>
          </p:nvPr>
        </p:nvSpPr>
        <p:spPr/>
        <p:txBody>
          <a:bodyPr/>
          <a:lstStyle/>
          <a:p>
            <a:pPr eaLnBrk="1" hangingPunct="1"/>
            <a:r>
              <a:rPr lang="pt-BR" altLang="pt-BR"/>
              <a:t>Exercícios</a:t>
            </a:r>
          </a:p>
        </p:txBody>
      </p:sp>
      <p:sp>
        <p:nvSpPr>
          <p:cNvPr id="142339" name="Rectangle 3">
            <a:extLst>
              <a:ext uri="{FF2B5EF4-FFF2-40B4-BE49-F238E27FC236}">
                <a16:creationId xmlns:a16="http://schemas.microsoft.com/office/drawing/2014/main" id="{6EF9CB41-90FC-4410-9FBF-5541C67677AA}"/>
              </a:ext>
            </a:extLst>
          </p:cNvPr>
          <p:cNvSpPr>
            <a:spLocks noGrp="1" noChangeArrowheads="1"/>
          </p:cNvSpPr>
          <p:nvPr>
            <p:ph type="body" idx="4294967295"/>
          </p:nvPr>
        </p:nvSpPr>
        <p:spPr>
          <a:xfrm>
            <a:off x="250825" y="693738"/>
            <a:ext cx="8713788" cy="3455987"/>
          </a:xfrm>
        </p:spPr>
        <p:txBody>
          <a:bodyPr/>
          <a:lstStyle/>
          <a:p>
            <a:pPr marL="457200" indent="-457200" eaLnBrk="1" hangingPunct="1">
              <a:buFont typeface="Wingdings" panose="05000000000000000000" pitchFamily="2" charset="2"/>
              <a:buNone/>
            </a:pPr>
            <a:r>
              <a:rPr lang="pt-BR" altLang="pt-BR" sz="1800"/>
              <a:t>11-Desenvolva uma instrução SQL que exiba os seguintes dados dos Clientes: Nome do Cliente, Tipo do Cliente e descrição do tipo do Cliente. Caso a coluna TP_CLIENTE tenha o conteúdo “J” exibir “CLIENTE JURIDICO”. Caso seja “F” Exibir “CLIENTE PESSOA FÍSICA” e caso esteja NULO exibir “TIPO DE CLIENTE NÃO CADASTRADO”. Crie uma variável de substituição para filtrar o nome do cliente de acordo com a entrada de conteúdo. Exemplo: (Letra A como entrada na variável de substituição), exiba os clientes que tenham a letra A contida em seu nome. (Utilize uma variável de substituição para filtrar esses Clientes). Classifique esses dados em ordem de Nome de Cliente descendente. Ignore UpperCase e LowerCase. </a:t>
            </a:r>
          </a:p>
        </p:txBody>
      </p:sp>
      <p:sp>
        <p:nvSpPr>
          <p:cNvPr id="142340" name="Rectangle 3">
            <a:extLst>
              <a:ext uri="{FF2B5EF4-FFF2-40B4-BE49-F238E27FC236}">
                <a16:creationId xmlns:a16="http://schemas.microsoft.com/office/drawing/2014/main" id="{50541217-3BE0-464D-A750-10C294D165CD}"/>
              </a:ext>
            </a:extLst>
          </p:cNvPr>
          <p:cNvSpPr>
            <a:spLocks noChangeArrowheads="1"/>
          </p:cNvSpPr>
          <p:nvPr/>
        </p:nvSpPr>
        <p:spPr bwMode="auto">
          <a:xfrm>
            <a:off x="503238" y="4295775"/>
            <a:ext cx="8640762"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pt-BR" altLang="pt-BR" sz="1200" b="1"/>
              <a:t>Select nm_cliente "NOME",  tp_cliente "TIPO",</a:t>
            </a:r>
          </a:p>
          <a:p>
            <a:pPr eaLnBrk="1" hangingPunct="1">
              <a:buFont typeface="Wingdings" panose="05000000000000000000" pitchFamily="2" charset="2"/>
              <a:buNone/>
            </a:pPr>
            <a:r>
              <a:rPr lang="pt-BR" altLang="pt-BR" sz="1200" b="1"/>
              <a:t>    decode(tp_cliente, 'J', 'PESSOA JURIDICA', 'F',    'PESSOA FISICA', NULL, 'NÃO CADASTRADO') DESCRICAO</a:t>
            </a:r>
          </a:p>
          <a:p>
            <a:pPr eaLnBrk="1" hangingPunct="1">
              <a:buFont typeface="Wingdings" panose="05000000000000000000" pitchFamily="2" charset="2"/>
              <a:buNone/>
            </a:pPr>
            <a:r>
              <a:rPr lang="pt-BR" altLang="pt-BR" sz="1200" b="1"/>
              <a:t>  </a:t>
            </a:r>
            <a:r>
              <a:rPr lang="en-US" altLang="pt-BR" sz="1200" b="1"/>
              <a:t>from loc_cliente</a:t>
            </a:r>
          </a:p>
          <a:p>
            <a:pPr eaLnBrk="1" hangingPunct="1">
              <a:buFont typeface="Wingdings" panose="05000000000000000000" pitchFamily="2" charset="2"/>
              <a:buNone/>
            </a:pPr>
            <a:r>
              <a:rPr lang="en-US" altLang="pt-BR" sz="1200" b="1"/>
              <a:t>  where Upper(nm_cliente) like '%&amp;letra%'</a:t>
            </a:r>
          </a:p>
          <a:p>
            <a:pPr eaLnBrk="1" hangingPunct="1">
              <a:buFont typeface="Wingdings" panose="05000000000000000000" pitchFamily="2" charset="2"/>
              <a:buNone/>
            </a:pPr>
            <a:r>
              <a:rPr lang="en-US" altLang="pt-BR" sz="1200" b="1"/>
              <a:t>  order by nm_cliente desc;</a:t>
            </a:r>
            <a:endParaRPr lang="pt-BR" altLang="pt-BR"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2340"/>
                                        </p:tgtEl>
                                        <p:attrNameLst>
                                          <p:attrName>style.visibility</p:attrName>
                                        </p:attrNameLst>
                                      </p:cBhvr>
                                      <p:to>
                                        <p:strVal val="visible"/>
                                      </p:to>
                                    </p:set>
                                    <p:animEffect transition="in" filter="box(in)">
                                      <p:cBhvr>
                                        <p:cTn id="13" dur="5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P spid="1423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211276C-BBA0-49BB-8CC9-EE848B5E1810}"/>
              </a:ext>
            </a:extLst>
          </p:cNvPr>
          <p:cNvSpPr>
            <a:spLocks noGrp="1" noChangeArrowheads="1"/>
          </p:cNvSpPr>
          <p:nvPr>
            <p:ph type="title" idx="4294967295"/>
          </p:nvPr>
        </p:nvSpPr>
        <p:spPr/>
        <p:txBody>
          <a:bodyPr/>
          <a:lstStyle/>
          <a:p>
            <a:pPr eaLnBrk="1" hangingPunct="1"/>
            <a:r>
              <a:rPr lang="pt-BR" altLang="pt-BR"/>
              <a:t>Exercícios</a:t>
            </a:r>
          </a:p>
        </p:txBody>
      </p:sp>
      <p:sp>
        <p:nvSpPr>
          <p:cNvPr id="143363" name="Rectangle 3">
            <a:extLst>
              <a:ext uri="{FF2B5EF4-FFF2-40B4-BE49-F238E27FC236}">
                <a16:creationId xmlns:a16="http://schemas.microsoft.com/office/drawing/2014/main" id="{E926EECC-312C-4231-BD7B-0271B33C1671}"/>
              </a:ext>
            </a:extLst>
          </p:cNvPr>
          <p:cNvSpPr>
            <a:spLocks noGrp="1" noChangeArrowheads="1"/>
          </p:cNvSpPr>
          <p:nvPr>
            <p:ph type="body" idx="4294967295"/>
          </p:nvPr>
        </p:nvSpPr>
        <p:spPr>
          <a:xfrm>
            <a:off x="323850" y="765175"/>
            <a:ext cx="8208963" cy="1871663"/>
          </a:xfrm>
        </p:spPr>
        <p:txBody>
          <a:bodyPr/>
          <a:lstStyle/>
          <a:p>
            <a:pPr marL="457200" indent="-457200" eaLnBrk="1" hangingPunct="1">
              <a:lnSpc>
                <a:spcPct val="90000"/>
              </a:lnSpc>
              <a:buFont typeface="Wingdings" panose="05000000000000000000" pitchFamily="2" charset="2"/>
              <a:buNone/>
            </a:pPr>
            <a:r>
              <a:rPr lang="pt-BR" altLang="pt-BR" sz="1800"/>
              <a:t>12-Desenvolva uma instrução SQL que exiba o maior valor entre 3 números de entrada que devem ser digitados pelo usuário. Crie 3 variáveis de substituição e exiba em uma única instrução SQL o maior valor. </a:t>
            </a:r>
          </a:p>
        </p:txBody>
      </p:sp>
      <p:sp>
        <p:nvSpPr>
          <p:cNvPr id="143364" name="Rectangle 3">
            <a:extLst>
              <a:ext uri="{FF2B5EF4-FFF2-40B4-BE49-F238E27FC236}">
                <a16:creationId xmlns:a16="http://schemas.microsoft.com/office/drawing/2014/main" id="{7E2206E3-5363-4E3A-81C5-B8F730CF92FF}"/>
              </a:ext>
            </a:extLst>
          </p:cNvPr>
          <p:cNvSpPr>
            <a:spLocks noChangeArrowheads="1"/>
          </p:cNvSpPr>
          <p:nvPr/>
        </p:nvSpPr>
        <p:spPr bwMode="auto">
          <a:xfrm>
            <a:off x="346075" y="2074863"/>
            <a:ext cx="8280400"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en-US" altLang="pt-BR" sz="1200" b="1">
                <a:solidFill>
                  <a:srgbClr val="CC0000"/>
                </a:solidFill>
              </a:rPr>
              <a:t>Alternativa 1</a:t>
            </a:r>
          </a:p>
          <a:p>
            <a:pPr eaLnBrk="1" hangingPunct="1">
              <a:buFont typeface="Wingdings" panose="05000000000000000000" pitchFamily="2" charset="2"/>
              <a:buNone/>
            </a:pPr>
            <a:r>
              <a:rPr lang="pt-BR" altLang="pt-BR" sz="1200" b="1"/>
              <a:t>Select max(MAIOR.Valor) "MAIOR VALOR"</a:t>
            </a:r>
          </a:p>
          <a:p>
            <a:pPr eaLnBrk="1" hangingPunct="1">
              <a:buFont typeface="Wingdings" panose="05000000000000000000" pitchFamily="2" charset="2"/>
              <a:buNone/>
            </a:pPr>
            <a:r>
              <a:rPr lang="pt-BR" altLang="pt-BR" sz="1200" b="1"/>
              <a:t>    from (select &amp;num1 as Valor</a:t>
            </a:r>
          </a:p>
          <a:p>
            <a:pPr eaLnBrk="1" hangingPunct="1">
              <a:buFont typeface="Wingdings" panose="05000000000000000000" pitchFamily="2" charset="2"/>
              <a:buNone/>
            </a:pPr>
            <a:r>
              <a:rPr lang="pt-BR" altLang="pt-BR" sz="1200" b="1"/>
              <a:t>                  from dual</a:t>
            </a:r>
          </a:p>
          <a:p>
            <a:pPr eaLnBrk="1" hangingPunct="1">
              <a:buFont typeface="Wingdings" panose="05000000000000000000" pitchFamily="2" charset="2"/>
              <a:buNone/>
            </a:pPr>
            <a:r>
              <a:rPr lang="pt-BR" altLang="pt-BR" sz="1200" b="1"/>
              <a:t>               </a:t>
            </a:r>
            <a:r>
              <a:rPr lang="en-US" altLang="pt-BR" sz="1200" b="1"/>
              <a:t>union</a:t>
            </a:r>
          </a:p>
          <a:p>
            <a:pPr eaLnBrk="1" hangingPunct="1">
              <a:buFont typeface="Wingdings" panose="05000000000000000000" pitchFamily="2" charset="2"/>
              <a:buNone/>
            </a:pPr>
            <a:r>
              <a:rPr lang="en-US" altLang="pt-BR" sz="1200" b="1"/>
              <a:t>               select &amp;num2 as Valor</a:t>
            </a:r>
          </a:p>
          <a:p>
            <a:pPr eaLnBrk="1" hangingPunct="1">
              <a:buFont typeface="Wingdings" panose="05000000000000000000" pitchFamily="2" charset="2"/>
              <a:buNone/>
            </a:pPr>
            <a:r>
              <a:rPr lang="en-US" altLang="pt-BR" sz="1200" b="1"/>
              <a:t>                   from dual</a:t>
            </a:r>
          </a:p>
          <a:p>
            <a:pPr eaLnBrk="1" hangingPunct="1">
              <a:buFont typeface="Wingdings" panose="05000000000000000000" pitchFamily="2" charset="2"/>
              <a:buNone/>
            </a:pPr>
            <a:r>
              <a:rPr lang="en-US" altLang="pt-BR" sz="1200" b="1"/>
              <a:t>               union</a:t>
            </a:r>
          </a:p>
          <a:p>
            <a:pPr eaLnBrk="1" hangingPunct="1">
              <a:buFont typeface="Wingdings" panose="05000000000000000000" pitchFamily="2" charset="2"/>
              <a:buNone/>
            </a:pPr>
            <a:r>
              <a:rPr lang="en-US" altLang="pt-BR" sz="1200" b="1"/>
              <a:t>               select &amp;num3 as Valor </a:t>
            </a:r>
          </a:p>
          <a:p>
            <a:pPr eaLnBrk="1" hangingPunct="1">
              <a:buFont typeface="Wingdings" panose="05000000000000000000" pitchFamily="2" charset="2"/>
              <a:buNone/>
            </a:pPr>
            <a:r>
              <a:rPr lang="en-US" altLang="pt-BR" sz="1200" b="1"/>
              <a:t>                   from dual) MAIOR</a:t>
            </a:r>
            <a:endParaRPr lang="pt-BR" altLang="pt-BR"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 calcmode="lin" valueType="num">
                                      <p:cBhvr additive="base">
                                        <p:cTn id="7" dur="500" fill="hold"/>
                                        <p:tgtEl>
                                          <p:spTgt spid="143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3364"/>
                                        </p:tgtEl>
                                        <p:attrNameLst>
                                          <p:attrName>style.visibility</p:attrName>
                                        </p:attrNameLst>
                                      </p:cBhvr>
                                      <p:to>
                                        <p:strVal val="visible"/>
                                      </p:to>
                                    </p:set>
                                    <p:animEffect transition="in" filter="box(in)">
                                      <p:cBhvr>
                                        <p:cTn id="13" dur="5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P spid="1433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5F89B1E-D4F7-46A1-BBCD-2C27712052A7}"/>
              </a:ext>
            </a:extLst>
          </p:cNvPr>
          <p:cNvSpPr>
            <a:spLocks noGrp="1" noChangeArrowheads="1"/>
          </p:cNvSpPr>
          <p:nvPr>
            <p:ph type="title" idx="4294967295"/>
          </p:nvPr>
        </p:nvSpPr>
        <p:spPr/>
        <p:txBody>
          <a:bodyPr/>
          <a:lstStyle/>
          <a:p>
            <a:pPr eaLnBrk="1" hangingPunct="1"/>
            <a:r>
              <a:rPr lang="pt-BR" altLang="pt-BR"/>
              <a:t>Exercícios</a:t>
            </a:r>
          </a:p>
        </p:txBody>
      </p:sp>
      <p:sp>
        <p:nvSpPr>
          <p:cNvPr id="145411" name="Rectangle 3">
            <a:extLst>
              <a:ext uri="{FF2B5EF4-FFF2-40B4-BE49-F238E27FC236}">
                <a16:creationId xmlns:a16="http://schemas.microsoft.com/office/drawing/2014/main" id="{F1B343F7-C7CC-488E-BBEA-26E2B27F9AB2}"/>
              </a:ext>
            </a:extLst>
          </p:cNvPr>
          <p:cNvSpPr>
            <a:spLocks noGrp="1" noChangeArrowheads="1"/>
          </p:cNvSpPr>
          <p:nvPr>
            <p:ph type="body" idx="4294967295"/>
          </p:nvPr>
        </p:nvSpPr>
        <p:spPr>
          <a:xfrm>
            <a:off x="122238" y="765175"/>
            <a:ext cx="8770937" cy="792163"/>
          </a:xfrm>
        </p:spPr>
        <p:txBody>
          <a:bodyPr/>
          <a:lstStyle/>
          <a:p>
            <a:pPr marL="457200" indent="-457200" eaLnBrk="1" hangingPunct="1">
              <a:lnSpc>
                <a:spcPct val="90000"/>
              </a:lnSpc>
              <a:buFont typeface="Wingdings" panose="05000000000000000000" pitchFamily="2" charset="2"/>
              <a:buNone/>
            </a:pPr>
            <a:r>
              <a:rPr lang="pt-BR" altLang="pt-BR" sz="1800"/>
              <a:t>12-Desenvolva uma instrução SQL que exiba o maior valor entre 3 números de entrada que devem ser digitados pelo usuário. Crie 3 variáveis de substituição e exiba em uma única instrução SQL o maior valor. </a:t>
            </a:r>
          </a:p>
        </p:txBody>
      </p:sp>
      <p:sp>
        <p:nvSpPr>
          <p:cNvPr id="145412" name="Rectangle 3">
            <a:extLst>
              <a:ext uri="{FF2B5EF4-FFF2-40B4-BE49-F238E27FC236}">
                <a16:creationId xmlns:a16="http://schemas.microsoft.com/office/drawing/2014/main" id="{875A838E-F80E-4E6A-994B-19711A281848}"/>
              </a:ext>
            </a:extLst>
          </p:cNvPr>
          <p:cNvSpPr>
            <a:spLocks noChangeArrowheads="1"/>
          </p:cNvSpPr>
          <p:nvPr/>
        </p:nvSpPr>
        <p:spPr bwMode="auto">
          <a:xfrm>
            <a:off x="80963" y="1944688"/>
            <a:ext cx="8280400"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en-US" altLang="pt-BR" sz="800" b="1">
                <a:solidFill>
                  <a:srgbClr val="CC0000"/>
                </a:solidFill>
              </a:rPr>
              <a:t>Alternativa 2</a:t>
            </a:r>
          </a:p>
          <a:p>
            <a:pPr eaLnBrk="1" hangingPunct="1">
              <a:buFont typeface="Wingdings" panose="05000000000000000000" pitchFamily="2" charset="2"/>
              <a:buNone/>
            </a:pPr>
            <a:r>
              <a:rPr lang="pt-BR" altLang="pt-BR" sz="800" b="1"/>
              <a:t>set serveroutput on</a:t>
            </a:r>
          </a:p>
          <a:p>
            <a:pPr eaLnBrk="1" hangingPunct="1">
              <a:buFont typeface="Wingdings" panose="05000000000000000000" pitchFamily="2" charset="2"/>
              <a:buNone/>
            </a:pPr>
            <a:r>
              <a:rPr lang="pt-BR" altLang="pt-BR" sz="800" b="1"/>
              <a:t>accept valor1 prompt 'Primeiro Valor: ';</a:t>
            </a:r>
          </a:p>
          <a:p>
            <a:pPr eaLnBrk="1" hangingPunct="1">
              <a:buFont typeface="Wingdings" panose="05000000000000000000" pitchFamily="2" charset="2"/>
              <a:buNone/>
            </a:pPr>
            <a:r>
              <a:rPr lang="pt-BR" altLang="pt-BR" sz="800" b="1"/>
              <a:t>accept valor2 prompt 'Segundo Valor: ';</a:t>
            </a:r>
          </a:p>
          <a:p>
            <a:pPr eaLnBrk="1" hangingPunct="1">
              <a:buFont typeface="Wingdings" panose="05000000000000000000" pitchFamily="2" charset="2"/>
              <a:buNone/>
            </a:pPr>
            <a:r>
              <a:rPr lang="pt-BR" altLang="pt-BR" sz="800" b="1"/>
              <a:t>accept valor3 prompt 'Terceiro Valor: ';</a:t>
            </a:r>
          </a:p>
          <a:p>
            <a:pPr eaLnBrk="1" hangingPunct="1">
              <a:buFont typeface="Wingdings" panose="05000000000000000000" pitchFamily="2" charset="2"/>
              <a:buNone/>
            </a:pPr>
            <a:r>
              <a:rPr lang="pt-BR" altLang="pt-BR" sz="800" b="1"/>
              <a:t>declare</a:t>
            </a:r>
          </a:p>
          <a:p>
            <a:pPr eaLnBrk="1" hangingPunct="1">
              <a:buFont typeface="Wingdings" panose="05000000000000000000" pitchFamily="2" charset="2"/>
              <a:buNone/>
            </a:pPr>
            <a:r>
              <a:rPr lang="pt-BR" altLang="pt-BR" sz="800" b="1"/>
              <a:t>  oVal1 number := &amp;valor1;</a:t>
            </a:r>
          </a:p>
          <a:p>
            <a:pPr eaLnBrk="1" hangingPunct="1">
              <a:buFont typeface="Wingdings" panose="05000000000000000000" pitchFamily="2" charset="2"/>
              <a:buNone/>
            </a:pPr>
            <a:r>
              <a:rPr lang="pt-BR" altLang="pt-BR" sz="800" b="1"/>
              <a:t>  oVal2 number := &amp;valor2;</a:t>
            </a:r>
          </a:p>
          <a:p>
            <a:pPr eaLnBrk="1" hangingPunct="1">
              <a:buFont typeface="Wingdings" panose="05000000000000000000" pitchFamily="2" charset="2"/>
              <a:buNone/>
            </a:pPr>
            <a:r>
              <a:rPr lang="pt-BR" altLang="pt-BR" sz="800" b="1"/>
              <a:t>  oVal3 number := &amp;valor3;</a:t>
            </a:r>
          </a:p>
          <a:p>
            <a:pPr eaLnBrk="1" hangingPunct="1">
              <a:buFont typeface="Wingdings" panose="05000000000000000000" pitchFamily="2" charset="2"/>
              <a:buNone/>
            </a:pPr>
            <a:r>
              <a:rPr lang="pt-BR" altLang="pt-BR" sz="800" b="1"/>
              <a:t>  wWork NUMBER;</a:t>
            </a:r>
          </a:p>
          <a:p>
            <a:pPr eaLnBrk="1" hangingPunct="1">
              <a:buFont typeface="Wingdings" panose="05000000000000000000" pitchFamily="2" charset="2"/>
              <a:buNone/>
            </a:pPr>
            <a:r>
              <a:rPr lang="pt-BR" altLang="pt-BR" sz="800" b="1"/>
              <a:t>  vTexto VARCHAR2(40);</a:t>
            </a:r>
          </a:p>
          <a:p>
            <a:pPr eaLnBrk="1" hangingPunct="1">
              <a:buFont typeface="Wingdings" panose="05000000000000000000" pitchFamily="2" charset="2"/>
              <a:buNone/>
            </a:pPr>
            <a:r>
              <a:rPr lang="pt-BR" altLang="pt-BR" sz="800" b="1"/>
              <a:t>begin</a:t>
            </a:r>
          </a:p>
          <a:p>
            <a:pPr eaLnBrk="1" hangingPunct="1">
              <a:buFont typeface="Wingdings" panose="05000000000000000000" pitchFamily="2" charset="2"/>
              <a:buNone/>
            </a:pPr>
            <a:r>
              <a:rPr lang="pt-BR" altLang="pt-BR" sz="800" b="1"/>
              <a:t>  if oval1 &gt; oval2 then</a:t>
            </a:r>
          </a:p>
          <a:p>
            <a:pPr eaLnBrk="1" hangingPunct="1">
              <a:buFont typeface="Wingdings" panose="05000000000000000000" pitchFamily="2" charset="2"/>
              <a:buNone/>
            </a:pPr>
            <a:r>
              <a:rPr lang="pt-BR" altLang="pt-BR" sz="800" b="1"/>
              <a:t>     wwork := oval1;</a:t>
            </a:r>
          </a:p>
          <a:p>
            <a:pPr eaLnBrk="1" hangingPunct="1">
              <a:buFont typeface="Wingdings" panose="05000000000000000000" pitchFamily="2" charset="2"/>
              <a:buNone/>
            </a:pPr>
            <a:r>
              <a:rPr lang="pt-BR" altLang="pt-BR" sz="800" b="1"/>
              <a:t>     oval1 := oval2;</a:t>
            </a:r>
          </a:p>
          <a:p>
            <a:pPr eaLnBrk="1" hangingPunct="1">
              <a:buFont typeface="Wingdings" panose="05000000000000000000" pitchFamily="2" charset="2"/>
              <a:buNone/>
            </a:pPr>
            <a:r>
              <a:rPr lang="pt-BR" altLang="pt-BR" sz="800" b="1"/>
              <a:t>     oval2 := wwork;</a:t>
            </a:r>
          </a:p>
          <a:p>
            <a:pPr eaLnBrk="1" hangingPunct="1">
              <a:buFont typeface="Wingdings" panose="05000000000000000000" pitchFamily="2" charset="2"/>
              <a:buNone/>
            </a:pPr>
            <a:r>
              <a:rPr lang="pt-BR" altLang="pt-BR" sz="800" b="1"/>
              <a:t>  end if;</a:t>
            </a:r>
          </a:p>
          <a:p>
            <a:pPr eaLnBrk="1" hangingPunct="1">
              <a:buFont typeface="Wingdings" panose="05000000000000000000" pitchFamily="2" charset="2"/>
              <a:buNone/>
            </a:pPr>
            <a:r>
              <a:rPr lang="pt-BR" altLang="pt-BR" sz="800" b="1"/>
              <a:t>  if oval1 &gt; oval3 then</a:t>
            </a:r>
          </a:p>
          <a:p>
            <a:pPr eaLnBrk="1" hangingPunct="1">
              <a:buFont typeface="Wingdings" panose="05000000000000000000" pitchFamily="2" charset="2"/>
              <a:buNone/>
            </a:pPr>
            <a:r>
              <a:rPr lang="pt-BR" altLang="pt-BR" sz="800" b="1"/>
              <a:t>     wwork := oval1;</a:t>
            </a:r>
          </a:p>
          <a:p>
            <a:pPr eaLnBrk="1" hangingPunct="1">
              <a:buFont typeface="Wingdings" panose="05000000000000000000" pitchFamily="2" charset="2"/>
              <a:buNone/>
            </a:pPr>
            <a:r>
              <a:rPr lang="pt-BR" altLang="pt-BR" sz="800" b="1"/>
              <a:t>     oval1 := oval3;</a:t>
            </a:r>
          </a:p>
          <a:p>
            <a:pPr eaLnBrk="1" hangingPunct="1">
              <a:buFont typeface="Wingdings" panose="05000000000000000000" pitchFamily="2" charset="2"/>
              <a:buNone/>
            </a:pPr>
            <a:r>
              <a:rPr lang="pt-BR" altLang="pt-BR" sz="800" b="1"/>
              <a:t>     oval3 := wwork;</a:t>
            </a:r>
          </a:p>
          <a:p>
            <a:pPr eaLnBrk="1" hangingPunct="1">
              <a:buFont typeface="Wingdings" panose="05000000000000000000" pitchFamily="2" charset="2"/>
              <a:buNone/>
            </a:pPr>
            <a:r>
              <a:rPr lang="pt-BR" altLang="pt-BR" sz="800" b="1"/>
              <a:t>  end if;</a:t>
            </a:r>
          </a:p>
          <a:p>
            <a:pPr eaLnBrk="1" hangingPunct="1">
              <a:buFont typeface="Wingdings" panose="05000000000000000000" pitchFamily="2" charset="2"/>
              <a:buNone/>
            </a:pPr>
            <a:r>
              <a:rPr lang="pt-BR" altLang="pt-BR" sz="800" b="1"/>
              <a:t>  if oval2 &gt; oval3 then</a:t>
            </a:r>
          </a:p>
          <a:p>
            <a:pPr eaLnBrk="1" hangingPunct="1">
              <a:buFont typeface="Wingdings" panose="05000000000000000000" pitchFamily="2" charset="2"/>
              <a:buNone/>
            </a:pPr>
            <a:r>
              <a:rPr lang="pt-BR" altLang="pt-BR" sz="800" b="1"/>
              <a:t>     wwork := oval2;</a:t>
            </a:r>
          </a:p>
          <a:p>
            <a:pPr eaLnBrk="1" hangingPunct="1">
              <a:buFont typeface="Wingdings" panose="05000000000000000000" pitchFamily="2" charset="2"/>
              <a:buNone/>
            </a:pPr>
            <a:r>
              <a:rPr lang="pt-BR" altLang="pt-BR" sz="800" b="1"/>
              <a:t>     oval2 := oval3;</a:t>
            </a:r>
          </a:p>
          <a:p>
            <a:pPr eaLnBrk="1" hangingPunct="1">
              <a:buFont typeface="Wingdings" panose="05000000000000000000" pitchFamily="2" charset="2"/>
              <a:buNone/>
            </a:pPr>
            <a:r>
              <a:rPr lang="pt-BR" altLang="pt-BR" sz="800" b="1"/>
              <a:t>     oval3 := wwork;</a:t>
            </a:r>
          </a:p>
          <a:p>
            <a:pPr eaLnBrk="1" hangingPunct="1">
              <a:buFont typeface="Wingdings" panose="05000000000000000000" pitchFamily="2" charset="2"/>
              <a:buNone/>
            </a:pPr>
            <a:r>
              <a:rPr lang="pt-BR" altLang="pt-BR" sz="800" b="1"/>
              <a:t>  end if;</a:t>
            </a:r>
          </a:p>
          <a:p>
            <a:pPr eaLnBrk="1" hangingPunct="1">
              <a:buFont typeface="Wingdings" panose="05000000000000000000" pitchFamily="2" charset="2"/>
              <a:buNone/>
            </a:pPr>
            <a:r>
              <a:rPr lang="pt-BR" altLang="pt-BR" sz="800" b="1"/>
              <a:t>  vTexto := 'O maior é ' || oVal3 || '!';</a:t>
            </a:r>
          </a:p>
          <a:p>
            <a:pPr eaLnBrk="1" hangingPunct="1">
              <a:buFont typeface="Wingdings" panose="05000000000000000000" pitchFamily="2" charset="2"/>
              <a:buNone/>
            </a:pPr>
            <a:r>
              <a:rPr lang="pt-BR" altLang="pt-BR" sz="800" b="1"/>
              <a:t>  dbms_output.put_line(vTexto);</a:t>
            </a:r>
          </a:p>
          <a:p>
            <a:pPr eaLnBrk="1" hangingPunct="1">
              <a:buFont typeface="Wingdings" panose="05000000000000000000" pitchFamily="2" charset="2"/>
              <a:buNone/>
            </a:pPr>
            <a:r>
              <a:rPr lang="pt-BR" altLang="pt-BR" sz="800" b="1"/>
              <a:t>end;</a:t>
            </a:r>
          </a:p>
          <a:p>
            <a:pPr eaLnBrk="1" hangingPunct="1">
              <a:buFont typeface="Wingdings" panose="05000000000000000000" pitchFamily="2" charset="2"/>
              <a:buNone/>
            </a:pPr>
            <a:r>
              <a:rPr lang="pt-BR" altLang="pt-BR" sz="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 calcmode="lin" valueType="num">
                                      <p:cBhvr additive="base">
                                        <p:cTn id="7" dur="500" fill="hold"/>
                                        <p:tgtEl>
                                          <p:spTgt spid="145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5412"/>
                                        </p:tgtEl>
                                        <p:attrNameLst>
                                          <p:attrName>style.visibility</p:attrName>
                                        </p:attrNameLst>
                                      </p:cBhvr>
                                      <p:to>
                                        <p:strVal val="visible"/>
                                      </p:to>
                                    </p:set>
                                    <p:animEffect transition="in" filter="box(in)">
                                      <p:cBhvr>
                                        <p:cTn id="13" dur="500"/>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P spid="1454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C658111-4423-4031-B517-4D0FD6AC0197}"/>
              </a:ext>
            </a:extLst>
          </p:cNvPr>
          <p:cNvSpPr>
            <a:spLocks noGrp="1" noChangeArrowheads="1"/>
          </p:cNvSpPr>
          <p:nvPr>
            <p:ph type="title" idx="4294967295"/>
          </p:nvPr>
        </p:nvSpPr>
        <p:spPr/>
        <p:txBody>
          <a:bodyPr/>
          <a:lstStyle/>
          <a:p>
            <a:pPr eaLnBrk="1" hangingPunct="1"/>
            <a:r>
              <a:rPr lang="pt-BR" altLang="pt-BR"/>
              <a:t>Exercícios</a:t>
            </a:r>
          </a:p>
        </p:txBody>
      </p:sp>
      <p:sp>
        <p:nvSpPr>
          <p:cNvPr id="144387" name="Rectangle 3">
            <a:extLst>
              <a:ext uri="{FF2B5EF4-FFF2-40B4-BE49-F238E27FC236}">
                <a16:creationId xmlns:a16="http://schemas.microsoft.com/office/drawing/2014/main" id="{1DAFB3B8-FD4A-49C1-878D-602CED53BC4F}"/>
              </a:ext>
            </a:extLst>
          </p:cNvPr>
          <p:cNvSpPr>
            <a:spLocks noGrp="1" noChangeArrowheads="1"/>
          </p:cNvSpPr>
          <p:nvPr>
            <p:ph type="body" idx="4294967295"/>
          </p:nvPr>
        </p:nvSpPr>
        <p:spPr>
          <a:xfrm>
            <a:off x="179388" y="765175"/>
            <a:ext cx="8353425" cy="2087563"/>
          </a:xfrm>
        </p:spPr>
        <p:txBody>
          <a:bodyPr/>
          <a:lstStyle/>
          <a:p>
            <a:pPr marL="457200" indent="-457200" eaLnBrk="1" hangingPunct="1">
              <a:lnSpc>
                <a:spcPct val="90000"/>
              </a:lnSpc>
              <a:buFont typeface="Wingdings" panose="05000000000000000000" pitchFamily="2" charset="2"/>
              <a:buNone/>
            </a:pPr>
            <a:r>
              <a:rPr lang="pt-BR" altLang="pt-BR" sz="1800"/>
              <a:t>13-Desenvolva uma instrução SQL que exiba o nome completo de determinada pessoa a partir de 2 entradas de dados que deve ser digitada pelo usuário. Crie 2 variáveis de substituição e digita o 1º nome e depois na 2ª variável o sobrenome. Exiba em uma única instrução SQL o Nome completo. </a:t>
            </a:r>
          </a:p>
        </p:txBody>
      </p:sp>
      <p:sp>
        <p:nvSpPr>
          <p:cNvPr id="144388" name="Rectangle 3">
            <a:extLst>
              <a:ext uri="{FF2B5EF4-FFF2-40B4-BE49-F238E27FC236}">
                <a16:creationId xmlns:a16="http://schemas.microsoft.com/office/drawing/2014/main" id="{43DA9F3E-A936-4B62-B188-5436295B8551}"/>
              </a:ext>
            </a:extLst>
          </p:cNvPr>
          <p:cNvSpPr>
            <a:spLocks noChangeArrowheads="1"/>
          </p:cNvSpPr>
          <p:nvPr/>
        </p:nvSpPr>
        <p:spPr bwMode="auto">
          <a:xfrm>
            <a:off x="179388" y="2493963"/>
            <a:ext cx="8532812"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pt-BR" altLang="pt-BR" sz="1200" b="1"/>
              <a:t>Select concat('&amp;nome', ' &amp;sobrenome') "NOME COMPLETO"</a:t>
            </a:r>
          </a:p>
          <a:p>
            <a:pPr eaLnBrk="1" hangingPunct="1">
              <a:buFont typeface="Wingdings" panose="05000000000000000000" pitchFamily="2" charset="2"/>
              <a:buNone/>
            </a:pPr>
            <a:r>
              <a:rPr lang="pt-BR" altLang="pt-BR" sz="1200" b="1"/>
              <a:t>   </a:t>
            </a:r>
            <a:r>
              <a:rPr lang="en-US" altLang="pt-BR" sz="1200" b="1"/>
              <a:t>from dual;</a:t>
            </a:r>
            <a:endParaRPr lang="pt-BR" altLang="pt-BR"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 calcmode="lin" valueType="num">
                                      <p:cBhvr additive="base">
                                        <p:cTn id="7" dur="500" fill="hold"/>
                                        <p:tgtEl>
                                          <p:spTgt spid="144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4388"/>
                                        </p:tgtEl>
                                        <p:attrNameLst>
                                          <p:attrName>style.visibility</p:attrName>
                                        </p:attrNameLst>
                                      </p:cBhvr>
                                      <p:to>
                                        <p:strVal val="visible"/>
                                      </p:to>
                                    </p:set>
                                    <p:animEffect transition="in" filter="box(in)">
                                      <p:cBhvr>
                                        <p:cTn id="13" dur="500"/>
                                        <p:tgtEl>
                                          <p:spTgt spid="144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P spid="14438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312B3E4-F2AE-4DB9-AFC5-E7A74D8BB96E}"/>
              </a:ext>
            </a:extLst>
          </p:cNvPr>
          <p:cNvSpPr>
            <a:spLocks noGrp="1" noChangeArrowheads="1"/>
          </p:cNvSpPr>
          <p:nvPr>
            <p:ph type="title" idx="4294967295"/>
          </p:nvPr>
        </p:nvSpPr>
        <p:spPr/>
        <p:txBody>
          <a:bodyPr/>
          <a:lstStyle/>
          <a:p>
            <a:pPr eaLnBrk="1" hangingPunct="1"/>
            <a:r>
              <a:rPr lang="pt-BR" altLang="pt-BR"/>
              <a:t>Exercícios</a:t>
            </a:r>
          </a:p>
        </p:txBody>
      </p:sp>
      <p:sp>
        <p:nvSpPr>
          <p:cNvPr id="146435" name="Rectangle 3">
            <a:extLst>
              <a:ext uri="{FF2B5EF4-FFF2-40B4-BE49-F238E27FC236}">
                <a16:creationId xmlns:a16="http://schemas.microsoft.com/office/drawing/2014/main" id="{ECF7C7FF-EEA9-4A39-B8DF-B0CE8FD456A0}"/>
              </a:ext>
            </a:extLst>
          </p:cNvPr>
          <p:cNvSpPr>
            <a:spLocks noGrp="1" noChangeArrowheads="1"/>
          </p:cNvSpPr>
          <p:nvPr>
            <p:ph type="body" idx="4294967295"/>
          </p:nvPr>
        </p:nvSpPr>
        <p:spPr>
          <a:xfrm>
            <a:off x="0" y="692150"/>
            <a:ext cx="8748713" cy="1871663"/>
          </a:xfrm>
        </p:spPr>
        <p:txBody>
          <a:bodyPr/>
          <a:lstStyle/>
          <a:p>
            <a:pPr marL="457200" indent="-457200" eaLnBrk="1" hangingPunct="1">
              <a:buFont typeface="Wingdings" panose="05000000000000000000" pitchFamily="2" charset="2"/>
              <a:buNone/>
            </a:pPr>
            <a:r>
              <a:rPr lang="pt-BR" altLang="pt-BR" sz="1800"/>
              <a:t>14-Desenvolva uma instrução SQL que exiba a quantidade de dias de vida a partir de uma determinada data digitada pelo usuário. Crie 1 variável de substituição e digite uma data. A partir dessa data faça um cálculo e descubra a quantidade de dias de vida que tem essa data. Exiba o texto. “Quem nasceu na data &lt;dt_entrrada&gt; têm  &lt;qt_dias_vida&gt;  dias de vida”. As referências dt_entrada e qt_dias_vida são dinâmicas e deve ser gerada pela instrução SQL.  </a:t>
            </a:r>
          </a:p>
        </p:txBody>
      </p:sp>
      <p:sp>
        <p:nvSpPr>
          <p:cNvPr id="146436" name="Rectangle 3">
            <a:extLst>
              <a:ext uri="{FF2B5EF4-FFF2-40B4-BE49-F238E27FC236}">
                <a16:creationId xmlns:a16="http://schemas.microsoft.com/office/drawing/2014/main" id="{BB3A6645-61D9-4F2E-A307-1F96782518E9}"/>
              </a:ext>
            </a:extLst>
          </p:cNvPr>
          <p:cNvSpPr>
            <a:spLocks noChangeArrowheads="1"/>
          </p:cNvSpPr>
          <p:nvPr/>
        </p:nvSpPr>
        <p:spPr bwMode="auto">
          <a:xfrm>
            <a:off x="377825" y="2997200"/>
            <a:ext cx="79914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pt-BR" altLang="pt-BR" sz="1200" b="1"/>
              <a:t>Select ('Quem nasceu no dia '||TO_CHAR(TO_DATE('&amp;&amp;hoje'), </a:t>
            </a:r>
          </a:p>
          <a:p>
            <a:pPr eaLnBrk="1" hangingPunct="1">
              <a:buFont typeface="Wingdings" panose="05000000000000000000" pitchFamily="2" charset="2"/>
              <a:buNone/>
            </a:pPr>
            <a:r>
              <a:rPr lang="pt-BR" altLang="pt-BR" sz="1200" b="1"/>
              <a:t>          'fmDD Month YYYY')||' têm ‘</a:t>
            </a:r>
          </a:p>
          <a:p>
            <a:pPr eaLnBrk="1" hangingPunct="1">
              <a:buFont typeface="Wingdings" panose="05000000000000000000" pitchFamily="2" charset="2"/>
              <a:buNone/>
            </a:pPr>
            <a:r>
              <a:rPr lang="pt-BR" altLang="pt-BR" sz="1200" b="1"/>
              <a:t>      ||TO_CHAR(sysdate-TO_DATE('&amp;hoje'), 9999)</a:t>
            </a:r>
          </a:p>
          <a:p>
            <a:pPr eaLnBrk="1" hangingPunct="1">
              <a:buFont typeface="Wingdings" panose="05000000000000000000" pitchFamily="2" charset="2"/>
              <a:buNone/>
            </a:pPr>
            <a:r>
              <a:rPr lang="pt-BR" altLang="pt-BR" sz="1200" b="1"/>
              <a:t>      ||' dias de vida') TESTE_DATA</a:t>
            </a:r>
          </a:p>
          <a:p>
            <a:pPr eaLnBrk="1" hangingPunct="1">
              <a:buFont typeface="Wingdings" panose="05000000000000000000" pitchFamily="2" charset="2"/>
              <a:buNone/>
            </a:pPr>
            <a:r>
              <a:rPr lang="pt-BR" altLang="pt-BR" sz="1200" b="1"/>
              <a:t>  from dual;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 calcmode="lin" valueType="num">
                                      <p:cBhvr additive="base">
                                        <p:cTn id="7" dur="500" fill="hold"/>
                                        <p:tgtEl>
                                          <p:spTgt spid="146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6436"/>
                                        </p:tgtEl>
                                        <p:attrNameLst>
                                          <p:attrName>style.visibility</p:attrName>
                                        </p:attrNameLst>
                                      </p:cBhvr>
                                      <p:to>
                                        <p:strVal val="visible"/>
                                      </p:to>
                                    </p:set>
                                    <p:animEffect transition="in" filter="box(in)">
                                      <p:cBhvr>
                                        <p:cTn id="13" dur="500"/>
                                        <p:tgtEl>
                                          <p:spTgt spid="14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P spid="1464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413651B-2CC1-4665-9F2E-A715A57A9837}"/>
              </a:ext>
            </a:extLst>
          </p:cNvPr>
          <p:cNvSpPr>
            <a:spLocks noGrp="1" noChangeArrowheads="1"/>
          </p:cNvSpPr>
          <p:nvPr>
            <p:ph type="title" idx="4294967295"/>
          </p:nvPr>
        </p:nvSpPr>
        <p:spPr/>
        <p:txBody>
          <a:bodyPr/>
          <a:lstStyle/>
          <a:p>
            <a:pPr eaLnBrk="1" hangingPunct="1"/>
            <a:r>
              <a:rPr lang="pt-BR" altLang="pt-BR"/>
              <a:t>Exercícios</a:t>
            </a:r>
          </a:p>
        </p:txBody>
      </p:sp>
      <p:sp>
        <p:nvSpPr>
          <p:cNvPr id="147459" name="Rectangle 3">
            <a:extLst>
              <a:ext uri="{FF2B5EF4-FFF2-40B4-BE49-F238E27FC236}">
                <a16:creationId xmlns:a16="http://schemas.microsoft.com/office/drawing/2014/main" id="{0898DCF2-A668-40BC-B2BA-1A579A3BA209}"/>
              </a:ext>
            </a:extLst>
          </p:cNvPr>
          <p:cNvSpPr>
            <a:spLocks noGrp="1" noChangeArrowheads="1"/>
          </p:cNvSpPr>
          <p:nvPr>
            <p:ph type="body" idx="4294967295"/>
          </p:nvPr>
        </p:nvSpPr>
        <p:spPr>
          <a:xfrm>
            <a:off x="0" y="692150"/>
            <a:ext cx="8748713" cy="1871663"/>
          </a:xfrm>
        </p:spPr>
        <p:txBody>
          <a:bodyPr/>
          <a:lstStyle/>
          <a:p>
            <a:pPr marL="457200" indent="-457200" eaLnBrk="1" hangingPunct="1">
              <a:lnSpc>
                <a:spcPct val="90000"/>
              </a:lnSpc>
              <a:buFont typeface="Wingdings" panose="05000000000000000000" pitchFamily="2" charset="2"/>
              <a:buNone/>
            </a:pPr>
            <a:r>
              <a:rPr lang="pt-BR" altLang="pt-BR" sz="1600"/>
              <a:t>15-Desenvolva uma instrução SQL que exiba os seguintes dados: código e nome do cliente, seu endereço completo e os dados adicionais do cliente (CPF caso seja seja pessoa física e CNPJ caso ele seja pessoa jurídica). Classifique o resultado em ordem de código de cliente. </a:t>
            </a:r>
            <a:endParaRPr lang="en-US" altLang="pt-BR" sz="1600"/>
          </a:p>
        </p:txBody>
      </p:sp>
      <p:sp>
        <p:nvSpPr>
          <p:cNvPr id="147460" name="Rectangle 3">
            <a:extLst>
              <a:ext uri="{FF2B5EF4-FFF2-40B4-BE49-F238E27FC236}">
                <a16:creationId xmlns:a16="http://schemas.microsoft.com/office/drawing/2014/main" id="{F27D0B3B-17D7-4661-9966-783198448371}"/>
              </a:ext>
            </a:extLst>
          </p:cNvPr>
          <p:cNvSpPr>
            <a:spLocks noChangeArrowheads="1"/>
          </p:cNvSpPr>
          <p:nvPr/>
        </p:nvSpPr>
        <p:spPr bwMode="auto">
          <a:xfrm>
            <a:off x="250825" y="1773238"/>
            <a:ext cx="835342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pt-BR" altLang="pt-BR" sz="1000"/>
              <a:t>select cl.cd_cliente "CODIGO CLIENTE",</a:t>
            </a:r>
            <a:endParaRPr lang="en-US" altLang="pt-BR" sz="1000"/>
          </a:p>
          <a:p>
            <a:pPr eaLnBrk="1" hangingPunct="1">
              <a:spcBef>
                <a:spcPct val="0"/>
              </a:spcBef>
              <a:buClrTx/>
              <a:buSzTx/>
              <a:buFontTx/>
              <a:buNone/>
            </a:pPr>
            <a:r>
              <a:rPr lang="pt-BR" altLang="pt-BR" sz="1000"/>
              <a:t>       cl.nm_cliente "NOME",</a:t>
            </a:r>
            <a:endParaRPr lang="en-US" altLang="pt-BR" sz="1000"/>
          </a:p>
          <a:p>
            <a:pPr eaLnBrk="1" hangingPunct="1">
              <a:spcBef>
                <a:spcPct val="0"/>
              </a:spcBef>
              <a:buClrTx/>
              <a:buSzTx/>
              <a:buFontTx/>
              <a:buNone/>
            </a:pPr>
            <a:r>
              <a:rPr lang="pt-BR" altLang="pt-BR" sz="1000"/>
              <a:t>       en.logradouro "LOGRADOURO",</a:t>
            </a:r>
            <a:endParaRPr lang="en-US" altLang="pt-BR" sz="1000"/>
          </a:p>
          <a:p>
            <a:pPr eaLnBrk="1" hangingPunct="1">
              <a:spcBef>
                <a:spcPct val="0"/>
              </a:spcBef>
              <a:buClrTx/>
              <a:buSzTx/>
              <a:buFontTx/>
              <a:buNone/>
            </a:pPr>
            <a:r>
              <a:rPr lang="pt-BR" altLang="pt-BR" sz="1000"/>
              <a:t>       en.cep "CEP",</a:t>
            </a:r>
            <a:endParaRPr lang="en-US" altLang="pt-BR" sz="1000"/>
          </a:p>
          <a:p>
            <a:pPr eaLnBrk="1" hangingPunct="1">
              <a:spcBef>
                <a:spcPct val="0"/>
              </a:spcBef>
              <a:buClrTx/>
              <a:buSzTx/>
              <a:buFontTx/>
              <a:buNone/>
            </a:pPr>
            <a:r>
              <a:rPr lang="pt-BR" altLang="pt-BR" sz="1000"/>
              <a:t>       en.bairro "BAIRRO",</a:t>
            </a:r>
            <a:endParaRPr lang="en-US" altLang="pt-BR" sz="1000"/>
          </a:p>
          <a:p>
            <a:pPr eaLnBrk="1" hangingPunct="1">
              <a:spcBef>
                <a:spcPct val="0"/>
              </a:spcBef>
              <a:buClrTx/>
              <a:buSzTx/>
              <a:buFontTx/>
              <a:buNone/>
            </a:pPr>
            <a:r>
              <a:rPr lang="pt-BR" altLang="pt-BR" sz="1000"/>
              <a:t>       en.complemento "COMPLEMENTO",</a:t>
            </a:r>
            <a:endParaRPr lang="en-US" altLang="pt-BR" sz="1000"/>
          </a:p>
          <a:p>
            <a:pPr eaLnBrk="1" hangingPunct="1">
              <a:spcBef>
                <a:spcPct val="0"/>
              </a:spcBef>
              <a:buClrTx/>
              <a:buSzTx/>
              <a:buFontTx/>
              <a:buNone/>
            </a:pPr>
            <a:r>
              <a:rPr lang="pt-BR" altLang="pt-BR" sz="1000"/>
              <a:t>       ci.nm_cidade "CIDADE",</a:t>
            </a:r>
            <a:endParaRPr lang="en-US" altLang="pt-BR" sz="1000"/>
          </a:p>
          <a:p>
            <a:pPr eaLnBrk="1" hangingPunct="1">
              <a:spcBef>
                <a:spcPct val="0"/>
              </a:spcBef>
              <a:buClrTx/>
              <a:buSzTx/>
              <a:buFontTx/>
              <a:buNone/>
            </a:pPr>
            <a:r>
              <a:rPr lang="pt-BR" altLang="pt-BR" sz="1000"/>
              <a:t>       es.nm_estado "ESATDO",</a:t>
            </a:r>
            <a:endParaRPr lang="en-US" altLang="pt-BR" sz="1000"/>
          </a:p>
          <a:p>
            <a:pPr eaLnBrk="1" hangingPunct="1">
              <a:spcBef>
                <a:spcPct val="0"/>
              </a:spcBef>
              <a:buClrTx/>
              <a:buSzTx/>
              <a:buFontTx/>
              <a:buNone/>
            </a:pPr>
            <a:r>
              <a:rPr lang="pt-BR" altLang="pt-BR" sz="1000"/>
              <a:t>       f.nr_cpf "CPF/CNPJ" </a:t>
            </a:r>
            <a:endParaRPr lang="en-US" altLang="pt-BR" sz="1000"/>
          </a:p>
          <a:p>
            <a:pPr eaLnBrk="1" hangingPunct="1">
              <a:spcBef>
                <a:spcPct val="0"/>
              </a:spcBef>
              <a:buClrTx/>
              <a:buSzTx/>
              <a:buFontTx/>
              <a:buNone/>
            </a:pPr>
            <a:r>
              <a:rPr lang="pt-BR" altLang="pt-BR" sz="1000"/>
              <a:t>       from loc_cliente cl, loc_endereco_cliente en, loc_cidade ci, loc_estado es, loc_cli_fisica f</a:t>
            </a:r>
            <a:endParaRPr lang="en-US" altLang="pt-BR" sz="1000"/>
          </a:p>
          <a:p>
            <a:pPr eaLnBrk="1" hangingPunct="1">
              <a:spcBef>
                <a:spcPct val="0"/>
              </a:spcBef>
              <a:buClrTx/>
              <a:buSzTx/>
              <a:buFontTx/>
              <a:buNone/>
            </a:pPr>
            <a:r>
              <a:rPr lang="pt-BR" altLang="pt-BR" sz="1000"/>
              <a:t>       where cl.cd_cliente = en.cd_cliente</a:t>
            </a:r>
            <a:endParaRPr lang="en-US" altLang="pt-BR" sz="1000"/>
          </a:p>
          <a:p>
            <a:pPr eaLnBrk="1" hangingPunct="1">
              <a:spcBef>
                <a:spcPct val="0"/>
              </a:spcBef>
              <a:buClrTx/>
              <a:buSzTx/>
              <a:buFontTx/>
              <a:buNone/>
            </a:pPr>
            <a:r>
              <a:rPr lang="pt-BR" altLang="pt-BR" sz="1000"/>
              <a:t>       and en.cd_cidade = ci.cd_cidade</a:t>
            </a:r>
            <a:endParaRPr lang="en-US" altLang="pt-BR" sz="1000"/>
          </a:p>
          <a:p>
            <a:pPr eaLnBrk="1" hangingPunct="1">
              <a:spcBef>
                <a:spcPct val="0"/>
              </a:spcBef>
              <a:buClrTx/>
              <a:buSzTx/>
              <a:buFontTx/>
              <a:buNone/>
            </a:pPr>
            <a:r>
              <a:rPr lang="pt-BR" altLang="pt-BR" sz="1000"/>
              <a:t>       and en.cd_estado = es.cd_estado</a:t>
            </a:r>
            <a:endParaRPr lang="en-US" altLang="pt-BR" sz="1000"/>
          </a:p>
          <a:p>
            <a:pPr eaLnBrk="1" hangingPunct="1">
              <a:spcBef>
                <a:spcPct val="0"/>
              </a:spcBef>
              <a:buClrTx/>
              <a:buSzTx/>
              <a:buFontTx/>
              <a:buNone/>
            </a:pPr>
            <a:r>
              <a:rPr lang="pt-BR" altLang="pt-BR" sz="1000"/>
              <a:t>       and en.cd_estado = ci.cd_estado</a:t>
            </a:r>
            <a:endParaRPr lang="en-US" altLang="pt-BR" sz="1000"/>
          </a:p>
          <a:p>
            <a:pPr eaLnBrk="1" hangingPunct="1">
              <a:spcBef>
                <a:spcPct val="0"/>
              </a:spcBef>
              <a:buClrTx/>
              <a:buSzTx/>
              <a:buFontTx/>
              <a:buNone/>
            </a:pPr>
            <a:r>
              <a:rPr lang="pt-BR" altLang="pt-BR" sz="1000"/>
              <a:t>       </a:t>
            </a:r>
            <a:r>
              <a:rPr lang="en-US" altLang="pt-BR" sz="1000"/>
              <a:t>and f.cd_cliente = cl.cd_cliente</a:t>
            </a:r>
          </a:p>
          <a:p>
            <a:pPr eaLnBrk="1" hangingPunct="1">
              <a:spcBef>
                <a:spcPct val="0"/>
              </a:spcBef>
              <a:buClrTx/>
              <a:buSzTx/>
              <a:buFontTx/>
              <a:buNone/>
            </a:pPr>
            <a:r>
              <a:rPr lang="en-US" altLang="pt-BR" sz="1000"/>
              <a:t>union all</a:t>
            </a:r>
          </a:p>
          <a:p>
            <a:pPr eaLnBrk="1" hangingPunct="1">
              <a:spcBef>
                <a:spcPct val="0"/>
              </a:spcBef>
              <a:buClrTx/>
              <a:buSzTx/>
              <a:buFontTx/>
              <a:buNone/>
            </a:pPr>
            <a:r>
              <a:rPr lang="en-US" altLang="pt-BR" sz="1000"/>
              <a:t>select cl.cd_cliente "CODIGO CLIENTE",</a:t>
            </a:r>
          </a:p>
          <a:p>
            <a:pPr eaLnBrk="1" hangingPunct="1">
              <a:spcBef>
                <a:spcPct val="0"/>
              </a:spcBef>
              <a:buClrTx/>
              <a:buSzTx/>
              <a:buFontTx/>
              <a:buNone/>
            </a:pPr>
            <a:r>
              <a:rPr lang="en-US" altLang="pt-BR" sz="1000"/>
              <a:t>       </a:t>
            </a:r>
            <a:r>
              <a:rPr lang="pt-BR" altLang="pt-BR" sz="1000"/>
              <a:t>cl.nm_cliente "NOME",</a:t>
            </a:r>
            <a:endParaRPr lang="en-US" altLang="pt-BR" sz="1000"/>
          </a:p>
          <a:p>
            <a:pPr eaLnBrk="1" hangingPunct="1">
              <a:spcBef>
                <a:spcPct val="0"/>
              </a:spcBef>
              <a:buClrTx/>
              <a:buSzTx/>
              <a:buFontTx/>
              <a:buNone/>
            </a:pPr>
            <a:r>
              <a:rPr lang="pt-BR" altLang="pt-BR" sz="1000"/>
              <a:t>       en.logradouro "LOGRADOURO",</a:t>
            </a:r>
            <a:endParaRPr lang="en-US" altLang="pt-BR" sz="1000"/>
          </a:p>
          <a:p>
            <a:pPr eaLnBrk="1" hangingPunct="1">
              <a:spcBef>
                <a:spcPct val="0"/>
              </a:spcBef>
              <a:buClrTx/>
              <a:buSzTx/>
              <a:buFontTx/>
              <a:buNone/>
            </a:pPr>
            <a:r>
              <a:rPr lang="pt-BR" altLang="pt-BR" sz="1000"/>
              <a:t>       en.cep "CEP",</a:t>
            </a:r>
            <a:endParaRPr lang="en-US" altLang="pt-BR" sz="1000"/>
          </a:p>
          <a:p>
            <a:pPr eaLnBrk="1" hangingPunct="1">
              <a:spcBef>
                <a:spcPct val="0"/>
              </a:spcBef>
              <a:buClrTx/>
              <a:buSzTx/>
              <a:buFontTx/>
              <a:buNone/>
            </a:pPr>
            <a:r>
              <a:rPr lang="pt-BR" altLang="pt-BR" sz="1000"/>
              <a:t>       en.bairro "BAIRRO",</a:t>
            </a:r>
            <a:endParaRPr lang="en-US" altLang="pt-BR" sz="1000"/>
          </a:p>
          <a:p>
            <a:pPr eaLnBrk="1" hangingPunct="1">
              <a:spcBef>
                <a:spcPct val="0"/>
              </a:spcBef>
              <a:buClrTx/>
              <a:buSzTx/>
              <a:buFontTx/>
              <a:buNone/>
            </a:pPr>
            <a:r>
              <a:rPr lang="pt-BR" altLang="pt-BR" sz="1000"/>
              <a:t>       en.complemento "COMPLEMENTO",</a:t>
            </a:r>
            <a:endParaRPr lang="en-US" altLang="pt-BR" sz="1000"/>
          </a:p>
          <a:p>
            <a:pPr eaLnBrk="1" hangingPunct="1">
              <a:spcBef>
                <a:spcPct val="0"/>
              </a:spcBef>
              <a:buClrTx/>
              <a:buSzTx/>
              <a:buFontTx/>
              <a:buNone/>
            </a:pPr>
            <a:r>
              <a:rPr lang="pt-BR" altLang="pt-BR" sz="1000"/>
              <a:t>       ci.nm_cidade "CIDADE",</a:t>
            </a:r>
            <a:endParaRPr lang="en-US" altLang="pt-BR" sz="1000"/>
          </a:p>
          <a:p>
            <a:pPr eaLnBrk="1" hangingPunct="1">
              <a:spcBef>
                <a:spcPct val="0"/>
              </a:spcBef>
              <a:buClrTx/>
              <a:buSzTx/>
              <a:buFontTx/>
              <a:buNone/>
            </a:pPr>
            <a:r>
              <a:rPr lang="pt-BR" altLang="pt-BR" sz="1000"/>
              <a:t>       es.nm_estado "ESATDO",</a:t>
            </a:r>
            <a:endParaRPr lang="en-US" altLang="pt-BR" sz="1000"/>
          </a:p>
          <a:p>
            <a:pPr eaLnBrk="1" hangingPunct="1">
              <a:spcBef>
                <a:spcPct val="0"/>
              </a:spcBef>
              <a:buClrTx/>
              <a:buSzTx/>
              <a:buFontTx/>
              <a:buNone/>
            </a:pPr>
            <a:r>
              <a:rPr lang="pt-BR" altLang="pt-BR" sz="1000"/>
              <a:t>       j.nr_cnpj "CNPJ/CNPJ" </a:t>
            </a:r>
            <a:endParaRPr lang="en-US" altLang="pt-BR" sz="1000"/>
          </a:p>
          <a:p>
            <a:pPr eaLnBrk="1" hangingPunct="1">
              <a:spcBef>
                <a:spcPct val="0"/>
              </a:spcBef>
              <a:buClrTx/>
              <a:buSzTx/>
              <a:buFontTx/>
              <a:buNone/>
            </a:pPr>
            <a:r>
              <a:rPr lang="pt-BR" altLang="pt-BR" sz="1000"/>
              <a:t>       from loc_cliente cl, loc_endereco_cliente en, loc_cidade ci, loc_estado es, loc_cli_juridica j</a:t>
            </a:r>
            <a:endParaRPr lang="en-US" altLang="pt-BR" sz="1000"/>
          </a:p>
          <a:p>
            <a:pPr eaLnBrk="1" hangingPunct="1">
              <a:spcBef>
                <a:spcPct val="0"/>
              </a:spcBef>
              <a:buClrTx/>
              <a:buSzTx/>
              <a:buFontTx/>
              <a:buNone/>
            </a:pPr>
            <a:r>
              <a:rPr lang="pt-BR" altLang="pt-BR" sz="1000"/>
              <a:t>       where cl.cd_cliente = en.cd_cliente</a:t>
            </a:r>
            <a:endParaRPr lang="en-US" altLang="pt-BR" sz="1000"/>
          </a:p>
          <a:p>
            <a:pPr eaLnBrk="1" hangingPunct="1">
              <a:spcBef>
                <a:spcPct val="0"/>
              </a:spcBef>
              <a:buClrTx/>
              <a:buSzTx/>
              <a:buFontTx/>
              <a:buNone/>
            </a:pPr>
            <a:r>
              <a:rPr lang="pt-BR" altLang="pt-BR" sz="1000"/>
              <a:t>       and en.cd_cidade = ci.cd_cidade</a:t>
            </a:r>
            <a:endParaRPr lang="en-US" altLang="pt-BR" sz="1000"/>
          </a:p>
          <a:p>
            <a:pPr eaLnBrk="1" hangingPunct="1">
              <a:spcBef>
                <a:spcPct val="0"/>
              </a:spcBef>
              <a:buClrTx/>
              <a:buSzTx/>
              <a:buFontTx/>
              <a:buNone/>
            </a:pPr>
            <a:r>
              <a:rPr lang="pt-BR" altLang="pt-BR" sz="1000"/>
              <a:t>       and en.cd_estado = es.cd_estado</a:t>
            </a:r>
            <a:endParaRPr lang="en-US" altLang="pt-BR" sz="1000"/>
          </a:p>
          <a:p>
            <a:pPr eaLnBrk="1" hangingPunct="1">
              <a:spcBef>
                <a:spcPct val="0"/>
              </a:spcBef>
              <a:buClrTx/>
              <a:buSzTx/>
              <a:buFontTx/>
              <a:buNone/>
            </a:pPr>
            <a:r>
              <a:rPr lang="pt-BR" altLang="pt-BR" sz="1000"/>
              <a:t>       and en.cd_estado = ci.cd_estado</a:t>
            </a:r>
            <a:endParaRPr lang="en-US" altLang="pt-BR" sz="1000"/>
          </a:p>
          <a:p>
            <a:pPr eaLnBrk="1" hangingPunct="1">
              <a:spcBef>
                <a:spcPct val="0"/>
              </a:spcBef>
              <a:buClrTx/>
              <a:buSzTx/>
              <a:buFontTx/>
              <a:buNone/>
            </a:pPr>
            <a:r>
              <a:rPr lang="pt-BR" altLang="pt-BR" sz="1000"/>
              <a:t>       </a:t>
            </a:r>
            <a:r>
              <a:rPr lang="en-US" altLang="pt-BR" sz="1000"/>
              <a:t>and j.cd_cliente = cl.cd_cliente;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7460"/>
                                        </p:tgtEl>
                                        <p:attrNameLst>
                                          <p:attrName>style.visibility</p:attrName>
                                        </p:attrNameLst>
                                      </p:cBhvr>
                                      <p:to>
                                        <p:strVal val="visible"/>
                                      </p:to>
                                    </p:set>
                                    <p:animEffect transition="in" filter="box(in)">
                                      <p:cBhvr>
                                        <p:cTn id="13"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P spid="1474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1FC1B3D-2CA7-44E2-9943-133C6CBD0FEF}"/>
              </a:ext>
            </a:extLst>
          </p:cNvPr>
          <p:cNvSpPr>
            <a:spLocks noGrp="1" noChangeArrowheads="1"/>
          </p:cNvSpPr>
          <p:nvPr>
            <p:ph type="title" idx="4294967295"/>
          </p:nvPr>
        </p:nvSpPr>
        <p:spPr/>
        <p:txBody>
          <a:bodyPr/>
          <a:lstStyle/>
          <a:p>
            <a:pPr eaLnBrk="1" hangingPunct="1"/>
            <a:r>
              <a:rPr lang="pt-BR" altLang="pt-BR"/>
              <a:t>Exercícios</a:t>
            </a:r>
          </a:p>
        </p:txBody>
      </p:sp>
      <p:sp>
        <p:nvSpPr>
          <p:cNvPr id="148483" name="Rectangle 3">
            <a:extLst>
              <a:ext uri="{FF2B5EF4-FFF2-40B4-BE49-F238E27FC236}">
                <a16:creationId xmlns:a16="http://schemas.microsoft.com/office/drawing/2014/main" id="{AA577E25-FBBA-4AA4-99EE-2A9CCBE7C158}"/>
              </a:ext>
            </a:extLst>
          </p:cNvPr>
          <p:cNvSpPr>
            <a:spLocks noGrp="1" noChangeArrowheads="1"/>
          </p:cNvSpPr>
          <p:nvPr>
            <p:ph type="body" idx="4294967295"/>
          </p:nvPr>
        </p:nvSpPr>
        <p:spPr>
          <a:xfrm>
            <a:off x="0" y="765175"/>
            <a:ext cx="8748713" cy="1871663"/>
          </a:xfrm>
        </p:spPr>
        <p:txBody>
          <a:bodyPr/>
          <a:lstStyle/>
          <a:p>
            <a:pPr marL="457200" indent="-457200" eaLnBrk="1" hangingPunct="1">
              <a:lnSpc>
                <a:spcPct val="90000"/>
              </a:lnSpc>
              <a:buFont typeface="Wingdings" panose="05000000000000000000" pitchFamily="2" charset="2"/>
              <a:buNone/>
            </a:pPr>
            <a:r>
              <a:rPr lang="pt-BR" altLang="pt-BR" sz="1800"/>
              <a:t>16- Desenvolva uma instrução SQL que exiba os dados dos grupos de veículo que não tenha veículo cadastrado até o momento. </a:t>
            </a:r>
            <a:endParaRPr lang="en-US" altLang="pt-BR" sz="1800"/>
          </a:p>
          <a:p>
            <a:pPr marL="457200" indent="-457200" eaLnBrk="1" hangingPunct="1">
              <a:lnSpc>
                <a:spcPct val="90000"/>
              </a:lnSpc>
              <a:buFont typeface="Wingdings" panose="05000000000000000000" pitchFamily="2" charset="2"/>
              <a:buNone/>
            </a:pPr>
            <a:r>
              <a:rPr lang="pt-BR" altLang="pt-BR" sz="1800"/>
              <a:t> </a:t>
            </a:r>
            <a:endParaRPr lang="en-US" altLang="pt-BR" sz="1800"/>
          </a:p>
        </p:txBody>
      </p:sp>
      <p:sp>
        <p:nvSpPr>
          <p:cNvPr id="148484" name="Rectangle 3">
            <a:extLst>
              <a:ext uri="{FF2B5EF4-FFF2-40B4-BE49-F238E27FC236}">
                <a16:creationId xmlns:a16="http://schemas.microsoft.com/office/drawing/2014/main" id="{625E0B9B-B7BB-41CC-ADE1-169C0161EC33}"/>
              </a:ext>
            </a:extLst>
          </p:cNvPr>
          <p:cNvSpPr>
            <a:spLocks noChangeArrowheads="1"/>
          </p:cNvSpPr>
          <p:nvPr/>
        </p:nvSpPr>
        <p:spPr bwMode="auto">
          <a:xfrm>
            <a:off x="250825" y="1700213"/>
            <a:ext cx="799147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en-US" altLang="pt-BR" sz="1200" b="1"/>
              <a:t>select * from loc_grupo</a:t>
            </a:r>
          </a:p>
          <a:p>
            <a:pPr eaLnBrk="1" hangingPunct="1">
              <a:spcBef>
                <a:spcPct val="0"/>
              </a:spcBef>
              <a:buClrTx/>
              <a:buSzTx/>
              <a:buFontTx/>
              <a:buNone/>
            </a:pPr>
            <a:r>
              <a:rPr lang="en-US" altLang="pt-BR" sz="1200" b="1"/>
              <a:t>   where loc_grupo.cd_grupo in </a:t>
            </a:r>
          </a:p>
          <a:p>
            <a:pPr eaLnBrk="1" hangingPunct="1">
              <a:spcBef>
                <a:spcPct val="0"/>
              </a:spcBef>
              <a:buClrTx/>
              <a:buSzTx/>
              <a:buFontTx/>
              <a:buNone/>
            </a:pPr>
            <a:r>
              <a:rPr lang="en-US" altLang="pt-BR" sz="1200" b="1"/>
              <a:t>        (select loc_veiculo.cd_grupo </a:t>
            </a:r>
          </a:p>
          <a:p>
            <a:pPr eaLnBrk="1" hangingPunct="1">
              <a:spcBef>
                <a:spcPct val="0"/>
              </a:spcBef>
              <a:buClrTx/>
              <a:buSzTx/>
              <a:buFontTx/>
              <a:buNone/>
            </a:pPr>
            <a:r>
              <a:rPr lang="en-US" altLang="pt-BR" sz="1200" b="1"/>
              <a:t>             from loc_veiculo);</a:t>
            </a:r>
            <a:r>
              <a:rPr lang="pt-BR" altLang="pt-BR" sz="1200" b="1"/>
              <a:t> </a:t>
            </a:r>
            <a:endParaRPr lang="en-US" altLang="pt-BR"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 calcmode="lin" valueType="num">
                                      <p:cBhvr additive="base">
                                        <p:cTn id="7" dur="500" fill="hold"/>
                                        <p:tgtEl>
                                          <p:spTgt spid="148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8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8483">
                                            <p:txEl>
                                              <p:pRg st="1" end="1"/>
                                            </p:txEl>
                                          </p:spTgt>
                                        </p:tgtEl>
                                        <p:attrNameLst>
                                          <p:attrName>style.visibility</p:attrName>
                                        </p:attrNameLst>
                                      </p:cBhvr>
                                      <p:to>
                                        <p:strVal val="visible"/>
                                      </p:to>
                                    </p:set>
                                    <p:anim calcmode="lin" valueType="num">
                                      <p:cBhvr additive="base">
                                        <p:cTn id="13" dur="500" fill="hold"/>
                                        <p:tgtEl>
                                          <p:spTgt spid="148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8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48484"/>
                                        </p:tgtEl>
                                        <p:attrNameLst>
                                          <p:attrName>style.visibility</p:attrName>
                                        </p:attrNameLst>
                                      </p:cBhvr>
                                      <p:to>
                                        <p:strVal val="visible"/>
                                      </p:to>
                                    </p:set>
                                    <p:animEffect transition="in" filter="box(in)">
                                      <p:cBhvr>
                                        <p:cTn id="19" dur="500"/>
                                        <p:tgtEl>
                                          <p:spTgt spid="148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P spid="14848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31C6E6E-E2BF-438C-8320-9A67A71FFD88}"/>
              </a:ext>
            </a:extLst>
          </p:cNvPr>
          <p:cNvSpPr>
            <a:spLocks noGrp="1" noChangeArrowheads="1"/>
          </p:cNvSpPr>
          <p:nvPr>
            <p:ph type="title" idx="4294967295"/>
          </p:nvPr>
        </p:nvSpPr>
        <p:spPr/>
        <p:txBody>
          <a:bodyPr/>
          <a:lstStyle/>
          <a:p>
            <a:pPr eaLnBrk="1" hangingPunct="1"/>
            <a:r>
              <a:rPr lang="pt-BR" altLang="pt-BR"/>
              <a:t>Exercícios</a:t>
            </a:r>
          </a:p>
        </p:txBody>
      </p:sp>
      <p:sp>
        <p:nvSpPr>
          <p:cNvPr id="149507" name="Rectangle 3">
            <a:extLst>
              <a:ext uri="{FF2B5EF4-FFF2-40B4-BE49-F238E27FC236}">
                <a16:creationId xmlns:a16="http://schemas.microsoft.com/office/drawing/2014/main" id="{1F75F5C5-19B6-489A-9568-5EABE1C59E04}"/>
              </a:ext>
            </a:extLst>
          </p:cNvPr>
          <p:cNvSpPr>
            <a:spLocks noGrp="1" noChangeArrowheads="1"/>
          </p:cNvSpPr>
          <p:nvPr>
            <p:ph type="body" idx="4294967295"/>
          </p:nvPr>
        </p:nvSpPr>
        <p:spPr>
          <a:xfrm>
            <a:off x="0" y="765175"/>
            <a:ext cx="8748713" cy="1871663"/>
          </a:xfrm>
        </p:spPr>
        <p:txBody>
          <a:bodyPr/>
          <a:lstStyle/>
          <a:p>
            <a:pPr marL="457200" indent="-457200" eaLnBrk="1" hangingPunct="1">
              <a:lnSpc>
                <a:spcPct val="90000"/>
              </a:lnSpc>
              <a:buFont typeface="Wingdings" panose="05000000000000000000" pitchFamily="2" charset="2"/>
              <a:buNone/>
            </a:pPr>
            <a:r>
              <a:rPr lang="pt-BR" altLang="pt-BR" sz="1800"/>
              <a:t>17-Desenvolva uma instrução SQL que exiba a quantidade de bancos cadastrados. </a:t>
            </a:r>
          </a:p>
        </p:txBody>
      </p:sp>
      <p:sp>
        <p:nvSpPr>
          <p:cNvPr id="149508" name="Rectangle 3">
            <a:extLst>
              <a:ext uri="{FF2B5EF4-FFF2-40B4-BE49-F238E27FC236}">
                <a16:creationId xmlns:a16="http://schemas.microsoft.com/office/drawing/2014/main" id="{5761FCD8-E307-47D0-8307-BCC8CC410334}"/>
              </a:ext>
            </a:extLst>
          </p:cNvPr>
          <p:cNvSpPr>
            <a:spLocks noChangeArrowheads="1"/>
          </p:cNvSpPr>
          <p:nvPr/>
        </p:nvSpPr>
        <p:spPr bwMode="auto">
          <a:xfrm>
            <a:off x="395288" y="1628775"/>
            <a:ext cx="8135937"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pt-BR" altLang="pt-BR" sz="1200" b="1"/>
              <a:t>select count(cd_banco) "QUANTIDADE BANCOS CADASTRADOS"</a:t>
            </a:r>
            <a:endParaRPr lang="en-US" altLang="pt-BR" sz="1200" b="1"/>
          </a:p>
          <a:p>
            <a:pPr eaLnBrk="1">
              <a:spcBef>
                <a:spcPct val="0"/>
              </a:spcBef>
              <a:buClrTx/>
              <a:buSzTx/>
              <a:buFontTx/>
              <a:buNone/>
            </a:pPr>
            <a:r>
              <a:rPr lang="pt-BR" altLang="pt-BR" sz="1200" b="1"/>
              <a:t>   </a:t>
            </a:r>
            <a:r>
              <a:rPr lang="en-US" altLang="pt-BR" sz="1200" b="1"/>
              <a:t>from loc_banco;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 calcmode="lin" valueType="num">
                                      <p:cBhvr additive="base">
                                        <p:cTn id="7" dur="500" fill="hold"/>
                                        <p:tgtEl>
                                          <p:spTgt spid="149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9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9508"/>
                                        </p:tgtEl>
                                        <p:attrNameLst>
                                          <p:attrName>style.visibility</p:attrName>
                                        </p:attrNameLst>
                                      </p:cBhvr>
                                      <p:to>
                                        <p:strVal val="visible"/>
                                      </p:to>
                                    </p:set>
                                    <p:animEffect transition="in" filter="box(in)">
                                      <p:cBhvr>
                                        <p:cTn id="13" dur="500"/>
                                        <p:tgtEl>
                                          <p:spTgt spid="149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P spid="14950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3C4A03F-6970-42A8-8A19-34CA5604D2C1}"/>
              </a:ext>
            </a:extLst>
          </p:cNvPr>
          <p:cNvSpPr>
            <a:spLocks noGrp="1" noChangeArrowheads="1"/>
          </p:cNvSpPr>
          <p:nvPr>
            <p:ph type="title" idx="4294967295"/>
          </p:nvPr>
        </p:nvSpPr>
        <p:spPr/>
        <p:txBody>
          <a:bodyPr/>
          <a:lstStyle/>
          <a:p>
            <a:pPr eaLnBrk="1" hangingPunct="1"/>
            <a:r>
              <a:rPr lang="pt-BR" altLang="pt-BR"/>
              <a:t>Exercícios</a:t>
            </a:r>
          </a:p>
        </p:txBody>
      </p:sp>
      <p:sp>
        <p:nvSpPr>
          <p:cNvPr id="109571" name="Rectangle 3">
            <a:extLst>
              <a:ext uri="{FF2B5EF4-FFF2-40B4-BE49-F238E27FC236}">
                <a16:creationId xmlns:a16="http://schemas.microsoft.com/office/drawing/2014/main" id="{0FDAE782-9DB6-446A-A3C2-3F0883C2E8E5}"/>
              </a:ext>
            </a:extLst>
          </p:cNvPr>
          <p:cNvSpPr>
            <a:spLocks noGrp="1" noChangeArrowheads="1"/>
          </p:cNvSpPr>
          <p:nvPr>
            <p:ph type="body" idx="4294967295"/>
          </p:nvPr>
        </p:nvSpPr>
        <p:spPr>
          <a:xfrm>
            <a:off x="323850" y="765175"/>
            <a:ext cx="8208963" cy="1511300"/>
          </a:xfrm>
        </p:spPr>
        <p:txBody>
          <a:bodyPr/>
          <a:lstStyle/>
          <a:p>
            <a:pPr marL="457200" indent="-457200" eaLnBrk="1" hangingPunct="1">
              <a:buFont typeface="Wingdings" panose="05000000000000000000" pitchFamily="2" charset="2"/>
              <a:buNone/>
            </a:pPr>
            <a:r>
              <a:rPr lang="pt-BR" altLang="pt-BR" sz="1800"/>
              <a:t>1-	Desenvolva uma instrução SQL que exiba a quantidade de clientes agrupada por número de estrelas? </a:t>
            </a:r>
          </a:p>
        </p:txBody>
      </p:sp>
      <p:sp>
        <p:nvSpPr>
          <p:cNvPr id="109572" name="Rectangle 3">
            <a:extLst>
              <a:ext uri="{FF2B5EF4-FFF2-40B4-BE49-F238E27FC236}">
                <a16:creationId xmlns:a16="http://schemas.microsoft.com/office/drawing/2014/main" id="{34C16EA8-843F-4293-AFB1-336955302640}"/>
              </a:ext>
            </a:extLst>
          </p:cNvPr>
          <p:cNvSpPr>
            <a:spLocks noChangeArrowheads="1"/>
          </p:cNvSpPr>
          <p:nvPr/>
        </p:nvSpPr>
        <p:spPr bwMode="auto">
          <a:xfrm>
            <a:off x="706438" y="1520825"/>
            <a:ext cx="8424862"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en-US" altLang="pt-BR" sz="1200"/>
              <a:t> </a:t>
            </a:r>
            <a:r>
              <a:rPr lang="en-US" altLang="pt-BR" sz="1200" b="1"/>
              <a:t>SELECT cli.nr_estrelas,</a:t>
            </a:r>
          </a:p>
          <a:p>
            <a:pPr eaLnBrk="1" hangingPunct="1">
              <a:buFont typeface="Wingdings" panose="05000000000000000000" pitchFamily="2" charset="2"/>
              <a:buNone/>
            </a:pPr>
            <a:r>
              <a:rPr lang="en-US" altLang="pt-BR" sz="1200" b="1"/>
              <a:t>              COUNT(cli.cd_cliente) AS QNT</a:t>
            </a:r>
          </a:p>
          <a:p>
            <a:pPr eaLnBrk="1" hangingPunct="1">
              <a:buFont typeface="Wingdings" panose="05000000000000000000" pitchFamily="2" charset="2"/>
              <a:buNone/>
            </a:pPr>
            <a:r>
              <a:rPr lang="en-US" altLang="pt-BR" sz="1200" b="1"/>
              <a:t>              FROM loc_cliente cli</a:t>
            </a:r>
          </a:p>
          <a:p>
            <a:pPr eaLnBrk="1" hangingPunct="1">
              <a:buFont typeface="Wingdings" panose="05000000000000000000" pitchFamily="2" charset="2"/>
              <a:buNone/>
            </a:pPr>
            <a:r>
              <a:rPr lang="en-US" altLang="pt-BR" sz="1200" b="1"/>
              <a:t>              GROUP BY cli.nr_estrelas</a:t>
            </a:r>
          </a:p>
          <a:p>
            <a:pPr eaLnBrk="1" hangingPunct="1">
              <a:buFont typeface="Wingdings" panose="05000000000000000000" pitchFamily="2" charset="2"/>
              <a:buNone/>
            </a:pPr>
            <a:r>
              <a:rPr lang="en-US" altLang="pt-BR" sz="1200" b="1"/>
              <a:t> 		     ORDER BY cli.nr_estrelas;</a:t>
            </a:r>
            <a:endParaRPr lang="pt-BR" altLang="pt-BR"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09572"/>
                                        </p:tgtEl>
                                        <p:attrNameLst>
                                          <p:attrName>style.visibility</p:attrName>
                                        </p:attrNameLst>
                                      </p:cBhvr>
                                      <p:to>
                                        <p:strVal val="visible"/>
                                      </p:to>
                                    </p:set>
                                    <p:animEffect transition="in" filter="box(in)">
                                      <p:cBhvr>
                                        <p:cTn id="13" dur="500"/>
                                        <p:tgtEl>
                                          <p:spTgt spid="10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P spid="10957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5A69132-3B29-4D64-9648-F6AFEF0E204F}"/>
              </a:ext>
            </a:extLst>
          </p:cNvPr>
          <p:cNvSpPr>
            <a:spLocks noGrp="1" noChangeArrowheads="1"/>
          </p:cNvSpPr>
          <p:nvPr>
            <p:ph type="title" idx="4294967295"/>
          </p:nvPr>
        </p:nvSpPr>
        <p:spPr/>
        <p:txBody>
          <a:bodyPr/>
          <a:lstStyle/>
          <a:p>
            <a:pPr eaLnBrk="1" hangingPunct="1"/>
            <a:r>
              <a:rPr lang="pt-BR" altLang="pt-BR"/>
              <a:t>Exercícios</a:t>
            </a:r>
          </a:p>
        </p:txBody>
      </p:sp>
      <p:sp>
        <p:nvSpPr>
          <p:cNvPr id="150531" name="Rectangle 3">
            <a:extLst>
              <a:ext uri="{FF2B5EF4-FFF2-40B4-BE49-F238E27FC236}">
                <a16:creationId xmlns:a16="http://schemas.microsoft.com/office/drawing/2014/main" id="{6D9B059B-05B6-4080-92EF-80BAF5F2CE20}"/>
              </a:ext>
            </a:extLst>
          </p:cNvPr>
          <p:cNvSpPr>
            <a:spLocks noGrp="1" noChangeArrowheads="1"/>
          </p:cNvSpPr>
          <p:nvPr>
            <p:ph type="body" idx="4294967295"/>
          </p:nvPr>
        </p:nvSpPr>
        <p:spPr>
          <a:xfrm>
            <a:off x="0" y="765175"/>
            <a:ext cx="8748713" cy="1871663"/>
          </a:xfrm>
        </p:spPr>
        <p:txBody>
          <a:bodyPr/>
          <a:lstStyle/>
          <a:p>
            <a:pPr eaLnBrk="1">
              <a:buFont typeface="Wingdings" panose="05000000000000000000" pitchFamily="2" charset="2"/>
              <a:buNone/>
            </a:pPr>
            <a:r>
              <a:rPr lang="pt-BR" altLang="pt-BR" sz="1800"/>
              <a:t>18-Desenvolva uma instrução SQL que exiba todos os clientes que tem a data de nascimento maior do que a 10000 dias atrás? </a:t>
            </a:r>
            <a:endParaRPr lang="en-US" altLang="pt-BR" sz="1800"/>
          </a:p>
        </p:txBody>
      </p:sp>
      <p:sp>
        <p:nvSpPr>
          <p:cNvPr id="150532" name="Rectangle 3">
            <a:extLst>
              <a:ext uri="{FF2B5EF4-FFF2-40B4-BE49-F238E27FC236}">
                <a16:creationId xmlns:a16="http://schemas.microsoft.com/office/drawing/2014/main" id="{212CBF34-099F-41FA-AD7F-81CA5926D558}"/>
              </a:ext>
            </a:extLst>
          </p:cNvPr>
          <p:cNvSpPr>
            <a:spLocks noChangeArrowheads="1"/>
          </p:cNvSpPr>
          <p:nvPr/>
        </p:nvSpPr>
        <p:spPr bwMode="auto">
          <a:xfrm>
            <a:off x="196850" y="1700213"/>
            <a:ext cx="8748713"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en-US" altLang="pt-BR" sz="1200" b="1"/>
              <a:t>select loc_cliente.nm_cliente</a:t>
            </a:r>
          </a:p>
          <a:p>
            <a:pPr eaLnBrk="1" hangingPunct="1">
              <a:spcBef>
                <a:spcPct val="0"/>
              </a:spcBef>
              <a:buClrTx/>
              <a:buSzTx/>
              <a:buFontTx/>
              <a:buNone/>
            </a:pPr>
            <a:r>
              <a:rPr lang="en-US" altLang="pt-BR" sz="1200" b="1"/>
              <a:t>   from loc_cliente </a:t>
            </a:r>
          </a:p>
          <a:p>
            <a:pPr eaLnBrk="1" hangingPunct="1">
              <a:spcBef>
                <a:spcPct val="0"/>
              </a:spcBef>
              <a:buClrTx/>
              <a:buSzTx/>
              <a:buFontTx/>
              <a:buNone/>
            </a:pPr>
            <a:r>
              <a:rPr lang="en-US" altLang="pt-BR" sz="1200" b="1"/>
              <a:t>   inner join loc_cli_fisica</a:t>
            </a:r>
          </a:p>
          <a:p>
            <a:pPr eaLnBrk="1" hangingPunct="1">
              <a:spcBef>
                <a:spcPct val="0"/>
              </a:spcBef>
              <a:buClrTx/>
              <a:buSzTx/>
              <a:buFontTx/>
              <a:buNone/>
            </a:pPr>
            <a:r>
              <a:rPr lang="en-US" altLang="pt-BR" sz="1200" b="1"/>
              <a:t>     on loc_cliente.cd_cliente = loc_cli_fisica.cd_cliente</a:t>
            </a:r>
          </a:p>
          <a:p>
            <a:pPr eaLnBrk="1">
              <a:spcBef>
                <a:spcPct val="0"/>
              </a:spcBef>
              <a:buClrTx/>
              <a:buSzTx/>
              <a:buFontTx/>
              <a:buNone/>
            </a:pPr>
            <a:r>
              <a:rPr lang="en-US" altLang="pt-BR" sz="1200" b="1"/>
              <a:t>   where dt_nascimento &gt; sysdate - 10000;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 calcmode="lin" valueType="num">
                                      <p:cBhvr additive="base">
                                        <p:cTn id="7" dur="500" fill="hold"/>
                                        <p:tgtEl>
                                          <p:spTgt spid="150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0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0532"/>
                                        </p:tgtEl>
                                        <p:attrNameLst>
                                          <p:attrName>style.visibility</p:attrName>
                                        </p:attrNameLst>
                                      </p:cBhvr>
                                      <p:to>
                                        <p:strVal val="visible"/>
                                      </p:to>
                                    </p:set>
                                    <p:animEffect transition="in" filter="box(in)">
                                      <p:cBhvr>
                                        <p:cTn id="13" dur="500"/>
                                        <p:tgtEl>
                                          <p:spTgt spid="150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P spid="1505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0D52D8A-0EE0-4DCF-9C4D-FA88FC783452}"/>
              </a:ext>
            </a:extLst>
          </p:cNvPr>
          <p:cNvSpPr>
            <a:spLocks noGrp="1" noChangeArrowheads="1"/>
          </p:cNvSpPr>
          <p:nvPr>
            <p:ph type="title" idx="4294967295"/>
          </p:nvPr>
        </p:nvSpPr>
        <p:spPr/>
        <p:txBody>
          <a:bodyPr/>
          <a:lstStyle/>
          <a:p>
            <a:pPr eaLnBrk="1" hangingPunct="1"/>
            <a:r>
              <a:rPr lang="pt-BR" altLang="pt-BR"/>
              <a:t>Exercícios</a:t>
            </a:r>
          </a:p>
        </p:txBody>
      </p:sp>
      <p:sp>
        <p:nvSpPr>
          <p:cNvPr id="151555" name="Rectangle 3">
            <a:extLst>
              <a:ext uri="{FF2B5EF4-FFF2-40B4-BE49-F238E27FC236}">
                <a16:creationId xmlns:a16="http://schemas.microsoft.com/office/drawing/2014/main" id="{1A1F489C-6849-48EA-A5A0-C3199BB10E2B}"/>
              </a:ext>
            </a:extLst>
          </p:cNvPr>
          <p:cNvSpPr>
            <a:spLocks noGrp="1" noChangeArrowheads="1"/>
          </p:cNvSpPr>
          <p:nvPr>
            <p:ph type="body" idx="4294967295"/>
          </p:nvPr>
        </p:nvSpPr>
        <p:spPr>
          <a:xfrm>
            <a:off x="0" y="765175"/>
            <a:ext cx="8748713" cy="1871663"/>
          </a:xfrm>
        </p:spPr>
        <p:txBody>
          <a:bodyPr/>
          <a:lstStyle/>
          <a:p>
            <a:pPr eaLnBrk="1">
              <a:buFont typeface="Wingdings" panose="05000000000000000000" pitchFamily="2" charset="2"/>
              <a:buNone/>
            </a:pPr>
            <a:r>
              <a:rPr lang="pt-BR" altLang="pt-BR" sz="1800"/>
              <a:t>19-Desenvolva uma instrução SQL que exiba todos os pedidos de locação onde a data do pedido é maior do que a data de entrega ou maior do que a data de retirada ou o valor total do pedido é maior que zero. Exiba os dados adequados para realizar análise. </a:t>
            </a:r>
            <a:endParaRPr lang="en-US" altLang="pt-BR" sz="1800"/>
          </a:p>
        </p:txBody>
      </p:sp>
      <p:sp>
        <p:nvSpPr>
          <p:cNvPr id="151556" name="Rectangle 3">
            <a:extLst>
              <a:ext uri="{FF2B5EF4-FFF2-40B4-BE49-F238E27FC236}">
                <a16:creationId xmlns:a16="http://schemas.microsoft.com/office/drawing/2014/main" id="{5D87DAE1-5787-4F60-9716-B46A8BF1AC75}"/>
              </a:ext>
            </a:extLst>
          </p:cNvPr>
          <p:cNvSpPr>
            <a:spLocks noChangeArrowheads="1"/>
          </p:cNvSpPr>
          <p:nvPr/>
        </p:nvSpPr>
        <p:spPr bwMode="auto">
          <a:xfrm>
            <a:off x="250825" y="2276475"/>
            <a:ext cx="79914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pt-BR" altLang="pt-BR" sz="1200" b="1"/>
              <a:t>select nr_pedido "NÚMERO PEDIDO",</a:t>
            </a:r>
            <a:endParaRPr lang="en-US" altLang="pt-BR" sz="1200" b="1"/>
          </a:p>
          <a:p>
            <a:pPr eaLnBrk="1" hangingPunct="1">
              <a:spcBef>
                <a:spcPct val="0"/>
              </a:spcBef>
              <a:buClrTx/>
              <a:buSzTx/>
              <a:buFontTx/>
              <a:buNone/>
            </a:pPr>
            <a:r>
              <a:rPr lang="pt-BR" altLang="pt-BR" sz="1200" b="1"/>
              <a:t>       cd_cliente "CÓDIGO CLIENTE"</a:t>
            </a:r>
            <a:endParaRPr lang="en-US" altLang="pt-BR" sz="1200" b="1"/>
          </a:p>
          <a:p>
            <a:pPr eaLnBrk="1" hangingPunct="1">
              <a:spcBef>
                <a:spcPct val="0"/>
              </a:spcBef>
              <a:buClrTx/>
              <a:buSzTx/>
              <a:buFontTx/>
              <a:buNone/>
            </a:pPr>
            <a:r>
              <a:rPr lang="pt-BR" altLang="pt-BR" sz="1200" b="1"/>
              <a:t>    from loc_pedido_locacao</a:t>
            </a:r>
            <a:endParaRPr lang="en-US" altLang="pt-BR" sz="1200" b="1"/>
          </a:p>
          <a:p>
            <a:pPr eaLnBrk="1" hangingPunct="1">
              <a:spcBef>
                <a:spcPct val="0"/>
              </a:spcBef>
              <a:buClrTx/>
              <a:buSzTx/>
              <a:buFontTx/>
              <a:buNone/>
            </a:pPr>
            <a:r>
              <a:rPr lang="pt-BR" altLang="pt-BR" sz="1200" b="1"/>
              <a:t>    </a:t>
            </a:r>
            <a:r>
              <a:rPr lang="en-US" altLang="pt-BR" sz="1200" b="1"/>
              <a:t>where dt_locacao &gt; dt_entrega</a:t>
            </a:r>
          </a:p>
          <a:p>
            <a:pPr eaLnBrk="1" hangingPunct="1">
              <a:spcBef>
                <a:spcPct val="0"/>
              </a:spcBef>
              <a:buClrTx/>
              <a:buSzTx/>
              <a:buFontTx/>
              <a:buNone/>
            </a:pPr>
            <a:r>
              <a:rPr lang="en-US" altLang="pt-BR" sz="1200" b="1"/>
              <a:t>       or    dt_locacao &gt; dt_retirada</a:t>
            </a:r>
          </a:p>
          <a:p>
            <a:pPr eaLnBrk="1">
              <a:spcBef>
                <a:spcPct val="0"/>
              </a:spcBef>
              <a:buClrTx/>
              <a:buSzTx/>
              <a:buFontTx/>
              <a:buNone/>
            </a:pPr>
            <a:r>
              <a:rPr lang="en-US" altLang="pt-BR" sz="1200" b="1"/>
              <a:t>       or    vl_total &gt;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 calcmode="lin" valueType="num">
                                      <p:cBhvr additive="base">
                                        <p:cTn id="7" dur="500" fill="hold"/>
                                        <p:tgtEl>
                                          <p:spTgt spid="151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1556"/>
                                        </p:tgtEl>
                                        <p:attrNameLst>
                                          <p:attrName>style.visibility</p:attrName>
                                        </p:attrNameLst>
                                      </p:cBhvr>
                                      <p:to>
                                        <p:strVal val="visible"/>
                                      </p:to>
                                    </p:set>
                                    <p:animEffect transition="in" filter="box(in)">
                                      <p:cBhvr>
                                        <p:cTn id="13" dur="500"/>
                                        <p:tgtEl>
                                          <p:spTgt spid="15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P spid="15155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E9F6149-D80F-4AE2-9892-678842011A15}"/>
              </a:ext>
            </a:extLst>
          </p:cNvPr>
          <p:cNvSpPr>
            <a:spLocks noGrp="1" noChangeArrowheads="1"/>
          </p:cNvSpPr>
          <p:nvPr>
            <p:ph type="title" idx="4294967295"/>
          </p:nvPr>
        </p:nvSpPr>
        <p:spPr/>
        <p:txBody>
          <a:bodyPr/>
          <a:lstStyle/>
          <a:p>
            <a:pPr eaLnBrk="1" hangingPunct="1"/>
            <a:r>
              <a:rPr lang="pt-BR" altLang="pt-BR"/>
              <a:t>Exercícios</a:t>
            </a:r>
          </a:p>
        </p:txBody>
      </p:sp>
      <p:sp>
        <p:nvSpPr>
          <p:cNvPr id="152579" name="Rectangle 3">
            <a:extLst>
              <a:ext uri="{FF2B5EF4-FFF2-40B4-BE49-F238E27FC236}">
                <a16:creationId xmlns:a16="http://schemas.microsoft.com/office/drawing/2014/main" id="{AC38EFAE-F376-45FA-AD3E-F0182B0DCF50}"/>
              </a:ext>
            </a:extLst>
          </p:cNvPr>
          <p:cNvSpPr>
            <a:spLocks noGrp="1" noChangeArrowheads="1"/>
          </p:cNvSpPr>
          <p:nvPr>
            <p:ph type="body" idx="4294967295"/>
          </p:nvPr>
        </p:nvSpPr>
        <p:spPr>
          <a:xfrm>
            <a:off x="0" y="765175"/>
            <a:ext cx="8748713" cy="1871663"/>
          </a:xfrm>
        </p:spPr>
        <p:txBody>
          <a:bodyPr/>
          <a:lstStyle/>
          <a:p>
            <a:pPr marL="457200" indent="-457200" eaLnBrk="1" hangingPunct="1">
              <a:lnSpc>
                <a:spcPct val="90000"/>
              </a:lnSpc>
              <a:buFont typeface="Wingdings" panose="05000000000000000000" pitchFamily="2" charset="2"/>
              <a:buNone/>
            </a:pPr>
            <a:r>
              <a:rPr lang="pt-BR" altLang="pt-BR" sz="1800"/>
              <a:t>20-Crie uma instrução SQL que exiba todos os dados do cliente. Somente exiba os clientes que tenham a última letra cadastrada como sendo a letra “O”. </a:t>
            </a:r>
          </a:p>
        </p:txBody>
      </p:sp>
      <p:sp>
        <p:nvSpPr>
          <p:cNvPr id="152580" name="Rectangle 3">
            <a:extLst>
              <a:ext uri="{FF2B5EF4-FFF2-40B4-BE49-F238E27FC236}">
                <a16:creationId xmlns:a16="http://schemas.microsoft.com/office/drawing/2014/main" id="{22F2BE1C-5BB7-41BB-AB9F-F23F1D3034D8}"/>
              </a:ext>
            </a:extLst>
          </p:cNvPr>
          <p:cNvSpPr>
            <a:spLocks noChangeArrowheads="1"/>
          </p:cNvSpPr>
          <p:nvPr/>
        </p:nvSpPr>
        <p:spPr bwMode="auto">
          <a:xfrm>
            <a:off x="250825" y="1844675"/>
            <a:ext cx="7993063"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en-US" altLang="pt-BR" sz="1200" b="1"/>
              <a:t>select * from loc_cliente</a:t>
            </a:r>
          </a:p>
          <a:p>
            <a:pPr eaLnBrk="1">
              <a:spcBef>
                <a:spcPct val="0"/>
              </a:spcBef>
              <a:buClrTx/>
              <a:buSzTx/>
              <a:buFontTx/>
              <a:buNone/>
            </a:pPr>
            <a:r>
              <a:rPr lang="en-US" altLang="pt-BR" sz="1200" b="1"/>
              <a:t>         where nm_cliente like '%O';</a:t>
            </a:r>
          </a:p>
          <a:p>
            <a:pPr eaLnBrk="1">
              <a:spcBef>
                <a:spcPct val="0"/>
              </a:spcBef>
              <a:buClrTx/>
              <a:buSzTx/>
              <a:buFontTx/>
              <a:buNone/>
            </a:pPr>
            <a:endParaRPr lang="en-US" altLang="pt-BR"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 calcmode="lin" valueType="num">
                                      <p:cBhvr additive="base">
                                        <p:cTn id="7" dur="500" fill="hold"/>
                                        <p:tgtEl>
                                          <p:spTgt spid="152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2580"/>
                                        </p:tgtEl>
                                        <p:attrNameLst>
                                          <p:attrName>style.visibility</p:attrName>
                                        </p:attrNameLst>
                                      </p:cBhvr>
                                      <p:to>
                                        <p:strVal val="visible"/>
                                      </p:to>
                                    </p:set>
                                    <p:animEffect transition="in" filter="box(in)">
                                      <p:cBhvr>
                                        <p:cTn id="13" dur="500"/>
                                        <p:tgtEl>
                                          <p:spTgt spid="152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P spid="15258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D8ECCDC-244B-4BF4-82C6-BD56753FB81D}"/>
              </a:ext>
            </a:extLst>
          </p:cNvPr>
          <p:cNvSpPr>
            <a:spLocks noGrp="1" noChangeArrowheads="1"/>
          </p:cNvSpPr>
          <p:nvPr>
            <p:ph type="title" idx="4294967295"/>
          </p:nvPr>
        </p:nvSpPr>
        <p:spPr/>
        <p:txBody>
          <a:bodyPr/>
          <a:lstStyle/>
          <a:p>
            <a:pPr eaLnBrk="1" hangingPunct="1"/>
            <a:r>
              <a:rPr lang="pt-BR" altLang="pt-BR"/>
              <a:t>Exercícios</a:t>
            </a:r>
          </a:p>
        </p:txBody>
      </p:sp>
      <p:sp>
        <p:nvSpPr>
          <p:cNvPr id="153603" name="Rectangle 3">
            <a:extLst>
              <a:ext uri="{FF2B5EF4-FFF2-40B4-BE49-F238E27FC236}">
                <a16:creationId xmlns:a16="http://schemas.microsoft.com/office/drawing/2014/main" id="{684F22D3-E4E0-48A1-B014-348CAB0B28D0}"/>
              </a:ext>
            </a:extLst>
          </p:cNvPr>
          <p:cNvSpPr>
            <a:spLocks noGrp="1" noChangeArrowheads="1"/>
          </p:cNvSpPr>
          <p:nvPr>
            <p:ph type="body" idx="4294967295"/>
          </p:nvPr>
        </p:nvSpPr>
        <p:spPr>
          <a:xfrm>
            <a:off x="0" y="765175"/>
            <a:ext cx="8748713" cy="1871663"/>
          </a:xfrm>
        </p:spPr>
        <p:txBody>
          <a:bodyPr/>
          <a:lstStyle/>
          <a:p>
            <a:pPr eaLnBrk="1">
              <a:buFont typeface="Wingdings" panose="05000000000000000000" pitchFamily="2" charset="2"/>
              <a:buNone/>
            </a:pPr>
            <a:r>
              <a:rPr lang="pt-BR" altLang="pt-BR" sz="1800"/>
              <a:t>21-Desenvolva uma instrução SQL que exiba os dados dos departamentos que tenham informações cadastradas na tabela LOC_FUNCIONARIO e que a média de salário do departamento seja superior a média de salários gastos pelo CARLOCA. </a:t>
            </a:r>
            <a:endParaRPr lang="en-US" altLang="pt-BR" sz="1800"/>
          </a:p>
        </p:txBody>
      </p:sp>
      <p:sp>
        <p:nvSpPr>
          <p:cNvPr id="153604" name="Rectangle 3">
            <a:extLst>
              <a:ext uri="{FF2B5EF4-FFF2-40B4-BE49-F238E27FC236}">
                <a16:creationId xmlns:a16="http://schemas.microsoft.com/office/drawing/2014/main" id="{9BF6B6BE-3D9D-4993-8839-5D37CC79678C}"/>
              </a:ext>
            </a:extLst>
          </p:cNvPr>
          <p:cNvSpPr>
            <a:spLocks noChangeArrowheads="1"/>
          </p:cNvSpPr>
          <p:nvPr/>
        </p:nvSpPr>
        <p:spPr bwMode="auto">
          <a:xfrm>
            <a:off x="323850" y="2276475"/>
            <a:ext cx="7991475"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en-US" altLang="pt-BR" sz="1200" b="1"/>
              <a:t>select * from loc_depto</a:t>
            </a:r>
          </a:p>
          <a:p>
            <a:pPr eaLnBrk="1" hangingPunct="1">
              <a:spcBef>
                <a:spcPct val="0"/>
              </a:spcBef>
              <a:buClrTx/>
              <a:buSzTx/>
              <a:buFontTx/>
              <a:buNone/>
            </a:pPr>
            <a:r>
              <a:rPr lang="en-US" altLang="pt-BR" sz="1200" b="1"/>
              <a:t>   where cd_depto </a:t>
            </a:r>
          </a:p>
          <a:p>
            <a:pPr eaLnBrk="1" hangingPunct="1">
              <a:spcBef>
                <a:spcPct val="0"/>
              </a:spcBef>
              <a:buClrTx/>
              <a:buSzTx/>
              <a:buFontTx/>
              <a:buNone/>
            </a:pPr>
            <a:r>
              <a:rPr lang="en-US" altLang="pt-BR" sz="1200" b="1"/>
              <a:t>      in (select cd_depto</a:t>
            </a:r>
          </a:p>
          <a:p>
            <a:pPr eaLnBrk="1" hangingPunct="1">
              <a:spcBef>
                <a:spcPct val="0"/>
              </a:spcBef>
              <a:buClrTx/>
              <a:buSzTx/>
              <a:buFontTx/>
              <a:buNone/>
            </a:pPr>
            <a:r>
              <a:rPr lang="en-US" altLang="pt-BR" sz="1200" b="1"/>
              <a:t>              from loc_funcionario)</a:t>
            </a:r>
          </a:p>
          <a:p>
            <a:pPr eaLnBrk="1" hangingPunct="1">
              <a:spcBef>
                <a:spcPct val="0"/>
              </a:spcBef>
              <a:buClrTx/>
              <a:buSzTx/>
              <a:buFontTx/>
              <a:buNone/>
            </a:pPr>
            <a:r>
              <a:rPr lang="en-US" altLang="pt-BR" sz="1200" b="1"/>
              <a:t>         and cd_depto</a:t>
            </a:r>
          </a:p>
          <a:p>
            <a:pPr eaLnBrk="1" hangingPunct="1">
              <a:spcBef>
                <a:spcPct val="0"/>
              </a:spcBef>
              <a:buClrTx/>
              <a:buSzTx/>
              <a:buFontTx/>
              <a:buNone/>
            </a:pPr>
            <a:r>
              <a:rPr lang="en-US" altLang="pt-BR" sz="1200" b="1"/>
              <a:t>              in (select d.cd_depto </a:t>
            </a:r>
          </a:p>
          <a:p>
            <a:pPr eaLnBrk="1" hangingPunct="1">
              <a:spcBef>
                <a:spcPct val="0"/>
              </a:spcBef>
              <a:buClrTx/>
              <a:buSzTx/>
              <a:buFontTx/>
              <a:buNone/>
            </a:pPr>
            <a:r>
              <a:rPr lang="en-US" altLang="pt-BR" sz="1200" b="1"/>
              <a:t>                      </a:t>
            </a:r>
            <a:r>
              <a:rPr lang="pt-BR" altLang="pt-BR" sz="1200" b="1"/>
              <a:t>from loc_funcionario f, loc_depto d</a:t>
            </a:r>
            <a:endParaRPr lang="en-US" altLang="pt-BR" sz="1200" b="1"/>
          </a:p>
          <a:p>
            <a:pPr eaLnBrk="1" hangingPunct="1">
              <a:spcBef>
                <a:spcPct val="0"/>
              </a:spcBef>
              <a:buClrTx/>
              <a:buSzTx/>
              <a:buFontTx/>
              <a:buNone/>
            </a:pPr>
            <a:r>
              <a:rPr lang="pt-BR" altLang="pt-BR" sz="1200" b="1"/>
              <a:t>                      </a:t>
            </a:r>
            <a:r>
              <a:rPr lang="en-US" altLang="pt-BR" sz="1200" b="1"/>
              <a:t>where f.cd_depto = d.cd_depto</a:t>
            </a:r>
          </a:p>
          <a:p>
            <a:pPr eaLnBrk="1" hangingPunct="1">
              <a:spcBef>
                <a:spcPct val="0"/>
              </a:spcBef>
              <a:buClrTx/>
              <a:buSzTx/>
              <a:buFontTx/>
              <a:buNone/>
            </a:pPr>
            <a:r>
              <a:rPr lang="en-US" altLang="pt-BR" sz="1200" b="1"/>
              <a:t>                      having avg(f.vl_salario) &gt; </a:t>
            </a:r>
          </a:p>
          <a:p>
            <a:pPr eaLnBrk="1" hangingPunct="1">
              <a:spcBef>
                <a:spcPct val="0"/>
              </a:spcBef>
              <a:buClrTx/>
              <a:buSzTx/>
              <a:buFontTx/>
              <a:buNone/>
            </a:pPr>
            <a:r>
              <a:rPr lang="en-US" altLang="pt-BR" sz="1200" b="1"/>
              <a:t>                        (select avg(vl_salario) </a:t>
            </a:r>
          </a:p>
          <a:p>
            <a:pPr eaLnBrk="1" hangingPunct="1">
              <a:spcBef>
                <a:spcPct val="0"/>
              </a:spcBef>
              <a:buClrTx/>
              <a:buSzTx/>
              <a:buFontTx/>
              <a:buNone/>
            </a:pPr>
            <a:r>
              <a:rPr lang="en-US" altLang="pt-BR" sz="1200" b="1"/>
              <a:t>                            from loc_funcionario)</a:t>
            </a:r>
          </a:p>
          <a:p>
            <a:pPr eaLnBrk="1">
              <a:spcBef>
                <a:spcPct val="0"/>
              </a:spcBef>
              <a:buClrTx/>
              <a:buSzTx/>
              <a:buFontTx/>
              <a:buNone/>
            </a:pPr>
            <a:r>
              <a:rPr lang="en-US" altLang="pt-BR" sz="1200" b="1"/>
              <a:t>                     group by d.cd_depto);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 calcmode="lin" valueType="num">
                                      <p:cBhvr additive="base">
                                        <p:cTn id="7" dur="500" fill="hold"/>
                                        <p:tgtEl>
                                          <p:spTgt spid="153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3604"/>
                                        </p:tgtEl>
                                        <p:attrNameLst>
                                          <p:attrName>style.visibility</p:attrName>
                                        </p:attrNameLst>
                                      </p:cBhvr>
                                      <p:to>
                                        <p:strVal val="visible"/>
                                      </p:to>
                                    </p:set>
                                    <p:animEffect transition="in" filter="box(in)">
                                      <p:cBhvr>
                                        <p:cTn id="13" dur="500"/>
                                        <p:tgtEl>
                                          <p:spTgt spid="15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15360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F8D96CF-8BFE-40FB-8500-0D32C4541F17}"/>
              </a:ext>
            </a:extLst>
          </p:cNvPr>
          <p:cNvSpPr>
            <a:spLocks noGrp="1" noChangeArrowheads="1"/>
          </p:cNvSpPr>
          <p:nvPr>
            <p:ph type="title" idx="4294967295"/>
          </p:nvPr>
        </p:nvSpPr>
        <p:spPr/>
        <p:txBody>
          <a:bodyPr/>
          <a:lstStyle/>
          <a:p>
            <a:pPr eaLnBrk="1" hangingPunct="1"/>
            <a:r>
              <a:rPr lang="pt-BR" altLang="pt-BR"/>
              <a:t>Exercícios</a:t>
            </a:r>
          </a:p>
        </p:txBody>
      </p:sp>
      <p:sp>
        <p:nvSpPr>
          <p:cNvPr id="154627" name="Rectangle 3">
            <a:extLst>
              <a:ext uri="{FF2B5EF4-FFF2-40B4-BE49-F238E27FC236}">
                <a16:creationId xmlns:a16="http://schemas.microsoft.com/office/drawing/2014/main" id="{C11FFCAD-2523-4B71-8C12-E0CD1BB01342}"/>
              </a:ext>
            </a:extLst>
          </p:cNvPr>
          <p:cNvSpPr>
            <a:spLocks noGrp="1" noChangeArrowheads="1"/>
          </p:cNvSpPr>
          <p:nvPr>
            <p:ph type="body" idx="4294967295"/>
          </p:nvPr>
        </p:nvSpPr>
        <p:spPr>
          <a:xfrm>
            <a:off x="0" y="765175"/>
            <a:ext cx="8748713" cy="2159000"/>
          </a:xfrm>
        </p:spPr>
        <p:txBody>
          <a:bodyPr/>
          <a:lstStyle/>
          <a:p>
            <a:pPr marL="457200" indent="-457200" eaLnBrk="1" hangingPunct="1">
              <a:lnSpc>
                <a:spcPct val="90000"/>
              </a:lnSpc>
              <a:buFont typeface="Wingdings" panose="05000000000000000000" pitchFamily="2" charset="2"/>
              <a:buNone/>
            </a:pPr>
            <a:r>
              <a:rPr lang="pt-BR" altLang="pt-BR" sz="1800"/>
              <a:t>22-Desenvolva uma instrução SQL que exiba os dados dos clientes e seus respectivos dados cadastrados nas tabelas loc_cli_fisica ou loc_cli_juridica. Caso o tipo do Cliente seja pessoa jurídica ele irá ter informações cadastradas na tabela loc_cli_juridica. Caso o tipo do Cliente seja pessoa física ele irá ter informações cadastradas na tabela loc_cli_fisica. Classifique essa consulta por tipo de cliente. </a:t>
            </a:r>
          </a:p>
        </p:txBody>
      </p:sp>
      <p:sp>
        <p:nvSpPr>
          <p:cNvPr id="154628" name="Rectangle 3">
            <a:extLst>
              <a:ext uri="{FF2B5EF4-FFF2-40B4-BE49-F238E27FC236}">
                <a16:creationId xmlns:a16="http://schemas.microsoft.com/office/drawing/2014/main" id="{C3FB6001-A316-4E46-8C81-80EC57229757}"/>
              </a:ext>
            </a:extLst>
          </p:cNvPr>
          <p:cNvSpPr>
            <a:spLocks noChangeArrowheads="1"/>
          </p:cNvSpPr>
          <p:nvPr/>
        </p:nvSpPr>
        <p:spPr bwMode="auto">
          <a:xfrm>
            <a:off x="323850" y="2565400"/>
            <a:ext cx="8351838"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pt-BR" altLang="pt-BR" sz="1200" b="1"/>
              <a:t>select c.cd_cliente "Código",</a:t>
            </a:r>
            <a:endParaRPr lang="en-US" altLang="pt-BR" sz="1200" b="1"/>
          </a:p>
          <a:p>
            <a:pPr eaLnBrk="1" hangingPunct="1">
              <a:spcBef>
                <a:spcPct val="0"/>
              </a:spcBef>
              <a:buClrTx/>
              <a:buSzTx/>
              <a:buFontTx/>
              <a:buNone/>
            </a:pPr>
            <a:r>
              <a:rPr lang="pt-BR" altLang="pt-BR" sz="1200" b="1"/>
              <a:t>       c.nm_cliente "Nome",</a:t>
            </a:r>
            <a:endParaRPr lang="en-US" altLang="pt-BR" sz="1200" b="1"/>
          </a:p>
          <a:p>
            <a:pPr eaLnBrk="1" hangingPunct="1">
              <a:spcBef>
                <a:spcPct val="0"/>
              </a:spcBef>
              <a:buClrTx/>
              <a:buSzTx/>
              <a:buFontTx/>
              <a:buNone/>
            </a:pPr>
            <a:r>
              <a:rPr lang="pt-BR" altLang="pt-BR" sz="1200" b="1"/>
              <a:t>       c.tp_cliente "Tipo",</a:t>
            </a:r>
            <a:endParaRPr lang="en-US" altLang="pt-BR" sz="1200" b="1"/>
          </a:p>
          <a:p>
            <a:pPr eaLnBrk="1" hangingPunct="1">
              <a:spcBef>
                <a:spcPct val="0"/>
              </a:spcBef>
              <a:buClrTx/>
              <a:buSzTx/>
              <a:buFontTx/>
              <a:buNone/>
            </a:pPr>
            <a:r>
              <a:rPr lang="pt-BR" altLang="pt-BR" sz="1200" b="1"/>
              <a:t>       f.nr_rg "RG",</a:t>
            </a:r>
            <a:endParaRPr lang="en-US" altLang="pt-BR" sz="1200" b="1"/>
          </a:p>
          <a:p>
            <a:pPr eaLnBrk="1" hangingPunct="1">
              <a:spcBef>
                <a:spcPct val="0"/>
              </a:spcBef>
              <a:buClrTx/>
              <a:buSzTx/>
              <a:buFontTx/>
              <a:buNone/>
            </a:pPr>
            <a:r>
              <a:rPr lang="pt-BR" altLang="pt-BR" sz="1200" b="1"/>
              <a:t>       f.nr_habilitacao "Habilitação",</a:t>
            </a:r>
            <a:endParaRPr lang="en-US" altLang="pt-BR" sz="1200" b="1"/>
          </a:p>
          <a:p>
            <a:pPr eaLnBrk="1" hangingPunct="1">
              <a:spcBef>
                <a:spcPct val="0"/>
              </a:spcBef>
              <a:buClrTx/>
              <a:buSzTx/>
              <a:buFontTx/>
              <a:buNone/>
            </a:pPr>
            <a:r>
              <a:rPr lang="pt-BR" altLang="pt-BR" sz="1200" b="1"/>
              <a:t>       f.nr_cpf "CPF",</a:t>
            </a:r>
            <a:endParaRPr lang="en-US" altLang="pt-BR" sz="1200" b="1"/>
          </a:p>
          <a:p>
            <a:pPr eaLnBrk="1" hangingPunct="1">
              <a:spcBef>
                <a:spcPct val="0"/>
              </a:spcBef>
              <a:buClrTx/>
              <a:buSzTx/>
              <a:buFontTx/>
              <a:buNone/>
            </a:pPr>
            <a:r>
              <a:rPr lang="pt-BR" altLang="pt-BR" sz="1200" b="1"/>
              <a:t>       j.nr_cnpj "CNPJ",</a:t>
            </a:r>
            <a:endParaRPr lang="en-US" altLang="pt-BR" sz="1200" b="1"/>
          </a:p>
          <a:p>
            <a:pPr eaLnBrk="1" hangingPunct="1">
              <a:spcBef>
                <a:spcPct val="0"/>
              </a:spcBef>
              <a:buClrTx/>
              <a:buSzTx/>
              <a:buFontTx/>
              <a:buNone/>
            </a:pPr>
            <a:r>
              <a:rPr lang="pt-BR" altLang="pt-BR" sz="1200" b="1"/>
              <a:t>       j.ins_estadual "Inscrição Estadual"</a:t>
            </a:r>
            <a:endParaRPr lang="en-US" altLang="pt-BR" sz="1200" b="1"/>
          </a:p>
          <a:p>
            <a:pPr eaLnBrk="1" hangingPunct="1">
              <a:spcBef>
                <a:spcPct val="0"/>
              </a:spcBef>
              <a:buClrTx/>
              <a:buSzTx/>
              <a:buFontTx/>
              <a:buNone/>
            </a:pPr>
            <a:r>
              <a:rPr lang="pt-BR" altLang="pt-BR" sz="1200" b="1"/>
              <a:t>       from loc_cliente c, loc_cli_fisica f, loc_cli_juridica j</a:t>
            </a:r>
            <a:endParaRPr lang="en-US" altLang="pt-BR" sz="1200" b="1"/>
          </a:p>
          <a:p>
            <a:pPr eaLnBrk="1" hangingPunct="1">
              <a:spcBef>
                <a:spcPct val="0"/>
              </a:spcBef>
              <a:buClrTx/>
              <a:buSzTx/>
              <a:buFontTx/>
              <a:buNone/>
            </a:pPr>
            <a:r>
              <a:rPr lang="pt-BR" altLang="pt-BR" sz="1200" b="1"/>
              <a:t>       where c.cd_cliente = f.cd_cliente(+)</a:t>
            </a:r>
            <a:endParaRPr lang="en-US" altLang="pt-BR" sz="1200" b="1"/>
          </a:p>
          <a:p>
            <a:pPr eaLnBrk="1" hangingPunct="1">
              <a:spcBef>
                <a:spcPct val="0"/>
              </a:spcBef>
              <a:buClrTx/>
              <a:buSzTx/>
              <a:buFontTx/>
              <a:buNone/>
            </a:pPr>
            <a:r>
              <a:rPr lang="pt-BR" altLang="pt-BR" sz="1200" b="1"/>
              <a:t>	 </a:t>
            </a:r>
            <a:r>
              <a:rPr lang="en-US" altLang="pt-BR" sz="1200" b="1"/>
              <a:t>and   c.cd_cliente = j.cd_cliente(+)</a:t>
            </a:r>
          </a:p>
          <a:p>
            <a:pPr eaLnBrk="1">
              <a:spcBef>
                <a:spcPct val="0"/>
              </a:spcBef>
              <a:buClrTx/>
              <a:buSzTx/>
              <a:buFontTx/>
              <a:buNone/>
            </a:pPr>
            <a:r>
              <a:rPr lang="en-US" altLang="pt-BR" sz="1200" b="1"/>
              <a:t>       order by c.cd_cliente;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4628"/>
                                        </p:tgtEl>
                                        <p:attrNameLst>
                                          <p:attrName>style.visibility</p:attrName>
                                        </p:attrNameLst>
                                      </p:cBhvr>
                                      <p:to>
                                        <p:strVal val="visible"/>
                                      </p:to>
                                    </p:set>
                                    <p:animEffect transition="in" filter="box(in)">
                                      <p:cBhvr>
                                        <p:cTn id="13" dur="500"/>
                                        <p:tgtEl>
                                          <p:spTgt spid="154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P spid="1546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C1FF205-255E-42F1-8AB8-9B824C66A28B}"/>
              </a:ext>
            </a:extLst>
          </p:cNvPr>
          <p:cNvSpPr>
            <a:spLocks noGrp="1" noChangeArrowheads="1"/>
          </p:cNvSpPr>
          <p:nvPr>
            <p:ph type="title" idx="4294967295"/>
          </p:nvPr>
        </p:nvSpPr>
        <p:spPr/>
        <p:txBody>
          <a:bodyPr/>
          <a:lstStyle/>
          <a:p>
            <a:pPr eaLnBrk="1" hangingPunct="1"/>
            <a:r>
              <a:rPr lang="pt-BR" altLang="pt-BR"/>
              <a:t>Exercícios</a:t>
            </a:r>
          </a:p>
        </p:txBody>
      </p:sp>
      <p:sp>
        <p:nvSpPr>
          <p:cNvPr id="155651" name="Rectangle 3">
            <a:extLst>
              <a:ext uri="{FF2B5EF4-FFF2-40B4-BE49-F238E27FC236}">
                <a16:creationId xmlns:a16="http://schemas.microsoft.com/office/drawing/2014/main" id="{5C514944-DC89-41A5-B288-0DF582DF5AAD}"/>
              </a:ext>
            </a:extLst>
          </p:cNvPr>
          <p:cNvSpPr>
            <a:spLocks noGrp="1" noChangeArrowheads="1"/>
          </p:cNvSpPr>
          <p:nvPr>
            <p:ph type="body" idx="4294967295"/>
          </p:nvPr>
        </p:nvSpPr>
        <p:spPr>
          <a:xfrm>
            <a:off x="0" y="765175"/>
            <a:ext cx="8748713" cy="1871663"/>
          </a:xfrm>
        </p:spPr>
        <p:txBody>
          <a:bodyPr/>
          <a:lstStyle/>
          <a:p>
            <a:pPr marL="457200" indent="-457200" eaLnBrk="1" hangingPunct="1">
              <a:lnSpc>
                <a:spcPct val="90000"/>
              </a:lnSpc>
              <a:buFont typeface="Wingdings" panose="05000000000000000000" pitchFamily="2" charset="2"/>
              <a:buNone/>
            </a:pPr>
            <a:r>
              <a:rPr lang="pt-BR" altLang="pt-BR" sz="1800"/>
              <a:t>23- Desenvolva uma instrução SQL que exiba a quantidade total de veículos agrupado por cor e modelo. Exiba somente os dados que tenham 2 ou mais veículos cadastrados. </a:t>
            </a:r>
          </a:p>
        </p:txBody>
      </p:sp>
      <p:sp>
        <p:nvSpPr>
          <p:cNvPr id="155652" name="Rectangle 3">
            <a:extLst>
              <a:ext uri="{FF2B5EF4-FFF2-40B4-BE49-F238E27FC236}">
                <a16:creationId xmlns:a16="http://schemas.microsoft.com/office/drawing/2014/main" id="{DC29FC41-676F-4DF6-8455-A86E180C09A9}"/>
              </a:ext>
            </a:extLst>
          </p:cNvPr>
          <p:cNvSpPr>
            <a:spLocks noChangeArrowheads="1"/>
          </p:cNvSpPr>
          <p:nvPr/>
        </p:nvSpPr>
        <p:spPr bwMode="auto">
          <a:xfrm>
            <a:off x="377825" y="1844675"/>
            <a:ext cx="79914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pt-BR" altLang="pt-BR" sz="1200" b="1"/>
              <a:t>select modelo "Modelo", cor "Cor",</a:t>
            </a:r>
            <a:endParaRPr lang="en-US" altLang="pt-BR" sz="1200" b="1"/>
          </a:p>
          <a:p>
            <a:pPr eaLnBrk="1" hangingPunct="1">
              <a:spcBef>
                <a:spcPct val="0"/>
              </a:spcBef>
              <a:buClrTx/>
              <a:buSzTx/>
              <a:buFontTx/>
              <a:buNone/>
            </a:pPr>
            <a:r>
              <a:rPr lang="pt-BR" altLang="pt-BR" sz="1200" b="1"/>
              <a:t>       count(nr_placa) "Total de Veículos"</a:t>
            </a:r>
            <a:endParaRPr lang="en-US" altLang="pt-BR" sz="1200" b="1"/>
          </a:p>
          <a:p>
            <a:pPr eaLnBrk="1" hangingPunct="1">
              <a:spcBef>
                <a:spcPct val="0"/>
              </a:spcBef>
              <a:buClrTx/>
              <a:buSzTx/>
              <a:buFontTx/>
              <a:buNone/>
            </a:pPr>
            <a:r>
              <a:rPr lang="pt-BR" altLang="pt-BR" sz="1200" b="1"/>
              <a:t>  </a:t>
            </a:r>
            <a:r>
              <a:rPr lang="en-US" altLang="pt-BR" sz="1200" b="1"/>
              <a:t>from loc_veiculo</a:t>
            </a:r>
          </a:p>
          <a:p>
            <a:pPr eaLnBrk="1" hangingPunct="1">
              <a:spcBef>
                <a:spcPct val="0"/>
              </a:spcBef>
              <a:buClrTx/>
              <a:buSzTx/>
              <a:buFontTx/>
              <a:buNone/>
            </a:pPr>
            <a:r>
              <a:rPr lang="en-US" altLang="pt-BR" sz="1200" b="1"/>
              <a:t>  having count(nr_placa) &gt; 2</a:t>
            </a:r>
          </a:p>
          <a:p>
            <a:pPr eaLnBrk="1">
              <a:spcBef>
                <a:spcPct val="0"/>
              </a:spcBef>
              <a:buClrTx/>
              <a:buSzTx/>
              <a:buFontTx/>
              <a:buNone/>
            </a:pPr>
            <a:r>
              <a:rPr lang="en-US" altLang="pt-BR" sz="1200" b="1"/>
              <a:t>  group by modelo, cor;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 calcmode="lin" valueType="num">
                                      <p:cBhvr additive="base">
                                        <p:cTn id="7" dur="500" fill="hold"/>
                                        <p:tgtEl>
                                          <p:spTgt spid="155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5652"/>
                                        </p:tgtEl>
                                        <p:attrNameLst>
                                          <p:attrName>style.visibility</p:attrName>
                                        </p:attrNameLst>
                                      </p:cBhvr>
                                      <p:to>
                                        <p:strVal val="visible"/>
                                      </p:to>
                                    </p:set>
                                    <p:animEffect transition="in" filter="box(in)">
                                      <p:cBhvr>
                                        <p:cTn id="13" dur="500"/>
                                        <p:tgtEl>
                                          <p:spTgt spid="155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P spid="15565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3F3E54D-7670-4724-A42E-74ACDED56A7E}"/>
              </a:ext>
            </a:extLst>
          </p:cNvPr>
          <p:cNvSpPr>
            <a:spLocks noGrp="1" noChangeArrowheads="1"/>
          </p:cNvSpPr>
          <p:nvPr>
            <p:ph type="title" idx="4294967295"/>
          </p:nvPr>
        </p:nvSpPr>
        <p:spPr/>
        <p:txBody>
          <a:bodyPr/>
          <a:lstStyle/>
          <a:p>
            <a:pPr eaLnBrk="1" hangingPunct="1"/>
            <a:r>
              <a:rPr lang="pt-BR" altLang="pt-BR"/>
              <a:t>Exercícios</a:t>
            </a:r>
          </a:p>
        </p:txBody>
      </p:sp>
      <p:sp>
        <p:nvSpPr>
          <p:cNvPr id="156675" name="Rectangle 3">
            <a:extLst>
              <a:ext uri="{FF2B5EF4-FFF2-40B4-BE49-F238E27FC236}">
                <a16:creationId xmlns:a16="http://schemas.microsoft.com/office/drawing/2014/main" id="{9A7E96C1-AA3C-4421-A1CB-E6526A874B6C}"/>
              </a:ext>
            </a:extLst>
          </p:cNvPr>
          <p:cNvSpPr>
            <a:spLocks noGrp="1" noChangeArrowheads="1"/>
          </p:cNvSpPr>
          <p:nvPr>
            <p:ph type="body" idx="4294967295"/>
          </p:nvPr>
        </p:nvSpPr>
        <p:spPr>
          <a:xfrm>
            <a:off x="0" y="765175"/>
            <a:ext cx="8748713" cy="1871663"/>
          </a:xfrm>
        </p:spPr>
        <p:txBody>
          <a:bodyPr/>
          <a:lstStyle/>
          <a:p>
            <a:pPr eaLnBrk="1">
              <a:buFont typeface="Wingdings" panose="05000000000000000000" pitchFamily="2" charset="2"/>
              <a:buNone/>
            </a:pPr>
            <a:r>
              <a:rPr lang="pt-BR" altLang="pt-BR" sz="1800"/>
              <a:t>24-Desenvolva a instrução SQL que reflita o resultado da consulta abaixo (somatória salarial maior que 9000):</a:t>
            </a:r>
            <a:endParaRPr lang="en-US" altLang="pt-BR" sz="1800"/>
          </a:p>
        </p:txBody>
      </p:sp>
      <p:sp>
        <p:nvSpPr>
          <p:cNvPr id="156676" name="Rectangle 3">
            <a:extLst>
              <a:ext uri="{FF2B5EF4-FFF2-40B4-BE49-F238E27FC236}">
                <a16:creationId xmlns:a16="http://schemas.microsoft.com/office/drawing/2014/main" id="{87680E4F-291C-4F77-8E72-EB0BAC119E1B}"/>
              </a:ext>
            </a:extLst>
          </p:cNvPr>
          <p:cNvSpPr>
            <a:spLocks noChangeArrowheads="1"/>
          </p:cNvSpPr>
          <p:nvPr/>
        </p:nvSpPr>
        <p:spPr bwMode="auto">
          <a:xfrm>
            <a:off x="377825" y="3805238"/>
            <a:ext cx="7991475"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pt-BR" altLang="pt-BR" sz="1200" b="1"/>
              <a:t>select d.cd_depto "Código do Departamento", </a:t>
            </a:r>
          </a:p>
          <a:p>
            <a:pPr eaLnBrk="1" hangingPunct="1">
              <a:spcBef>
                <a:spcPct val="0"/>
              </a:spcBef>
              <a:buClrTx/>
              <a:buSzTx/>
              <a:buFontTx/>
              <a:buNone/>
            </a:pPr>
            <a:r>
              <a:rPr lang="pt-BR" altLang="pt-BR" sz="1200" b="1"/>
              <a:t>       sum(f.vl_salario) "Valor Total do Salário"</a:t>
            </a:r>
          </a:p>
          <a:p>
            <a:pPr eaLnBrk="1" hangingPunct="1">
              <a:spcBef>
                <a:spcPct val="0"/>
              </a:spcBef>
              <a:buClrTx/>
              <a:buSzTx/>
              <a:buFontTx/>
              <a:buNone/>
            </a:pPr>
            <a:r>
              <a:rPr lang="pt-BR" altLang="pt-BR" sz="1200" b="1"/>
              <a:t>    from loc_funcionario f, loc_depto d</a:t>
            </a:r>
          </a:p>
          <a:p>
            <a:pPr eaLnBrk="1" hangingPunct="1">
              <a:spcBef>
                <a:spcPct val="0"/>
              </a:spcBef>
              <a:buClrTx/>
              <a:buSzTx/>
              <a:buFontTx/>
              <a:buNone/>
            </a:pPr>
            <a:r>
              <a:rPr lang="pt-BR" altLang="pt-BR" sz="1200" b="1"/>
              <a:t>    where f.cd_depto = d.cd_depto</a:t>
            </a:r>
          </a:p>
          <a:p>
            <a:pPr eaLnBrk="1" hangingPunct="1">
              <a:spcBef>
                <a:spcPct val="0"/>
              </a:spcBef>
              <a:buClrTx/>
              <a:buSzTx/>
              <a:buFontTx/>
              <a:buNone/>
            </a:pPr>
            <a:r>
              <a:rPr lang="pt-BR" altLang="pt-BR" sz="1200" b="1"/>
              <a:t>    group by d.cd_depto</a:t>
            </a:r>
          </a:p>
          <a:p>
            <a:pPr eaLnBrk="1" hangingPunct="1">
              <a:spcBef>
                <a:spcPct val="0"/>
              </a:spcBef>
              <a:buClrTx/>
              <a:buSzTx/>
              <a:buFontTx/>
              <a:buNone/>
            </a:pPr>
            <a:r>
              <a:rPr lang="pt-BR" altLang="pt-BR" sz="1200" b="1"/>
              <a:t>    having sum(f.vl_salario)&gt; 9000; </a:t>
            </a:r>
            <a:r>
              <a:rPr lang="en-US" altLang="pt-BR" sz="1200" b="1"/>
              <a:t> </a:t>
            </a:r>
          </a:p>
        </p:txBody>
      </p:sp>
      <p:pic>
        <p:nvPicPr>
          <p:cNvPr id="29701" name="Picture 5">
            <a:extLst>
              <a:ext uri="{FF2B5EF4-FFF2-40B4-BE49-F238E27FC236}">
                <a16:creationId xmlns:a16="http://schemas.microsoft.com/office/drawing/2014/main" id="{B20E3E4A-9A7C-4447-9A69-D0FDE1481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628775"/>
            <a:ext cx="446405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 calcmode="lin" valueType="num">
                                      <p:cBhvr additive="base">
                                        <p:cTn id="7" dur="500" fill="hold"/>
                                        <p:tgtEl>
                                          <p:spTgt spid="156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6676"/>
                                        </p:tgtEl>
                                        <p:attrNameLst>
                                          <p:attrName>style.visibility</p:attrName>
                                        </p:attrNameLst>
                                      </p:cBhvr>
                                      <p:to>
                                        <p:strVal val="visible"/>
                                      </p:to>
                                    </p:set>
                                    <p:animEffect transition="in" filter="box(in)">
                                      <p:cBhvr>
                                        <p:cTn id="13" dur="500"/>
                                        <p:tgtEl>
                                          <p:spTgt spid="15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P spid="15667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699354A-6315-4D55-B29F-0C6DFD8ED4FA}"/>
              </a:ext>
            </a:extLst>
          </p:cNvPr>
          <p:cNvSpPr>
            <a:spLocks noGrp="1" noChangeArrowheads="1"/>
          </p:cNvSpPr>
          <p:nvPr>
            <p:ph type="title" idx="4294967295"/>
          </p:nvPr>
        </p:nvSpPr>
        <p:spPr/>
        <p:txBody>
          <a:bodyPr/>
          <a:lstStyle/>
          <a:p>
            <a:pPr eaLnBrk="1" hangingPunct="1"/>
            <a:r>
              <a:rPr lang="pt-BR" altLang="pt-BR"/>
              <a:t>Exercícios</a:t>
            </a:r>
          </a:p>
        </p:txBody>
      </p:sp>
      <p:sp>
        <p:nvSpPr>
          <p:cNvPr id="156675" name="Rectangle 3">
            <a:extLst>
              <a:ext uri="{FF2B5EF4-FFF2-40B4-BE49-F238E27FC236}">
                <a16:creationId xmlns:a16="http://schemas.microsoft.com/office/drawing/2014/main" id="{49DDAEB9-EDBD-4EA9-BE33-90675169FEC0}"/>
              </a:ext>
            </a:extLst>
          </p:cNvPr>
          <p:cNvSpPr>
            <a:spLocks noGrp="1" noChangeArrowheads="1"/>
          </p:cNvSpPr>
          <p:nvPr>
            <p:ph type="body" idx="4294967295"/>
          </p:nvPr>
        </p:nvSpPr>
        <p:spPr>
          <a:xfrm>
            <a:off x="0" y="765175"/>
            <a:ext cx="8748713" cy="1871663"/>
          </a:xfrm>
        </p:spPr>
        <p:txBody>
          <a:bodyPr/>
          <a:lstStyle/>
          <a:p>
            <a:pPr eaLnBrk="1">
              <a:buFont typeface="Wingdings" panose="05000000000000000000" pitchFamily="2" charset="2"/>
              <a:buNone/>
            </a:pPr>
            <a:r>
              <a:rPr lang="pt-BR" altLang="pt-BR" sz="1800"/>
              <a:t>25-Desenvolva a instrução SQL que reflita o resultado da consulta abaixo:</a:t>
            </a:r>
            <a:endParaRPr lang="en-US" altLang="pt-BR" sz="1800"/>
          </a:p>
        </p:txBody>
      </p:sp>
      <p:sp>
        <p:nvSpPr>
          <p:cNvPr id="156676" name="Rectangle 3">
            <a:extLst>
              <a:ext uri="{FF2B5EF4-FFF2-40B4-BE49-F238E27FC236}">
                <a16:creationId xmlns:a16="http://schemas.microsoft.com/office/drawing/2014/main" id="{4369B004-30C2-4549-AA28-1978ACE5767A}"/>
              </a:ext>
            </a:extLst>
          </p:cNvPr>
          <p:cNvSpPr>
            <a:spLocks noChangeArrowheads="1"/>
          </p:cNvSpPr>
          <p:nvPr/>
        </p:nvSpPr>
        <p:spPr bwMode="auto">
          <a:xfrm>
            <a:off x="288925" y="3859213"/>
            <a:ext cx="8424863"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pt-BR" altLang="pt-BR" sz="1200" b="1"/>
              <a:t>select 'O Funcionário ‘</a:t>
            </a:r>
          </a:p>
          <a:p>
            <a:pPr eaLnBrk="1" hangingPunct="1">
              <a:spcBef>
                <a:spcPct val="0"/>
              </a:spcBef>
              <a:buClrTx/>
              <a:buSzTx/>
              <a:buFontTx/>
              <a:buNone/>
            </a:pPr>
            <a:r>
              <a:rPr lang="pt-BR" altLang="pt-BR" sz="1200" b="1"/>
              <a:t>         ||nm_func||' têm ‘</a:t>
            </a:r>
          </a:p>
          <a:p>
            <a:pPr eaLnBrk="1" hangingPunct="1">
              <a:spcBef>
                <a:spcPct val="0"/>
              </a:spcBef>
              <a:buClrTx/>
              <a:buSzTx/>
              <a:buFontTx/>
              <a:buNone/>
            </a:pPr>
            <a:r>
              <a:rPr lang="pt-BR" altLang="pt-BR" sz="1200" b="1"/>
              <a:t>         ||TO_CHAR((sysdate - dt_inicio)/365, 99) </a:t>
            </a:r>
          </a:p>
          <a:p>
            <a:pPr eaLnBrk="1" hangingPunct="1">
              <a:spcBef>
                <a:spcPct val="0"/>
              </a:spcBef>
              <a:buClrTx/>
              <a:buSzTx/>
              <a:buFontTx/>
              <a:buNone/>
            </a:pPr>
            <a:r>
              <a:rPr lang="pt-BR" altLang="pt-BR" sz="1200" b="1"/>
              <a:t>         ||' anos de trabalho no CARLOCA'</a:t>
            </a:r>
          </a:p>
          <a:p>
            <a:pPr eaLnBrk="1" hangingPunct="1">
              <a:spcBef>
                <a:spcPct val="0"/>
              </a:spcBef>
              <a:buClrTx/>
              <a:buSzTx/>
              <a:buFontTx/>
              <a:buNone/>
            </a:pPr>
            <a:r>
              <a:rPr lang="pt-BR" altLang="pt-BR" sz="1200" b="1"/>
              <a:t>  from loc_funcionario;</a:t>
            </a:r>
            <a:r>
              <a:rPr lang="en-US" altLang="pt-BR" sz="1200" b="1"/>
              <a:t> </a:t>
            </a:r>
          </a:p>
        </p:txBody>
      </p:sp>
      <p:pic>
        <p:nvPicPr>
          <p:cNvPr id="30725" name="Picture 2">
            <a:extLst>
              <a:ext uri="{FF2B5EF4-FFF2-40B4-BE49-F238E27FC236}">
                <a16:creationId xmlns:a16="http://schemas.microsoft.com/office/drawing/2014/main" id="{5A180679-1326-4A85-98EC-A106AF358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520825"/>
            <a:ext cx="5545138"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 calcmode="lin" valueType="num">
                                      <p:cBhvr additive="base">
                                        <p:cTn id="7" dur="500" fill="hold"/>
                                        <p:tgtEl>
                                          <p:spTgt spid="156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6676"/>
                                        </p:tgtEl>
                                        <p:attrNameLst>
                                          <p:attrName>style.visibility</p:attrName>
                                        </p:attrNameLst>
                                      </p:cBhvr>
                                      <p:to>
                                        <p:strVal val="visible"/>
                                      </p:to>
                                    </p:set>
                                    <p:animEffect transition="in" filter="box(in)">
                                      <p:cBhvr>
                                        <p:cTn id="13" dur="500"/>
                                        <p:tgtEl>
                                          <p:spTgt spid="15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P spid="15667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75CC68D-F37D-4216-995F-1C8C889310C0}"/>
              </a:ext>
            </a:extLst>
          </p:cNvPr>
          <p:cNvSpPr>
            <a:spLocks noGrp="1" noChangeArrowheads="1"/>
          </p:cNvSpPr>
          <p:nvPr>
            <p:ph type="title" idx="4294967295"/>
          </p:nvPr>
        </p:nvSpPr>
        <p:spPr/>
        <p:txBody>
          <a:bodyPr/>
          <a:lstStyle/>
          <a:p>
            <a:pPr eaLnBrk="1" hangingPunct="1"/>
            <a:r>
              <a:rPr lang="pt-BR" altLang="pt-BR"/>
              <a:t>Exercícios</a:t>
            </a:r>
          </a:p>
        </p:txBody>
      </p:sp>
      <p:sp>
        <p:nvSpPr>
          <p:cNvPr id="156675" name="Rectangle 3">
            <a:extLst>
              <a:ext uri="{FF2B5EF4-FFF2-40B4-BE49-F238E27FC236}">
                <a16:creationId xmlns:a16="http://schemas.microsoft.com/office/drawing/2014/main" id="{71158216-25BE-4E84-8B8C-F6A8455256AA}"/>
              </a:ext>
            </a:extLst>
          </p:cNvPr>
          <p:cNvSpPr>
            <a:spLocks noGrp="1" noChangeArrowheads="1"/>
          </p:cNvSpPr>
          <p:nvPr>
            <p:ph type="body" idx="4294967295"/>
          </p:nvPr>
        </p:nvSpPr>
        <p:spPr>
          <a:xfrm>
            <a:off x="0" y="765175"/>
            <a:ext cx="8748713" cy="1871663"/>
          </a:xfrm>
        </p:spPr>
        <p:txBody>
          <a:bodyPr/>
          <a:lstStyle/>
          <a:p>
            <a:pPr eaLnBrk="1">
              <a:buFont typeface="Wingdings" panose="05000000000000000000" pitchFamily="2" charset="2"/>
              <a:buNone/>
            </a:pPr>
            <a:r>
              <a:rPr lang="pt-BR" altLang="pt-BR" sz="1800"/>
              <a:t>26-Desenvolva a instrução SQL que reflita o resultado da consulta abaixo:</a:t>
            </a:r>
            <a:endParaRPr lang="en-US" altLang="pt-BR" sz="1800"/>
          </a:p>
        </p:txBody>
      </p:sp>
      <p:sp>
        <p:nvSpPr>
          <p:cNvPr id="156676" name="Rectangle 3">
            <a:extLst>
              <a:ext uri="{FF2B5EF4-FFF2-40B4-BE49-F238E27FC236}">
                <a16:creationId xmlns:a16="http://schemas.microsoft.com/office/drawing/2014/main" id="{1680C862-851A-4943-ADC0-859EDB0B8A2A}"/>
              </a:ext>
            </a:extLst>
          </p:cNvPr>
          <p:cNvSpPr>
            <a:spLocks noChangeArrowheads="1"/>
          </p:cNvSpPr>
          <p:nvPr/>
        </p:nvSpPr>
        <p:spPr bwMode="auto">
          <a:xfrm>
            <a:off x="179388" y="4149725"/>
            <a:ext cx="8569325"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pt-BR" altLang="pt-BR" sz="1200" b="1"/>
              <a:t>select cd_cliente,</a:t>
            </a:r>
            <a:endParaRPr lang="en-US" altLang="pt-BR" sz="1200" b="1"/>
          </a:p>
          <a:p>
            <a:pPr eaLnBrk="1" hangingPunct="1">
              <a:spcBef>
                <a:spcPct val="0"/>
              </a:spcBef>
              <a:buClrTx/>
              <a:buSzTx/>
              <a:buFontTx/>
              <a:buNone/>
            </a:pPr>
            <a:r>
              <a:rPr lang="pt-BR" altLang="pt-BR" sz="1200" b="1"/>
              <a:t>   sum(vl_total) "VL_TOT_LOCACAO",</a:t>
            </a:r>
            <a:r>
              <a:rPr lang="en-US" altLang="pt-BR" sz="1200" b="1"/>
              <a:t> </a:t>
            </a:r>
          </a:p>
          <a:p>
            <a:pPr eaLnBrk="1" hangingPunct="1">
              <a:spcBef>
                <a:spcPct val="0"/>
              </a:spcBef>
              <a:buClrTx/>
              <a:buSzTx/>
              <a:buFontTx/>
              <a:buNone/>
            </a:pPr>
            <a:r>
              <a:rPr lang="pt-BR" altLang="pt-BR" sz="1200" b="1"/>
              <a:t>   count(cd_cliente) "QTD_LOCACOES_REALIZADAS"</a:t>
            </a:r>
            <a:endParaRPr lang="en-US" altLang="pt-BR" sz="1200" b="1"/>
          </a:p>
          <a:p>
            <a:pPr eaLnBrk="1" hangingPunct="1">
              <a:spcBef>
                <a:spcPct val="0"/>
              </a:spcBef>
              <a:buClrTx/>
              <a:buSzTx/>
              <a:buFontTx/>
              <a:buNone/>
            </a:pPr>
            <a:r>
              <a:rPr lang="pt-BR" altLang="pt-BR" sz="1200" b="1"/>
              <a:t> from loc_pedido_locacao</a:t>
            </a:r>
            <a:endParaRPr lang="en-US" altLang="pt-BR" sz="1200" b="1"/>
          </a:p>
          <a:p>
            <a:pPr eaLnBrk="1">
              <a:spcBef>
                <a:spcPct val="0"/>
              </a:spcBef>
              <a:buClrTx/>
              <a:buSzTx/>
              <a:buFontTx/>
              <a:buNone/>
            </a:pPr>
            <a:r>
              <a:rPr lang="pt-BR" altLang="pt-BR" sz="1200" b="1"/>
              <a:t> </a:t>
            </a:r>
            <a:r>
              <a:rPr lang="en-US" altLang="pt-BR" sz="1200" b="1"/>
              <a:t>group by cd_cliente;</a:t>
            </a:r>
          </a:p>
        </p:txBody>
      </p:sp>
      <p:sp>
        <p:nvSpPr>
          <p:cNvPr id="31749" name="Rectangle 2">
            <a:extLst>
              <a:ext uri="{FF2B5EF4-FFF2-40B4-BE49-F238E27FC236}">
                <a16:creationId xmlns:a16="http://schemas.microsoft.com/office/drawing/2014/main" id="{65CE8EF9-DC83-4809-BF51-0465B3AC385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endParaRPr lang="en-US" altLang="pt-BR" sz="1800"/>
          </a:p>
        </p:txBody>
      </p:sp>
      <p:graphicFrame>
        <p:nvGraphicFramePr>
          <p:cNvPr id="31750" name="Object 1">
            <a:extLst>
              <a:ext uri="{FF2B5EF4-FFF2-40B4-BE49-F238E27FC236}">
                <a16:creationId xmlns:a16="http://schemas.microsoft.com/office/drawing/2014/main" id="{42BA26F8-56F5-4F6B-B415-05BF66685C0B}"/>
              </a:ext>
            </a:extLst>
          </p:cNvPr>
          <p:cNvGraphicFramePr>
            <a:graphicFrameLocks noChangeAspect="1"/>
          </p:cNvGraphicFramePr>
          <p:nvPr/>
        </p:nvGraphicFramePr>
        <p:xfrm>
          <a:off x="4643438" y="1268413"/>
          <a:ext cx="3771900" cy="2752725"/>
        </p:xfrm>
        <a:graphic>
          <a:graphicData uri="http://schemas.openxmlformats.org/presentationml/2006/ole">
            <mc:AlternateContent xmlns:mc="http://schemas.openxmlformats.org/markup-compatibility/2006">
              <mc:Choice xmlns:v="urn:schemas-microsoft-com:vml" Requires="v">
                <p:oleObj spid="_x0000_s31752" name="Bitmap Image" r:id="rId3" imgW="3772427" imgH="2752381" progId="Paint.Picture">
                  <p:embed/>
                </p:oleObj>
              </mc:Choice>
              <mc:Fallback>
                <p:oleObj name="Bitmap Image" r:id="rId3" imgW="3772427" imgH="2752381"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1268413"/>
                        <a:ext cx="3771900"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 calcmode="lin" valueType="num">
                                      <p:cBhvr additive="base">
                                        <p:cTn id="7" dur="500" fill="hold"/>
                                        <p:tgtEl>
                                          <p:spTgt spid="156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6676"/>
                                        </p:tgtEl>
                                        <p:attrNameLst>
                                          <p:attrName>style.visibility</p:attrName>
                                        </p:attrNameLst>
                                      </p:cBhvr>
                                      <p:to>
                                        <p:strVal val="visible"/>
                                      </p:to>
                                    </p:set>
                                    <p:animEffect transition="in" filter="box(in)">
                                      <p:cBhvr>
                                        <p:cTn id="13" dur="500"/>
                                        <p:tgtEl>
                                          <p:spTgt spid="15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P spid="15667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55344D5-2813-4489-A096-8D327DC3E14B}"/>
              </a:ext>
            </a:extLst>
          </p:cNvPr>
          <p:cNvSpPr>
            <a:spLocks noGrp="1" noChangeArrowheads="1"/>
          </p:cNvSpPr>
          <p:nvPr>
            <p:ph type="title" idx="4294967295"/>
          </p:nvPr>
        </p:nvSpPr>
        <p:spPr/>
        <p:txBody>
          <a:bodyPr/>
          <a:lstStyle/>
          <a:p>
            <a:pPr eaLnBrk="1" hangingPunct="1"/>
            <a:r>
              <a:rPr lang="pt-BR" altLang="pt-BR"/>
              <a:t>Exercícios</a:t>
            </a:r>
          </a:p>
        </p:txBody>
      </p:sp>
      <p:sp>
        <p:nvSpPr>
          <p:cNvPr id="157699" name="Rectangle 3">
            <a:extLst>
              <a:ext uri="{FF2B5EF4-FFF2-40B4-BE49-F238E27FC236}">
                <a16:creationId xmlns:a16="http://schemas.microsoft.com/office/drawing/2014/main" id="{D3952CFA-CF43-4DED-A79C-D39A006E4999}"/>
              </a:ext>
            </a:extLst>
          </p:cNvPr>
          <p:cNvSpPr>
            <a:spLocks noGrp="1" noChangeArrowheads="1"/>
          </p:cNvSpPr>
          <p:nvPr>
            <p:ph type="body" idx="4294967295"/>
          </p:nvPr>
        </p:nvSpPr>
        <p:spPr>
          <a:xfrm>
            <a:off x="0" y="765175"/>
            <a:ext cx="8748713" cy="1871663"/>
          </a:xfrm>
        </p:spPr>
        <p:txBody>
          <a:bodyPr/>
          <a:lstStyle/>
          <a:p>
            <a:pPr eaLnBrk="1">
              <a:buFont typeface="Wingdings" panose="05000000000000000000" pitchFamily="2" charset="2"/>
              <a:buNone/>
            </a:pPr>
            <a:r>
              <a:rPr lang="pt-BR" altLang="pt-BR" sz="1800"/>
              <a:t>27-Crie uma instrução SQL que exiba todos os dados da tabela de Cidade, somente para as cidades que tenham ao menos um espaço em branco em seu nome completo? Exiba essa consulta em ordem de sigla de Estado. </a:t>
            </a:r>
            <a:endParaRPr lang="en-US" altLang="pt-BR" sz="1800" b="1"/>
          </a:p>
        </p:txBody>
      </p:sp>
      <p:sp>
        <p:nvSpPr>
          <p:cNvPr id="157700" name="Rectangle 3">
            <a:extLst>
              <a:ext uri="{FF2B5EF4-FFF2-40B4-BE49-F238E27FC236}">
                <a16:creationId xmlns:a16="http://schemas.microsoft.com/office/drawing/2014/main" id="{D68BC106-3BBF-4E93-8FF7-147986893840}"/>
              </a:ext>
            </a:extLst>
          </p:cNvPr>
          <p:cNvSpPr>
            <a:spLocks noChangeArrowheads="1"/>
          </p:cNvSpPr>
          <p:nvPr/>
        </p:nvSpPr>
        <p:spPr bwMode="auto">
          <a:xfrm>
            <a:off x="395288" y="2422525"/>
            <a:ext cx="79914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en-US" altLang="pt-BR" sz="1200" b="1"/>
              <a:t>select * from loc_cidade</a:t>
            </a:r>
          </a:p>
          <a:p>
            <a:pPr eaLnBrk="1" hangingPunct="1">
              <a:spcBef>
                <a:spcPct val="0"/>
              </a:spcBef>
              <a:buClrTx/>
              <a:buSzTx/>
              <a:buFontTx/>
              <a:buNone/>
            </a:pPr>
            <a:r>
              <a:rPr lang="en-US" altLang="pt-BR" sz="1200" b="1"/>
              <a:t>         where nm_cidade like '% %'</a:t>
            </a:r>
          </a:p>
          <a:p>
            <a:pPr eaLnBrk="1">
              <a:spcBef>
                <a:spcPct val="0"/>
              </a:spcBef>
              <a:buClrTx/>
              <a:buSzTx/>
              <a:buFontTx/>
              <a:buNone/>
            </a:pPr>
            <a:r>
              <a:rPr lang="en-US" altLang="pt-BR" sz="1200" b="1"/>
              <a:t>         order by cd_estado;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 calcmode="lin" valueType="num">
                                      <p:cBhvr additive="base">
                                        <p:cTn id="7" dur="500" fill="hold"/>
                                        <p:tgtEl>
                                          <p:spTgt spid="157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7700"/>
                                        </p:tgtEl>
                                        <p:attrNameLst>
                                          <p:attrName>style.visibility</p:attrName>
                                        </p:attrNameLst>
                                      </p:cBhvr>
                                      <p:to>
                                        <p:strVal val="visible"/>
                                      </p:to>
                                    </p:set>
                                    <p:animEffect transition="in" filter="box(in)">
                                      <p:cBhvr>
                                        <p:cTn id="13" dur="500"/>
                                        <p:tgtEl>
                                          <p:spTgt spid="157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70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CA4F5FA-F354-43EE-9062-7CEA205B3F71}"/>
              </a:ext>
            </a:extLst>
          </p:cNvPr>
          <p:cNvSpPr>
            <a:spLocks noGrp="1" noChangeArrowheads="1"/>
          </p:cNvSpPr>
          <p:nvPr>
            <p:ph type="title" idx="4294967295"/>
          </p:nvPr>
        </p:nvSpPr>
        <p:spPr/>
        <p:txBody>
          <a:bodyPr/>
          <a:lstStyle/>
          <a:p>
            <a:pPr eaLnBrk="1" hangingPunct="1"/>
            <a:r>
              <a:rPr lang="pt-BR" altLang="pt-BR"/>
              <a:t>Exercícios</a:t>
            </a:r>
          </a:p>
        </p:txBody>
      </p:sp>
      <p:sp>
        <p:nvSpPr>
          <p:cNvPr id="133123" name="Rectangle 3">
            <a:extLst>
              <a:ext uri="{FF2B5EF4-FFF2-40B4-BE49-F238E27FC236}">
                <a16:creationId xmlns:a16="http://schemas.microsoft.com/office/drawing/2014/main" id="{3113AC9C-E974-4BAD-9B1A-F612A50B8336}"/>
              </a:ext>
            </a:extLst>
          </p:cNvPr>
          <p:cNvSpPr>
            <a:spLocks noGrp="1" noChangeArrowheads="1"/>
          </p:cNvSpPr>
          <p:nvPr>
            <p:ph type="body" idx="4294967295"/>
          </p:nvPr>
        </p:nvSpPr>
        <p:spPr>
          <a:xfrm>
            <a:off x="323850" y="765175"/>
            <a:ext cx="8208963" cy="1871663"/>
          </a:xfrm>
        </p:spPr>
        <p:txBody>
          <a:bodyPr/>
          <a:lstStyle/>
          <a:p>
            <a:pPr marL="457200" indent="-457200" eaLnBrk="1" hangingPunct="1">
              <a:lnSpc>
                <a:spcPct val="90000"/>
              </a:lnSpc>
              <a:buFont typeface="Wingdings" panose="05000000000000000000" pitchFamily="2" charset="2"/>
              <a:buNone/>
            </a:pPr>
            <a:r>
              <a:rPr lang="pt-BR" altLang="pt-BR" sz="1800"/>
              <a:t>2-	Desenvolva uma instrução SQL que exiba os seguintes dados: O código do departamento, o nome do departamento, o valor médio do salário gasto pelo departamento e o valor total gasto pelo departamento. Exiba somente os dados de determinado departamento que gastam em média mais do que o valor informado pela variável de substituição. Utilize uma variável de substituição para filtrar o valor médio gasto pelo departamento. </a:t>
            </a:r>
          </a:p>
        </p:txBody>
      </p:sp>
      <p:sp>
        <p:nvSpPr>
          <p:cNvPr id="133124" name="Rectangle 3">
            <a:extLst>
              <a:ext uri="{FF2B5EF4-FFF2-40B4-BE49-F238E27FC236}">
                <a16:creationId xmlns:a16="http://schemas.microsoft.com/office/drawing/2014/main" id="{2895F6F8-1F60-47EA-9948-9955A13AF936}"/>
              </a:ext>
            </a:extLst>
          </p:cNvPr>
          <p:cNvSpPr>
            <a:spLocks noChangeArrowheads="1"/>
          </p:cNvSpPr>
          <p:nvPr/>
        </p:nvSpPr>
        <p:spPr bwMode="auto">
          <a:xfrm>
            <a:off x="684213" y="2746375"/>
            <a:ext cx="79914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pt-BR" altLang="pt-BR" sz="1200" b="1"/>
              <a:t>SELECT dep.cd_depto, dep.nm_depto,   AVG(func.vl_salario) MEDIA_SALARIAL, SUM(func.vl_salario) TOTAL_GASTO</a:t>
            </a:r>
          </a:p>
          <a:p>
            <a:pPr eaLnBrk="1" hangingPunct="1">
              <a:buFont typeface="Wingdings" panose="05000000000000000000" pitchFamily="2" charset="2"/>
              <a:buNone/>
            </a:pPr>
            <a:r>
              <a:rPr lang="pt-BR" altLang="pt-BR" sz="1200" b="1"/>
              <a:t> FROM LOC_DEPTO dep, LOC_FUNCIONARIO func</a:t>
            </a:r>
          </a:p>
          <a:p>
            <a:pPr eaLnBrk="1" hangingPunct="1">
              <a:buFont typeface="Wingdings" panose="05000000000000000000" pitchFamily="2" charset="2"/>
              <a:buNone/>
            </a:pPr>
            <a:r>
              <a:rPr lang="pt-BR" altLang="pt-BR" sz="1200" b="1"/>
              <a:t>WHERE dep.cd_depto = func.cd_depto </a:t>
            </a:r>
            <a:endParaRPr lang="en-US" altLang="pt-BR" sz="1200" b="1"/>
          </a:p>
          <a:p>
            <a:pPr eaLnBrk="1" hangingPunct="1">
              <a:buFont typeface="Wingdings" panose="05000000000000000000" pitchFamily="2" charset="2"/>
              <a:buNone/>
            </a:pPr>
            <a:r>
              <a:rPr lang="en-US" altLang="pt-BR" sz="1200" b="1"/>
              <a:t>GROUP BY dep.cd_depto, dep.nm_depto</a:t>
            </a:r>
            <a:endParaRPr lang="pt-BR" altLang="pt-BR" sz="1200" b="1"/>
          </a:p>
          <a:p>
            <a:pPr eaLnBrk="1" hangingPunct="1">
              <a:buFont typeface="Wingdings" panose="05000000000000000000" pitchFamily="2" charset="2"/>
              <a:buNone/>
            </a:pPr>
            <a:r>
              <a:rPr lang="pt-BR" altLang="pt-BR" sz="1200" b="1"/>
              <a:t>HAVING AVG(func.vl_salario) &gt; &amp;media</a:t>
            </a:r>
          </a:p>
          <a:p>
            <a:pPr eaLnBrk="1" hangingPunct="1">
              <a:buFont typeface="Wingdings" panose="05000000000000000000" pitchFamily="2" charset="2"/>
              <a:buNone/>
            </a:pPr>
            <a:r>
              <a:rPr lang="pt-BR" altLang="pt-BR" sz="1200" b="1"/>
              <a:t>ORDER BY dep.cd_depto;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 calcmode="lin" valueType="num">
                                      <p:cBhvr additive="base">
                                        <p:cTn id="7" dur="500" fill="hold"/>
                                        <p:tgtEl>
                                          <p:spTgt spid="133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3124"/>
                                        </p:tgtEl>
                                        <p:attrNameLst>
                                          <p:attrName>style.visibility</p:attrName>
                                        </p:attrNameLst>
                                      </p:cBhvr>
                                      <p:to>
                                        <p:strVal val="visible"/>
                                      </p:to>
                                    </p:set>
                                    <p:animEffect transition="in" filter="box(in)">
                                      <p:cBhvr>
                                        <p:cTn id="13" dur="500"/>
                                        <p:tgtEl>
                                          <p:spTgt spid="133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P spid="1331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2A79CD5-F28B-4203-8AA8-62D8E29FEADE}"/>
              </a:ext>
            </a:extLst>
          </p:cNvPr>
          <p:cNvSpPr>
            <a:spLocks noGrp="1" noChangeArrowheads="1"/>
          </p:cNvSpPr>
          <p:nvPr>
            <p:ph type="title" idx="4294967295"/>
          </p:nvPr>
        </p:nvSpPr>
        <p:spPr/>
        <p:txBody>
          <a:bodyPr/>
          <a:lstStyle/>
          <a:p>
            <a:pPr eaLnBrk="1" hangingPunct="1"/>
            <a:r>
              <a:rPr lang="pt-BR" altLang="pt-BR"/>
              <a:t>Exercícios</a:t>
            </a:r>
          </a:p>
        </p:txBody>
      </p:sp>
      <p:sp>
        <p:nvSpPr>
          <p:cNvPr id="158723" name="Rectangle 3">
            <a:extLst>
              <a:ext uri="{FF2B5EF4-FFF2-40B4-BE49-F238E27FC236}">
                <a16:creationId xmlns:a16="http://schemas.microsoft.com/office/drawing/2014/main" id="{884A4E35-D333-4FFF-B88C-F777C9CD2217}"/>
              </a:ext>
            </a:extLst>
          </p:cNvPr>
          <p:cNvSpPr>
            <a:spLocks noGrp="1" noChangeArrowheads="1"/>
          </p:cNvSpPr>
          <p:nvPr>
            <p:ph type="body" idx="4294967295"/>
          </p:nvPr>
        </p:nvSpPr>
        <p:spPr>
          <a:xfrm>
            <a:off x="0" y="765175"/>
            <a:ext cx="8748713" cy="1871663"/>
          </a:xfrm>
        </p:spPr>
        <p:txBody>
          <a:bodyPr/>
          <a:lstStyle/>
          <a:p>
            <a:pPr marL="457200" indent="-457200" eaLnBrk="1" hangingPunct="1">
              <a:lnSpc>
                <a:spcPct val="90000"/>
              </a:lnSpc>
              <a:buFont typeface="Wingdings" panose="05000000000000000000" pitchFamily="2" charset="2"/>
              <a:buNone/>
            </a:pPr>
            <a:r>
              <a:rPr lang="pt-BR" altLang="pt-BR" sz="1800"/>
              <a:t>28-Crie uma pesquisa que exiba o nome das 10 primeiras cidades do estado de São Paulo que iniciam com a letra A. </a:t>
            </a:r>
          </a:p>
        </p:txBody>
      </p:sp>
      <p:sp>
        <p:nvSpPr>
          <p:cNvPr id="158724" name="Rectangle 3">
            <a:extLst>
              <a:ext uri="{FF2B5EF4-FFF2-40B4-BE49-F238E27FC236}">
                <a16:creationId xmlns:a16="http://schemas.microsoft.com/office/drawing/2014/main" id="{78C1750E-D7C0-421F-9B2D-79796C47A575}"/>
              </a:ext>
            </a:extLst>
          </p:cNvPr>
          <p:cNvSpPr>
            <a:spLocks noChangeArrowheads="1"/>
          </p:cNvSpPr>
          <p:nvPr/>
        </p:nvSpPr>
        <p:spPr bwMode="auto">
          <a:xfrm>
            <a:off x="395288" y="1682750"/>
            <a:ext cx="79914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pt-BR" altLang="pt-BR" sz="1200" b="1"/>
              <a:t>select nm_cidade</a:t>
            </a:r>
            <a:endParaRPr lang="en-US" altLang="pt-BR" sz="1200" b="1"/>
          </a:p>
          <a:p>
            <a:pPr eaLnBrk="1" hangingPunct="1">
              <a:spcBef>
                <a:spcPct val="0"/>
              </a:spcBef>
              <a:buClrTx/>
              <a:buSzTx/>
              <a:buFontTx/>
              <a:buNone/>
            </a:pPr>
            <a:r>
              <a:rPr lang="pt-BR" altLang="pt-BR" sz="1200" b="1"/>
              <a:t>    from loc_cidade</a:t>
            </a:r>
            <a:endParaRPr lang="en-US" altLang="pt-BR" sz="1200" b="1"/>
          </a:p>
          <a:p>
            <a:pPr eaLnBrk="1" hangingPunct="1">
              <a:spcBef>
                <a:spcPct val="0"/>
              </a:spcBef>
              <a:buClrTx/>
              <a:buSzTx/>
              <a:buFontTx/>
              <a:buNone/>
            </a:pPr>
            <a:r>
              <a:rPr lang="pt-BR" altLang="pt-BR" sz="1200" b="1"/>
              <a:t>    </a:t>
            </a:r>
            <a:r>
              <a:rPr lang="en-US" altLang="pt-BR" sz="1200" b="1"/>
              <a:t>where cd_estado = 'SP'</a:t>
            </a:r>
          </a:p>
          <a:p>
            <a:pPr eaLnBrk="1" hangingPunct="1">
              <a:spcBef>
                <a:spcPct val="0"/>
              </a:spcBef>
              <a:buClrTx/>
              <a:buSzTx/>
              <a:buFontTx/>
              <a:buNone/>
            </a:pPr>
            <a:r>
              <a:rPr lang="en-US" altLang="pt-BR" sz="1200" b="1"/>
              <a:t>       and   nm_cidade like 'A%'</a:t>
            </a:r>
          </a:p>
          <a:p>
            <a:pPr eaLnBrk="1">
              <a:spcBef>
                <a:spcPct val="0"/>
              </a:spcBef>
              <a:buClrTx/>
              <a:buSzTx/>
              <a:buFontTx/>
              <a:buNone/>
            </a:pPr>
            <a:r>
              <a:rPr lang="en-US" altLang="pt-BR" sz="1200" b="1"/>
              <a:t>       and   rownum &lt;= 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 calcmode="lin" valueType="num">
                                      <p:cBhvr additive="base">
                                        <p:cTn id="7" dur="500" fill="hold"/>
                                        <p:tgtEl>
                                          <p:spTgt spid="158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87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8724"/>
                                        </p:tgtEl>
                                        <p:attrNameLst>
                                          <p:attrName>style.visibility</p:attrName>
                                        </p:attrNameLst>
                                      </p:cBhvr>
                                      <p:to>
                                        <p:strVal val="visible"/>
                                      </p:to>
                                    </p:set>
                                    <p:animEffect transition="in" filter="box(in)">
                                      <p:cBhvr>
                                        <p:cTn id="13" dur="500"/>
                                        <p:tgtEl>
                                          <p:spTgt spid="158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P spid="1587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8C0518C-F821-4A9E-BC1F-AB6C7D3FD3BB}"/>
              </a:ext>
            </a:extLst>
          </p:cNvPr>
          <p:cNvSpPr>
            <a:spLocks noGrp="1" noChangeArrowheads="1"/>
          </p:cNvSpPr>
          <p:nvPr>
            <p:ph type="title" idx="4294967295"/>
          </p:nvPr>
        </p:nvSpPr>
        <p:spPr/>
        <p:txBody>
          <a:bodyPr/>
          <a:lstStyle/>
          <a:p>
            <a:pPr eaLnBrk="1" hangingPunct="1"/>
            <a:r>
              <a:rPr lang="pt-BR" altLang="pt-BR"/>
              <a:t>Exercícios</a:t>
            </a:r>
          </a:p>
        </p:txBody>
      </p:sp>
      <p:sp>
        <p:nvSpPr>
          <p:cNvPr id="159747" name="Rectangle 3">
            <a:extLst>
              <a:ext uri="{FF2B5EF4-FFF2-40B4-BE49-F238E27FC236}">
                <a16:creationId xmlns:a16="http://schemas.microsoft.com/office/drawing/2014/main" id="{9BB8A644-C1F4-45D8-9658-4F7D66849BD6}"/>
              </a:ext>
            </a:extLst>
          </p:cNvPr>
          <p:cNvSpPr>
            <a:spLocks noGrp="1" noChangeArrowheads="1"/>
          </p:cNvSpPr>
          <p:nvPr>
            <p:ph type="body" idx="4294967295"/>
          </p:nvPr>
        </p:nvSpPr>
        <p:spPr>
          <a:xfrm>
            <a:off x="0" y="765175"/>
            <a:ext cx="8748713" cy="1871663"/>
          </a:xfrm>
        </p:spPr>
        <p:txBody>
          <a:bodyPr/>
          <a:lstStyle/>
          <a:p>
            <a:pPr eaLnBrk="1">
              <a:buFont typeface="Wingdings" panose="05000000000000000000" pitchFamily="2" charset="2"/>
              <a:buNone/>
            </a:pPr>
            <a:r>
              <a:rPr lang="pt-BR" altLang="pt-BR" sz="1800"/>
              <a:t>29-Crie uma instrução SQL que exiba o nome, a data de início, o CPF e o salário de todos os funcionários cadastrados no departamento de código 33. Exiba os funcionários em ordem de salário (menor para maior). Formate a saída dos dados CPF no padrão Brasileiro o salário no formato brasileiro também (ponto para separar centena e vírgula para separar décima) e coloque a data no formato (dd/mm/yyyy). Classifique a consulta por ordem de maior salário. </a:t>
            </a:r>
            <a:endParaRPr lang="en-US" altLang="pt-BR" sz="1800" b="1"/>
          </a:p>
        </p:txBody>
      </p:sp>
      <p:sp>
        <p:nvSpPr>
          <p:cNvPr id="159748" name="Rectangle 3">
            <a:extLst>
              <a:ext uri="{FF2B5EF4-FFF2-40B4-BE49-F238E27FC236}">
                <a16:creationId xmlns:a16="http://schemas.microsoft.com/office/drawing/2014/main" id="{E3C23B56-17DE-4C06-B563-4328A7EDD44A}"/>
              </a:ext>
            </a:extLst>
          </p:cNvPr>
          <p:cNvSpPr>
            <a:spLocks noChangeArrowheads="1"/>
          </p:cNvSpPr>
          <p:nvPr/>
        </p:nvSpPr>
        <p:spPr bwMode="auto">
          <a:xfrm>
            <a:off x="179388" y="3141663"/>
            <a:ext cx="8569325"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pt-BR" altLang="pt-BR" sz="1200" b="1"/>
              <a:t>select nm_func "Nome",</a:t>
            </a:r>
          </a:p>
          <a:p>
            <a:pPr eaLnBrk="1" hangingPunct="1">
              <a:spcBef>
                <a:spcPct val="0"/>
              </a:spcBef>
              <a:buClrTx/>
              <a:buSzTx/>
              <a:buFontTx/>
              <a:buNone/>
            </a:pPr>
            <a:r>
              <a:rPr lang="pt-BR" altLang="pt-BR" sz="1200" b="1"/>
              <a:t>       TO_CHAR(dt_inicio, 'DD/MM/YYYY') "Data de Inicio",</a:t>
            </a:r>
          </a:p>
          <a:p>
            <a:pPr eaLnBrk="1" hangingPunct="1">
              <a:spcBef>
                <a:spcPct val="0"/>
              </a:spcBef>
              <a:buClrTx/>
              <a:buSzTx/>
              <a:buFontTx/>
              <a:buNone/>
            </a:pPr>
            <a:r>
              <a:rPr lang="pt-BR" altLang="pt-BR" sz="1200" b="1"/>
              <a:t>       TO_CHAR(nr_cpf, 99999999999-99) "CPF",</a:t>
            </a:r>
          </a:p>
          <a:p>
            <a:pPr eaLnBrk="1" hangingPunct="1">
              <a:spcBef>
                <a:spcPct val="0"/>
              </a:spcBef>
              <a:buClrTx/>
              <a:buSzTx/>
              <a:buFontTx/>
              <a:buNone/>
            </a:pPr>
            <a:r>
              <a:rPr lang="pt-BR" altLang="pt-BR" sz="1200" b="1"/>
              <a:t>       TO_CHAR(vl_salario, '$999G990D00') "Salario"</a:t>
            </a:r>
          </a:p>
          <a:p>
            <a:pPr eaLnBrk="1" hangingPunct="1">
              <a:spcBef>
                <a:spcPct val="0"/>
              </a:spcBef>
              <a:buClrTx/>
              <a:buSzTx/>
              <a:buFontTx/>
              <a:buNone/>
            </a:pPr>
            <a:r>
              <a:rPr lang="pt-BR" altLang="pt-BR" sz="1200" b="1"/>
              <a:t>       from loc_funcionario</a:t>
            </a:r>
          </a:p>
          <a:p>
            <a:pPr eaLnBrk="1" hangingPunct="1">
              <a:spcBef>
                <a:spcPct val="0"/>
              </a:spcBef>
              <a:buClrTx/>
              <a:buSzTx/>
              <a:buFontTx/>
              <a:buNone/>
            </a:pPr>
            <a:r>
              <a:rPr lang="pt-BR" altLang="pt-BR" sz="1200" b="1"/>
              <a:t>       where cd_depto &lt;&gt; 10</a:t>
            </a:r>
          </a:p>
          <a:p>
            <a:pPr eaLnBrk="1" hangingPunct="1">
              <a:spcBef>
                <a:spcPct val="0"/>
              </a:spcBef>
              <a:buClrTx/>
              <a:buSzTx/>
              <a:buFontTx/>
              <a:buNone/>
            </a:pPr>
            <a:r>
              <a:rPr lang="pt-BR" altLang="pt-BR" sz="1200" b="1"/>
              <a:t>       order by vl_salario;</a:t>
            </a:r>
            <a:endParaRPr lang="en-US" altLang="pt-BR"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9748"/>
                                        </p:tgtEl>
                                        <p:attrNameLst>
                                          <p:attrName>style.visibility</p:attrName>
                                        </p:attrNameLst>
                                      </p:cBhvr>
                                      <p:to>
                                        <p:strVal val="visible"/>
                                      </p:to>
                                    </p:set>
                                    <p:animEffect transition="in" filter="box(in)">
                                      <p:cBhvr>
                                        <p:cTn id="13" dur="500"/>
                                        <p:tgtEl>
                                          <p:spTgt spid="159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P spid="1597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2EBFEB5-3705-4E09-B158-E24B44A7A375}"/>
              </a:ext>
            </a:extLst>
          </p:cNvPr>
          <p:cNvSpPr>
            <a:spLocks noGrp="1" noChangeArrowheads="1"/>
          </p:cNvSpPr>
          <p:nvPr>
            <p:ph type="title" idx="4294967295"/>
          </p:nvPr>
        </p:nvSpPr>
        <p:spPr/>
        <p:txBody>
          <a:bodyPr/>
          <a:lstStyle/>
          <a:p>
            <a:pPr eaLnBrk="1" hangingPunct="1"/>
            <a:r>
              <a:rPr lang="pt-BR" altLang="pt-BR"/>
              <a:t>Exercícios</a:t>
            </a:r>
          </a:p>
        </p:txBody>
      </p:sp>
      <p:sp>
        <p:nvSpPr>
          <p:cNvPr id="159747" name="Rectangle 3">
            <a:extLst>
              <a:ext uri="{FF2B5EF4-FFF2-40B4-BE49-F238E27FC236}">
                <a16:creationId xmlns:a16="http://schemas.microsoft.com/office/drawing/2014/main" id="{0B67DC0E-6584-4A89-8FA6-4A24D79FF25B}"/>
              </a:ext>
            </a:extLst>
          </p:cNvPr>
          <p:cNvSpPr>
            <a:spLocks noGrp="1" noChangeArrowheads="1"/>
          </p:cNvSpPr>
          <p:nvPr>
            <p:ph type="body" idx="4294967295"/>
          </p:nvPr>
        </p:nvSpPr>
        <p:spPr>
          <a:xfrm>
            <a:off x="0" y="765175"/>
            <a:ext cx="8748713" cy="1871663"/>
          </a:xfrm>
        </p:spPr>
        <p:txBody>
          <a:bodyPr/>
          <a:lstStyle/>
          <a:p>
            <a:pPr eaLnBrk="1">
              <a:buFont typeface="Wingdings" panose="05000000000000000000" pitchFamily="2" charset="2"/>
              <a:buNone/>
            </a:pPr>
            <a:r>
              <a:rPr lang="pt-BR" altLang="pt-BR" sz="1800"/>
              <a:t>30-Crie uma instrução SQL que exiba todas as agências que tem números cadastrados em seu endereço. (os dados estão na tabela LOC_AGENCIA). </a:t>
            </a:r>
            <a:endParaRPr lang="en-US" altLang="pt-BR" sz="1800" b="1"/>
          </a:p>
        </p:txBody>
      </p:sp>
      <p:sp>
        <p:nvSpPr>
          <p:cNvPr id="159748" name="Rectangle 3">
            <a:extLst>
              <a:ext uri="{FF2B5EF4-FFF2-40B4-BE49-F238E27FC236}">
                <a16:creationId xmlns:a16="http://schemas.microsoft.com/office/drawing/2014/main" id="{B5758B82-5A79-4B16-9A2F-5AA687B0753A}"/>
              </a:ext>
            </a:extLst>
          </p:cNvPr>
          <p:cNvSpPr>
            <a:spLocks noChangeArrowheads="1"/>
          </p:cNvSpPr>
          <p:nvPr/>
        </p:nvSpPr>
        <p:spPr bwMode="auto">
          <a:xfrm>
            <a:off x="287338" y="2205038"/>
            <a:ext cx="8569325"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spcBef>
                <a:spcPct val="0"/>
              </a:spcBef>
              <a:buClrTx/>
              <a:buSzTx/>
              <a:buFontTx/>
              <a:buNone/>
            </a:pPr>
            <a:r>
              <a:rPr lang="en-US" altLang="pt-BR" sz="1200" b="1"/>
              <a:t>select * </a:t>
            </a:r>
          </a:p>
          <a:p>
            <a:pPr eaLnBrk="1" hangingPunct="1">
              <a:spcBef>
                <a:spcPct val="0"/>
              </a:spcBef>
              <a:buClrTx/>
              <a:buSzTx/>
              <a:buFontTx/>
              <a:buNone/>
            </a:pPr>
            <a:r>
              <a:rPr lang="en-US" altLang="pt-BR" sz="1200" b="1"/>
              <a:t>    from loc_agencia	</a:t>
            </a:r>
          </a:p>
          <a:p>
            <a:pPr eaLnBrk="1">
              <a:spcBef>
                <a:spcPct val="0"/>
              </a:spcBef>
              <a:buClrTx/>
              <a:buSzTx/>
              <a:buFontTx/>
              <a:buNone/>
            </a:pPr>
            <a:r>
              <a:rPr lang="en-US" altLang="pt-BR" sz="1200" b="1"/>
              <a:t>    where not numero is null;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9748"/>
                                        </p:tgtEl>
                                        <p:attrNameLst>
                                          <p:attrName>style.visibility</p:attrName>
                                        </p:attrNameLst>
                                      </p:cBhvr>
                                      <p:to>
                                        <p:strVal val="visible"/>
                                      </p:to>
                                    </p:set>
                                    <p:animEffect transition="in" filter="box(in)">
                                      <p:cBhvr>
                                        <p:cTn id="13" dur="500"/>
                                        <p:tgtEl>
                                          <p:spTgt spid="159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P spid="15974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556FBEF-4BC8-4208-944A-9E630404C5E6}"/>
              </a:ext>
            </a:extLst>
          </p:cNvPr>
          <p:cNvSpPr txBox="1">
            <a:spLocks noChangeArrowheads="1"/>
          </p:cNvSpPr>
          <p:nvPr/>
        </p:nvSpPr>
        <p:spPr bwMode="auto">
          <a:xfrm>
            <a:off x="107950" y="6021388"/>
            <a:ext cx="8640763" cy="747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marL="457200" indent="-457200" algn="l">
              <a:defRPr/>
            </a:pPr>
            <a:r>
              <a:rPr lang="pt-BR" altLang="pt-BR" sz="1600" kern="0" dirty="0">
                <a:solidFill>
                  <a:schemeClr val="bg1"/>
                </a:solidFill>
              </a:rPr>
              <a:t>Autor: Prof. Jorge Surian</a:t>
            </a:r>
          </a:p>
          <a:p>
            <a:pPr marL="457200" indent="-457200" algn="l">
              <a:defRPr/>
            </a:pPr>
            <a:r>
              <a:rPr lang="pt-BR" altLang="pt-BR" sz="1600" kern="0" dirty="0">
                <a:solidFill>
                  <a:schemeClr val="bg1"/>
                </a:solidFill>
              </a:rPr>
              <a:t>jorge.surian@gmail.com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E15F048-78F8-46C1-AAE6-99A1735268E2}"/>
              </a:ext>
            </a:extLst>
          </p:cNvPr>
          <p:cNvSpPr>
            <a:spLocks noGrp="1" noChangeArrowheads="1"/>
          </p:cNvSpPr>
          <p:nvPr>
            <p:ph type="title" idx="4294967295"/>
          </p:nvPr>
        </p:nvSpPr>
        <p:spPr/>
        <p:txBody>
          <a:bodyPr/>
          <a:lstStyle/>
          <a:p>
            <a:pPr eaLnBrk="1" hangingPunct="1"/>
            <a:r>
              <a:rPr lang="pt-BR" altLang="pt-BR"/>
              <a:t>Exercícios</a:t>
            </a:r>
          </a:p>
        </p:txBody>
      </p:sp>
      <p:sp>
        <p:nvSpPr>
          <p:cNvPr id="134147" name="Rectangle 3">
            <a:extLst>
              <a:ext uri="{FF2B5EF4-FFF2-40B4-BE49-F238E27FC236}">
                <a16:creationId xmlns:a16="http://schemas.microsoft.com/office/drawing/2014/main" id="{409CB86B-4C31-4097-AFB6-62214C453436}"/>
              </a:ext>
            </a:extLst>
          </p:cNvPr>
          <p:cNvSpPr>
            <a:spLocks noGrp="1" noChangeArrowheads="1"/>
          </p:cNvSpPr>
          <p:nvPr>
            <p:ph type="body" idx="4294967295"/>
          </p:nvPr>
        </p:nvSpPr>
        <p:spPr>
          <a:xfrm>
            <a:off x="323850" y="765175"/>
            <a:ext cx="8208963" cy="2592388"/>
          </a:xfrm>
        </p:spPr>
        <p:txBody>
          <a:bodyPr/>
          <a:lstStyle/>
          <a:p>
            <a:pPr marL="457200" indent="-457200" eaLnBrk="1" hangingPunct="1">
              <a:lnSpc>
                <a:spcPct val="80000"/>
              </a:lnSpc>
              <a:buFont typeface="Wingdings" panose="05000000000000000000" pitchFamily="2" charset="2"/>
              <a:buNone/>
            </a:pPr>
            <a:r>
              <a:rPr lang="pt-BR" altLang="pt-BR" sz="1800"/>
              <a:t>3-	Desenvolva uma instrução SQL que exiba os seguintes dados: código e nome do departamento, Qtde Total de Funcionários por departamento, Valor Total de salário gasto (Salário + comissão) e Valor total de salário gasto anualmente (Salário + Comissão)*12. Exiba somente os departamentos que gastam mais do que a média salarial da empresa (Salário + Comissão). Classifique o resultado em ordem decrescente de Valor Total de salário gasto.</a:t>
            </a:r>
          </a:p>
          <a:p>
            <a:pPr marL="457200" indent="-457200" eaLnBrk="1" hangingPunct="1">
              <a:lnSpc>
                <a:spcPct val="80000"/>
              </a:lnSpc>
              <a:buFont typeface="Wingdings" panose="05000000000000000000" pitchFamily="2" charset="2"/>
              <a:buNone/>
            </a:pPr>
            <a:r>
              <a:rPr lang="pt-BR" altLang="pt-BR" sz="1800"/>
              <a:t>	</a:t>
            </a:r>
          </a:p>
        </p:txBody>
      </p:sp>
      <p:sp>
        <p:nvSpPr>
          <p:cNvPr id="134148" name="Rectangle 3">
            <a:extLst>
              <a:ext uri="{FF2B5EF4-FFF2-40B4-BE49-F238E27FC236}">
                <a16:creationId xmlns:a16="http://schemas.microsoft.com/office/drawing/2014/main" id="{67697E05-EDE1-4C71-97DF-08609A718D86}"/>
              </a:ext>
            </a:extLst>
          </p:cNvPr>
          <p:cNvSpPr>
            <a:spLocks noChangeArrowheads="1"/>
          </p:cNvSpPr>
          <p:nvPr/>
        </p:nvSpPr>
        <p:spPr bwMode="auto">
          <a:xfrm>
            <a:off x="576263" y="2852738"/>
            <a:ext cx="7991475"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pt-BR" altLang="pt-BR" sz="1200" b="1"/>
              <a:t>SELECT dep.cd_depto, dep.nm_depto, COUNT(func.cd_func) QTDE_FUNCIONARIOS, SUM(func.vl_salario * (1+(func.vl_perc_comissao/100))) VALOR_TOTAL_SALARIO,</a:t>
            </a:r>
          </a:p>
          <a:p>
            <a:pPr eaLnBrk="1" hangingPunct="1">
              <a:buFont typeface="Wingdings" panose="05000000000000000000" pitchFamily="2" charset="2"/>
              <a:buNone/>
            </a:pPr>
            <a:r>
              <a:rPr lang="pt-BR" altLang="pt-BR" sz="1200" b="1"/>
              <a:t>      SUM(func.vl_salario * (1+(func.vl_perc_comissao/100)))*12 VALOR_TOTAL_SALARIO_ANUAL</a:t>
            </a:r>
          </a:p>
          <a:p>
            <a:pPr eaLnBrk="1" hangingPunct="1">
              <a:buFont typeface="Wingdings" panose="05000000000000000000" pitchFamily="2" charset="2"/>
              <a:buNone/>
            </a:pPr>
            <a:r>
              <a:rPr lang="pt-BR" altLang="pt-BR" sz="1200" b="1"/>
              <a:t>FROM LOC_DEPTO dep, LOC_FUNCIONARIO func</a:t>
            </a:r>
          </a:p>
          <a:p>
            <a:pPr eaLnBrk="1" hangingPunct="1">
              <a:buFont typeface="Wingdings" panose="05000000000000000000" pitchFamily="2" charset="2"/>
              <a:buNone/>
            </a:pPr>
            <a:r>
              <a:rPr lang="pt-BR" altLang="pt-BR" sz="1200" b="1"/>
              <a:t>WHERE dep.cd_depto = func.cd_depto </a:t>
            </a:r>
            <a:endParaRPr lang="en-US" altLang="pt-BR" sz="1200" b="1"/>
          </a:p>
          <a:p>
            <a:pPr eaLnBrk="1" hangingPunct="1">
              <a:buFont typeface="Wingdings" panose="05000000000000000000" pitchFamily="2" charset="2"/>
              <a:buNone/>
            </a:pPr>
            <a:r>
              <a:rPr lang="en-US" altLang="pt-BR" sz="1200" b="1"/>
              <a:t>GROUP BY dep.cd_depto, dep.nm_depto</a:t>
            </a:r>
            <a:endParaRPr lang="pt-BR" altLang="pt-BR" sz="1200" b="1"/>
          </a:p>
          <a:p>
            <a:pPr eaLnBrk="1" hangingPunct="1">
              <a:buFont typeface="Wingdings" panose="05000000000000000000" pitchFamily="2" charset="2"/>
              <a:buNone/>
            </a:pPr>
            <a:r>
              <a:rPr lang="pt-BR" altLang="pt-BR" sz="1200" b="1"/>
              <a:t>HAVING SUM(func.vl_salario * (1+(func.vl_perc_comissao/100))) &gt; </a:t>
            </a:r>
          </a:p>
          <a:p>
            <a:pPr eaLnBrk="1" hangingPunct="1">
              <a:buFont typeface="Wingdings" panose="05000000000000000000" pitchFamily="2" charset="2"/>
              <a:buNone/>
            </a:pPr>
            <a:r>
              <a:rPr lang="pt-BR" altLang="pt-BR" sz="1200" b="1"/>
              <a:t>               (SELECT AVG(func.vl_salario) FROM loc_funcionario func)</a:t>
            </a:r>
          </a:p>
          <a:p>
            <a:pPr eaLnBrk="1" hangingPunct="1">
              <a:buFont typeface="Wingdings" panose="05000000000000000000" pitchFamily="2" charset="2"/>
              <a:buNone/>
            </a:pPr>
            <a:r>
              <a:rPr lang="pt-BR" altLang="pt-BR" sz="1200" b="1"/>
              <a:t>ORDER BY VALOR_TOTAL_SALARIO_ANUAL DESC;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 calcmode="lin" valueType="num">
                                      <p:cBhvr additive="base">
                                        <p:cTn id="7" dur="500" fill="hold"/>
                                        <p:tgtEl>
                                          <p:spTgt spid="134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4147">
                                            <p:txEl>
                                              <p:pRg st="1" end="1"/>
                                            </p:txEl>
                                          </p:spTgt>
                                        </p:tgtEl>
                                        <p:attrNameLst>
                                          <p:attrName>style.visibility</p:attrName>
                                        </p:attrNameLst>
                                      </p:cBhvr>
                                      <p:to>
                                        <p:strVal val="visible"/>
                                      </p:to>
                                    </p:set>
                                    <p:anim calcmode="lin" valueType="num">
                                      <p:cBhvr additive="base">
                                        <p:cTn id="13" dur="500" fill="hold"/>
                                        <p:tgtEl>
                                          <p:spTgt spid="134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4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34148"/>
                                        </p:tgtEl>
                                        <p:attrNameLst>
                                          <p:attrName>style.visibility</p:attrName>
                                        </p:attrNameLst>
                                      </p:cBhvr>
                                      <p:to>
                                        <p:strVal val="visible"/>
                                      </p:to>
                                    </p:set>
                                    <p:animEffect transition="in" filter="box(in)">
                                      <p:cBhvr>
                                        <p:cTn id="19" dur="500"/>
                                        <p:tgtEl>
                                          <p:spTgt spid="134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P spid="1341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E61829F-1F30-4B21-A6D3-BE472F692406}"/>
              </a:ext>
            </a:extLst>
          </p:cNvPr>
          <p:cNvSpPr>
            <a:spLocks noGrp="1" noChangeArrowheads="1"/>
          </p:cNvSpPr>
          <p:nvPr>
            <p:ph type="title" idx="4294967295"/>
          </p:nvPr>
        </p:nvSpPr>
        <p:spPr/>
        <p:txBody>
          <a:bodyPr/>
          <a:lstStyle/>
          <a:p>
            <a:pPr eaLnBrk="1" hangingPunct="1"/>
            <a:r>
              <a:rPr lang="pt-BR" altLang="pt-BR"/>
              <a:t>Exercícios</a:t>
            </a:r>
          </a:p>
        </p:txBody>
      </p:sp>
      <p:sp>
        <p:nvSpPr>
          <p:cNvPr id="135171" name="Rectangle 3">
            <a:extLst>
              <a:ext uri="{FF2B5EF4-FFF2-40B4-BE49-F238E27FC236}">
                <a16:creationId xmlns:a16="http://schemas.microsoft.com/office/drawing/2014/main" id="{1A8007E5-F6C0-4FFE-8FB3-896D93C2D90F}"/>
              </a:ext>
            </a:extLst>
          </p:cNvPr>
          <p:cNvSpPr>
            <a:spLocks noGrp="1" noChangeArrowheads="1"/>
          </p:cNvSpPr>
          <p:nvPr>
            <p:ph type="body" idx="4294967295"/>
          </p:nvPr>
        </p:nvSpPr>
        <p:spPr>
          <a:xfrm>
            <a:off x="323850" y="765175"/>
            <a:ext cx="8208963" cy="1871663"/>
          </a:xfrm>
        </p:spPr>
        <p:txBody>
          <a:bodyPr/>
          <a:lstStyle/>
          <a:p>
            <a:pPr marL="457200" indent="-457200" eaLnBrk="1" hangingPunct="1">
              <a:lnSpc>
                <a:spcPct val="90000"/>
              </a:lnSpc>
              <a:buFont typeface="Wingdings" panose="05000000000000000000" pitchFamily="2" charset="2"/>
              <a:buNone/>
            </a:pPr>
            <a:r>
              <a:rPr lang="pt-BR" altLang="pt-BR" sz="2000"/>
              <a:t>4-	</a:t>
            </a:r>
            <a:r>
              <a:rPr lang="pt-BR" altLang="pt-BR" sz="1800"/>
              <a:t>Desenvolva uma instrução SQL que exiba os dados dos grupos de veículo que tenha veículo cadastrado até o momento. </a:t>
            </a:r>
          </a:p>
        </p:txBody>
      </p:sp>
      <p:sp>
        <p:nvSpPr>
          <p:cNvPr id="135172" name="Rectangle 3">
            <a:extLst>
              <a:ext uri="{FF2B5EF4-FFF2-40B4-BE49-F238E27FC236}">
                <a16:creationId xmlns:a16="http://schemas.microsoft.com/office/drawing/2014/main" id="{0F130CCD-141A-43F3-BC90-8B51E66FD59A}"/>
              </a:ext>
            </a:extLst>
          </p:cNvPr>
          <p:cNvSpPr>
            <a:spLocks noChangeArrowheads="1"/>
          </p:cNvSpPr>
          <p:nvPr/>
        </p:nvSpPr>
        <p:spPr bwMode="auto">
          <a:xfrm>
            <a:off x="468313" y="1701800"/>
            <a:ext cx="8748712"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pt-BR" altLang="pt-BR" sz="1200" b="1"/>
              <a:t>SELECT cd_grupo, ds_grupo, vl_locacao_diaria</a:t>
            </a:r>
          </a:p>
          <a:p>
            <a:pPr eaLnBrk="1" hangingPunct="1">
              <a:buFont typeface="Wingdings" panose="05000000000000000000" pitchFamily="2" charset="2"/>
              <a:buNone/>
            </a:pPr>
            <a:r>
              <a:rPr lang="pt-BR" altLang="pt-BR" sz="1200" b="1"/>
              <a:t>   FROM loc_grupo grupo</a:t>
            </a:r>
          </a:p>
          <a:p>
            <a:pPr eaLnBrk="1" hangingPunct="1">
              <a:buFont typeface="Wingdings" panose="05000000000000000000" pitchFamily="2" charset="2"/>
              <a:buNone/>
            </a:pPr>
            <a:r>
              <a:rPr lang="pt-BR" altLang="pt-BR" sz="1200" b="1"/>
              <a:t>   WHERE grupo.cd_grupo IN</a:t>
            </a:r>
          </a:p>
          <a:p>
            <a:pPr eaLnBrk="1" hangingPunct="1">
              <a:buFont typeface="Wingdings" panose="05000000000000000000" pitchFamily="2" charset="2"/>
              <a:buNone/>
            </a:pPr>
            <a:r>
              <a:rPr lang="pt-BR" altLang="pt-BR" sz="1200" b="1"/>
              <a:t>               (SELECT grupo.cd_grupo</a:t>
            </a:r>
          </a:p>
          <a:p>
            <a:pPr eaLnBrk="1" hangingPunct="1">
              <a:buFont typeface="Wingdings" panose="05000000000000000000" pitchFamily="2" charset="2"/>
              <a:buNone/>
            </a:pPr>
            <a:r>
              <a:rPr lang="pt-BR" altLang="pt-BR" sz="1200" b="1"/>
              <a:t>                    FROM loc_grupo grupo, loc_veiculo vec</a:t>
            </a:r>
          </a:p>
          <a:p>
            <a:pPr eaLnBrk="1" hangingPunct="1">
              <a:buFont typeface="Wingdings" panose="05000000000000000000" pitchFamily="2" charset="2"/>
              <a:buNone/>
            </a:pPr>
            <a:r>
              <a:rPr lang="pt-BR" altLang="pt-BR" sz="1200" b="1"/>
              <a:t>                    WHERE grupo.cd_grupo = vec.cd_grupo);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 calcmode="lin" valueType="num">
                                      <p:cBhvr additive="base">
                                        <p:cTn id="7" dur="500" fill="hold"/>
                                        <p:tgtEl>
                                          <p:spTgt spid="135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5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5172"/>
                                        </p:tgtEl>
                                        <p:attrNameLst>
                                          <p:attrName>style.visibility</p:attrName>
                                        </p:attrNameLst>
                                      </p:cBhvr>
                                      <p:to>
                                        <p:strVal val="visible"/>
                                      </p:to>
                                    </p:set>
                                    <p:animEffect transition="in" filter="box(in)">
                                      <p:cBhvr>
                                        <p:cTn id="13" dur="500"/>
                                        <p:tgtEl>
                                          <p:spTgt spid="135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P spid="1351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7FD41D0-18F6-4FE1-AD62-90C0AF595E55}"/>
              </a:ext>
            </a:extLst>
          </p:cNvPr>
          <p:cNvSpPr>
            <a:spLocks noGrp="1" noChangeArrowheads="1"/>
          </p:cNvSpPr>
          <p:nvPr>
            <p:ph type="title" idx="4294967295"/>
          </p:nvPr>
        </p:nvSpPr>
        <p:spPr/>
        <p:txBody>
          <a:bodyPr/>
          <a:lstStyle/>
          <a:p>
            <a:pPr eaLnBrk="1" hangingPunct="1"/>
            <a:r>
              <a:rPr lang="pt-BR" altLang="pt-BR"/>
              <a:t>Exercícios</a:t>
            </a:r>
          </a:p>
        </p:txBody>
      </p:sp>
      <p:sp>
        <p:nvSpPr>
          <p:cNvPr id="136195" name="Rectangle 3">
            <a:extLst>
              <a:ext uri="{FF2B5EF4-FFF2-40B4-BE49-F238E27FC236}">
                <a16:creationId xmlns:a16="http://schemas.microsoft.com/office/drawing/2014/main" id="{2EFDFA00-C8D2-41DD-AFCE-E5380C715475}"/>
              </a:ext>
            </a:extLst>
          </p:cNvPr>
          <p:cNvSpPr>
            <a:spLocks noGrp="1" noChangeArrowheads="1"/>
          </p:cNvSpPr>
          <p:nvPr>
            <p:ph type="body" idx="4294967295"/>
          </p:nvPr>
        </p:nvSpPr>
        <p:spPr>
          <a:xfrm>
            <a:off x="323850" y="765175"/>
            <a:ext cx="8208963" cy="1871663"/>
          </a:xfrm>
        </p:spPr>
        <p:txBody>
          <a:bodyPr/>
          <a:lstStyle/>
          <a:p>
            <a:pPr marL="457200" indent="-457200" eaLnBrk="1" hangingPunct="1">
              <a:lnSpc>
                <a:spcPct val="90000"/>
              </a:lnSpc>
              <a:buFont typeface="Wingdings" panose="05000000000000000000" pitchFamily="2" charset="2"/>
              <a:buNone/>
            </a:pPr>
            <a:r>
              <a:rPr lang="pt-BR" altLang="pt-BR" sz="1800"/>
              <a:t>5-	Desenvolva uma instrução SQL que exiba os seguintes dados: código, estado e cidade do DDD. Exiba somente as cidades que iniciem com a letra “A” ou que tenham o código de DDD &lt; 15. Classifique a consulta por código de DDD. </a:t>
            </a:r>
          </a:p>
        </p:txBody>
      </p:sp>
      <p:sp>
        <p:nvSpPr>
          <p:cNvPr id="136196" name="Rectangle 3">
            <a:extLst>
              <a:ext uri="{FF2B5EF4-FFF2-40B4-BE49-F238E27FC236}">
                <a16:creationId xmlns:a16="http://schemas.microsoft.com/office/drawing/2014/main" id="{E135F36A-F499-458A-881E-909E3C3BF510}"/>
              </a:ext>
            </a:extLst>
          </p:cNvPr>
          <p:cNvSpPr>
            <a:spLocks noChangeArrowheads="1"/>
          </p:cNvSpPr>
          <p:nvPr/>
        </p:nvSpPr>
        <p:spPr bwMode="auto">
          <a:xfrm>
            <a:off x="534988" y="2133600"/>
            <a:ext cx="79914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pt-BR" altLang="pt-BR" sz="1200" b="1"/>
              <a:t>Select cd_ddd     "Código",</a:t>
            </a:r>
          </a:p>
          <a:p>
            <a:pPr eaLnBrk="1" hangingPunct="1">
              <a:buFont typeface="Wingdings" panose="05000000000000000000" pitchFamily="2" charset="2"/>
              <a:buNone/>
            </a:pPr>
            <a:r>
              <a:rPr lang="pt-BR" altLang="pt-BR" sz="1200" b="1"/>
              <a:t>          estado_ddd "Estado",</a:t>
            </a:r>
          </a:p>
          <a:p>
            <a:pPr eaLnBrk="1" hangingPunct="1">
              <a:buFont typeface="Wingdings" panose="05000000000000000000" pitchFamily="2" charset="2"/>
              <a:buNone/>
            </a:pPr>
            <a:r>
              <a:rPr lang="pt-BR" altLang="pt-BR" sz="1200" b="1"/>
              <a:t>          cidade_ddd "Cidade"</a:t>
            </a:r>
            <a:endParaRPr lang="en-US" altLang="pt-BR" sz="1200" b="1"/>
          </a:p>
          <a:p>
            <a:pPr eaLnBrk="1" hangingPunct="1">
              <a:buFont typeface="Wingdings" panose="05000000000000000000" pitchFamily="2" charset="2"/>
              <a:buNone/>
            </a:pPr>
            <a:r>
              <a:rPr lang="en-US" altLang="pt-BR" sz="1200" b="1"/>
              <a:t>    from loc_ddd</a:t>
            </a:r>
          </a:p>
          <a:p>
            <a:pPr eaLnBrk="1" hangingPunct="1">
              <a:buFont typeface="Wingdings" panose="05000000000000000000" pitchFamily="2" charset="2"/>
              <a:buNone/>
            </a:pPr>
            <a:r>
              <a:rPr lang="en-US" altLang="pt-BR" sz="1200" b="1"/>
              <a:t>    where cidade_ddd like 'A%' or cd_ddd &lt; 15</a:t>
            </a:r>
          </a:p>
          <a:p>
            <a:pPr eaLnBrk="1" hangingPunct="1">
              <a:buFont typeface="Wingdings" panose="05000000000000000000" pitchFamily="2" charset="2"/>
              <a:buNone/>
            </a:pPr>
            <a:r>
              <a:rPr lang="en-US" altLang="pt-BR" sz="1200" b="1"/>
              <a:t>    order by cd_ddd;</a:t>
            </a:r>
            <a:endParaRPr lang="pt-BR" altLang="pt-BR"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 calcmode="lin" valueType="num">
                                      <p:cBhvr additive="base">
                                        <p:cTn id="7" dur="500" fill="hold"/>
                                        <p:tgtEl>
                                          <p:spTgt spid="136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6196"/>
                                        </p:tgtEl>
                                        <p:attrNameLst>
                                          <p:attrName>style.visibility</p:attrName>
                                        </p:attrNameLst>
                                      </p:cBhvr>
                                      <p:to>
                                        <p:strVal val="visible"/>
                                      </p:to>
                                    </p:set>
                                    <p:animEffect transition="in" filter="box(in)">
                                      <p:cBhvr>
                                        <p:cTn id="13" dur="500"/>
                                        <p:tgtEl>
                                          <p:spTgt spid="13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P spid="13619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F7FA37D-98B5-4429-907F-7E1E1DA1453F}"/>
              </a:ext>
            </a:extLst>
          </p:cNvPr>
          <p:cNvSpPr>
            <a:spLocks noGrp="1" noChangeArrowheads="1"/>
          </p:cNvSpPr>
          <p:nvPr>
            <p:ph type="title" idx="4294967295"/>
          </p:nvPr>
        </p:nvSpPr>
        <p:spPr/>
        <p:txBody>
          <a:bodyPr/>
          <a:lstStyle/>
          <a:p>
            <a:pPr eaLnBrk="1" hangingPunct="1"/>
            <a:r>
              <a:rPr lang="pt-BR" altLang="pt-BR"/>
              <a:t>Exercícios</a:t>
            </a:r>
          </a:p>
        </p:txBody>
      </p:sp>
      <p:sp>
        <p:nvSpPr>
          <p:cNvPr id="137219" name="Rectangle 3">
            <a:extLst>
              <a:ext uri="{FF2B5EF4-FFF2-40B4-BE49-F238E27FC236}">
                <a16:creationId xmlns:a16="http://schemas.microsoft.com/office/drawing/2014/main" id="{EB2765FE-69A0-4923-BC30-348CDEAEDD83}"/>
              </a:ext>
            </a:extLst>
          </p:cNvPr>
          <p:cNvSpPr>
            <a:spLocks noGrp="1" noChangeArrowheads="1"/>
          </p:cNvSpPr>
          <p:nvPr>
            <p:ph type="body" idx="4294967295"/>
          </p:nvPr>
        </p:nvSpPr>
        <p:spPr>
          <a:xfrm>
            <a:off x="323850" y="765175"/>
            <a:ext cx="8208963" cy="1871663"/>
          </a:xfrm>
        </p:spPr>
        <p:txBody>
          <a:bodyPr/>
          <a:lstStyle/>
          <a:p>
            <a:pPr marL="457200" indent="-457200" eaLnBrk="1" hangingPunct="1">
              <a:lnSpc>
                <a:spcPct val="90000"/>
              </a:lnSpc>
              <a:buFont typeface="Wingdings" panose="05000000000000000000" pitchFamily="2" charset="2"/>
              <a:buNone/>
            </a:pPr>
            <a:r>
              <a:rPr lang="pt-BR" altLang="pt-BR" sz="1800"/>
              <a:t>6-	Crie uma instrução SQL que exiba todos os dados da tabela de Bancos? Exiba essa consulta em ordem de nome de banco. </a:t>
            </a:r>
          </a:p>
        </p:txBody>
      </p:sp>
      <p:sp>
        <p:nvSpPr>
          <p:cNvPr id="137220" name="Rectangle 3">
            <a:extLst>
              <a:ext uri="{FF2B5EF4-FFF2-40B4-BE49-F238E27FC236}">
                <a16:creationId xmlns:a16="http://schemas.microsoft.com/office/drawing/2014/main" id="{8045F324-56FD-42AC-90FB-F0BCFAC29A99}"/>
              </a:ext>
            </a:extLst>
          </p:cNvPr>
          <p:cNvSpPr>
            <a:spLocks noChangeArrowheads="1"/>
          </p:cNvSpPr>
          <p:nvPr/>
        </p:nvSpPr>
        <p:spPr bwMode="auto">
          <a:xfrm>
            <a:off x="431800" y="1700213"/>
            <a:ext cx="7991475"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pt-BR" altLang="pt-BR" sz="1200" b="1"/>
              <a:t>SELECT banco.cd_banco, banco.nm_banco,</a:t>
            </a:r>
          </a:p>
          <a:p>
            <a:pPr eaLnBrk="1" hangingPunct="1">
              <a:buFont typeface="Wingdings" panose="05000000000000000000" pitchFamily="2" charset="2"/>
              <a:buNone/>
            </a:pPr>
            <a:r>
              <a:rPr lang="pt-BR" altLang="pt-BR" sz="1200" b="1"/>
              <a:t>             banco.url</a:t>
            </a:r>
          </a:p>
          <a:p>
            <a:pPr eaLnBrk="1" hangingPunct="1">
              <a:buFont typeface="Wingdings" panose="05000000000000000000" pitchFamily="2" charset="2"/>
              <a:buNone/>
            </a:pPr>
            <a:r>
              <a:rPr lang="pt-BR" altLang="pt-BR" sz="1200" b="1"/>
              <a:t>    FROM loc_banco banco</a:t>
            </a:r>
            <a:endParaRPr lang="en-US" altLang="pt-BR" sz="1200" b="1"/>
          </a:p>
          <a:p>
            <a:pPr eaLnBrk="1" hangingPunct="1">
              <a:buFont typeface="Wingdings" panose="05000000000000000000" pitchFamily="2" charset="2"/>
              <a:buNone/>
            </a:pPr>
            <a:r>
              <a:rPr lang="en-US" altLang="pt-BR" sz="1200" b="1"/>
              <a:t>    ORDER BY banco.nm_banco;</a:t>
            </a:r>
            <a:endParaRPr lang="pt-BR" altLang="pt-BR"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 calcmode="lin" valueType="num">
                                      <p:cBhvr additive="base">
                                        <p:cTn id="7" dur="500" fill="hold"/>
                                        <p:tgtEl>
                                          <p:spTgt spid="137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7220"/>
                                        </p:tgtEl>
                                        <p:attrNameLst>
                                          <p:attrName>style.visibility</p:attrName>
                                        </p:attrNameLst>
                                      </p:cBhvr>
                                      <p:to>
                                        <p:strVal val="visible"/>
                                      </p:to>
                                    </p:set>
                                    <p:animEffect transition="in" filter="box(in)">
                                      <p:cBhvr>
                                        <p:cTn id="13" dur="500"/>
                                        <p:tgtEl>
                                          <p:spTgt spid="13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P spid="1372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DA72880-ED86-410E-85F5-7049A06022FE}"/>
              </a:ext>
            </a:extLst>
          </p:cNvPr>
          <p:cNvSpPr>
            <a:spLocks noGrp="1" noChangeArrowheads="1"/>
          </p:cNvSpPr>
          <p:nvPr>
            <p:ph type="title" idx="4294967295"/>
          </p:nvPr>
        </p:nvSpPr>
        <p:spPr/>
        <p:txBody>
          <a:bodyPr/>
          <a:lstStyle/>
          <a:p>
            <a:pPr eaLnBrk="1" hangingPunct="1"/>
            <a:r>
              <a:rPr lang="pt-BR" altLang="pt-BR"/>
              <a:t>Exercícios</a:t>
            </a:r>
          </a:p>
        </p:txBody>
      </p:sp>
      <p:sp>
        <p:nvSpPr>
          <p:cNvPr id="138243" name="Rectangle 3">
            <a:extLst>
              <a:ext uri="{FF2B5EF4-FFF2-40B4-BE49-F238E27FC236}">
                <a16:creationId xmlns:a16="http://schemas.microsoft.com/office/drawing/2014/main" id="{D2C5E15D-BDF6-4A6F-9B3C-11C67D13E55F}"/>
              </a:ext>
            </a:extLst>
          </p:cNvPr>
          <p:cNvSpPr>
            <a:spLocks noGrp="1" noChangeArrowheads="1"/>
          </p:cNvSpPr>
          <p:nvPr>
            <p:ph type="body" idx="4294967295"/>
          </p:nvPr>
        </p:nvSpPr>
        <p:spPr>
          <a:xfrm>
            <a:off x="250825" y="736600"/>
            <a:ext cx="8208963" cy="1008063"/>
          </a:xfrm>
        </p:spPr>
        <p:txBody>
          <a:bodyPr/>
          <a:lstStyle/>
          <a:p>
            <a:pPr marL="457200" indent="-457200" eaLnBrk="1" hangingPunct="1">
              <a:lnSpc>
                <a:spcPct val="90000"/>
              </a:lnSpc>
              <a:buFont typeface="Wingdings" panose="05000000000000000000" pitchFamily="2" charset="2"/>
              <a:buNone/>
            </a:pPr>
            <a:r>
              <a:rPr lang="pt-BR" altLang="pt-BR" sz="1800"/>
              <a:t>7-	Exiba os veículos que participam de locações abaixo da média de locação. Exiba o veiculo, o modelo e o nome do proprietário. </a:t>
            </a:r>
          </a:p>
        </p:txBody>
      </p:sp>
      <p:sp>
        <p:nvSpPr>
          <p:cNvPr id="138244" name="Rectangle 3">
            <a:extLst>
              <a:ext uri="{FF2B5EF4-FFF2-40B4-BE49-F238E27FC236}">
                <a16:creationId xmlns:a16="http://schemas.microsoft.com/office/drawing/2014/main" id="{1DDCC887-8509-4D07-8178-F59D3154CA08}"/>
              </a:ext>
            </a:extLst>
          </p:cNvPr>
          <p:cNvSpPr>
            <a:spLocks noChangeArrowheads="1"/>
          </p:cNvSpPr>
          <p:nvPr/>
        </p:nvSpPr>
        <p:spPr bwMode="auto">
          <a:xfrm>
            <a:off x="252413" y="1484313"/>
            <a:ext cx="8640762"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pt-BR" altLang="pt-BR" sz="1200" b="1"/>
              <a:t>SELECT vec.nr_placa, vec.modelo, prop.nome_proprietario</a:t>
            </a:r>
          </a:p>
          <a:p>
            <a:pPr eaLnBrk="1" hangingPunct="1">
              <a:buFont typeface="Wingdings" panose="05000000000000000000" pitchFamily="2" charset="2"/>
              <a:buNone/>
            </a:pPr>
            <a:r>
              <a:rPr lang="pt-BR" altLang="pt-BR" sz="1200" b="1"/>
              <a:t>    FROM loc_veiculo vec, loc_proprietario prop, loc_item_locacao il </a:t>
            </a:r>
          </a:p>
          <a:p>
            <a:pPr eaLnBrk="1" hangingPunct="1">
              <a:buFont typeface="Wingdings" panose="05000000000000000000" pitchFamily="2" charset="2"/>
              <a:buNone/>
            </a:pPr>
            <a:r>
              <a:rPr lang="pt-BR" altLang="pt-BR" sz="1200" b="1"/>
              <a:t>    WHERE vec.cd_proprietario = prop.cd_proprietario</a:t>
            </a:r>
            <a:endParaRPr lang="en-US" altLang="pt-BR" sz="1200" b="1"/>
          </a:p>
          <a:p>
            <a:pPr eaLnBrk="1" hangingPunct="1">
              <a:buFont typeface="Wingdings" panose="05000000000000000000" pitchFamily="2" charset="2"/>
              <a:buNone/>
            </a:pPr>
            <a:r>
              <a:rPr lang="en-US" altLang="pt-BR" sz="1200" b="1"/>
              <a:t>                 AND il.vl_locacao &lt; </a:t>
            </a:r>
          </a:p>
          <a:p>
            <a:pPr eaLnBrk="1" hangingPunct="1">
              <a:buFont typeface="Wingdings" panose="05000000000000000000" pitchFamily="2" charset="2"/>
              <a:buNone/>
            </a:pPr>
            <a:r>
              <a:rPr lang="en-US" altLang="pt-BR" sz="1200" b="1"/>
              <a:t>                    (SELECT AVG(il.vl_locacao) </a:t>
            </a:r>
          </a:p>
          <a:p>
            <a:pPr eaLnBrk="1" hangingPunct="1">
              <a:buFont typeface="Wingdings" panose="05000000000000000000" pitchFamily="2" charset="2"/>
              <a:buNone/>
            </a:pPr>
            <a:r>
              <a:rPr lang="en-US" altLang="pt-BR" sz="1200" b="1"/>
              <a:t>                          FROM loc_item_locacao il);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 calcmode="lin" valueType="num">
                                      <p:cBhvr additive="base">
                                        <p:cTn id="7" dur="500" fill="hold"/>
                                        <p:tgtEl>
                                          <p:spTgt spid="138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8244"/>
                                        </p:tgtEl>
                                        <p:attrNameLst>
                                          <p:attrName>style.visibility</p:attrName>
                                        </p:attrNameLst>
                                      </p:cBhvr>
                                      <p:to>
                                        <p:strVal val="visible"/>
                                      </p:to>
                                    </p:set>
                                    <p:animEffect transition="in" filter="box(in)">
                                      <p:cBhvr>
                                        <p:cTn id="13" dur="500"/>
                                        <p:tgtEl>
                                          <p:spTgt spid="138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P spid="1382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C125A25-1B0A-4E90-8993-ACEBA4A80C84}"/>
              </a:ext>
            </a:extLst>
          </p:cNvPr>
          <p:cNvSpPr>
            <a:spLocks noGrp="1" noChangeArrowheads="1"/>
          </p:cNvSpPr>
          <p:nvPr>
            <p:ph type="title" idx="4294967295"/>
          </p:nvPr>
        </p:nvSpPr>
        <p:spPr/>
        <p:txBody>
          <a:bodyPr/>
          <a:lstStyle/>
          <a:p>
            <a:pPr eaLnBrk="1" hangingPunct="1"/>
            <a:r>
              <a:rPr lang="pt-BR" altLang="pt-BR"/>
              <a:t>Exercícios</a:t>
            </a:r>
          </a:p>
        </p:txBody>
      </p:sp>
      <p:sp>
        <p:nvSpPr>
          <p:cNvPr id="139267" name="Rectangle 3">
            <a:extLst>
              <a:ext uri="{FF2B5EF4-FFF2-40B4-BE49-F238E27FC236}">
                <a16:creationId xmlns:a16="http://schemas.microsoft.com/office/drawing/2014/main" id="{D9054DD5-9F92-482D-A47C-B9BAFBCCF55E}"/>
              </a:ext>
            </a:extLst>
          </p:cNvPr>
          <p:cNvSpPr>
            <a:spLocks noGrp="1" noChangeArrowheads="1"/>
          </p:cNvSpPr>
          <p:nvPr>
            <p:ph type="body" idx="4294967295"/>
          </p:nvPr>
        </p:nvSpPr>
        <p:spPr>
          <a:xfrm>
            <a:off x="323850" y="765175"/>
            <a:ext cx="8208963" cy="1871663"/>
          </a:xfrm>
        </p:spPr>
        <p:txBody>
          <a:bodyPr/>
          <a:lstStyle/>
          <a:p>
            <a:pPr marL="457200" indent="-457200" eaLnBrk="1" hangingPunct="1">
              <a:lnSpc>
                <a:spcPct val="90000"/>
              </a:lnSpc>
              <a:buFont typeface="Wingdings" panose="05000000000000000000" pitchFamily="2" charset="2"/>
              <a:buNone/>
            </a:pPr>
            <a:r>
              <a:rPr lang="pt-BR" altLang="pt-BR" sz="1800"/>
              <a:t>8-	Desenvolva uma instrução SQL que exiba a quantidade total de locações realizadas por data do pedido. Exiba somente as datas que tenham mais de 3 locações realizadas por dia. Classifique essa consulta por ordem de data. </a:t>
            </a:r>
          </a:p>
        </p:txBody>
      </p:sp>
      <p:sp>
        <p:nvSpPr>
          <p:cNvPr id="139268" name="Rectangle 3">
            <a:extLst>
              <a:ext uri="{FF2B5EF4-FFF2-40B4-BE49-F238E27FC236}">
                <a16:creationId xmlns:a16="http://schemas.microsoft.com/office/drawing/2014/main" id="{CAD96E30-D54E-4432-B655-F8D43EF910B9}"/>
              </a:ext>
            </a:extLst>
          </p:cNvPr>
          <p:cNvSpPr>
            <a:spLocks noChangeArrowheads="1"/>
          </p:cNvSpPr>
          <p:nvPr/>
        </p:nvSpPr>
        <p:spPr bwMode="auto">
          <a:xfrm>
            <a:off x="541338" y="2133600"/>
            <a:ext cx="79914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2"/>
              </a:buClr>
              <a:buSzPct val="70000"/>
              <a:buFont typeface="Wingdings" panose="05000000000000000000" pitchFamily="2" charset="2"/>
              <a:buChar char="¡"/>
              <a:defRPr sz="24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24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2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2400">
                <a:solidFill>
                  <a:schemeClr val="tx1"/>
                </a:solidFill>
                <a:latin typeface="Verdana" panose="020B0604030504040204" pitchFamily="34" charset="0"/>
              </a:defRPr>
            </a:lvl9pPr>
          </a:lstStyle>
          <a:p>
            <a:pPr eaLnBrk="1" hangingPunct="1">
              <a:buFont typeface="Wingdings" panose="05000000000000000000" pitchFamily="2" charset="2"/>
              <a:buNone/>
            </a:pPr>
            <a:r>
              <a:rPr lang="en-US" altLang="pt-BR" sz="1200" b="1"/>
              <a:t>SELECT COUNT(nr_pedido) AS      </a:t>
            </a:r>
          </a:p>
          <a:p>
            <a:pPr eaLnBrk="1" hangingPunct="1">
              <a:buFont typeface="Wingdings" panose="05000000000000000000" pitchFamily="2" charset="2"/>
              <a:buNone/>
            </a:pPr>
            <a:r>
              <a:rPr lang="en-US" altLang="pt-BR" sz="1200" b="1"/>
              <a:t>           QTDE_LOCACAO, dt_locacao                   </a:t>
            </a:r>
          </a:p>
          <a:p>
            <a:pPr eaLnBrk="1" hangingPunct="1">
              <a:buFont typeface="Wingdings" panose="05000000000000000000" pitchFamily="2" charset="2"/>
              <a:buNone/>
            </a:pPr>
            <a:r>
              <a:rPr lang="en-US" altLang="pt-BR" sz="1200" b="1"/>
              <a:t>   FROM LOC_PEDIDO_LOCACAO                  </a:t>
            </a:r>
          </a:p>
          <a:p>
            <a:pPr eaLnBrk="1" hangingPunct="1">
              <a:buFont typeface="Wingdings" panose="05000000000000000000" pitchFamily="2" charset="2"/>
              <a:buNone/>
            </a:pPr>
            <a:r>
              <a:rPr lang="en-US" altLang="pt-BR" sz="1200" b="1"/>
              <a:t>   GROUP BY dt_locacao                    </a:t>
            </a:r>
          </a:p>
          <a:p>
            <a:pPr eaLnBrk="1" hangingPunct="1">
              <a:buFont typeface="Wingdings" panose="05000000000000000000" pitchFamily="2" charset="2"/>
              <a:buNone/>
            </a:pPr>
            <a:r>
              <a:rPr lang="en-US" altLang="pt-BR" sz="1200" b="1"/>
              <a:t>   HAVING COUNT(nr_pedido) &gt; 3         </a:t>
            </a:r>
          </a:p>
          <a:p>
            <a:pPr eaLnBrk="1" hangingPunct="1">
              <a:buFont typeface="Wingdings" panose="05000000000000000000" pitchFamily="2" charset="2"/>
              <a:buNone/>
            </a:pPr>
            <a:r>
              <a:rPr lang="en-US" altLang="pt-BR" sz="1200" b="1"/>
              <a:t>   ORDER BY dt_locacao;</a:t>
            </a:r>
            <a:endParaRPr lang="pt-BR" altLang="pt-BR"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 calcmode="lin" valueType="num">
                                      <p:cBhvr additive="base">
                                        <p:cTn id="7" dur="500" fill="hold"/>
                                        <p:tgtEl>
                                          <p:spTgt spid="139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9268"/>
                                        </p:tgtEl>
                                        <p:attrNameLst>
                                          <p:attrName>style.visibility</p:attrName>
                                        </p:attrNameLst>
                                      </p:cBhvr>
                                      <p:to>
                                        <p:strVal val="visible"/>
                                      </p:to>
                                    </p:set>
                                    <p:animEffect transition="in" filter="box(in)">
                                      <p:cBhvr>
                                        <p:cTn id="13" dur="500"/>
                                        <p:tgtEl>
                                          <p:spTgt spid="139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P spid="139268" grpId="0"/>
    </p:bldLst>
  </p:timing>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Eclipse</Template>
  <TotalTime>2106</TotalTime>
  <Words>3101</Words>
  <Application>Microsoft Office PowerPoint</Application>
  <PresentationFormat>Apresentação na tela (4:3)</PresentationFormat>
  <Paragraphs>301</Paragraphs>
  <Slides>33</Slides>
  <Notes>1</Notes>
  <HiddenSlides>0</HiddenSlides>
  <MMClips>0</MMClips>
  <ScaleCrop>false</ScaleCrop>
  <HeadingPairs>
    <vt:vector size="8" baseType="variant">
      <vt:variant>
        <vt:lpstr>Fontes usadas</vt:lpstr>
      </vt:variant>
      <vt:variant>
        <vt:i4>6</vt:i4>
      </vt:variant>
      <vt:variant>
        <vt:lpstr>Tema</vt:lpstr>
      </vt:variant>
      <vt:variant>
        <vt:i4>2</vt:i4>
      </vt:variant>
      <vt:variant>
        <vt:lpstr>Servidores OLE inseridos</vt:lpstr>
      </vt:variant>
      <vt:variant>
        <vt:i4>1</vt:i4>
      </vt:variant>
      <vt:variant>
        <vt:lpstr>Títulos de slides</vt:lpstr>
      </vt:variant>
      <vt:variant>
        <vt:i4>33</vt:i4>
      </vt:variant>
    </vt:vector>
  </HeadingPairs>
  <TitlesOfParts>
    <vt:vector size="42" baseType="lpstr">
      <vt:lpstr>Arial</vt:lpstr>
      <vt:lpstr>Calibri</vt:lpstr>
      <vt:lpstr>Calibri Light</vt:lpstr>
      <vt:lpstr>Gotham-Bold</vt:lpstr>
      <vt:lpstr>Verdana</vt:lpstr>
      <vt:lpstr>Wingdings</vt:lpstr>
      <vt:lpstr>Eclipse</vt:lpstr>
      <vt:lpstr>Personalizar design</vt:lpstr>
      <vt:lpstr>Bitmap Image</vt:lpstr>
      <vt:lpstr>Data Base Essentials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 - Modelagem Dimensional</dc:title>
  <dc:subject>Fundamentos da Modelagem Dimensional - Continuação</dc:subject>
  <dc:creator>Jorge Surian</dc:creator>
  <cp:lastModifiedBy>Jorge Luiz Surian</cp:lastModifiedBy>
  <cp:revision>78</cp:revision>
  <dcterms:created xsi:type="dcterms:W3CDTF">2008-09-28T13:41:53Z</dcterms:created>
  <dcterms:modified xsi:type="dcterms:W3CDTF">2018-11-25T11:27:28Z</dcterms:modified>
</cp:coreProperties>
</file>