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48" r:id="rId2"/>
  </p:sldMasterIdLst>
  <p:notesMasterIdLst>
    <p:notesMasterId r:id="rId35"/>
  </p:notesMasterIdLst>
  <p:handoutMasterIdLst>
    <p:handoutMasterId r:id="rId36"/>
  </p:handoutMasterIdLst>
  <p:sldIdLst>
    <p:sldId id="363" r:id="rId3"/>
    <p:sldId id="396" r:id="rId4"/>
    <p:sldId id="411" r:id="rId5"/>
    <p:sldId id="441" r:id="rId6"/>
    <p:sldId id="445" r:id="rId7"/>
    <p:sldId id="452" r:id="rId8"/>
    <p:sldId id="446" r:id="rId9"/>
    <p:sldId id="448" r:id="rId10"/>
    <p:sldId id="449" r:id="rId11"/>
    <p:sldId id="440" r:id="rId12"/>
    <p:sldId id="410" r:id="rId13"/>
    <p:sldId id="422" r:id="rId14"/>
    <p:sldId id="450" r:id="rId15"/>
    <p:sldId id="437" r:id="rId16"/>
    <p:sldId id="424" r:id="rId17"/>
    <p:sldId id="426" r:id="rId18"/>
    <p:sldId id="425" r:id="rId19"/>
    <p:sldId id="438" r:id="rId20"/>
    <p:sldId id="427" r:id="rId21"/>
    <p:sldId id="428" r:id="rId22"/>
    <p:sldId id="429" r:id="rId23"/>
    <p:sldId id="430" r:id="rId24"/>
    <p:sldId id="431" r:id="rId25"/>
    <p:sldId id="432" r:id="rId26"/>
    <p:sldId id="433" r:id="rId27"/>
    <p:sldId id="434" r:id="rId28"/>
    <p:sldId id="435" r:id="rId29"/>
    <p:sldId id="436" r:id="rId30"/>
    <p:sldId id="439" r:id="rId31"/>
    <p:sldId id="453" r:id="rId32"/>
    <p:sldId id="451" r:id="rId33"/>
    <p:sldId id="416" r:id="rId34"/>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i="1" kern="1200">
        <a:solidFill>
          <a:schemeClr val="tx1"/>
        </a:solidFill>
        <a:latin typeface="Square721 BT" pitchFamily="34" charset="0"/>
        <a:ea typeface="+mn-ea"/>
        <a:cs typeface="+mn-cs"/>
      </a:defRPr>
    </a:lvl1pPr>
    <a:lvl2pPr marL="457200" algn="l" rtl="0" eaLnBrk="0" fontAlgn="base" hangingPunct="0">
      <a:spcBef>
        <a:spcPct val="0"/>
      </a:spcBef>
      <a:spcAft>
        <a:spcPct val="0"/>
      </a:spcAft>
      <a:defRPr b="1" i="1" kern="1200">
        <a:solidFill>
          <a:schemeClr val="tx1"/>
        </a:solidFill>
        <a:latin typeface="Square721 BT" pitchFamily="34" charset="0"/>
        <a:ea typeface="+mn-ea"/>
        <a:cs typeface="+mn-cs"/>
      </a:defRPr>
    </a:lvl2pPr>
    <a:lvl3pPr marL="914400" algn="l" rtl="0" eaLnBrk="0" fontAlgn="base" hangingPunct="0">
      <a:spcBef>
        <a:spcPct val="0"/>
      </a:spcBef>
      <a:spcAft>
        <a:spcPct val="0"/>
      </a:spcAft>
      <a:defRPr b="1" i="1" kern="1200">
        <a:solidFill>
          <a:schemeClr val="tx1"/>
        </a:solidFill>
        <a:latin typeface="Square721 BT" pitchFamily="34" charset="0"/>
        <a:ea typeface="+mn-ea"/>
        <a:cs typeface="+mn-cs"/>
      </a:defRPr>
    </a:lvl3pPr>
    <a:lvl4pPr marL="1371600" algn="l" rtl="0" eaLnBrk="0" fontAlgn="base" hangingPunct="0">
      <a:spcBef>
        <a:spcPct val="0"/>
      </a:spcBef>
      <a:spcAft>
        <a:spcPct val="0"/>
      </a:spcAft>
      <a:defRPr b="1" i="1" kern="1200">
        <a:solidFill>
          <a:schemeClr val="tx1"/>
        </a:solidFill>
        <a:latin typeface="Square721 BT" pitchFamily="34" charset="0"/>
        <a:ea typeface="+mn-ea"/>
        <a:cs typeface="+mn-cs"/>
      </a:defRPr>
    </a:lvl4pPr>
    <a:lvl5pPr marL="1828800" algn="l" rtl="0" eaLnBrk="0" fontAlgn="base" hangingPunct="0">
      <a:spcBef>
        <a:spcPct val="0"/>
      </a:spcBef>
      <a:spcAft>
        <a:spcPct val="0"/>
      </a:spcAft>
      <a:defRPr b="1" i="1" kern="1200">
        <a:solidFill>
          <a:schemeClr val="tx1"/>
        </a:solidFill>
        <a:latin typeface="Square721 BT" pitchFamily="34" charset="0"/>
        <a:ea typeface="+mn-ea"/>
        <a:cs typeface="+mn-cs"/>
      </a:defRPr>
    </a:lvl5pPr>
    <a:lvl6pPr marL="2286000" algn="l" defTabSz="914400" rtl="0" eaLnBrk="1" latinLnBrk="0" hangingPunct="1">
      <a:defRPr b="1" i="1" kern="1200">
        <a:solidFill>
          <a:schemeClr val="tx1"/>
        </a:solidFill>
        <a:latin typeface="Square721 BT" pitchFamily="34" charset="0"/>
        <a:ea typeface="+mn-ea"/>
        <a:cs typeface="+mn-cs"/>
      </a:defRPr>
    </a:lvl6pPr>
    <a:lvl7pPr marL="2743200" algn="l" defTabSz="914400" rtl="0" eaLnBrk="1" latinLnBrk="0" hangingPunct="1">
      <a:defRPr b="1" i="1" kern="1200">
        <a:solidFill>
          <a:schemeClr val="tx1"/>
        </a:solidFill>
        <a:latin typeface="Square721 BT" pitchFamily="34" charset="0"/>
        <a:ea typeface="+mn-ea"/>
        <a:cs typeface="+mn-cs"/>
      </a:defRPr>
    </a:lvl7pPr>
    <a:lvl8pPr marL="3200400" algn="l" defTabSz="914400" rtl="0" eaLnBrk="1" latinLnBrk="0" hangingPunct="1">
      <a:defRPr b="1" i="1" kern="1200">
        <a:solidFill>
          <a:schemeClr val="tx1"/>
        </a:solidFill>
        <a:latin typeface="Square721 BT" pitchFamily="34" charset="0"/>
        <a:ea typeface="+mn-ea"/>
        <a:cs typeface="+mn-cs"/>
      </a:defRPr>
    </a:lvl8pPr>
    <a:lvl9pPr marL="3657600" algn="l" defTabSz="914400" rtl="0" eaLnBrk="1" latinLnBrk="0" hangingPunct="1">
      <a:defRPr b="1" i="1" kern="1200">
        <a:solidFill>
          <a:schemeClr val="tx1"/>
        </a:solidFill>
        <a:latin typeface="Square721 BT" pitchFamily="34" charset="0"/>
        <a:ea typeface="+mn-ea"/>
        <a:cs typeface="+mn-cs"/>
      </a:defRPr>
    </a:lvl9pPr>
  </p:defaultTextStyle>
  <p:extLst>
    <p:ext uri="{EFAFB233-063F-42B5-8137-9DF3F51BA10A}">
      <p15:sldGuideLst xmlns:p15="http://schemas.microsoft.com/office/powerpoint/2012/main">
        <p15:guide id="1" orient="horz" pos="3504">
          <p15:clr>
            <a:srgbClr val="A4A3A4"/>
          </p15:clr>
        </p15:guide>
        <p15:guide id="2" pos="2928">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AB90"/>
    <a:srgbClr val="000000"/>
    <a:srgbClr val="FFFC00"/>
    <a:srgbClr val="FF0000"/>
    <a:srgbClr val="2E0D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p:cViewPr varScale="1">
        <p:scale>
          <a:sx n="72" d="100"/>
          <a:sy n="72" d="100"/>
        </p:scale>
        <p:origin x="1326" y="78"/>
      </p:cViewPr>
      <p:guideLst>
        <p:guide orient="horz" pos="3504"/>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882"/>
    </p:cViewPr>
  </p:sorterViewPr>
  <p:notesViewPr>
    <p:cSldViewPr>
      <p:cViewPr varScale="1">
        <p:scale>
          <a:sx n="54" d="100"/>
          <a:sy n="54" d="100"/>
        </p:scale>
        <p:origin x="2826" y="84"/>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 Target="../theme/theme4.xml"/><Relationship Id="rId4" Type="http://schemas.openxmlformats.org/officeDocument/2006/relationships/image" Target="../media/image4.w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24"/>
          <p:cNvGraphicFramePr>
            <a:graphicFrameLocks noChangeAspect="1"/>
          </p:cNvGraphicFramePr>
          <p:nvPr/>
        </p:nvGraphicFramePr>
        <p:xfrm>
          <a:off x="377825" y="211138"/>
          <a:ext cx="6453188" cy="819150"/>
        </p:xfrm>
        <a:graphic>
          <a:graphicData uri="http://schemas.openxmlformats.org/presentationml/2006/ole">
            <mc:AlternateContent xmlns:mc="http://schemas.openxmlformats.org/markup-compatibility/2006">
              <mc:Choice xmlns:v="urn:schemas-microsoft-com:vml" Requires="v">
                <p:oleObj spid="_x0000_s1104" r:id="rId3" imgW="6867525" imgH="904875" progId="CorelDRAW.Graphic.10">
                  <p:embed/>
                </p:oleObj>
              </mc:Choice>
              <mc:Fallback>
                <p:oleObj r:id="rId3" imgW="6867525" imgH="904875" progId="CorelDRAW.Graphic.10">
                  <p:embed/>
                  <p:pic>
                    <p:nvPicPr>
                      <p:cNvPr id="0" name="Object 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5" y="211138"/>
                        <a:ext cx="6453188"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7" name="Group 125"/>
          <p:cNvGraphicFramePr>
            <a:graphicFrameLocks noGrp="1"/>
          </p:cNvGraphicFramePr>
          <p:nvPr/>
        </p:nvGraphicFramePr>
        <p:xfrm>
          <a:off x="223838" y="8875713"/>
          <a:ext cx="6816725" cy="373062"/>
        </p:xfrm>
        <a:graphic>
          <a:graphicData uri="http://schemas.openxmlformats.org/drawingml/2006/table">
            <a:tbl>
              <a:tblPr/>
              <a:tblGrid>
                <a:gridCol w="5843587">
                  <a:extLst>
                    <a:ext uri="{9D8B030D-6E8A-4147-A177-3AD203B41FA5}">
                      <a16:colId xmlns:a16="http://schemas.microsoft.com/office/drawing/2014/main" val="20000"/>
                    </a:ext>
                  </a:extLst>
                </a:gridCol>
                <a:gridCol w="973138">
                  <a:extLst>
                    <a:ext uri="{9D8B030D-6E8A-4147-A177-3AD203B41FA5}">
                      <a16:colId xmlns:a16="http://schemas.microsoft.com/office/drawing/2014/main" val="20001"/>
                    </a:ext>
                  </a:extLst>
                </a:gridCol>
              </a:tblGrid>
              <a:tr h="373062">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Curso</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Professor </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cap="flat">
                      <a:noFill/>
                    </a:lnL>
                    <a:lnR>
                      <a:noFill/>
                    </a:lnR>
                    <a:lnT w="635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Página  - 1 -</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a:noFill/>
                    </a:lnL>
                    <a:lnR cap="flat">
                      <a:noFill/>
                    </a:lnR>
                    <a:lnT w="635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68728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4725" y="4559300"/>
            <a:ext cx="5365750" cy="4322763"/>
          </a:xfrm>
          <a:prstGeom prst="rect">
            <a:avLst/>
          </a:prstGeom>
          <a:noFill/>
          <a:ln w="12700">
            <a:noFill/>
            <a:miter lim="800000"/>
            <a:headEnd/>
            <a:tailEnd/>
          </a:ln>
          <a:effectLst/>
        </p:spPr>
        <p:txBody>
          <a:bodyPr vert="horz" wrap="square" lIns="95456" tIns="46890" rIns="95456" bIns="4689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ChangeArrowheads="1"/>
          </p:cNvSpPr>
          <p:nvPr/>
        </p:nvSpPr>
        <p:spPr bwMode="auto">
          <a:xfrm>
            <a:off x="3241675" y="9145588"/>
            <a:ext cx="833438" cy="250825"/>
          </a:xfrm>
          <a:prstGeom prst="rect">
            <a:avLst/>
          </a:prstGeom>
          <a:noFill/>
          <a:ln w="12700">
            <a:noFill/>
            <a:miter lim="800000"/>
            <a:headEnd/>
            <a:tailEnd/>
          </a:ln>
          <a:effectLst/>
        </p:spPr>
        <p:txBody>
          <a:bodyPr wrap="none" lIns="92105" tIns="46890" rIns="92105" bIns="46890">
            <a:spAutoFit/>
          </a:bodyPr>
          <a:lstStyle>
            <a:lvl1pPr defTabSz="915988">
              <a:defRPr b="1" i="1">
                <a:solidFill>
                  <a:schemeClr val="bg2"/>
                </a:solidFill>
                <a:latin typeface="Square721 BT" pitchFamily="34" charset="0"/>
              </a:defRPr>
            </a:lvl1pPr>
            <a:lvl2pPr marL="742950" indent="-285750" defTabSz="915988">
              <a:defRPr b="1" i="1">
                <a:solidFill>
                  <a:schemeClr val="bg2"/>
                </a:solidFill>
                <a:latin typeface="Square721 BT" pitchFamily="34" charset="0"/>
              </a:defRPr>
            </a:lvl2pPr>
            <a:lvl3pPr marL="1143000" indent="-228600" defTabSz="915988">
              <a:defRPr b="1" i="1">
                <a:solidFill>
                  <a:schemeClr val="bg2"/>
                </a:solidFill>
                <a:latin typeface="Square721 BT" pitchFamily="34" charset="0"/>
              </a:defRPr>
            </a:lvl3pPr>
            <a:lvl4pPr marL="1600200" indent="-228600" defTabSz="915988">
              <a:defRPr b="1" i="1">
                <a:solidFill>
                  <a:schemeClr val="bg2"/>
                </a:solidFill>
                <a:latin typeface="Square721 BT" pitchFamily="34" charset="0"/>
              </a:defRPr>
            </a:lvl4pPr>
            <a:lvl5pPr marL="2057400" indent="-228600" defTabSz="915988">
              <a:defRPr b="1" i="1">
                <a:solidFill>
                  <a:schemeClr val="bg2"/>
                </a:solidFill>
                <a:latin typeface="Square721 BT" pitchFamily="34" charset="0"/>
              </a:defRPr>
            </a:lvl5pPr>
            <a:lvl6pPr marL="2514600" indent="-228600" defTabSz="915988" eaLnBrk="0" fontAlgn="base" hangingPunct="0">
              <a:spcBef>
                <a:spcPct val="0"/>
              </a:spcBef>
              <a:spcAft>
                <a:spcPct val="0"/>
              </a:spcAft>
              <a:defRPr b="1" i="1">
                <a:solidFill>
                  <a:schemeClr val="bg2"/>
                </a:solidFill>
                <a:latin typeface="Square721 BT" pitchFamily="34" charset="0"/>
              </a:defRPr>
            </a:lvl6pPr>
            <a:lvl7pPr marL="2971800" indent="-228600" defTabSz="915988" eaLnBrk="0" fontAlgn="base" hangingPunct="0">
              <a:spcBef>
                <a:spcPct val="0"/>
              </a:spcBef>
              <a:spcAft>
                <a:spcPct val="0"/>
              </a:spcAft>
              <a:defRPr b="1" i="1">
                <a:solidFill>
                  <a:schemeClr val="bg2"/>
                </a:solidFill>
                <a:latin typeface="Square721 BT" pitchFamily="34" charset="0"/>
              </a:defRPr>
            </a:lvl7pPr>
            <a:lvl8pPr marL="3429000" indent="-228600" defTabSz="915988" eaLnBrk="0" fontAlgn="base" hangingPunct="0">
              <a:spcBef>
                <a:spcPct val="0"/>
              </a:spcBef>
              <a:spcAft>
                <a:spcPct val="0"/>
              </a:spcAft>
              <a:defRPr b="1" i="1">
                <a:solidFill>
                  <a:schemeClr val="bg2"/>
                </a:solidFill>
                <a:latin typeface="Square721 BT" pitchFamily="34" charset="0"/>
              </a:defRPr>
            </a:lvl8pPr>
            <a:lvl9pPr marL="3886200" indent="-228600" defTabSz="915988" eaLnBrk="0" fontAlgn="base" hangingPunct="0">
              <a:spcBef>
                <a:spcPct val="0"/>
              </a:spcBef>
              <a:spcAft>
                <a:spcPct val="0"/>
              </a:spcAft>
              <a:defRPr b="1" i="1">
                <a:solidFill>
                  <a:schemeClr val="bg2"/>
                </a:solidFill>
                <a:latin typeface="Square721 BT" pitchFamily="34" charset="0"/>
              </a:defRPr>
            </a:lvl9pPr>
          </a:lstStyle>
          <a:p>
            <a:pPr algn="ctr">
              <a:lnSpc>
                <a:spcPct val="90000"/>
              </a:lnSpc>
            </a:pPr>
            <a:r>
              <a:rPr lang="en-US" altLang="pt-BR" sz="1300" b="0" i="0">
                <a:solidFill>
                  <a:schemeClr val="tx1"/>
                </a:solidFill>
                <a:latin typeface="Arial" panose="020B0604020202020204" pitchFamily="34" charset="0"/>
              </a:rPr>
              <a:t>Page </a:t>
            </a:r>
            <a:fld id="{4523692F-00CA-47AB-9651-05479E386F52}" type="slidenum">
              <a:rPr lang="en-US" altLang="pt-BR" sz="1300" b="0" i="0">
                <a:solidFill>
                  <a:schemeClr val="tx1"/>
                </a:solidFill>
                <a:latin typeface="Arial" panose="020B0604020202020204" pitchFamily="34" charset="0"/>
              </a:rPr>
              <a:pPr algn="ctr">
                <a:lnSpc>
                  <a:spcPct val="90000"/>
                </a:lnSpc>
              </a:pPr>
              <a:t>‹nº›</a:t>
            </a:fld>
            <a:endParaRPr lang="en-US" altLang="pt-BR" sz="1300" b="0" i="0">
              <a:solidFill>
                <a:schemeClr val="tx1"/>
              </a:solidFill>
              <a:latin typeface="Arial" panose="020B0604020202020204" pitchFamily="34" charset="0"/>
            </a:endParaRPr>
          </a:p>
        </p:txBody>
      </p:sp>
      <p:sp>
        <p:nvSpPr>
          <p:cNvPr id="36868" name="Rectangle 4"/>
          <p:cNvSpPr>
            <a:spLocks noGrp="1" noRot="1" noChangeAspect="1" noChangeArrowheads="1" noTextEdit="1"/>
          </p:cNvSpPr>
          <p:nvPr>
            <p:ph type="sldImg" idx="2"/>
          </p:nvPr>
        </p:nvSpPr>
        <p:spPr bwMode="auto">
          <a:xfrm>
            <a:off x="1266825" y="727075"/>
            <a:ext cx="4783138" cy="3587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8058661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7525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272516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188561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Tree>
    <p:extLst>
      <p:ext uri="{BB962C8B-B14F-4D97-AF65-F5344CB8AC3E}">
        <p14:creationId xmlns:p14="http://schemas.microsoft.com/office/powerpoint/2010/main" val="523364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8337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91880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913408" y="332656"/>
            <a:ext cx="8229600" cy="5851525"/>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454352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Tree>
    <p:extLst>
      <p:ext uri="{BB962C8B-B14F-4D97-AF65-F5344CB8AC3E}">
        <p14:creationId xmlns:p14="http://schemas.microsoft.com/office/powerpoint/2010/main" val="4092740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46236" y="701824"/>
            <a:ext cx="8229600" cy="1143000"/>
          </a:xfrm>
          <a:prstGeom prst="rect">
            <a:avLst/>
          </a:prstGeom>
        </p:spPr>
        <p:txBody>
          <a:bodyPr/>
          <a:lstStyle/>
          <a:p>
            <a:r>
              <a:rPr lang="pt-BR" dirty="0"/>
              <a:t>Clique para editar o estilo do título mestre</a:t>
            </a:r>
          </a:p>
        </p:txBody>
      </p:sp>
      <p:sp>
        <p:nvSpPr>
          <p:cNvPr id="3" name="Espaço Reservado para Conteúdo 2"/>
          <p:cNvSpPr>
            <a:spLocks noGrp="1"/>
          </p:cNvSpPr>
          <p:nvPr>
            <p:ph idx="1"/>
          </p:nvPr>
        </p:nvSpPr>
        <p:spPr>
          <a:xfrm>
            <a:off x="446236" y="2060848"/>
            <a:ext cx="8229600" cy="4525963"/>
          </a:xfrm>
          <a:prstGeom prst="rect">
            <a:avLst/>
          </a:prstGeom>
        </p:spPr>
        <p:txBody>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Rectangle 8">
            <a:extLst>
              <a:ext uri="{FF2B5EF4-FFF2-40B4-BE49-F238E27FC236}">
                <a16:creationId xmlns:a16="http://schemas.microsoft.com/office/drawing/2014/main" id="{A8FC983B-4F00-48BF-9172-75537A8542FB}"/>
              </a:ext>
            </a:extLst>
          </p:cNvPr>
          <p:cNvSpPr>
            <a:spLocks noChangeArrowheads="1"/>
          </p:cNvSpPr>
          <p:nvPr userDrawn="1"/>
        </p:nvSpPr>
        <p:spPr bwMode="auto">
          <a:xfrm>
            <a:off x="7236296" y="6525344"/>
            <a:ext cx="397546" cy="243656"/>
          </a:xfrm>
          <a:prstGeom prst="rect">
            <a:avLst/>
          </a:prstGeom>
          <a:noFill/>
          <a:ln w="12700">
            <a:noFill/>
            <a:miter lim="800000"/>
            <a:headEnd/>
            <a:tailEnd/>
          </a:ln>
          <a:effectLst/>
        </p:spPr>
        <p:txBody>
          <a:bodyPr wrap="none" lIns="90488" tIns="44450" rIns="90488" bIns="4445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fld id="{1F181E32-BE3B-4DC9-B388-A273B5ED0A73}" type="slidenum">
              <a:rPr lang="en-US" altLang="pt-BR" sz="1000" i="0">
                <a:solidFill>
                  <a:schemeClr val="tx1"/>
                </a:solidFill>
              </a:rPr>
              <a:pPr/>
              <a:t>‹nº›</a:t>
            </a:fld>
            <a:endParaRPr lang="en-US" altLang="pt-BR" sz="1000" i="0" dirty="0">
              <a:solidFill>
                <a:schemeClr val="tx1"/>
              </a:solidFill>
            </a:endParaRPr>
          </a:p>
        </p:txBody>
      </p:sp>
      <p:cxnSp>
        <p:nvCxnSpPr>
          <p:cNvPr id="8" name="Conector reto 7">
            <a:extLst>
              <a:ext uri="{FF2B5EF4-FFF2-40B4-BE49-F238E27FC236}">
                <a16:creationId xmlns:a16="http://schemas.microsoft.com/office/drawing/2014/main" id="{4E3D44B4-A0A4-4B21-858C-3930A920D63C}"/>
              </a:ext>
            </a:extLst>
          </p:cNvPr>
          <p:cNvCxnSpPr>
            <a:cxnSpLocks/>
          </p:cNvCxnSpPr>
          <p:nvPr userDrawn="1"/>
        </p:nvCxnSpPr>
        <p:spPr bwMode="auto">
          <a:xfrm>
            <a:off x="0" y="404664"/>
            <a:ext cx="5364088" cy="0"/>
          </a:xfrm>
          <a:prstGeom prst="line">
            <a:avLst/>
          </a:prstGeom>
          <a:solidFill>
            <a:schemeClr val="accent1"/>
          </a:solidFill>
          <a:ln w="19050" cap="flat" cmpd="sng" algn="ctr">
            <a:solidFill>
              <a:srgbClr val="00AB90"/>
            </a:solidFill>
            <a:prstDash val="solid"/>
            <a:round/>
            <a:headEnd type="none" w="med" len="med"/>
            <a:tailEnd type="none" w="med" len="med"/>
          </a:ln>
          <a:effectLst/>
        </p:spPr>
      </p:cxnSp>
    </p:spTree>
    <p:extLst>
      <p:ext uri="{BB962C8B-B14F-4D97-AF65-F5344CB8AC3E}">
        <p14:creationId xmlns:p14="http://schemas.microsoft.com/office/powerpoint/2010/main" val="2127789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beçalho da Seçã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stretch>
            <a:fillRect/>
          </a:stretch>
        </p:blipFill>
        <p:spPr>
          <a:xfrm>
            <a:off x="-108520" y="-27384"/>
            <a:ext cx="9334500" cy="6877050"/>
          </a:xfrm>
          <a:prstGeom prst="rect">
            <a:avLst/>
          </a:prstGeom>
        </p:spPr>
      </p:pic>
      <p:sp>
        <p:nvSpPr>
          <p:cNvPr id="5" name="Título 1"/>
          <p:cNvSpPr>
            <a:spLocks noGrp="1"/>
          </p:cNvSpPr>
          <p:nvPr>
            <p:ph type="title"/>
          </p:nvPr>
        </p:nvSpPr>
        <p:spPr>
          <a:xfrm>
            <a:off x="446236" y="701823"/>
            <a:ext cx="8229600" cy="664121"/>
          </a:xfrm>
          <a:prstGeom prst="rect">
            <a:avLst/>
          </a:prstGeom>
        </p:spPr>
        <p:txBody>
          <a:bodyPr/>
          <a:lstStyle>
            <a:lvl1pPr>
              <a:defRPr sz="2800" i="0">
                <a:solidFill>
                  <a:schemeClr val="bg2"/>
                </a:solidFill>
              </a:defRPr>
            </a:lvl1pPr>
          </a:lstStyle>
          <a:p>
            <a:r>
              <a:rPr lang="pt-BR" dirty="0"/>
              <a:t>Clique para editar o estilo do título mestre</a:t>
            </a:r>
          </a:p>
        </p:txBody>
      </p:sp>
      <p:sp>
        <p:nvSpPr>
          <p:cNvPr id="6" name="Espaço Reservado para Conteúdo 2"/>
          <p:cNvSpPr>
            <a:spLocks noGrp="1"/>
          </p:cNvSpPr>
          <p:nvPr>
            <p:ph idx="1"/>
          </p:nvPr>
        </p:nvSpPr>
        <p:spPr>
          <a:xfrm>
            <a:off x="446236" y="1628800"/>
            <a:ext cx="8229600" cy="4958011"/>
          </a:xfrm>
          <a:prstGeom prst="rect">
            <a:avLst/>
          </a:prstGeom>
        </p:spPr>
        <p:txBody>
          <a:bodyPr/>
          <a:lstStyle>
            <a:lvl1pPr>
              <a:defRPr i="0"/>
            </a:lvl1pPr>
            <a:lvl2pPr>
              <a:defRPr i="0"/>
            </a:lvl2pPr>
            <a:lvl3pPr>
              <a:defRPr i="0"/>
            </a:lvl3pPr>
            <a:lvl4pPr>
              <a:defRPr i="0"/>
            </a:lvl4pPr>
            <a:lvl5pPr>
              <a:defRPr i="0"/>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422164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Rectangle 8">
            <a:extLst>
              <a:ext uri="{FF2B5EF4-FFF2-40B4-BE49-F238E27FC236}">
                <a16:creationId xmlns:a16="http://schemas.microsoft.com/office/drawing/2014/main" id="{BF5F4F52-0401-4D61-ABA4-81D471D4BA39}"/>
              </a:ext>
            </a:extLst>
          </p:cNvPr>
          <p:cNvSpPr>
            <a:spLocks noChangeArrowheads="1"/>
          </p:cNvSpPr>
          <p:nvPr userDrawn="1"/>
        </p:nvSpPr>
        <p:spPr bwMode="auto">
          <a:xfrm>
            <a:off x="7236296" y="6525344"/>
            <a:ext cx="397546" cy="243656"/>
          </a:xfrm>
          <a:prstGeom prst="rect">
            <a:avLst/>
          </a:prstGeom>
          <a:noFill/>
          <a:ln w="12700">
            <a:noFill/>
            <a:miter lim="800000"/>
            <a:headEnd/>
            <a:tailEnd/>
          </a:ln>
          <a:effectLst/>
        </p:spPr>
        <p:txBody>
          <a:bodyPr wrap="none" lIns="90488" tIns="44450" rIns="90488" bIns="4445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fld id="{1F181E32-BE3B-4DC9-B388-A273B5ED0A73}" type="slidenum">
              <a:rPr lang="en-US" altLang="pt-BR" sz="1000" i="0">
                <a:solidFill>
                  <a:schemeClr val="tx1"/>
                </a:solidFill>
              </a:rPr>
              <a:pPr/>
              <a:t>‹nº›</a:t>
            </a:fld>
            <a:endParaRPr lang="en-US" altLang="pt-BR" sz="1000" i="0" dirty="0">
              <a:solidFill>
                <a:schemeClr val="tx1"/>
              </a:solidFill>
            </a:endParaRPr>
          </a:p>
        </p:txBody>
      </p:sp>
      <p:cxnSp>
        <p:nvCxnSpPr>
          <p:cNvPr id="7" name="Conector reto 6">
            <a:extLst>
              <a:ext uri="{FF2B5EF4-FFF2-40B4-BE49-F238E27FC236}">
                <a16:creationId xmlns:a16="http://schemas.microsoft.com/office/drawing/2014/main" id="{F02B5B77-2CEB-420C-A6DE-2B265A063B8B}"/>
              </a:ext>
            </a:extLst>
          </p:cNvPr>
          <p:cNvCxnSpPr>
            <a:cxnSpLocks/>
          </p:cNvCxnSpPr>
          <p:nvPr userDrawn="1"/>
        </p:nvCxnSpPr>
        <p:spPr bwMode="auto">
          <a:xfrm>
            <a:off x="0" y="404664"/>
            <a:ext cx="5364088" cy="0"/>
          </a:xfrm>
          <a:prstGeom prst="line">
            <a:avLst/>
          </a:prstGeom>
          <a:solidFill>
            <a:schemeClr val="accent1"/>
          </a:solidFill>
          <a:ln w="19050" cap="flat" cmpd="sng" algn="ctr">
            <a:solidFill>
              <a:srgbClr val="00AB90"/>
            </a:solidFill>
            <a:prstDash val="solid"/>
            <a:round/>
            <a:headEnd type="none" w="med" len="med"/>
            <a:tailEnd type="none" w="med" len="med"/>
          </a:ln>
          <a:effectLst/>
        </p:spPr>
      </p:cxnSp>
    </p:spTree>
    <p:extLst>
      <p:ext uri="{BB962C8B-B14F-4D97-AF65-F5344CB8AC3E}">
        <p14:creationId xmlns:p14="http://schemas.microsoft.com/office/powerpoint/2010/main" val="3051997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958530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Tree>
    <p:extLst>
      <p:ext uri="{BB962C8B-B14F-4D97-AF65-F5344CB8AC3E}">
        <p14:creationId xmlns:p14="http://schemas.microsoft.com/office/powerpoint/2010/main" val="2175828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938147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204006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13560886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913081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184767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3828505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457200" y="274638"/>
            <a:ext cx="8229600" cy="5851525"/>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707905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600200"/>
            <a:ext cx="4038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31858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Tree>
    <p:extLst>
      <p:ext uri="{BB962C8B-B14F-4D97-AF65-F5344CB8AC3E}">
        <p14:creationId xmlns:p14="http://schemas.microsoft.com/office/powerpoint/2010/main" val="3379409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74950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02626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Tree>
    <p:extLst>
      <p:ext uri="{BB962C8B-B14F-4D97-AF65-F5344CB8AC3E}">
        <p14:creationId xmlns:p14="http://schemas.microsoft.com/office/powerpoint/2010/main" val="328704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65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146485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191537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6A00C27-ACB3-4E9E-8DF1-B2CF47763CB5}"/>
              </a:ext>
            </a:extLst>
          </p:cNvPr>
          <p:cNvPicPr>
            <a:picLocks noChangeAspect="1"/>
          </p:cNvPicPr>
          <p:nvPr userDrawn="1"/>
        </p:nvPicPr>
        <p:blipFill>
          <a:blip r:embed="rId14"/>
          <a:stretch>
            <a:fillRect/>
          </a:stretch>
        </p:blipFill>
        <p:spPr>
          <a:xfrm>
            <a:off x="12665" y="0"/>
            <a:ext cx="911867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254EE02-B051-4818-B30D-E3BD9ABBE658}"/>
              </a:ext>
            </a:extLst>
          </p:cNvPr>
          <p:cNvSpPr txBox="1"/>
          <p:nvPr userDrawn="1"/>
        </p:nvSpPr>
        <p:spPr>
          <a:xfrm>
            <a:off x="9398483" y="6360442"/>
            <a:ext cx="561372" cy="369332"/>
          </a:xfrm>
          <a:prstGeom prst="rect">
            <a:avLst/>
          </a:prstGeom>
          <a:noFill/>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fld id="{A8B614E7-2400-45CE-848D-BA84F4236734}" type="slidenum">
              <a:rPr lang="en-US" altLang="pt-BR" sz="1800">
                <a:solidFill>
                  <a:schemeClr val="bg1"/>
                </a:solidFill>
                <a:latin typeface="Gotham-Bold"/>
                <a:ea typeface="Gotham-Bold"/>
                <a:cs typeface="Gotham-Bold"/>
              </a:rPr>
              <a:pPr algn="r"/>
              <a:t>‹nº›</a:t>
            </a:fld>
            <a:endParaRPr lang="en-US" altLang="pt-BR" sz="1800" dirty="0">
              <a:solidFill>
                <a:schemeClr val="bg1"/>
              </a:solidFill>
              <a:latin typeface="Gotham-Bold"/>
              <a:ea typeface="Gotham-Bold"/>
              <a:cs typeface="Gotham-Bold"/>
            </a:endParaRPr>
          </a:p>
        </p:txBody>
      </p:sp>
      <p:pic>
        <p:nvPicPr>
          <p:cNvPr id="4" name="Imagem 3">
            <a:extLst>
              <a:ext uri="{FF2B5EF4-FFF2-40B4-BE49-F238E27FC236}">
                <a16:creationId xmlns:a16="http://schemas.microsoft.com/office/drawing/2014/main" id="{94F271B1-9D76-4425-A6A7-7DFDCE77C595}"/>
              </a:ext>
            </a:extLst>
          </p:cNvPr>
          <p:cNvPicPr>
            <a:picLocks noChangeAspect="1"/>
          </p:cNvPicPr>
          <p:nvPr userDrawn="1"/>
        </p:nvPicPr>
        <p:blipFill>
          <a:blip r:embed="rId15"/>
          <a:stretch>
            <a:fillRect/>
          </a:stretch>
        </p:blipFill>
        <p:spPr>
          <a:xfrm>
            <a:off x="12665" y="0"/>
            <a:ext cx="9118670" cy="6858000"/>
          </a:xfrm>
          <a:prstGeom prst="rect">
            <a:avLst/>
          </a:prstGeom>
        </p:spPr>
      </p:pic>
    </p:spTree>
  </p:cSld>
  <p:clrMap bg1="dk2" tx1="lt1" bg2="dk1" tx2="lt2" accent1="accent1" accent2="accent2" accent3="accent3" accent4="accent4" accent5="accent5" accent6="accent6" hlink="hlink" folHlink="folHlink"/>
  <p:sldLayoutIdLst>
    <p:sldLayoutId id="2147483674" r:id="rId1"/>
    <p:sldLayoutId id="2147483673" r:id="rId2"/>
    <p:sldLayoutId id="2147483672"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 id="2147483663" r:id="rId12"/>
    <p:sldLayoutId id="2147483662" r:id="rId13"/>
  </p:sldLayoutIdLst>
  <p:hf sldNum="0" hdr="0" ftr="0" dt="0"/>
  <p:txStyles>
    <p:titleStyle>
      <a:lvl1pPr algn="r" rtl="0" eaLnBrk="0" fontAlgn="base" hangingPunct="0">
        <a:lnSpc>
          <a:spcPct val="90000"/>
        </a:lnSpc>
        <a:spcBef>
          <a:spcPct val="0"/>
        </a:spcBef>
        <a:spcAft>
          <a:spcPct val="0"/>
        </a:spcAft>
        <a:defRPr sz="3600" b="1" i="1">
          <a:solidFill>
            <a:schemeClr val="tx2"/>
          </a:solidFill>
          <a:latin typeface="+mj-lt"/>
          <a:ea typeface="+mj-ea"/>
          <a:cs typeface="+mj-cs"/>
        </a:defRPr>
      </a:lvl1pPr>
      <a:lvl2pPr algn="r" rtl="0" eaLnBrk="0" fontAlgn="base" hangingPunct="0">
        <a:lnSpc>
          <a:spcPct val="90000"/>
        </a:lnSpc>
        <a:spcBef>
          <a:spcPct val="0"/>
        </a:spcBef>
        <a:spcAft>
          <a:spcPct val="0"/>
        </a:spcAft>
        <a:defRPr sz="3600" b="1" i="1">
          <a:solidFill>
            <a:schemeClr val="tx2"/>
          </a:solidFill>
          <a:latin typeface="Arial" charset="0"/>
        </a:defRPr>
      </a:lvl2pPr>
      <a:lvl3pPr algn="r" rtl="0" eaLnBrk="0" fontAlgn="base" hangingPunct="0">
        <a:lnSpc>
          <a:spcPct val="90000"/>
        </a:lnSpc>
        <a:spcBef>
          <a:spcPct val="0"/>
        </a:spcBef>
        <a:spcAft>
          <a:spcPct val="0"/>
        </a:spcAft>
        <a:defRPr sz="3600" b="1" i="1">
          <a:solidFill>
            <a:schemeClr val="tx2"/>
          </a:solidFill>
          <a:latin typeface="Arial" charset="0"/>
        </a:defRPr>
      </a:lvl3pPr>
      <a:lvl4pPr algn="r" rtl="0" eaLnBrk="0" fontAlgn="base" hangingPunct="0">
        <a:lnSpc>
          <a:spcPct val="90000"/>
        </a:lnSpc>
        <a:spcBef>
          <a:spcPct val="0"/>
        </a:spcBef>
        <a:spcAft>
          <a:spcPct val="0"/>
        </a:spcAft>
        <a:defRPr sz="3600" b="1" i="1">
          <a:solidFill>
            <a:schemeClr val="tx2"/>
          </a:solidFill>
          <a:latin typeface="Arial" charset="0"/>
        </a:defRPr>
      </a:lvl4pPr>
      <a:lvl5pPr algn="r" rtl="0" eaLnBrk="0" fontAlgn="base" hangingPunct="0">
        <a:lnSpc>
          <a:spcPct val="90000"/>
        </a:lnSpc>
        <a:spcBef>
          <a:spcPct val="0"/>
        </a:spcBef>
        <a:spcAft>
          <a:spcPct val="0"/>
        </a:spcAft>
        <a:defRPr sz="3600" b="1" i="1">
          <a:solidFill>
            <a:schemeClr val="tx2"/>
          </a:solidFill>
          <a:latin typeface="Arial" charset="0"/>
        </a:defRPr>
      </a:lvl5pPr>
      <a:lvl6pPr marL="457200" algn="r" rtl="0" eaLnBrk="0" fontAlgn="base" hangingPunct="0">
        <a:lnSpc>
          <a:spcPct val="90000"/>
        </a:lnSpc>
        <a:spcBef>
          <a:spcPct val="0"/>
        </a:spcBef>
        <a:spcAft>
          <a:spcPct val="0"/>
        </a:spcAft>
        <a:defRPr sz="3600" b="1" i="1">
          <a:solidFill>
            <a:schemeClr val="tx2"/>
          </a:solidFill>
          <a:latin typeface="Arial" charset="0"/>
        </a:defRPr>
      </a:lvl6pPr>
      <a:lvl7pPr marL="914400" algn="r" rtl="0" eaLnBrk="0" fontAlgn="base" hangingPunct="0">
        <a:lnSpc>
          <a:spcPct val="90000"/>
        </a:lnSpc>
        <a:spcBef>
          <a:spcPct val="0"/>
        </a:spcBef>
        <a:spcAft>
          <a:spcPct val="0"/>
        </a:spcAft>
        <a:defRPr sz="3600" b="1" i="1">
          <a:solidFill>
            <a:schemeClr val="tx2"/>
          </a:solidFill>
          <a:latin typeface="Arial" charset="0"/>
        </a:defRPr>
      </a:lvl7pPr>
      <a:lvl8pPr marL="1371600" algn="r" rtl="0" eaLnBrk="0" fontAlgn="base" hangingPunct="0">
        <a:lnSpc>
          <a:spcPct val="90000"/>
        </a:lnSpc>
        <a:spcBef>
          <a:spcPct val="0"/>
        </a:spcBef>
        <a:spcAft>
          <a:spcPct val="0"/>
        </a:spcAft>
        <a:defRPr sz="3600" b="1" i="1">
          <a:solidFill>
            <a:schemeClr val="tx2"/>
          </a:solidFill>
          <a:latin typeface="Arial" charset="0"/>
        </a:defRPr>
      </a:lvl8pPr>
      <a:lvl9pPr marL="1828800" algn="r" rtl="0" eaLnBrk="0" fontAlgn="base" hangingPunct="0">
        <a:lnSpc>
          <a:spcPct val="90000"/>
        </a:lnSpc>
        <a:spcBef>
          <a:spcPct val="0"/>
        </a:spcBef>
        <a:spcAft>
          <a:spcPct val="0"/>
        </a:spcAft>
        <a:defRPr sz="3600" b="1" i="1">
          <a:solidFill>
            <a:schemeClr val="tx2"/>
          </a:solidFill>
          <a:latin typeface="Arial" charset="0"/>
        </a:defRPr>
      </a:lvl9pPr>
    </p:titleStyle>
    <p:bodyStyle>
      <a:lvl1pPr marL="285750" indent="-285750" algn="l" rtl="0" eaLnBrk="0" fontAlgn="base" hangingPunct="0">
        <a:lnSpc>
          <a:spcPct val="90000"/>
        </a:lnSpc>
        <a:spcBef>
          <a:spcPct val="30000"/>
        </a:spcBef>
        <a:spcAft>
          <a:spcPct val="0"/>
        </a:spcAft>
        <a:buClr>
          <a:schemeClr val="bg2"/>
        </a:buClr>
        <a:buFont typeface="Wingdings" panose="05000000000000000000" pitchFamily="2" charset="2"/>
        <a:buChar char="§"/>
        <a:defRPr sz="2400" b="1" i="1">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468312" y="4150099"/>
            <a:ext cx="8207375" cy="238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endParaRPr lang="pt-BR" altLang="pt-BR" sz="2800" b="0" i="0" dirty="0">
              <a:solidFill>
                <a:schemeClr val="bg1"/>
              </a:solidFill>
            </a:endParaRPr>
          </a:p>
          <a:p>
            <a:endParaRPr lang="pt-BR" altLang="pt-BR" sz="2800" b="0" i="0" dirty="0">
              <a:solidFill>
                <a:schemeClr val="bg1"/>
              </a:solidFill>
            </a:endParaRPr>
          </a:p>
          <a:p>
            <a:endParaRPr lang="pt-BR" altLang="pt-BR" sz="2800" b="0" i="0" dirty="0">
              <a:solidFill>
                <a:schemeClr val="bg1"/>
              </a:solidFill>
            </a:endParaRPr>
          </a:p>
          <a:p>
            <a:endParaRPr lang="pt-BR" altLang="pt-BR" sz="2800" b="0" i="0" dirty="0">
              <a:solidFill>
                <a:schemeClr val="bg1"/>
              </a:solidFill>
            </a:endParaRPr>
          </a:p>
          <a:p>
            <a:r>
              <a:rPr lang="pt-BR" altLang="pt-BR" sz="2000" b="0" i="0" dirty="0">
                <a:solidFill>
                  <a:schemeClr val="bg1"/>
                </a:solidFill>
              </a:rPr>
              <a:t>Jorge Surian</a:t>
            </a:r>
          </a:p>
          <a:p>
            <a:r>
              <a:rPr lang="pt-BR" altLang="pt-BR" sz="2000" b="0" i="0" dirty="0">
                <a:solidFill>
                  <a:schemeClr val="bg1"/>
                </a:solidFill>
              </a:rPr>
              <a:t>jorge.surian@gmail.com</a:t>
            </a:r>
          </a:p>
        </p:txBody>
      </p:sp>
      <p:sp>
        <p:nvSpPr>
          <p:cNvPr id="2" name="Título 1">
            <a:extLst>
              <a:ext uri="{FF2B5EF4-FFF2-40B4-BE49-F238E27FC236}">
                <a16:creationId xmlns:a16="http://schemas.microsoft.com/office/drawing/2014/main" id="{82ED7C06-8030-45C0-9177-72A339C1034C}"/>
              </a:ext>
            </a:extLst>
          </p:cNvPr>
          <p:cNvSpPr>
            <a:spLocks noGrp="1"/>
          </p:cNvSpPr>
          <p:nvPr>
            <p:ph type="ctrTitle"/>
          </p:nvPr>
        </p:nvSpPr>
        <p:spPr>
          <a:xfrm>
            <a:off x="827584" y="649014"/>
            <a:ext cx="7772400" cy="1470025"/>
          </a:xfrm>
        </p:spPr>
        <p:txBody>
          <a:bodyPr/>
          <a:lstStyle/>
          <a:p>
            <a:r>
              <a:rPr lang="pt-BR" dirty="0"/>
              <a:t>Data Base Essentials</a:t>
            </a:r>
          </a:p>
        </p:txBody>
      </p:sp>
      <p:sp>
        <p:nvSpPr>
          <p:cNvPr id="3" name="Subtítulo 2">
            <a:extLst>
              <a:ext uri="{FF2B5EF4-FFF2-40B4-BE49-F238E27FC236}">
                <a16:creationId xmlns:a16="http://schemas.microsoft.com/office/drawing/2014/main" id="{36A0BBA5-C8A5-43E0-8E50-902946E11538}"/>
              </a:ext>
            </a:extLst>
          </p:cNvPr>
          <p:cNvSpPr>
            <a:spLocks noGrp="1"/>
          </p:cNvSpPr>
          <p:nvPr>
            <p:ph type="subTitle" idx="1"/>
          </p:nvPr>
        </p:nvSpPr>
        <p:spPr>
          <a:xfrm>
            <a:off x="1513384" y="1896004"/>
            <a:ext cx="6400800" cy="1752600"/>
          </a:xfrm>
        </p:spPr>
        <p:txBody>
          <a:bodyPr/>
          <a:lstStyle/>
          <a:p>
            <a:r>
              <a:rPr lang="pt-BR" dirty="0"/>
              <a:t>Modelagem Relacional </a:t>
            </a:r>
          </a:p>
          <a:p>
            <a:r>
              <a:rPr lang="pt-BR" dirty="0"/>
              <a:t>&amp;</a:t>
            </a:r>
          </a:p>
          <a:p>
            <a:r>
              <a:rPr lang="pt-BR" dirty="0"/>
              <a:t>SQL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ChangeArrowheads="1"/>
          </p:cNvSpPr>
          <p:nvPr>
            <p:ph type="body" idx="1"/>
          </p:nvPr>
        </p:nvSpPr>
        <p:spPr bwMode="auto">
          <a:xfrm>
            <a:off x="107504" y="884749"/>
            <a:ext cx="8856984" cy="499252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pt-BR" altLang="pt-BR" sz="2000" b="0" i="0" dirty="0">
                <a:latin typeface="Calibri" panose="020F0502020204030204" pitchFamily="34" charset="0"/>
              </a:rPr>
              <a:t>Vamos supor que desejamos criar um pequeno sistema para um pequeno bazar que venda artigos escolares...</a:t>
            </a:r>
          </a:p>
          <a:p>
            <a:pPr>
              <a:lnSpc>
                <a:spcPct val="80000"/>
              </a:lnSpc>
            </a:pPr>
            <a:r>
              <a:rPr lang="pt-BR" altLang="pt-BR" sz="2000" b="0" i="0" dirty="0">
                <a:latin typeface="Calibri" panose="020F0502020204030204" pitchFamily="34" charset="0"/>
              </a:rPr>
              <a:t>Nosso pequeno bazar controlará poucas informações, como que produto vendeu para quem e por qual preço.</a:t>
            </a:r>
          </a:p>
          <a:p>
            <a:pPr>
              <a:lnSpc>
                <a:spcPct val="80000"/>
              </a:lnSpc>
            </a:pPr>
            <a:r>
              <a:rPr lang="pt-BR" altLang="pt-BR" sz="2000" b="0" i="0" dirty="0">
                <a:latin typeface="Calibri" panose="020F0502020204030204" pitchFamily="34" charset="0"/>
              </a:rPr>
              <a:t>Vamos caracterizar brevemente nosso “negócio”...</a:t>
            </a:r>
          </a:p>
          <a:p>
            <a:pPr lvl="1">
              <a:lnSpc>
                <a:spcPct val="80000"/>
              </a:lnSpc>
            </a:pPr>
            <a:r>
              <a:rPr lang="pt-BR" altLang="pt-BR" sz="2000" b="0" i="0" dirty="0">
                <a:latin typeface="Calibri" panose="020F0502020204030204" pitchFamily="34" charset="0"/>
              </a:rPr>
              <a:t>Todos os produtos precisam ser identificados e nomes podem gerar muitos problemas, pensemos um pouco sobre isso... </a:t>
            </a:r>
          </a:p>
          <a:p>
            <a:pPr lvl="1">
              <a:lnSpc>
                <a:spcPct val="80000"/>
              </a:lnSpc>
            </a:pPr>
            <a:r>
              <a:rPr lang="pt-BR" altLang="pt-BR" sz="2000" b="0" i="0" dirty="0">
                <a:latin typeface="Calibri" panose="020F0502020204030204" pitchFamily="34" charset="0"/>
              </a:rPr>
              <a:t>Todo produto então terá um código...</a:t>
            </a:r>
          </a:p>
          <a:p>
            <a:pPr lvl="1">
              <a:lnSpc>
                <a:spcPct val="80000"/>
              </a:lnSpc>
            </a:pPr>
            <a:r>
              <a:rPr lang="pt-BR" altLang="pt-BR" sz="2000" b="0" i="0" dirty="0">
                <a:latin typeface="Calibri" panose="020F0502020204030204" pitchFamily="34" charset="0"/>
              </a:rPr>
              <a:t>O mesmo problema que ocorre no produto, também ocorre com o cliente...</a:t>
            </a:r>
          </a:p>
          <a:p>
            <a:pPr lvl="1">
              <a:lnSpc>
                <a:spcPct val="80000"/>
              </a:lnSpc>
            </a:pPr>
            <a:r>
              <a:rPr lang="pt-BR" altLang="pt-BR" sz="2000" b="0" i="0" dirty="0">
                <a:latin typeface="Calibri" panose="020F0502020204030204" pitchFamily="34" charset="0"/>
              </a:rPr>
              <a:t>Um produto é vendido através de uma Nota Fiscal ou por um Pedido, que pode ser identificado por um número.</a:t>
            </a:r>
          </a:p>
          <a:p>
            <a:pPr lvl="1">
              <a:lnSpc>
                <a:spcPct val="80000"/>
              </a:lnSpc>
            </a:pPr>
            <a:r>
              <a:rPr lang="pt-BR" altLang="pt-BR" sz="2000" b="0" i="0" dirty="0">
                <a:latin typeface="Calibri" panose="020F0502020204030204" pitchFamily="34" charset="0"/>
              </a:rPr>
              <a:t>Por sua vez, cada nota fiscal é emitida para um cliente..</a:t>
            </a:r>
          </a:p>
          <a:p>
            <a:pPr lvl="1">
              <a:lnSpc>
                <a:spcPct val="80000"/>
              </a:lnSpc>
            </a:pPr>
            <a:r>
              <a:rPr lang="pt-BR" altLang="pt-BR" sz="2000" b="0" i="0" dirty="0">
                <a:latin typeface="Calibri" panose="020F0502020204030204" pitchFamily="34" charset="0"/>
              </a:rPr>
              <a:t>E, cada nota, pode conter vários produtos.</a:t>
            </a:r>
          </a:p>
          <a:p>
            <a:pPr lvl="1">
              <a:lnSpc>
                <a:spcPct val="80000"/>
              </a:lnSpc>
            </a:pPr>
            <a:r>
              <a:rPr lang="pt-BR" altLang="pt-BR" sz="2000" b="0" i="0" dirty="0">
                <a:latin typeface="Calibri" panose="020F0502020204030204" pitchFamily="34" charset="0"/>
              </a:rPr>
              <a:t>Finalmente, se há uma transação comercial, então temos pelo menos...</a:t>
            </a:r>
          </a:p>
          <a:p>
            <a:pPr lvl="2">
              <a:lnSpc>
                <a:spcPct val="80000"/>
              </a:lnSpc>
            </a:pPr>
            <a:r>
              <a:rPr lang="pt-BR" altLang="pt-BR" sz="2000" b="0" i="0" dirty="0">
                <a:latin typeface="Calibri" panose="020F0502020204030204" pitchFamily="34" charset="0"/>
              </a:rPr>
              <a:t>Uma Data</a:t>
            </a:r>
          </a:p>
          <a:p>
            <a:pPr lvl="2">
              <a:lnSpc>
                <a:spcPct val="80000"/>
              </a:lnSpc>
            </a:pPr>
            <a:r>
              <a:rPr lang="pt-BR" altLang="pt-BR" sz="2000" b="0" i="0" dirty="0">
                <a:latin typeface="Calibri" panose="020F0502020204030204" pitchFamily="34" charset="0"/>
              </a:rPr>
              <a:t>Um Valor em Reais para cada produto vendido</a:t>
            </a:r>
          </a:p>
          <a:p>
            <a:pPr lvl="2">
              <a:lnSpc>
                <a:spcPct val="80000"/>
              </a:lnSpc>
            </a:pPr>
            <a:r>
              <a:rPr lang="pt-BR" altLang="pt-BR" sz="2000" b="0" i="0" dirty="0">
                <a:latin typeface="Calibri" panose="020F0502020204030204" pitchFamily="34" charset="0"/>
              </a:rPr>
              <a:t>Uma Quantidade para cada item vendido</a:t>
            </a:r>
          </a:p>
          <a:p>
            <a:pPr>
              <a:lnSpc>
                <a:spcPct val="80000"/>
              </a:lnSpc>
            </a:pPr>
            <a:r>
              <a:rPr lang="pt-BR" altLang="pt-BR" sz="2000" b="0" i="0" dirty="0">
                <a:latin typeface="Calibri" panose="020F0502020204030204" pitchFamily="34" charset="0"/>
              </a:rPr>
              <a:t>Ou seja....</a:t>
            </a:r>
          </a:p>
        </p:txBody>
      </p:sp>
      <p:sp>
        <p:nvSpPr>
          <p:cNvPr id="10" name="CaixaDeTexto 9"/>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Armazenando Dados...</a:t>
            </a:r>
          </a:p>
        </p:txBody>
      </p:sp>
    </p:spTree>
    <p:extLst>
      <p:ext uri="{BB962C8B-B14F-4D97-AF65-F5344CB8AC3E}">
        <p14:creationId xmlns:p14="http://schemas.microsoft.com/office/powerpoint/2010/main" val="122383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ChangeArrowheads="1"/>
          </p:cNvSpPr>
          <p:nvPr>
            <p:ph type="body" idx="1"/>
          </p:nvPr>
        </p:nvSpPr>
        <p:spPr bwMode="auto">
          <a:xfrm>
            <a:off x="251520" y="908720"/>
            <a:ext cx="8640960" cy="51151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pt-BR" altLang="pt-BR" sz="2000" b="0" i="0" dirty="0">
                <a:latin typeface="Calibri" panose="020F0502020204030204" pitchFamily="34" charset="0"/>
              </a:rPr>
              <a:t>Pensemos numa pequena rede de papelarias de bairro (bazar)...</a:t>
            </a:r>
          </a:p>
          <a:p>
            <a:pPr>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Pense que seus proprietários desejam controlar as vendas, basicamente montar um registro, que indique </a:t>
            </a:r>
            <a:r>
              <a:rPr lang="pt-BR" altLang="pt-BR" sz="2000" i="0" dirty="0">
                <a:latin typeface="Calibri" panose="020F0502020204030204" pitchFamily="34" charset="0"/>
              </a:rPr>
              <a:t>o que</a:t>
            </a:r>
            <a:r>
              <a:rPr lang="pt-BR" altLang="pt-BR" sz="2000" b="0" i="0" dirty="0">
                <a:latin typeface="Calibri" panose="020F0502020204030204" pitchFamily="34" charset="0"/>
              </a:rPr>
              <a:t> foi vendido numa </a:t>
            </a:r>
            <a:r>
              <a:rPr lang="pt-BR" altLang="pt-BR" sz="2000" i="0" dirty="0">
                <a:latin typeface="Calibri" panose="020F0502020204030204" pitchFamily="34" charset="0"/>
              </a:rPr>
              <a:t>data</a:t>
            </a:r>
            <a:r>
              <a:rPr lang="pt-BR" altLang="pt-BR" sz="2000" b="0" i="0" dirty="0">
                <a:latin typeface="Calibri" panose="020F0502020204030204" pitchFamily="34" charset="0"/>
              </a:rPr>
              <a:t>, </a:t>
            </a:r>
            <a:r>
              <a:rPr lang="pt-BR" altLang="pt-BR" sz="2000" i="0" dirty="0">
                <a:latin typeface="Calibri" panose="020F0502020204030204" pitchFamily="34" charset="0"/>
              </a:rPr>
              <a:t>onde, </a:t>
            </a:r>
            <a:r>
              <a:rPr lang="pt-BR" altLang="pt-BR" sz="2000" b="0" i="0" dirty="0">
                <a:latin typeface="Calibri" panose="020F0502020204030204" pitchFamily="34" charset="0"/>
              </a:rPr>
              <a:t>para </a:t>
            </a:r>
            <a:r>
              <a:rPr lang="pt-BR" altLang="pt-BR" sz="2000" i="0" dirty="0">
                <a:latin typeface="Calibri" panose="020F0502020204030204" pitchFamily="34" charset="0"/>
              </a:rPr>
              <a:t>quem</a:t>
            </a:r>
            <a:r>
              <a:rPr lang="pt-BR" altLang="pt-BR" sz="2000" b="0" i="0" dirty="0">
                <a:latin typeface="Calibri" panose="020F0502020204030204" pitchFamily="34" charset="0"/>
              </a:rPr>
              <a:t>, por </a:t>
            </a:r>
            <a:r>
              <a:rPr lang="pt-BR" altLang="pt-BR" sz="2000" i="0" dirty="0">
                <a:latin typeface="Calibri" panose="020F0502020204030204" pitchFamily="34" charset="0"/>
              </a:rPr>
              <a:t>quanto</a:t>
            </a:r>
            <a:r>
              <a:rPr lang="pt-BR" altLang="pt-BR" sz="2000" b="0" i="0" dirty="0">
                <a:latin typeface="Calibri" panose="020F0502020204030204" pitchFamily="34" charset="0"/>
              </a:rPr>
              <a:t> e em que </a:t>
            </a:r>
            <a:r>
              <a:rPr lang="pt-BR" altLang="pt-BR" sz="2000" i="0" dirty="0">
                <a:latin typeface="Calibri" panose="020F0502020204030204" pitchFamily="34" charset="0"/>
              </a:rPr>
              <a:t>quantidade.</a:t>
            </a:r>
          </a:p>
          <a:p>
            <a:pPr>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Vamos supor que nosso proprietário tenha um “entendido” em informática, que sabe usar muito bem o </a:t>
            </a:r>
            <a:r>
              <a:rPr lang="pt-BR" altLang="pt-BR" sz="2000" b="0" i="0" dirty="0" err="1">
                <a:latin typeface="Calibri" panose="020F0502020204030204" pitchFamily="34" charset="0"/>
              </a:rPr>
              <a:t>Facebook</a:t>
            </a:r>
            <a:r>
              <a:rPr lang="pt-BR" altLang="pt-BR" sz="2000" b="0" i="0" dirty="0">
                <a:latin typeface="Calibri" panose="020F0502020204030204" pitchFamily="34" charset="0"/>
              </a:rPr>
              <a:t>, o Word e o Excel...</a:t>
            </a:r>
          </a:p>
          <a:p>
            <a:pPr>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Como esse controle não pode ser feito nos dois primeiros, “sobrará” para o Excel essa ingrata “missão”...</a:t>
            </a:r>
          </a:p>
          <a:p>
            <a:pPr>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Talvez, nosso “especialista” chegue a algo assim...</a:t>
            </a:r>
          </a:p>
          <a:p>
            <a:pPr>
              <a:lnSpc>
                <a:spcPct val="80000"/>
              </a:lnSpc>
            </a:pPr>
            <a:endParaRPr lang="pt-BR" altLang="pt-BR" sz="2000" b="0" i="0" dirty="0">
              <a:latin typeface="Calibri" panose="020F0502020204030204" pitchFamily="34" charset="0"/>
            </a:endParaRPr>
          </a:p>
        </p:txBody>
      </p:sp>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Armazenando Dados...</a:t>
            </a:r>
          </a:p>
        </p:txBody>
      </p:sp>
    </p:spTree>
    <p:extLst>
      <p:ext uri="{BB962C8B-B14F-4D97-AF65-F5344CB8AC3E}">
        <p14:creationId xmlns:p14="http://schemas.microsoft.com/office/powerpoint/2010/main" val="1881496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Armazenando Dados...</a:t>
            </a: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196752"/>
            <a:ext cx="8587675" cy="4824536"/>
          </a:xfrm>
          <a:prstGeom prst="rect">
            <a:avLst/>
          </a:prstGeom>
        </p:spPr>
      </p:pic>
    </p:spTree>
    <p:extLst>
      <p:ext uri="{BB962C8B-B14F-4D97-AF65-F5344CB8AC3E}">
        <p14:creationId xmlns:p14="http://schemas.microsoft.com/office/powerpoint/2010/main" val="2060744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ChangeArrowheads="1"/>
          </p:cNvSpPr>
          <p:nvPr>
            <p:ph type="body" idx="1"/>
          </p:nvPr>
        </p:nvSpPr>
        <p:spPr bwMode="auto">
          <a:xfrm>
            <a:off x="251520" y="908720"/>
            <a:ext cx="8640960" cy="51151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pt-BR" altLang="pt-BR" sz="2000" b="0" i="0" dirty="0">
                <a:latin typeface="Calibri" panose="020F0502020204030204" pitchFamily="34" charset="0"/>
              </a:rPr>
              <a:t>A primeira coisa que chama atenção é a </a:t>
            </a:r>
            <a:r>
              <a:rPr lang="pt-BR" altLang="pt-BR" sz="2000" dirty="0">
                <a:latin typeface="Calibri" panose="020F0502020204030204" pitchFamily="34" charset="0"/>
              </a:rPr>
              <a:t>replicação</a:t>
            </a:r>
            <a:r>
              <a:rPr lang="pt-BR" altLang="pt-BR" sz="2000" b="0" i="0" dirty="0">
                <a:latin typeface="Calibri" panose="020F0502020204030204" pitchFamily="34" charset="0"/>
              </a:rPr>
              <a:t> descontrolada de nomes. Ora, se formos digitar esses nomes numa planilha, obviamente acabaremos errando algum deles. Lembrar que Cláudia, CLAUDIA e Claudia são nomes diferentes...</a:t>
            </a:r>
          </a:p>
          <a:p>
            <a:pPr marL="0" indent="0">
              <a:lnSpc>
                <a:spcPct val="80000"/>
              </a:lnSpc>
              <a:buNone/>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O armazenamento do dado, outro aspecto relevante, como se estivesse numa planilha, acabará ocupando um espaço enorme em nosso “banco de dados”.</a:t>
            </a:r>
          </a:p>
          <a:p>
            <a:pPr marL="0" indent="0">
              <a:lnSpc>
                <a:spcPct val="80000"/>
              </a:lnSpc>
              <a:buNone/>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Quanto formos pesquisar um cliente, por exemplo, para obtermos algum dado de nosso interesse, como seu telefone, a última compra, o seu endereço, entre outras possibilidades, uma vez que teremos inúmeros </a:t>
            </a:r>
            <a:r>
              <a:rPr lang="pt-BR" altLang="pt-BR" sz="2000" dirty="0">
                <a:latin typeface="Calibri" panose="020F0502020204030204" pitchFamily="34" charset="0"/>
              </a:rPr>
              <a:t>registros</a:t>
            </a:r>
            <a:r>
              <a:rPr lang="pt-BR" altLang="pt-BR" sz="2000" b="0" i="0" dirty="0">
                <a:latin typeface="Calibri" panose="020F0502020204030204" pitchFamily="34" charset="0"/>
              </a:rPr>
              <a:t> desse cliente, nos deixará uma dúvida: Qual deles é o correto?</a:t>
            </a:r>
          </a:p>
          <a:p>
            <a:pPr>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Ora, hoje que falamos tanto no valor dos dados para os negócios, na gestão dos dados, em Business </a:t>
            </a:r>
            <a:r>
              <a:rPr lang="pt-BR" altLang="pt-BR" sz="2000" b="0" i="0" dirty="0" err="1">
                <a:latin typeface="Calibri" panose="020F0502020204030204" pitchFamily="34" charset="0"/>
              </a:rPr>
              <a:t>Intelligence</a:t>
            </a:r>
            <a:r>
              <a:rPr lang="pt-BR" altLang="pt-BR" sz="2000" b="0" i="0" dirty="0">
                <a:latin typeface="Calibri" panose="020F0502020204030204" pitchFamily="34" charset="0"/>
              </a:rPr>
              <a:t>, Big Data e </a:t>
            </a:r>
            <a:r>
              <a:rPr lang="pt-BR" altLang="pt-BR" sz="2000" b="0" i="0" dirty="0" err="1">
                <a:latin typeface="Calibri" panose="020F0502020204030204" pitchFamily="34" charset="0"/>
              </a:rPr>
              <a:t>Analytics</a:t>
            </a:r>
            <a:r>
              <a:rPr lang="pt-BR" altLang="pt-BR" sz="2000" b="0" i="0" dirty="0">
                <a:latin typeface="Calibri" panose="020F0502020204030204" pitchFamily="34" charset="0"/>
              </a:rPr>
              <a:t>, muitas vezes nos esquecemos de algo bastante singelo. A informação para ser útil, deve ser do tipo </a:t>
            </a:r>
            <a:r>
              <a:rPr lang="pt-BR" altLang="pt-BR" sz="2000" i="0" dirty="0">
                <a:latin typeface="Calibri" panose="020F0502020204030204" pitchFamily="34" charset="0"/>
              </a:rPr>
              <a:t>FTP</a:t>
            </a:r>
            <a:r>
              <a:rPr lang="pt-BR" altLang="pt-BR" sz="2000" b="0" i="0" dirty="0">
                <a:latin typeface="Calibri" panose="020F0502020204030204" pitchFamily="34" charset="0"/>
              </a:rPr>
              <a:t>, ou seja, fidedigna, temporal e pertinente de maneira simultânea. Ora, mas o que vem a ser isso?</a:t>
            </a:r>
          </a:p>
        </p:txBody>
      </p:sp>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Armazenando Dados...</a:t>
            </a:r>
          </a:p>
        </p:txBody>
      </p:sp>
    </p:spTree>
    <p:extLst>
      <p:ext uri="{BB962C8B-B14F-4D97-AF65-F5344CB8AC3E}">
        <p14:creationId xmlns:p14="http://schemas.microsoft.com/office/powerpoint/2010/main" val="813789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ChangeArrowheads="1"/>
          </p:cNvSpPr>
          <p:nvPr>
            <p:ph type="body" idx="1"/>
          </p:nvPr>
        </p:nvSpPr>
        <p:spPr bwMode="auto">
          <a:xfrm>
            <a:off x="251520" y="908720"/>
            <a:ext cx="8640960" cy="51151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sz="2000" b="0" i="0" dirty="0">
                <a:solidFill>
                  <a:schemeClr val="bg2"/>
                </a:solidFill>
              </a:rPr>
              <a:t>Preciso viajar para Sorocaba agora e estou em São Paulo</a:t>
            </a:r>
            <a:endParaRPr lang="en-US" altLang="pt-BR" sz="2000" b="0" i="0" dirty="0">
              <a:solidFill>
                <a:schemeClr val="bg2"/>
              </a:solidFill>
            </a:endParaRPr>
          </a:p>
          <a:p>
            <a:pPr marL="0" indent="0">
              <a:buNone/>
            </a:pPr>
            <a:endParaRPr lang="pt-BR" altLang="pt-BR" sz="1200" b="0" i="0" dirty="0">
              <a:solidFill>
                <a:schemeClr val="bg2"/>
              </a:solidFill>
            </a:endParaRPr>
          </a:p>
          <a:p>
            <a:pPr marL="0" indent="0">
              <a:buNone/>
            </a:pPr>
            <a:endParaRPr lang="pt-BR" altLang="pt-BR" sz="1200" b="0" i="0" dirty="0">
              <a:solidFill>
                <a:schemeClr val="bg2"/>
              </a:solidFill>
            </a:endParaRPr>
          </a:p>
          <a:p>
            <a:pPr marL="0" indent="0">
              <a:buNone/>
            </a:pPr>
            <a:endParaRPr lang="pt-BR" altLang="pt-BR" sz="1200" b="0" i="0" dirty="0">
              <a:solidFill>
                <a:schemeClr val="bg2"/>
              </a:solidFill>
            </a:endParaRPr>
          </a:p>
          <a:p>
            <a:pPr marL="0" indent="0">
              <a:buNone/>
            </a:pPr>
            <a:endParaRPr lang="pt-BR" altLang="pt-BR" sz="1200" b="0" i="0" dirty="0">
              <a:solidFill>
                <a:schemeClr val="bg2"/>
              </a:solidFill>
            </a:endParaRPr>
          </a:p>
          <a:p>
            <a:pPr marL="0" indent="0">
              <a:buNone/>
            </a:pPr>
            <a:endParaRPr lang="pt-BR" altLang="pt-BR" sz="1200" b="0" i="0" dirty="0">
              <a:solidFill>
                <a:schemeClr val="bg2"/>
              </a:solidFill>
            </a:endParaRPr>
          </a:p>
          <a:p>
            <a:pPr marL="0" indent="0">
              <a:buNone/>
            </a:pPr>
            <a:endParaRPr lang="pt-BR" altLang="pt-BR" sz="1200" b="0" i="0" dirty="0">
              <a:solidFill>
                <a:schemeClr val="bg2"/>
              </a:solidFill>
            </a:endParaRPr>
          </a:p>
          <a:p>
            <a:pPr marL="0" indent="0">
              <a:buNone/>
            </a:pPr>
            <a:endParaRPr lang="pt-BR" altLang="pt-BR" sz="1200" b="0" i="0" dirty="0">
              <a:solidFill>
                <a:schemeClr val="bg2"/>
              </a:solidFill>
            </a:endParaRPr>
          </a:p>
          <a:p>
            <a:pPr marL="0" indent="0">
              <a:buNone/>
            </a:pPr>
            <a:endParaRPr lang="pt-BR" altLang="pt-BR" sz="1200" b="0" i="0" dirty="0">
              <a:solidFill>
                <a:schemeClr val="bg2"/>
              </a:solidFill>
            </a:endParaRPr>
          </a:p>
          <a:p>
            <a:pPr marL="0" indent="0">
              <a:buNone/>
            </a:pPr>
            <a:endParaRPr lang="pt-BR" altLang="pt-BR" sz="1200" b="0" i="0" dirty="0">
              <a:solidFill>
                <a:schemeClr val="bg2"/>
              </a:solidFill>
            </a:endParaRPr>
          </a:p>
          <a:p>
            <a:pPr marL="0" indent="0">
              <a:buNone/>
            </a:pPr>
            <a:endParaRPr lang="pt-BR" altLang="pt-BR" sz="1200" b="0" i="0" dirty="0">
              <a:solidFill>
                <a:schemeClr val="bg2"/>
              </a:solidFill>
            </a:endParaRPr>
          </a:p>
          <a:p>
            <a:pPr marL="0" indent="0">
              <a:buNone/>
            </a:pPr>
            <a:endParaRPr lang="pt-BR" altLang="pt-BR" sz="1200" b="0" i="0" dirty="0">
              <a:solidFill>
                <a:schemeClr val="bg2"/>
              </a:solidFill>
            </a:endParaRPr>
          </a:p>
          <a:p>
            <a:pPr marL="0" indent="0">
              <a:buNone/>
            </a:pPr>
            <a:endParaRPr lang="pt-BR" altLang="pt-BR" sz="1200" b="0" i="0" dirty="0">
              <a:solidFill>
                <a:schemeClr val="bg2"/>
              </a:solidFill>
            </a:endParaRPr>
          </a:p>
          <a:p>
            <a:pPr marL="0" indent="0">
              <a:buNone/>
            </a:pPr>
            <a:endParaRPr lang="pt-BR" altLang="pt-BR" sz="1200" b="0" i="0" dirty="0">
              <a:solidFill>
                <a:schemeClr val="bg2"/>
              </a:solidFill>
            </a:endParaRPr>
          </a:p>
          <a:p>
            <a:pPr marL="0" indent="0">
              <a:buNone/>
            </a:pPr>
            <a:endParaRPr lang="pt-BR" altLang="pt-BR" sz="1200" b="0" i="0" dirty="0">
              <a:solidFill>
                <a:schemeClr val="bg2"/>
              </a:solidFill>
            </a:endParaRPr>
          </a:p>
          <a:p>
            <a:pPr marL="0" indent="0">
              <a:buNone/>
            </a:pPr>
            <a:endParaRPr lang="pt-BR" altLang="pt-BR" sz="1200" b="0" i="0" dirty="0">
              <a:solidFill>
                <a:schemeClr val="bg2"/>
              </a:solidFill>
            </a:endParaRPr>
          </a:p>
          <a:p>
            <a:pPr marL="0" indent="0">
              <a:buNone/>
            </a:pPr>
            <a:endParaRPr lang="pt-BR" altLang="pt-BR" sz="1200" b="0" i="0" dirty="0">
              <a:solidFill>
                <a:schemeClr val="bg2"/>
              </a:solidFill>
            </a:endParaRPr>
          </a:p>
          <a:p>
            <a:pPr marL="0" indent="0">
              <a:buNone/>
            </a:pPr>
            <a:endParaRPr lang="pt-BR" altLang="pt-BR" sz="1200" b="0" i="0" dirty="0">
              <a:solidFill>
                <a:schemeClr val="bg2"/>
              </a:solidFill>
            </a:endParaRPr>
          </a:p>
          <a:p>
            <a:pPr marL="0" indent="0">
              <a:buNone/>
            </a:pPr>
            <a:endParaRPr lang="pt-BR" altLang="pt-BR" sz="1200" b="0" i="0" dirty="0">
              <a:solidFill>
                <a:schemeClr val="bg2"/>
              </a:solidFill>
            </a:endParaRPr>
          </a:p>
          <a:p>
            <a:pPr marL="0" indent="0">
              <a:buNone/>
            </a:pPr>
            <a:endParaRPr lang="pt-BR" altLang="pt-BR" sz="1200" b="0" i="0" dirty="0">
              <a:solidFill>
                <a:schemeClr val="bg2"/>
              </a:solidFill>
            </a:endParaRPr>
          </a:p>
          <a:p>
            <a:pPr marL="0" indent="0">
              <a:buNone/>
            </a:pPr>
            <a:endParaRPr lang="pt-BR" altLang="pt-BR" sz="1200" b="0" i="0" dirty="0">
              <a:solidFill>
                <a:schemeClr val="bg2"/>
              </a:solidFill>
            </a:endParaRPr>
          </a:p>
          <a:p>
            <a:pPr marL="0" indent="0">
              <a:buNone/>
            </a:pPr>
            <a:r>
              <a:rPr lang="pt-BR" altLang="pt-BR" sz="1200" b="0" i="0" dirty="0">
                <a:solidFill>
                  <a:schemeClr val="bg2"/>
                </a:solidFill>
              </a:rPr>
              <a:t>Admitir que o Google sempre diz a Verdade e que o </a:t>
            </a:r>
            <a:r>
              <a:rPr lang="pt-BR" altLang="pt-BR" sz="1200" b="0" i="0" dirty="0" err="1">
                <a:solidFill>
                  <a:schemeClr val="bg2"/>
                </a:solidFill>
              </a:rPr>
              <a:t>Pinocchio</a:t>
            </a:r>
            <a:r>
              <a:rPr lang="pt-BR" altLang="pt-BR" sz="1200" b="0" i="0" dirty="0">
                <a:solidFill>
                  <a:schemeClr val="bg2"/>
                </a:solidFill>
              </a:rPr>
              <a:t> sempre mente.</a:t>
            </a:r>
            <a:endParaRPr lang="en-US" altLang="pt-BR" sz="1200" b="0" i="0" dirty="0">
              <a:solidFill>
                <a:schemeClr val="bg2"/>
              </a:solidFill>
            </a:endParaRPr>
          </a:p>
        </p:txBody>
      </p:sp>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Armazenando Dados...</a:t>
            </a:r>
          </a:p>
        </p:txBody>
      </p:sp>
      <p:pic>
        <p:nvPicPr>
          <p:cNvPr id="3" name="Imagem 2"/>
          <p:cNvPicPr>
            <a:picLocks noChangeAspect="1"/>
          </p:cNvPicPr>
          <p:nvPr/>
        </p:nvPicPr>
        <p:blipFill>
          <a:blip r:embed="rId2"/>
          <a:stretch>
            <a:fillRect/>
          </a:stretch>
        </p:blipFill>
        <p:spPr>
          <a:xfrm>
            <a:off x="807393" y="1429338"/>
            <a:ext cx="7529213" cy="3999323"/>
          </a:xfrm>
          <a:prstGeom prst="rect">
            <a:avLst/>
          </a:prstGeom>
        </p:spPr>
      </p:pic>
    </p:spTree>
    <p:extLst>
      <p:ext uri="{BB962C8B-B14F-4D97-AF65-F5344CB8AC3E}">
        <p14:creationId xmlns:p14="http://schemas.microsoft.com/office/powerpoint/2010/main" val="4124048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ChangeArrowheads="1"/>
          </p:cNvSpPr>
          <p:nvPr>
            <p:ph type="body" idx="1"/>
          </p:nvPr>
        </p:nvSpPr>
        <p:spPr bwMode="auto">
          <a:xfrm>
            <a:off x="251520" y="834098"/>
            <a:ext cx="8712968" cy="53312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pt-BR" altLang="pt-BR" sz="2000" b="0" i="0" dirty="0">
                <a:latin typeface="Calibri" panose="020F0502020204030204" pitchFamily="34" charset="0"/>
              </a:rPr>
              <a:t>Pensemos como organizaríamos esses dados num sistema de fichas...</a:t>
            </a:r>
          </a:p>
          <a:p>
            <a:pPr>
              <a:lnSpc>
                <a:spcPct val="80000"/>
              </a:lnSpc>
            </a:pPr>
            <a:endParaRPr lang="pt-BR" altLang="pt-BR" sz="2000" b="0" i="0" dirty="0">
              <a:latin typeface="Calibri" panose="020F0502020204030204" pitchFamily="34" charset="0"/>
            </a:endParaRPr>
          </a:p>
          <a:p>
            <a:pPr>
              <a:lnSpc>
                <a:spcPct val="80000"/>
              </a:lnSpc>
            </a:pPr>
            <a:endParaRPr lang="pt-BR" altLang="pt-BR" sz="2000" b="0" i="0" dirty="0">
              <a:latin typeface="Calibri" panose="020F0502020204030204" pitchFamily="34" charset="0"/>
            </a:endParaRPr>
          </a:p>
          <a:p>
            <a:pPr>
              <a:lnSpc>
                <a:spcPct val="80000"/>
              </a:lnSpc>
            </a:pPr>
            <a:endParaRPr lang="pt-BR" altLang="pt-BR" sz="2000" b="0" i="0" dirty="0">
              <a:latin typeface="Calibri" panose="020F0502020204030204" pitchFamily="34" charset="0"/>
            </a:endParaRPr>
          </a:p>
          <a:p>
            <a:pPr>
              <a:lnSpc>
                <a:spcPct val="80000"/>
              </a:lnSpc>
            </a:pPr>
            <a:endParaRPr lang="pt-BR" altLang="pt-BR" sz="2000" b="0" i="0" dirty="0">
              <a:latin typeface="Calibri" panose="020F0502020204030204" pitchFamily="34" charset="0"/>
            </a:endParaRPr>
          </a:p>
          <a:p>
            <a:pPr>
              <a:lnSpc>
                <a:spcPct val="80000"/>
              </a:lnSpc>
            </a:pPr>
            <a:endParaRPr lang="pt-BR" altLang="pt-BR" sz="2000" b="0" i="0" dirty="0">
              <a:latin typeface="Calibri" panose="020F0502020204030204" pitchFamily="34" charset="0"/>
            </a:endParaRPr>
          </a:p>
          <a:p>
            <a:pPr>
              <a:lnSpc>
                <a:spcPct val="80000"/>
              </a:lnSpc>
            </a:pPr>
            <a:endParaRPr lang="pt-BR" altLang="pt-BR" sz="2000" b="0" i="0" dirty="0">
              <a:latin typeface="Calibri" panose="020F0502020204030204" pitchFamily="34" charset="0"/>
            </a:endParaRPr>
          </a:p>
          <a:p>
            <a:pPr>
              <a:lnSpc>
                <a:spcPct val="80000"/>
              </a:lnSpc>
            </a:pPr>
            <a:endParaRPr lang="pt-BR" altLang="pt-BR" sz="2000" b="0" i="0" dirty="0">
              <a:latin typeface="Calibri" panose="020F0502020204030204" pitchFamily="34" charset="0"/>
            </a:endParaRPr>
          </a:p>
          <a:p>
            <a:pPr>
              <a:lnSpc>
                <a:spcPct val="80000"/>
              </a:lnSpc>
            </a:pPr>
            <a:endParaRPr lang="pt-BR" altLang="pt-BR" sz="2000" b="0" i="0" dirty="0">
              <a:latin typeface="Calibri" panose="020F0502020204030204" pitchFamily="34" charset="0"/>
            </a:endParaRPr>
          </a:p>
          <a:p>
            <a:pPr>
              <a:lnSpc>
                <a:spcPct val="80000"/>
              </a:lnSpc>
            </a:pPr>
            <a:endParaRPr lang="pt-BR" altLang="pt-BR" sz="2000" b="0" i="0" dirty="0">
              <a:latin typeface="Calibri" panose="020F0502020204030204" pitchFamily="34" charset="0"/>
            </a:endParaRPr>
          </a:p>
          <a:p>
            <a:pPr>
              <a:lnSpc>
                <a:spcPct val="80000"/>
              </a:lnSpc>
            </a:pPr>
            <a:endParaRPr lang="pt-BR" altLang="pt-BR" sz="2000" b="0" i="0" dirty="0">
              <a:latin typeface="Calibri" panose="020F0502020204030204" pitchFamily="34" charset="0"/>
            </a:endParaRPr>
          </a:p>
          <a:p>
            <a:pPr>
              <a:lnSpc>
                <a:spcPct val="80000"/>
              </a:lnSpc>
            </a:pPr>
            <a:endParaRPr lang="pt-BR" altLang="pt-BR" sz="2000" b="0" i="0" dirty="0">
              <a:latin typeface="Calibri" panose="020F0502020204030204" pitchFamily="34" charset="0"/>
            </a:endParaRPr>
          </a:p>
          <a:p>
            <a:pPr>
              <a:lnSpc>
                <a:spcPct val="80000"/>
              </a:lnSpc>
            </a:pPr>
            <a:endParaRPr lang="pt-BR" altLang="pt-BR" sz="2000" b="0" i="0" dirty="0">
              <a:latin typeface="Calibri" panose="020F0502020204030204" pitchFamily="34" charset="0"/>
            </a:endParaRPr>
          </a:p>
          <a:p>
            <a:pPr>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Cada cliente, cada produto teria seus dados indicados numa ficha, que seriam transcritos para cada “Nota” que estiver sendo gerada.</a:t>
            </a:r>
          </a:p>
        </p:txBody>
      </p:sp>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Armazenando Dados...</a:t>
            </a:r>
          </a:p>
        </p:txBody>
      </p:sp>
      <p:pic>
        <p:nvPicPr>
          <p:cNvPr id="4098" name="Picture 2" descr="http://www.bomprecosuprimentos.com.br/files/2014/08/FICHARIO-DE-MESA-ACRIM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517216"/>
            <a:ext cx="4631903" cy="3748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681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ChangeArrowheads="1"/>
          </p:cNvSpPr>
          <p:nvPr>
            <p:ph type="body" idx="1"/>
          </p:nvPr>
        </p:nvSpPr>
        <p:spPr bwMode="auto">
          <a:xfrm>
            <a:off x="251520" y="908720"/>
            <a:ext cx="8640960" cy="51151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pt-BR" altLang="pt-BR" sz="2000" b="0" i="0" dirty="0">
                <a:latin typeface="Calibri" panose="020F0502020204030204" pitchFamily="34" charset="0"/>
              </a:rPr>
              <a:t>Embora pareça um processo muito complexo, repetitivo e sujeito a erros, esse processo é bem melhor do que se lançar os dados numa folha contínua. Naturalmente, com os recursos do Excel de localização e cópia, seria vantajoso usar-se o Excel em vez de nosso fichário...</a:t>
            </a:r>
          </a:p>
          <a:p>
            <a:pPr>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Contudo, o Excel não nos livraria da </a:t>
            </a:r>
            <a:r>
              <a:rPr lang="pt-BR" altLang="pt-BR" sz="2000" b="0" i="0" dirty="0" err="1">
                <a:latin typeface="Calibri" panose="020F0502020204030204" pitchFamily="34" charset="0"/>
              </a:rPr>
              <a:t>redigitação</a:t>
            </a:r>
            <a:r>
              <a:rPr lang="pt-BR" altLang="pt-BR" sz="2000" b="0" i="0" dirty="0">
                <a:latin typeface="Calibri" panose="020F0502020204030204" pitchFamily="34" charset="0"/>
              </a:rPr>
              <a:t> e de vários dados o que nos levaria a inevitáveis erros.</a:t>
            </a:r>
          </a:p>
          <a:p>
            <a:pPr>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Além disso, como gerar relatórios, listagens e todos os controles que uma organização moderna precisa?</a:t>
            </a:r>
          </a:p>
          <a:p>
            <a:pPr>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Para isso ...</a:t>
            </a:r>
          </a:p>
        </p:txBody>
      </p:sp>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Armazenando Dados...</a:t>
            </a:r>
          </a:p>
        </p:txBody>
      </p:sp>
      <p:pic>
        <p:nvPicPr>
          <p:cNvPr id="5122" name="Picture 2" descr="http://s3.amazonaws.com/designoteca-production/assets/images/6096.big.jpg?14027061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3933056"/>
            <a:ext cx="3196580" cy="230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56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ChangeArrowheads="1"/>
          </p:cNvSpPr>
          <p:nvPr>
            <p:ph type="body" idx="1"/>
          </p:nvPr>
        </p:nvSpPr>
        <p:spPr bwMode="auto">
          <a:xfrm>
            <a:off x="251520" y="834098"/>
            <a:ext cx="8712968" cy="51151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pt-BR" altLang="pt-BR" sz="2000" b="0" i="0" dirty="0">
                <a:latin typeface="Calibri" panose="020F0502020204030204" pitchFamily="34" charset="0"/>
              </a:rPr>
              <a:t>Iremos constatar que são muitas as estratégias possíveis, quando pensamos em armazenar dados. Hoje pensamos geralmente em tabelas, tal é a força do modelo relacional, mas poderíamos pensar em objetos, em listas encadeadas, em hierarquia, em rede de dados, entre muitos outras formas possíveis de se pensar.</a:t>
            </a:r>
          </a:p>
          <a:p>
            <a:pPr>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Mas, vamos retornar a ideia das fichas...</a:t>
            </a:r>
          </a:p>
          <a:p>
            <a:pPr>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Poderíamos repartir as fichas em áreas (ou </a:t>
            </a:r>
            <a:r>
              <a:rPr lang="pt-BR" altLang="pt-BR" sz="2000" i="0" dirty="0">
                <a:latin typeface="Calibri" panose="020F0502020204030204" pitchFamily="34" charset="0"/>
              </a:rPr>
              <a:t>campos</a:t>
            </a:r>
            <a:r>
              <a:rPr lang="pt-BR" altLang="pt-BR" sz="2000" b="0" i="0" dirty="0">
                <a:latin typeface="Calibri" panose="020F0502020204030204" pitchFamily="34" charset="0"/>
              </a:rPr>
              <a:t>) onde armazenaríamos os dados que sejam de nosso interesse.</a:t>
            </a:r>
          </a:p>
          <a:p>
            <a:pPr>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Alguns desses dados terão </a:t>
            </a:r>
            <a:r>
              <a:rPr lang="pt-BR" altLang="pt-BR" sz="2000" i="0" dirty="0">
                <a:latin typeface="Calibri" panose="020F0502020204030204" pitchFamily="34" charset="0"/>
              </a:rPr>
              <a:t>tipos</a:t>
            </a:r>
            <a:r>
              <a:rPr lang="pt-BR" altLang="pt-BR" sz="2000" b="0" i="0" dirty="0">
                <a:latin typeface="Calibri" panose="020F0502020204030204" pitchFamily="34" charset="0"/>
              </a:rPr>
              <a:t>, ou seja, serão conjuntos de caracteres, serão datas, serão números inteiros, serão números decimais com duas casas, representando moeda/dinheiro, entre vários outros tipos possíveis.</a:t>
            </a:r>
          </a:p>
          <a:p>
            <a:pPr>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Mas como seria nossa ficha...</a:t>
            </a:r>
          </a:p>
        </p:txBody>
      </p:sp>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Armazenando Dados...</a:t>
            </a:r>
          </a:p>
        </p:txBody>
      </p:sp>
    </p:spTree>
    <p:extLst>
      <p:ext uri="{BB962C8B-B14F-4D97-AF65-F5344CB8AC3E}">
        <p14:creationId xmlns:p14="http://schemas.microsoft.com/office/powerpoint/2010/main" val="2785848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ChangeArrowheads="1"/>
          </p:cNvSpPr>
          <p:nvPr>
            <p:ph type="body" idx="1"/>
          </p:nvPr>
        </p:nvSpPr>
        <p:spPr bwMode="auto">
          <a:xfrm>
            <a:off x="251520" y="834098"/>
            <a:ext cx="8712968" cy="51151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pt-BR" altLang="pt-BR" sz="2000" b="0" i="0" dirty="0">
                <a:latin typeface="Calibri" panose="020F0502020204030204" pitchFamily="34" charset="0"/>
              </a:rPr>
              <a:t>Vamos considerar cada “planilha” como sendo uma “ficha”?</a:t>
            </a:r>
          </a:p>
          <a:p>
            <a:pPr>
              <a:lnSpc>
                <a:spcPct val="80000"/>
              </a:lnSpc>
            </a:pPr>
            <a:endParaRPr lang="pt-BR" altLang="pt-BR" sz="2000" b="0" i="0" dirty="0">
              <a:latin typeface="Calibri" panose="020F0502020204030204" pitchFamily="34" charset="0"/>
            </a:endParaRPr>
          </a:p>
        </p:txBody>
      </p:sp>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Armazenando Dados...</a:t>
            </a: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924944"/>
            <a:ext cx="8178718" cy="694583"/>
          </a:xfrm>
          <a:prstGeom prst="rect">
            <a:avLst/>
          </a:prstGeom>
        </p:spPr>
      </p:pic>
    </p:spTree>
    <p:extLst>
      <p:ext uri="{BB962C8B-B14F-4D97-AF65-F5344CB8AC3E}">
        <p14:creationId xmlns:p14="http://schemas.microsoft.com/office/powerpoint/2010/main" val="3022099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ChangeArrowheads="1"/>
          </p:cNvSpPr>
          <p:nvPr>
            <p:ph type="body" idx="1"/>
          </p:nvPr>
        </p:nvSpPr>
        <p:spPr bwMode="auto">
          <a:xfrm>
            <a:off x="251520" y="834098"/>
            <a:ext cx="8712968" cy="51151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pt-BR" altLang="pt-BR" sz="2000" b="0" i="0" dirty="0">
                <a:latin typeface="Calibri" panose="020F0502020204030204" pitchFamily="34" charset="0"/>
              </a:rPr>
              <a:t>Cada “ficha” precisa ter “campos” bem definidos para que possamos, rapidamente, encontrar as informações que desejarmos.</a:t>
            </a:r>
          </a:p>
          <a:p>
            <a:pPr>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Numa ficha precisaremos “guardar” nome, CPF, Endereço...</a:t>
            </a:r>
          </a:p>
          <a:p>
            <a:pPr>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Teremos muito a discutir quanto aos campos. Note-se, por exemplo, que bairro, cidade e estado estão, em nossa ficha “exemplo”, juntos numa mesma área.</a:t>
            </a:r>
          </a:p>
          <a:p>
            <a:pPr>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Note-se, ainda, que a filiação supõe dois campos (mãe e pai) juntos numa mesma área, sem qualquer separação.</a:t>
            </a:r>
          </a:p>
          <a:p>
            <a:pPr>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Devemos observar que há uma subdivisão na ficha, separando dados cadastrais de dados de atividade. </a:t>
            </a:r>
          </a:p>
          <a:p>
            <a:pPr>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Note-se que se a pessoa quiser indicar suas empresas anteriores (e não a última ou qualquer delas) não terá como indicá-las.</a:t>
            </a:r>
          </a:p>
        </p:txBody>
      </p:sp>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Armazenando Dados...</a:t>
            </a:r>
          </a:p>
        </p:txBody>
      </p:sp>
    </p:spTree>
    <p:extLst>
      <p:ext uri="{BB962C8B-B14F-4D97-AF65-F5344CB8AC3E}">
        <p14:creationId xmlns:p14="http://schemas.microsoft.com/office/powerpoint/2010/main" val="1964000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1"/>
          </p:nvPr>
        </p:nvSpPr>
        <p:spPr bwMode="auto">
          <a:xfrm>
            <a:off x="250825" y="90805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sz="2000" b="0" i="0" dirty="0"/>
              <a:t>Apresentação</a:t>
            </a:r>
          </a:p>
          <a:p>
            <a:endParaRPr lang="pt-BR" altLang="pt-BR" sz="2000" b="0" i="0" dirty="0"/>
          </a:p>
          <a:p>
            <a:r>
              <a:rPr lang="pt-BR" altLang="pt-BR" sz="2000" b="0" i="0" dirty="0"/>
              <a:t>Por que usar um Banco de Dados?</a:t>
            </a:r>
          </a:p>
          <a:p>
            <a:endParaRPr lang="pt-BR" altLang="pt-BR" sz="2000" b="0" i="0" dirty="0"/>
          </a:p>
          <a:p>
            <a:r>
              <a:rPr lang="pt-BR" altLang="pt-BR" sz="2000" b="0" i="0" dirty="0"/>
              <a:t>Pensando em alternativas e analogias.</a:t>
            </a:r>
          </a:p>
          <a:p>
            <a:endParaRPr lang="pt-BR" altLang="pt-BR" sz="2000" b="0" i="0" dirty="0"/>
          </a:p>
          <a:p>
            <a:r>
              <a:rPr lang="pt-BR" altLang="pt-BR" sz="2000" b="0" i="0" dirty="0"/>
              <a:t>E o mercado de trabalho?</a:t>
            </a:r>
          </a:p>
        </p:txBody>
      </p:sp>
      <p:sp>
        <p:nvSpPr>
          <p:cNvPr id="2" name="CaixaDeTexto 1"/>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Armazenando Dados...</a:t>
            </a:r>
          </a:p>
        </p:txBody>
      </p:sp>
      <p:pic>
        <p:nvPicPr>
          <p:cNvPr id="3" name="Imagem 2"/>
          <p:cNvPicPr>
            <a:picLocks noChangeAspect="1"/>
          </p:cNvPicPr>
          <p:nvPr/>
        </p:nvPicPr>
        <p:blipFill>
          <a:blip r:embed="rId2"/>
          <a:stretch>
            <a:fillRect/>
          </a:stretch>
        </p:blipFill>
        <p:spPr>
          <a:xfrm>
            <a:off x="1403648" y="600075"/>
            <a:ext cx="7029450" cy="5657850"/>
          </a:xfrm>
          <a:prstGeom prst="rect">
            <a:avLst/>
          </a:prstGeom>
        </p:spPr>
      </p:pic>
    </p:spTree>
    <p:extLst>
      <p:ext uri="{BB962C8B-B14F-4D97-AF65-F5344CB8AC3E}">
        <p14:creationId xmlns:p14="http://schemas.microsoft.com/office/powerpoint/2010/main" val="3880441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ChangeArrowheads="1"/>
          </p:cNvSpPr>
          <p:nvPr>
            <p:ph type="body" idx="1"/>
          </p:nvPr>
        </p:nvSpPr>
        <p:spPr bwMode="auto">
          <a:xfrm>
            <a:off x="251520" y="619381"/>
            <a:ext cx="8640960" cy="5619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pt-BR" altLang="pt-BR" sz="2000" b="0" i="0" dirty="0">
                <a:latin typeface="Calibri" panose="020F0502020204030204" pitchFamily="34" charset="0"/>
              </a:rPr>
              <a:t>Aparentemente, resolvemos parte do problema, mas como fazer para localizar um cliente específico. Naturalmente, temos três formas bastante naturais para fazer-se isso:</a:t>
            </a:r>
          </a:p>
          <a:p>
            <a:pPr lvl="1">
              <a:lnSpc>
                <a:spcPct val="80000"/>
              </a:lnSpc>
            </a:pPr>
            <a:r>
              <a:rPr lang="pt-BR" altLang="pt-BR" sz="2000" b="0" i="0" dirty="0">
                <a:latin typeface="Calibri" panose="020F0502020204030204" pitchFamily="34" charset="0"/>
              </a:rPr>
              <a:t>Pela Razão Social da Empresa</a:t>
            </a:r>
          </a:p>
          <a:p>
            <a:pPr lvl="1">
              <a:lnSpc>
                <a:spcPct val="80000"/>
              </a:lnSpc>
            </a:pPr>
            <a:r>
              <a:rPr lang="pt-BR" altLang="pt-BR" sz="2000" b="0" i="0" dirty="0">
                <a:latin typeface="Calibri" panose="020F0502020204030204" pitchFamily="34" charset="0"/>
              </a:rPr>
              <a:t>Pelo CPF/CNPJ</a:t>
            </a:r>
          </a:p>
          <a:p>
            <a:pPr lvl="1">
              <a:lnSpc>
                <a:spcPct val="80000"/>
              </a:lnSpc>
            </a:pPr>
            <a:r>
              <a:rPr lang="pt-BR" altLang="pt-BR" sz="2000" b="0" i="0" dirty="0">
                <a:latin typeface="Calibri" panose="020F0502020204030204" pitchFamily="34" charset="0"/>
              </a:rPr>
              <a:t>Pelo Apelido</a:t>
            </a:r>
          </a:p>
          <a:p>
            <a:pPr lvl="1">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Qualquer que seja a estratégia adotada, teremos algumas vantagens e outras desvantagens...</a:t>
            </a:r>
          </a:p>
          <a:p>
            <a:pPr>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Ao escolhermos a razão social, pode ser que demoremos muito para achar o endereço das Casas Pernambucanas, pelo simples fato de que o nome da empresa é Arthur </a:t>
            </a:r>
            <a:r>
              <a:rPr lang="pt-BR" altLang="pt-BR" sz="2000" b="0" i="0" dirty="0" err="1">
                <a:latin typeface="Calibri" panose="020F0502020204030204" pitchFamily="34" charset="0"/>
              </a:rPr>
              <a:t>Lundgren</a:t>
            </a:r>
            <a:r>
              <a:rPr lang="pt-BR" altLang="pt-BR" sz="2000" b="0" i="0" dirty="0">
                <a:latin typeface="Calibri" panose="020F0502020204030204" pitchFamily="34" charset="0"/>
              </a:rPr>
              <a:t> Tecidos...</a:t>
            </a:r>
          </a:p>
          <a:p>
            <a:pPr>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Ao adotarmos o apelido, é muito provável que pensemos que o cliente Xuxa, seja uma loura apresentadora e não um famoso esportista...</a:t>
            </a:r>
          </a:p>
          <a:p>
            <a:pPr>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O CPF/CNPJ não tem os problemas acima, mas qual o CNPJ da empresa em que você trabalha ou qual o CPF de seu pai...</a:t>
            </a:r>
          </a:p>
          <a:p>
            <a:pPr marL="0" indent="0">
              <a:lnSpc>
                <a:spcPct val="80000"/>
              </a:lnSpc>
              <a:buNone/>
            </a:pPr>
            <a:endParaRPr lang="pt-BR" altLang="pt-BR" sz="2600" b="0" i="0" dirty="0">
              <a:latin typeface="Calibri" panose="020F0502020204030204" pitchFamily="34" charset="0"/>
            </a:endParaRPr>
          </a:p>
        </p:txBody>
      </p:sp>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Armazenando Dados...</a:t>
            </a:r>
          </a:p>
        </p:txBody>
      </p:sp>
    </p:spTree>
    <p:extLst>
      <p:ext uri="{BB962C8B-B14F-4D97-AF65-F5344CB8AC3E}">
        <p14:creationId xmlns:p14="http://schemas.microsoft.com/office/powerpoint/2010/main" val="3525694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ChangeArrowheads="1"/>
          </p:cNvSpPr>
          <p:nvPr>
            <p:ph type="body" idx="1"/>
          </p:nvPr>
        </p:nvSpPr>
        <p:spPr bwMode="auto">
          <a:xfrm>
            <a:off x="251520" y="834098"/>
            <a:ext cx="8712968" cy="51151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pt-BR" altLang="pt-BR" sz="2000" b="0" i="0" dirty="0">
                <a:latin typeface="Calibri" panose="020F0502020204030204" pitchFamily="34" charset="0"/>
              </a:rPr>
              <a:t>Quando pensamos nos produtos, nesse caso, e em vendedores, contas contábeis, bancos, entre vários tipos de cadastro, podemos notar que as fichas cadastrais até resolveriam o problema, mas precisaríamos de um batalhão de pessoas nas organizações, sem algo que automatize a armazenagem dos dados.</a:t>
            </a:r>
          </a:p>
          <a:p>
            <a:pPr>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Num mundo onde o comportamento das pessoas é obtido através de complexos modelos de Business </a:t>
            </a:r>
            <a:r>
              <a:rPr lang="pt-BR" altLang="pt-BR" sz="2000" b="0" i="0" dirty="0" err="1">
                <a:latin typeface="Calibri" panose="020F0502020204030204" pitchFamily="34" charset="0"/>
              </a:rPr>
              <a:t>Intelligence</a:t>
            </a:r>
            <a:r>
              <a:rPr lang="pt-BR" altLang="pt-BR" sz="2000" b="0" i="0" dirty="0">
                <a:latin typeface="Calibri" panose="020F0502020204030204" pitchFamily="34" charset="0"/>
              </a:rPr>
              <a:t> e de Big Data, certamente num cenário onde os dados estivessem em fichários, algo assim sequer poderia ser imaginado. Imaginem marketing assim e voltamos no tempo...</a:t>
            </a:r>
          </a:p>
        </p:txBody>
      </p:sp>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Armazenando Dados...</a:t>
            </a:r>
          </a:p>
        </p:txBody>
      </p:sp>
      <p:pic>
        <p:nvPicPr>
          <p:cNvPr id="2050" name="Picture 2" descr="http://f-utilidades.com/wp-content/uploads/2015/04/mad-men-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824" y="3518507"/>
            <a:ext cx="3995936" cy="28100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261.photobucket.com/albums/ii57/vulken/darrin_larry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452002"/>
            <a:ext cx="3600450" cy="287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817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ChangeArrowheads="1"/>
          </p:cNvSpPr>
          <p:nvPr>
            <p:ph type="body" idx="1"/>
          </p:nvPr>
        </p:nvSpPr>
        <p:spPr bwMode="auto">
          <a:xfrm>
            <a:off x="251520" y="834098"/>
            <a:ext cx="8712968" cy="51151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pt-BR" altLang="pt-BR" sz="2000" b="0" i="0" dirty="0">
                <a:latin typeface="Calibri" panose="020F0502020204030204" pitchFamily="34" charset="0"/>
              </a:rPr>
              <a:t>Todavia, até mesmo o pequeno Bazar deseja algo assim... </a:t>
            </a:r>
          </a:p>
        </p:txBody>
      </p:sp>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Armazenando Dados...</a:t>
            </a:r>
          </a:p>
        </p:txBody>
      </p:sp>
      <p:pic>
        <p:nvPicPr>
          <p:cNvPr id="4" name="Imagem 3" descr="Estrelinha.png"/>
          <p:cNvPicPr>
            <a:picLocks noChangeAspect="1"/>
          </p:cNvPicPr>
          <p:nvPr/>
        </p:nvPicPr>
        <p:blipFill>
          <a:blip r:embed="rId2" cstate="print"/>
          <a:stretch>
            <a:fillRect/>
          </a:stretch>
        </p:blipFill>
        <p:spPr>
          <a:xfrm>
            <a:off x="754439" y="1569303"/>
            <a:ext cx="7923154" cy="4454599"/>
          </a:xfrm>
          <a:prstGeom prst="rect">
            <a:avLst/>
          </a:prstGeom>
        </p:spPr>
      </p:pic>
    </p:spTree>
    <p:extLst>
      <p:ext uri="{BB962C8B-B14F-4D97-AF65-F5344CB8AC3E}">
        <p14:creationId xmlns:p14="http://schemas.microsoft.com/office/powerpoint/2010/main" val="2549744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ChangeArrowheads="1"/>
          </p:cNvSpPr>
          <p:nvPr>
            <p:ph type="body" idx="1"/>
          </p:nvPr>
        </p:nvSpPr>
        <p:spPr bwMode="auto">
          <a:xfrm>
            <a:off x="251520" y="834098"/>
            <a:ext cx="8712968" cy="51151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pt-BR" altLang="pt-BR" sz="2000" b="0" i="0" dirty="0">
                <a:latin typeface="Calibri" panose="020F0502020204030204" pitchFamily="34" charset="0"/>
              </a:rPr>
              <a:t>O modelo relacional, que será muito estudado em nossa disciplina e usado em várias outras, é baseado num conceito familiar a todos nós, pois lembra as fichas que vimos: As matrizes.</a:t>
            </a:r>
          </a:p>
          <a:p>
            <a:pPr>
              <a:lnSpc>
                <a:spcPct val="80000"/>
              </a:lnSpc>
            </a:pPr>
            <a:r>
              <a:rPr lang="pt-BR" altLang="pt-BR" sz="2000" b="0" i="0" dirty="0">
                <a:latin typeface="Calibri" panose="020F0502020204030204" pitchFamily="34" charset="0"/>
              </a:rPr>
              <a:t>Se essa palavra (matriz) assustou aqueles que não morrem de amor pela matemática (deviam rever conceitos, pois é base de nossa ciência) e estão pensando em matrizes inversas, </a:t>
            </a:r>
            <a:r>
              <a:rPr lang="pt-BR" altLang="pt-BR" sz="2000" b="0" i="0" dirty="0" err="1">
                <a:latin typeface="Calibri" panose="020F0502020204030204" pitchFamily="34" charset="0"/>
              </a:rPr>
              <a:t>cofatoras</a:t>
            </a:r>
            <a:r>
              <a:rPr lang="pt-BR" altLang="pt-BR" sz="2000" b="0" i="0" dirty="0">
                <a:latin typeface="Calibri" panose="020F0502020204030204" pitchFamily="34" charset="0"/>
              </a:rPr>
              <a:t>, podem ficar sossegados que não é nada disso.</a:t>
            </a:r>
          </a:p>
          <a:p>
            <a:pPr>
              <a:lnSpc>
                <a:spcPct val="80000"/>
              </a:lnSpc>
            </a:pPr>
            <a:r>
              <a:rPr lang="pt-BR" altLang="pt-BR" sz="2000" b="0" i="0" dirty="0">
                <a:latin typeface="Calibri" panose="020F0502020204030204" pitchFamily="34" charset="0"/>
              </a:rPr>
              <a:t>As matrizes serão para nós algo tão básico e elementar como são as colunas do Excel. Comecemos pensando no nosso exemplo, que agora passará a ser trabalhado por nós todos em conjunto...</a:t>
            </a:r>
          </a:p>
          <a:p>
            <a:pPr>
              <a:lnSpc>
                <a:spcPct val="80000"/>
              </a:lnSpc>
            </a:pPr>
            <a:r>
              <a:rPr lang="pt-BR" altLang="pt-BR" sz="2000" b="0" i="0" dirty="0">
                <a:latin typeface="Calibri" panose="020F0502020204030204" pitchFamily="34" charset="0"/>
              </a:rPr>
              <a:t>Usaremos algumas funções do Excel, mas como não estamos num curso de Excel, este apenas servirá para exemplificar o que estamos fazendo, não se preocupe se você se atrapalhar com os comandos. O que vai nos interessar serão os conceitos de relacionamento dos dados.</a:t>
            </a:r>
          </a:p>
          <a:p>
            <a:pPr>
              <a:lnSpc>
                <a:spcPct val="80000"/>
              </a:lnSpc>
            </a:pPr>
            <a:endParaRPr lang="pt-BR" altLang="pt-BR" sz="2000" b="0" i="0" dirty="0">
              <a:latin typeface="Calibri" panose="020F0502020204030204" pitchFamily="34" charset="0"/>
            </a:endParaRPr>
          </a:p>
          <a:p>
            <a:pPr>
              <a:lnSpc>
                <a:spcPct val="80000"/>
              </a:lnSpc>
            </a:pPr>
            <a:endParaRPr lang="pt-BR" altLang="pt-BR" sz="2000" b="0" i="0" dirty="0">
              <a:latin typeface="Calibri" panose="020F0502020204030204" pitchFamily="34" charset="0"/>
            </a:endParaRPr>
          </a:p>
          <a:p>
            <a:pPr marL="0" indent="0" algn="ctr">
              <a:lnSpc>
                <a:spcPct val="80000"/>
              </a:lnSpc>
              <a:buNone/>
            </a:pPr>
            <a:r>
              <a:rPr lang="pt-BR" altLang="pt-BR" sz="2000" b="0" i="0" dirty="0">
                <a:latin typeface="Calibri" panose="020F0502020204030204" pitchFamily="34" charset="0"/>
              </a:rPr>
              <a:t>		</a:t>
            </a:r>
          </a:p>
          <a:p>
            <a:pPr marL="0" indent="0" algn="ctr">
              <a:lnSpc>
                <a:spcPct val="80000"/>
              </a:lnSpc>
              <a:buNone/>
            </a:pPr>
            <a:r>
              <a:rPr lang="pt-BR" altLang="pt-BR" sz="2000" i="0" dirty="0">
                <a:latin typeface="Calibri" panose="020F0502020204030204" pitchFamily="34" charset="0"/>
              </a:rPr>
              <a:t>Agora: Mãos a Obra!</a:t>
            </a:r>
          </a:p>
          <a:p>
            <a:pPr>
              <a:lnSpc>
                <a:spcPct val="80000"/>
              </a:lnSpc>
            </a:pPr>
            <a:endParaRPr lang="pt-BR" altLang="pt-BR" sz="2000" b="0" i="0" dirty="0">
              <a:latin typeface="Calibri" panose="020F0502020204030204" pitchFamily="34" charset="0"/>
            </a:endParaRPr>
          </a:p>
          <a:p>
            <a:pPr>
              <a:lnSpc>
                <a:spcPct val="80000"/>
              </a:lnSpc>
            </a:pPr>
            <a:endParaRPr lang="pt-BR" altLang="pt-BR" sz="2000" b="0" i="0" dirty="0">
              <a:latin typeface="Calibri" panose="020F0502020204030204" pitchFamily="34" charset="0"/>
            </a:endParaRPr>
          </a:p>
        </p:txBody>
      </p:sp>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Armazenando Dados...</a:t>
            </a:r>
          </a:p>
        </p:txBody>
      </p:sp>
    </p:spTree>
    <p:extLst>
      <p:ext uri="{BB962C8B-B14F-4D97-AF65-F5344CB8AC3E}">
        <p14:creationId xmlns:p14="http://schemas.microsoft.com/office/powerpoint/2010/main" val="865011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ChangeArrowheads="1"/>
          </p:cNvSpPr>
          <p:nvPr>
            <p:ph type="body" idx="1"/>
          </p:nvPr>
        </p:nvSpPr>
        <p:spPr bwMode="auto">
          <a:xfrm>
            <a:off x="251520" y="834098"/>
            <a:ext cx="8712968" cy="51151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pt-BR" altLang="pt-BR" sz="2000" b="0" i="0" dirty="0">
                <a:latin typeface="Calibri" panose="020F0502020204030204" pitchFamily="34" charset="0"/>
              </a:rPr>
              <a:t>Como serão nossas “tabelas/planilhas” cadastrais?</a:t>
            </a:r>
          </a:p>
        </p:txBody>
      </p:sp>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Armazenando Dados...</a:t>
            </a: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4221088"/>
            <a:ext cx="1714739" cy="1438476"/>
          </a:xfrm>
          <a:prstGeom prst="rect">
            <a:avLst/>
          </a:prstGeom>
        </p:spPr>
      </p:pic>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809" y="1353054"/>
            <a:ext cx="1686160" cy="2038635"/>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976" y="1628800"/>
            <a:ext cx="2143424" cy="2086266"/>
          </a:xfrm>
          <a:prstGeom prst="rect">
            <a:avLst/>
          </a:prstGeom>
        </p:spPr>
      </p:pic>
      <p:pic>
        <p:nvPicPr>
          <p:cNvPr id="6" name="Imagem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9400" y="4008277"/>
            <a:ext cx="1952898" cy="1609950"/>
          </a:xfrm>
          <a:prstGeom prst="rect">
            <a:avLst/>
          </a:prstGeom>
        </p:spPr>
      </p:pic>
    </p:spTree>
    <p:extLst>
      <p:ext uri="{BB962C8B-B14F-4D97-AF65-F5344CB8AC3E}">
        <p14:creationId xmlns:p14="http://schemas.microsoft.com/office/powerpoint/2010/main" val="2543294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ChangeArrowheads="1"/>
          </p:cNvSpPr>
          <p:nvPr>
            <p:ph type="body" idx="1"/>
          </p:nvPr>
        </p:nvSpPr>
        <p:spPr bwMode="auto">
          <a:xfrm>
            <a:off x="251520" y="834098"/>
            <a:ext cx="8712968" cy="51151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pt-BR" altLang="pt-BR" sz="2000" b="0" i="0" dirty="0">
                <a:latin typeface="Calibri" panose="020F0502020204030204" pitchFamily="34" charset="0"/>
              </a:rPr>
              <a:t>E como representar as “transações”?</a:t>
            </a:r>
          </a:p>
          <a:p>
            <a:pPr>
              <a:lnSpc>
                <a:spcPct val="80000"/>
              </a:lnSpc>
            </a:pPr>
            <a:endParaRPr lang="pt-BR" altLang="pt-BR" sz="2000" b="0" i="0" dirty="0">
              <a:latin typeface="Calibri" panose="020F0502020204030204" pitchFamily="34" charset="0"/>
            </a:endParaRPr>
          </a:p>
          <a:p>
            <a:pPr>
              <a:lnSpc>
                <a:spcPct val="80000"/>
              </a:lnSpc>
            </a:pPr>
            <a:endParaRPr lang="pt-BR" altLang="pt-BR" sz="2000" b="0" i="0" dirty="0">
              <a:latin typeface="Calibri" panose="020F0502020204030204" pitchFamily="34" charset="0"/>
            </a:endParaRPr>
          </a:p>
          <a:p>
            <a:pPr>
              <a:lnSpc>
                <a:spcPct val="80000"/>
              </a:lnSpc>
            </a:pPr>
            <a:endParaRPr lang="pt-BR" altLang="pt-BR" sz="2000" b="0" i="0" dirty="0">
              <a:latin typeface="Calibri" panose="020F0502020204030204" pitchFamily="34" charset="0"/>
            </a:endParaRPr>
          </a:p>
          <a:p>
            <a:pPr>
              <a:lnSpc>
                <a:spcPct val="80000"/>
              </a:lnSpc>
            </a:pPr>
            <a:endParaRPr lang="pt-BR" altLang="pt-BR" sz="2000" b="0" i="0" dirty="0">
              <a:latin typeface="Calibri" panose="020F0502020204030204" pitchFamily="34" charset="0"/>
            </a:endParaRPr>
          </a:p>
          <a:p>
            <a:pPr>
              <a:lnSpc>
                <a:spcPct val="80000"/>
              </a:lnSpc>
            </a:pPr>
            <a:endParaRPr lang="pt-BR" altLang="pt-BR" sz="2000" b="0" i="0" dirty="0">
              <a:latin typeface="Calibri" panose="020F0502020204030204" pitchFamily="34" charset="0"/>
            </a:endParaRPr>
          </a:p>
          <a:p>
            <a:pPr>
              <a:lnSpc>
                <a:spcPct val="80000"/>
              </a:lnSpc>
            </a:pPr>
            <a:endParaRPr lang="pt-BR" altLang="pt-BR" sz="2000" b="0" i="0" dirty="0">
              <a:latin typeface="Calibri" panose="020F0502020204030204" pitchFamily="34" charset="0"/>
            </a:endParaRPr>
          </a:p>
          <a:p>
            <a:pPr>
              <a:lnSpc>
                <a:spcPct val="80000"/>
              </a:lnSpc>
            </a:pPr>
            <a:endParaRPr lang="pt-BR" altLang="pt-BR" sz="2000" b="0" i="0" dirty="0">
              <a:latin typeface="Calibri" panose="020F0502020204030204" pitchFamily="34" charset="0"/>
            </a:endParaRPr>
          </a:p>
          <a:p>
            <a:pPr>
              <a:lnSpc>
                <a:spcPct val="80000"/>
              </a:lnSpc>
            </a:pPr>
            <a:endParaRPr lang="pt-BR" altLang="pt-BR" sz="2000" b="0" i="0" dirty="0">
              <a:latin typeface="Calibri" panose="020F0502020204030204" pitchFamily="34" charset="0"/>
            </a:endParaRPr>
          </a:p>
          <a:p>
            <a:pPr>
              <a:lnSpc>
                <a:spcPct val="80000"/>
              </a:lnSpc>
            </a:pPr>
            <a:endParaRPr lang="pt-BR" altLang="pt-BR" sz="2000" b="0" i="0" dirty="0">
              <a:latin typeface="Calibri" panose="020F0502020204030204" pitchFamily="34" charset="0"/>
            </a:endParaRPr>
          </a:p>
          <a:p>
            <a:pPr>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A função </a:t>
            </a:r>
            <a:r>
              <a:rPr lang="pt-BR" altLang="pt-BR" sz="2000" b="0" i="0" dirty="0" err="1">
                <a:latin typeface="Calibri" panose="020F0502020204030204" pitchFamily="34" charset="0"/>
              </a:rPr>
              <a:t>ProcV</a:t>
            </a:r>
            <a:r>
              <a:rPr lang="pt-BR" altLang="pt-BR" sz="2000" b="0" i="0" dirty="0">
                <a:latin typeface="Calibri" panose="020F0502020204030204" pitchFamily="34" charset="0"/>
              </a:rPr>
              <a:t> do Excel nos permite simular a situação comum, num banco de dados em que acessamos um atributo ou coluna de uma tabela, através de um campo chave existente simultaneamente em duas tabelas, nesse caso, o código do cliente que está em “C2”.</a:t>
            </a:r>
          </a:p>
        </p:txBody>
      </p:sp>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Armazenando Dados...</a:t>
            </a: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404812"/>
            <a:ext cx="5715798" cy="2705478"/>
          </a:xfrm>
          <a:prstGeom prst="rect">
            <a:avLst/>
          </a:prstGeom>
        </p:spPr>
      </p:pic>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152" y="5453188"/>
            <a:ext cx="2254377" cy="919338"/>
          </a:xfrm>
          <a:prstGeom prst="rect">
            <a:avLst/>
          </a:prstGeom>
        </p:spPr>
      </p:pic>
    </p:spTree>
    <p:extLst>
      <p:ext uri="{BB962C8B-B14F-4D97-AF65-F5344CB8AC3E}">
        <p14:creationId xmlns:p14="http://schemas.microsoft.com/office/powerpoint/2010/main" val="2897285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ChangeArrowheads="1"/>
          </p:cNvSpPr>
          <p:nvPr>
            <p:ph type="body" idx="1"/>
          </p:nvPr>
        </p:nvSpPr>
        <p:spPr bwMode="auto">
          <a:xfrm>
            <a:off x="251520" y="834098"/>
            <a:ext cx="8712968" cy="51151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pt-BR" altLang="pt-BR" sz="2000" b="0" i="0" dirty="0">
                <a:latin typeface="Calibri" panose="020F0502020204030204" pitchFamily="34" charset="0"/>
              </a:rPr>
              <a:t>Devemos notar que os itens de cada pedido admitem várias repetições...</a:t>
            </a:r>
          </a:p>
        </p:txBody>
      </p:sp>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Armazenando Dados...</a:t>
            </a: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1628800"/>
            <a:ext cx="3888432" cy="4554708"/>
          </a:xfrm>
          <a:prstGeom prst="rect">
            <a:avLst/>
          </a:prstGeom>
        </p:spPr>
      </p:pic>
    </p:spTree>
    <p:extLst>
      <p:ext uri="{BB962C8B-B14F-4D97-AF65-F5344CB8AC3E}">
        <p14:creationId xmlns:p14="http://schemas.microsoft.com/office/powerpoint/2010/main" val="2714634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ChangeArrowheads="1"/>
          </p:cNvSpPr>
          <p:nvPr>
            <p:ph type="body" idx="1"/>
          </p:nvPr>
        </p:nvSpPr>
        <p:spPr bwMode="auto">
          <a:xfrm>
            <a:off x="251520" y="834098"/>
            <a:ext cx="8712968" cy="51151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pt-BR" altLang="pt-BR" sz="2000" b="0" i="0" dirty="0">
                <a:latin typeface="Calibri" panose="020F0502020204030204" pitchFamily="34" charset="0"/>
              </a:rPr>
              <a:t>Nessa aula discutimos estratégias de armazenamento de dados. Nosso grande objetivo foi discutir conceitualmente e por analogias, qual é a estratégia de funcionamento de um banco de dados relacional.</a:t>
            </a:r>
          </a:p>
          <a:p>
            <a:pPr>
              <a:lnSpc>
                <a:spcPct val="80000"/>
              </a:lnSpc>
            </a:pPr>
            <a:endParaRPr lang="pt-BR" altLang="pt-BR" sz="2000" b="0" i="0" dirty="0">
              <a:latin typeface="Calibri" panose="020F0502020204030204" pitchFamily="34" charset="0"/>
            </a:endParaRPr>
          </a:p>
          <a:p>
            <a:pPr>
              <a:lnSpc>
                <a:spcPct val="80000"/>
              </a:lnSpc>
            </a:pPr>
            <a:r>
              <a:rPr lang="pt-BR" altLang="pt-BR" sz="2000" b="0" i="0" dirty="0">
                <a:latin typeface="Calibri" panose="020F0502020204030204" pitchFamily="34" charset="0"/>
              </a:rPr>
              <a:t>O grande segredo para aprendermos banco de dados e, talvez, qualquer disciplina, é ao final de cada aula tirarmos todas as dúvidas. Quando tivermos práticas para serem feitas fora da aula, as fazermos antes das próximas aulas. E, jamais faltar. Muitas vezes, pensamos que estamos falando da presença física na aula. Nada mais enganoso. A presença que falamos é a da participação efetiva. Em cada aula você deve ser o diretor do filme “Aprendendo Banco de Dados” e jamais um mero expectador desse filme... </a:t>
            </a:r>
          </a:p>
        </p:txBody>
      </p:sp>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Armazenando Dados...</a:t>
            </a:r>
          </a:p>
        </p:txBody>
      </p:sp>
      <p:pic>
        <p:nvPicPr>
          <p:cNvPr id="2050" name="Picture 2" descr="https://sol2611.files.wordpress.com/2012/11/interrogaca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4104456"/>
            <a:ext cx="1074655" cy="1844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631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ChangeArrowheads="1"/>
          </p:cNvSpPr>
          <p:nvPr>
            <p:ph type="body" idx="1"/>
          </p:nvPr>
        </p:nvSpPr>
        <p:spPr bwMode="auto">
          <a:xfrm>
            <a:off x="251520" y="834098"/>
            <a:ext cx="8712968" cy="51151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80000"/>
              </a:lnSpc>
              <a:buNone/>
            </a:pPr>
            <a:r>
              <a:rPr lang="pt-BR" altLang="pt-BR" sz="2000" b="0" i="0" dirty="0">
                <a:latin typeface="Calibri" panose="020F0502020204030204" pitchFamily="34" charset="0"/>
              </a:rPr>
              <a:t>Das três áreas mais conhecidas, do que foi no passado </a:t>
            </a:r>
            <a:r>
              <a:rPr lang="pt-BR" altLang="pt-BR" sz="2000" i="0" dirty="0">
                <a:latin typeface="Calibri" panose="020F0502020204030204" pitchFamily="34" charset="0"/>
              </a:rPr>
              <a:t>Processamento de Dados</a:t>
            </a:r>
            <a:r>
              <a:rPr lang="pt-BR" altLang="pt-BR" sz="2000" b="0" i="0" dirty="0">
                <a:latin typeface="Calibri" panose="020F0502020204030204" pitchFamily="34" charset="0"/>
              </a:rPr>
              <a:t> (curso de tecnologia TPD) tivemos sua segmentação em vários cursos superiores atualmente, desde de tecnologia até vários bacharelados. Especificamente falando em termos de banco de dados, temos atuação tanto de bacharéis como de tecnólogos em suas várias áreas. Embora possam ser divididas de várias maneiras, uma delas é:</a:t>
            </a:r>
          </a:p>
          <a:p>
            <a:pPr>
              <a:lnSpc>
                <a:spcPct val="80000"/>
              </a:lnSpc>
            </a:pPr>
            <a:r>
              <a:rPr lang="pt-BR" altLang="pt-BR" sz="2000" b="0" i="0" dirty="0">
                <a:latin typeface="Calibri" panose="020F0502020204030204" pitchFamily="34" charset="0"/>
              </a:rPr>
              <a:t>Governança de Dados, a Administração do Dado como Negócio</a:t>
            </a:r>
          </a:p>
          <a:p>
            <a:pPr>
              <a:lnSpc>
                <a:spcPct val="80000"/>
              </a:lnSpc>
            </a:pPr>
            <a:r>
              <a:rPr lang="pt-BR" altLang="pt-BR" sz="2000" b="0" i="0" dirty="0">
                <a:latin typeface="Calibri" panose="020F0502020204030204" pitchFamily="34" charset="0"/>
              </a:rPr>
              <a:t>DBA, a Administração do Dado como tecnologia</a:t>
            </a:r>
          </a:p>
          <a:p>
            <a:pPr>
              <a:lnSpc>
                <a:spcPct val="80000"/>
              </a:lnSpc>
            </a:pPr>
            <a:r>
              <a:rPr lang="pt-BR" altLang="pt-BR" sz="2000" b="0" i="0" dirty="0">
                <a:latin typeface="Calibri" panose="020F0502020204030204" pitchFamily="34" charset="0"/>
              </a:rPr>
              <a:t>Desenvolvimento, a escrita de Scripts em linguagem nativa do Banco de Dados</a:t>
            </a:r>
          </a:p>
          <a:p>
            <a:pPr>
              <a:lnSpc>
                <a:spcPct val="80000"/>
              </a:lnSpc>
            </a:pPr>
            <a:r>
              <a:rPr lang="pt-BR" altLang="pt-BR" sz="2000" b="0" i="0" dirty="0">
                <a:latin typeface="Calibri" panose="020F0502020204030204" pitchFamily="34" charset="0"/>
              </a:rPr>
              <a:t>BI, relativa ao mundo dos Data </a:t>
            </a:r>
            <a:r>
              <a:rPr lang="pt-BR" altLang="pt-BR" sz="2000" b="0" i="0" dirty="0" err="1">
                <a:latin typeface="Calibri" panose="020F0502020204030204" pitchFamily="34" charset="0"/>
              </a:rPr>
              <a:t>Warehouse</a:t>
            </a:r>
            <a:r>
              <a:rPr lang="pt-BR" altLang="pt-BR" sz="2000" b="0" i="0" dirty="0">
                <a:latin typeface="Calibri" panose="020F0502020204030204" pitchFamily="34" charset="0"/>
              </a:rPr>
              <a:t>, ETL e OLAP, dados estruturados</a:t>
            </a:r>
          </a:p>
          <a:p>
            <a:pPr>
              <a:lnSpc>
                <a:spcPct val="80000"/>
              </a:lnSpc>
            </a:pPr>
            <a:r>
              <a:rPr lang="pt-BR" altLang="pt-BR" sz="2000" b="0" i="0" dirty="0" err="1">
                <a:latin typeface="Calibri" panose="020F0502020204030204" pitchFamily="34" charset="0"/>
              </a:rPr>
              <a:t>BigData</a:t>
            </a:r>
            <a:r>
              <a:rPr lang="pt-BR" altLang="pt-BR" sz="2000" b="0" i="0" dirty="0">
                <a:latin typeface="Calibri" panose="020F0502020204030204" pitchFamily="34" charset="0"/>
              </a:rPr>
              <a:t>, relativa ao mundo </a:t>
            </a:r>
            <a:r>
              <a:rPr lang="pt-BR" altLang="pt-BR" sz="2000" b="0" i="0" dirty="0" err="1">
                <a:latin typeface="Calibri" panose="020F0502020204030204" pitchFamily="34" charset="0"/>
              </a:rPr>
              <a:t>Analytics</a:t>
            </a:r>
            <a:r>
              <a:rPr lang="pt-BR" altLang="pt-BR" sz="2000" b="0" i="0" dirty="0">
                <a:latin typeface="Calibri" panose="020F0502020204030204" pitchFamily="34" charset="0"/>
              </a:rPr>
              <a:t>, dados não estruturados</a:t>
            </a:r>
          </a:p>
          <a:p>
            <a:pPr>
              <a:lnSpc>
                <a:spcPct val="80000"/>
              </a:lnSpc>
            </a:pPr>
            <a:endParaRPr lang="pt-BR" altLang="pt-BR" sz="2000" b="0" i="0" dirty="0">
              <a:latin typeface="Calibri" panose="020F0502020204030204" pitchFamily="34" charset="0"/>
            </a:endParaRPr>
          </a:p>
          <a:p>
            <a:pPr marL="0" indent="0">
              <a:lnSpc>
                <a:spcPct val="80000"/>
              </a:lnSpc>
              <a:buNone/>
            </a:pPr>
            <a:r>
              <a:rPr lang="pt-BR" altLang="pt-BR" sz="2000" b="0" i="0" dirty="0">
                <a:latin typeface="Calibri" panose="020F0502020204030204" pitchFamily="34" charset="0"/>
              </a:rPr>
              <a:t>Há carência mundial em se tratando de profissionais de dados, qualquer que seja sua especialidade.</a:t>
            </a:r>
          </a:p>
        </p:txBody>
      </p:sp>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E o Mercado de Trabalho?</a:t>
            </a:r>
          </a:p>
        </p:txBody>
      </p:sp>
      <p:pic>
        <p:nvPicPr>
          <p:cNvPr id="2050" name="Picture 2" descr="Imagem relacionada">
            <a:extLst>
              <a:ext uri="{FF2B5EF4-FFF2-40B4-BE49-F238E27FC236}">
                <a16:creationId xmlns:a16="http://schemas.microsoft.com/office/drawing/2014/main" id="{E9CB66AB-57D9-4070-8894-EFB6AAF14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3684" y="4771619"/>
            <a:ext cx="2689101" cy="1542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51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250825" y="141288"/>
            <a:ext cx="8229600" cy="476250"/>
          </a:xfrm>
        </p:spPr>
        <p:txBody>
          <a:bodyPr/>
          <a:lstStyle/>
          <a:p>
            <a:r>
              <a:rPr lang="pt-BR" altLang="pt-BR" sz="2800"/>
              <a:t>ENIAC</a:t>
            </a:r>
          </a:p>
        </p:txBody>
      </p:sp>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Apresentação...</a:t>
            </a:r>
          </a:p>
        </p:txBody>
      </p:sp>
      <p:pic>
        <p:nvPicPr>
          <p:cNvPr id="3" name="Imagem 2">
            <a:extLst>
              <a:ext uri="{FF2B5EF4-FFF2-40B4-BE49-F238E27FC236}">
                <a16:creationId xmlns:a16="http://schemas.microsoft.com/office/drawing/2014/main" id="{28133A20-BCE2-49AB-8D81-DA50D89DC7E5}"/>
              </a:ext>
            </a:extLst>
          </p:cNvPr>
          <p:cNvPicPr>
            <a:picLocks noChangeAspect="1"/>
          </p:cNvPicPr>
          <p:nvPr/>
        </p:nvPicPr>
        <p:blipFill>
          <a:blip r:embed="rId2"/>
          <a:stretch>
            <a:fillRect/>
          </a:stretch>
        </p:blipFill>
        <p:spPr>
          <a:xfrm>
            <a:off x="742950" y="561975"/>
            <a:ext cx="7658100" cy="5734050"/>
          </a:xfrm>
          <a:prstGeom prst="rect">
            <a:avLst/>
          </a:prstGeom>
        </p:spPr>
      </p:pic>
    </p:spTree>
    <p:extLst>
      <p:ext uri="{BB962C8B-B14F-4D97-AF65-F5344CB8AC3E}">
        <p14:creationId xmlns:p14="http://schemas.microsoft.com/office/powerpoint/2010/main" val="121498371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E o Mercado de Trabalho?</a:t>
            </a:r>
          </a:p>
        </p:txBody>
      </p:sp>
      <p:pic>
        <p:nvPicPr>
          <p:cNvPr id="4" name="Imagem 3">
            <a:extLst>
              <a:ext uri="{FF2B5EF4-FFF2-40B4-BE49-F238E27FC236}">
                <a16:creationId xmlns:a16="http://schemas.microsoft.com/office/drawing/2014/main" id="{346EA401-4779-49BF-98E3-EA8DAF1E63C5}"/>
              </a:ext>
            </a:extLst>
          </p:cNvPr>
          <p:cNvPicPr>
            <a:picLocks noChangeAspect="1"/>
          </p:cNvPicPr>
          <p:nvPr/>
        </p:nvPicPr>
        <p:blipFill>
          <a:blip r:embed="rId2"/>
          <a:stretch>
            <a:fillRect/>
          </a:stretch>
        </p:blipFill>
        <p:spPr>
          <a:xfrm>
            <a:off x="179512" y="1130376"/>
            <a:ext cx="8712968" cy="4818904"/>
          </a:xfrm>
          <a:prstGeom prst="rect">
            <a:avLst/>
          </a:prstGeom>
        </p:spPr>
      </p:pic>
    </p:spTree>
    <p:extLst>
      <p:ext uri="{BB962C8B-B14F-4D97-AF65-F5344CB8AC3E}">
        <p14:creationId xmlns:p14="http://schemas.microsoft.com/office/powerpoint/2010/main" val="1998742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dirty="0"/>
              <a:t>Introdução ao business intelligence</a:t>
            </a:r>
          </a:p>
        </p:txBody>
      </p:sp>
      <p:sp>
        <p:nvSpPr>
          <p:cNvPr id="6" name="Content Placeholder 5"/>
          <p:cNvSpPr>
            <a:spLocks noGrp="1"/>
          </p:cNvSpPr>
          <p:nvPr>
            <p:ph idx="1"/>
          </p:nvPr>
        </p:nvSpPr>
        <p:spPr>
          <a:xfrm>
            <a:off x="251830" y="836712"/>
            <a:ext cx="8640340" cy="4525963"/>
          </a:xfrm>
        </p:spPr>
        <p:txBody>
          <a:bodyPr/>
          <a:lstStyle/>
          <a:p>
            <a:pPr marL="0" indent="0">
              <a:spcBef>
                <a:spcPct val="50000"/>
              </a:spcBef>
              <a:buNone/>
            </a:pPr>
            <a:r>
              <a:rPr lang="pt-BR" sz="2000" i="0" dirty="0">
                <a:latin typeface="Arial" charset="0"/>
              </a:rPr>
              <a:t>Imagens, desenhos e textos usados em nossas apresentações tiveram a importante colaboração dos seguintes amigos professores e/ou profissionais de Banco de Dados:</a:t>
            </a:r>
          </a:p>
          <a:p>
            <a:pPr>
              <a:spcBef>
                <a:spcPct val="50000"/>
              </a:spcBef>
            </a:pPr>
            <a:endParaRPr lang="pt-BR" sz="2000" i="0" dirty="0">
              <a:latin typeface="Arial" charset="0"/>
            </a:endParaRPr>
          </a:p>
          <a:p>
            <a:pPr>
              <a:spcBef>
                <a:spcPct val="50000"/>
              </a:spcBef>
            </a:pPr>
            <a:r>
              <a:rPr lang="pt-BR" sz="2000" i="0" dirty="0">
                <a:latin typeface="Verdana" pitchFamily="34" charset="0"/>
                <a:ea typeface="Verdana" pitchFamily="34" charset="0"/>
                <a:cs typeface="Verdana" pitchFamily="34" charset="0"/>
              </a:rPr>
              <a:t>Celso</a:t>
            </a:r>
            <a:r>
              <a:rPr lang="pt-BR" sz="2000" b="0" i="0" dirty="0">
                <a:latin typeface="Verdana" pitchFamily="34" charset="0"/>
                <a:ea typeface="Verdana" pitchFamily="34" charset="0"/>
                <a:cs typeface="Verdana" pitchFamily="34" charset="0"/>
              </a:rPr>
              <a:t> Henrique </a:t>
            </a:r>
            <a:r>
              <a:rPr lang="pt-BR" sz="2000" i="0" dirty="0">
                <a:latin typeface="Verdana" pitchFamily="34" charset="0"/>
                <a:ea typeface="Verdana" pitchFamily="34" charset="0"/>
                <a:cs typeface="Verdana" pitchFamily="34" charset="0"/>
              </a:rPr>
              <a:t>Poderoso</a:t>
            </a:r>
            <a:r>
              <a:rPr lang="pt-BR" sz="2000" b="0" i="0" dirty="0">
                <a:latin typeface="Verdana" pitchFamily="34" charset="0"/>
                <a:ea typeface="Verdana" pitchFamily="34" charset="0"/>
                <a:cs typeface="Verdana" pitchFamily="34" charset="0"/>
              </a:rPr>
              <a:t> de Oliveira</a:t>
            </a:r>
          </a:p>
          <a:p>
            <a:pPr>
              <a:spcBef>
                <a:spcPct val="50000"/>
              </a:spcBef>
            </a:pPr>
            <a:r>
              <a:rPr lang="pt-BR" sz="2000" i="0" dirty="0">
                <a:latin typeface="Verdana" pitchFamily="34" charset="0"/>
                <a:ea typeface="Verdana" pitchFamily="34" charset="0"/>
                <a:cs typeface="Verdana" pitchFamily="34" charset="0"/>
              </a:rPr>
              <a:t>Chu</a:t>
            </a:r>
            <a:r>
              <a:rPr lang="pt-BR" sz="2000" b="0" i="0" dirty="0">
                <a:latin typeface="Verdana" pitchFamily="34" charset="0"/>
                <a:ea typeface="Verdana" pitchFamily="34" charset="0"/>
                <a:cs typeface="Verdana" pitchFamily="34" charset="0"/>
              </a:rPr>
              <a:t> </a:t>
            </a:r>
            <a:r>
              <a:rPr lang="pt-BR" sz="2000" i="0" dirty="0" err="1">
                <a:latin typeface="Verdana" pitchFamily="34" charset="0"/>
                <a:ea typeface="Verdana" pitchFamily="34" charset="0"/>
                <a:cs typeface="Verdana" pitchFamily="34" charset="0"/>
              </a:rPr>
              <a:t>Shao</a:t>
            </a:r>
            <a:r>
              <a:rPr lang="pt-BR" sz="2000" i="0" dirty="0">
                <a:latin typeface="Verdana" pitchFamily="34" charset="0"/>
                <a:ea typeface="Verdana" pitchFamily="34" charset="0"/>
                <a:cs typeface="Verdana" pitchFamily="34" charset="0"/>
              </a:rPr>
              <a:t> </a:t>
            </a:r>
            <a:r>
              <a:rPr lang="pt-BR" sz="2000" i="0" dirty="0" err="1">
                <a:latin typeface="Verdana" pitchFamily="34" charset="0"/>
                <a:ea typeface="Verdana" pitchFamily="34" charset="0"/>
                <a:cs typeface="Verdana" pitchFamily="34" charset="0"/>
              </a:rPr>
              <a:t>Yong</a:t>
            </a:r>
            <a:endParaRPr lang="pt-BR" sz="2000" i="0" dirty="0">
              <a:latin typeface="Verdana" pitchFamily="34" charset="0"/>
              <a:ea typeface="Verdana" pitchFamily="34" charset="0"/>
              <a:cs typeface="Verdana" pitchFamily="34" charset="0"/>
            </a:endParaRPr>
          </a:p>
          <a:p>
            <a:pPr>
              <a:spcBef>
                <a:spcPct val="50000"/>
              </a:spcBef>
            </a:pPr>
            <a:r>
              <a:rPr lang="pt-BR" sz="2000" i="0" dirty="0">
                <a:latin typeface="Verdana" pitchFamily="34" charset="0"/>
                <a:ea typeface="Verdana" pitchFamily="34" charset="0"/>
                <a:cs typeface="Verdana" pitchFamily="34" charset="0"/>
              </a:rPr>
              <a:t>Eduardo </a:t>
            </a:r>
            <a:r>
              <a:rPr lang="pt-BR" sz="2000" b="0" i="0" dirty="0">
                <a:latin typeface="Verdana" pitchFamily="34" charset="0"/>
                <a:ea typeface="Verdana" pitchFamily="34" charset="0"/>
                <a:cs typeface="Verdana" pitchFamily="34" charset="0"/>
              </a:rPr>
              <a:t>de Resende </a:t>
            </a:r>
            <a:r>
              <a:rPr lang="pt-BR" sz="2000" i="0" dirty="0">
                <a:latin typeface="Verdana" pitchFamily="34" charset="0"/>
                <a:ea typeface="Verdana" pitchFamily="34" charset="0"/>
                <a:cs typeface="Verdana" pitchFamily="34" charset="0"/>
              </a:rPr>
              <a:t>Francisco</a:t>
            </a:r>
          </a:p>
          <a:p>
            <a:pPr>
              <a:spcBef>
                <a:spcPct val="50000"/>
              </a:spcBef>
            </a:pPr>
            <a:r>
              <a:rPr lang="pt-BR" sz="2000" i="0" dirty="0">
                <a:latin typeface="Verdana" pitchFamily="34" charset="0"/>
                <a:ea typeface="Verdana" pitchFamily="34" charset="0"/>
                <a:cs typeface="Verdana" pitchFamily="34" charset="0"/>
              </a:rPr>
              <a:t>Leonardo</a:t>
            </a:r>
            <a:r>
              <a:rPr lang="pt-BR" sz="2000" b="0" i="0" dirty="0">
                <a:latin typeface="Verdana" pitchFamily="34" charset="0"/>
                <a:ea typeface="Verdana" pitchFamily="34" charset="0"/>
                <a:cs typeface="Verdana" pitchFamily="34" charset="0"/>
              </a:rPr>
              <a:t> Akira </a:t>
            </a:r>
            <a:r>
              <a:rPr lang="pt-BR" sz="2000" i="0" dirty="0" err="1">
                <a:latin typeface="Verdana" pitchFamily="34" charset="0"/>
                <a:ea typeface="Verdana" pitchFamily="34" charset="0"/>
                <a:cs typeface="Verdana" pitchFamily="34" charset="0"/>
              </a:rPr>
              <a:t>Uchida</a:t>
            </a:r>
            <a:endParaRPr lang="pt-BR" sz="2000" i="0" dirty="0">
              <a:latin typeface="Verdana" pitchFamily="34" charset="0"/>
              <a:ea typeface="Verdana" pitchFamily="34" charset="0"/>
              <a:cs typeface="Verdana" pitchFamily="34" charset="0"/>
            </a:endParaRPr>
          </a:p>
          <a:p>
            <a:pPr>
              <a:spcBef>
                <a:spcPct val="50000"/>
              </a:spcBef>
            </a:pPr>
            <a:r>
              <a:rPr lang="pt-BR" sz="2000" i="0" dirty="0" err="1">
                <a:latin typeface="Verdana" pitchFamily="34" charset="0"/>
                <a:ea typeface="Verdana" pitchFamily="34" charset="0"/>
                <a:cs typeface="Verdana" pitchFamily="34" charset="0"/>
              </a:rPr>
              <a:t>Salvio</a:t>
            </a:r>
            <a:r>
              <a:rPr lang="pt-BR" sz="2000" i="0" dirty="0">
                <a:latin typeface="Verdana" pitchFamily="34" charset="0"/>
                <a:ea typeface="Verdana" pitchFamily="34" charset="0"/>
                <a:cs typeface="Verdana" pitchFamily="34" charset="0"/>
              </a:rPr>
              <a:t> </a:t>
            </a:r>
            <a:r>
              <a:rPr lang="pt-BR" sz="2000" i="0" dirty="0" err="1">
                <a:latin typeface="Verdana" pitchFamily="34" charset="0"/>
                <a:ea typeface="Verdana" pitchFamily="34" charset="0"/>
                <a:cs typeface="Verdana" pitchFamily="34" charset="0"/>
              </a:rPr>
              <a:t>Padipliskas</a:t>
            </a:r>
            <a:endParaRPr lang="pt-BR" sz="2000" i="0" dirty="0">
              <a:latin typeface="Verdana" pitchFamily="34" charset="0"/>
              <a:ea typeface="Verdana" pitchFamily="34" charset="0"/>
              <a:cs typeface="Verdana" pitchFamily="34" charset="0"/>
            </a:endParaRPr>
          </a:p>
          <a:p>
            <a:pPr>
              <a:defRPr/>
            </a:pPr>
            <a:endParaRPr lang="pt-BR" sz="2000" b="0" i="0" dirty="0"/>
          </a:p>
          <a:p>
            <a:pPr>
              <a:buNone/>
            </a:pPr>
            <a:r>
              <a:rPr lang="pt-BR" sz="2000" b="0" i="0" dirty="0"/>
              <a:t>	</a:t>
            </a:r>
          </a:p>
        </p:txBody>
      </p:sp>
      <p:sp>
        <p:nvSpPr>
          <p:cNvPr id="5" name="Text Placeholder 4"/>
          <p:cNvSpPr>
            <a:spLocks noGrp="1"/>
          </p:cNvSpPr>
          <p:nvPr>
            <p:ph type="body" idx="4294967295"/>
          </p:nvPr>
        </p:nvSpPr>
        <p:spPr>
          <a:xfrm>
            <a:off x="-4125" y="86600"/>
            <a:ext cx="7239000" cy="396875"/>
          </a:xfrm>
          <a:prstGeom prst="rect">
            <a:avLst/>
          </a:prstGeom>
        </p:spPr>
        <p:txBody>
          <a:bodyPr/>
          <a:lstStyle/>
          <a:p>
            <a:pPr marL="0" indent="0">
              <a:buNone/>
            </a:pPr>
            <a:r>
              <a:rPr lang="pt-BR" dirty="0"/>
              <a:t>Agradecimentos</a:t>
            </a:r>
          </a:p>
        </p:txBody>
      </p:sp>
    </p:spTree>
    <p:extLst>
      <p:ext uri="{BB962C8B-B14F-4D97-AF65-F5344CB8AC3E}">
        <p14:creationId xmlns:p14="http://schemas.microsoft.com/office/powerpoint/2010/main" val="3236266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2B4F8211-1D61-4BE8-8B2E-7F2355A61B53}"/>
              </a:ext>
            </a:extLst>
          </p:cNvPr>
          <p:cNvSpPr>
            <a:spLocks noGrp="1" noChangeArrowheads="1"/>
          </p:cNvSpPr>
          <p:nvPr>
            <p:ph type="subTitle" idx="1"/>
          </p:nvPr>
        </p:nvSpPr>
        <p:spPr bwMode="auto">
          <a:xfrm>
            <a:off x="323528" y="6093296"/>
            <a:ext cx="6400800" cy="3676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l">
              <a:buNone/>
            </a:pPr>
            <a:r>
              <a:rPr lang="pt-BR" altLang="pt-BR" sz="1600" i="0" dirty="0">
                <a:solidFill>
                  <a:schemeClr val="bg1"/>
                </a:solidFill>
              </a:rPr>
              <a:t>Autor: Prof. Jorge Surian</a:t>
            </a:r>
          </a:p>
          <a:p>
            <a:pPr marL="457200" indent="-457200" algn="l">
              <a:buNone/>
            </a:pPr>
            <a:r>
              <a:rPr lang="pt-BR" altLang="pt-BR" sz="1600" dirty="0">
                <a:solidFill>
                  <a:schemeClr val="bg1"/>
                </a:solidFill>
              </a:rPr>
              <a:t>jorge.surian@gmail.com</a:t>
            </a:r>
            <a:endParaRPr lang="pt-BR" altLang="pt-BR" sz="1600" i="0" dirty="0">
              <a:solidFill>
                <a:schemeClr val="bg1"/>
              </a:solidFill>
            </a:endParaRPr>
          </a:p>
        </p:txBody>
      </p:sp>
      <p:sp>
        <p:nvSpPr>
          <p:cNvPr id="11" name="CaixaDeTexto 10">
            <a:extLst>
              <a:ext uri="{FF2B5EF4-FFF2-40B4-BE49-F238E27FC236}">
                <a16:creationId xmlns:a16="http://schemas.microsoft.com/office/drawing/2014/main" id="{44500B06-3B91-4BF9-B420-71417455C4EE}"/>
              </a:ext>
            </a:extLst>
          </p:cNvPr>
          <p:cNvSpPr txBox="1"/>
          <p:nvPr/>
        </p:nvSpPr>
        <p:spPr>
          <a:xfrm>
            <a:off x="1331640" y="908720"/>
            <a:ext cx="7632848" cy="1815882"/>
          </a:xfrm>
          <a:prstGeom prst="rect">
            <a:avLst/>
          </a:prstGeom>
          <a:noFill/>
        </p:spPr>
        <p:txBody>
          <a:bodyPr wrap="square" rtlCol="0">
            <a:spAutoFit/>
          </a:bodyPr>
          <a:lstStyle/>
          <a:p>
            <a:r>
              <a:rPr lang="pt-BR" sz="2800" i="0" dirty="0">
                <a:solidFill>
                  <a:schemeClr val="bg2"/>
                </a:solidFill>
              </a:rPr>
              <a:t>O conhecimento é o processo de acumular dados; </a:t>
            </a:r>
          </a:p>
          <a:p>
            <a:r>
              <a:rPr lang="pt-BR" sz="2800" i="0" dirty="0">
                <a:solidFill>
                  <a:schemeClr val="bg2"/>
                </a:solidFill>
              </a:rPr>
              <a:t>a sabedoria reside na sua simplificação.</a:t>
            </a:r>
          </a:p>
          <a:p>
            <a:endParaRPr lang="pt-BR" sz="2800" b="0" i="0" dirty="0">
              <a:solidFill>
                <a:schemeClr val="bg2"/>
              </a:solidFill>
            </a:endParaRPr>
          </a:p>
          <a:p>
            <a:r>
              <a:rPr lang="pt-BR" sz="2800" b="0" i="0" dirty="0">
                <a:solidFill>
                  <a:schemeClr val="bg2"/>
                </a:solidFill>
              </a:rPr>
              <a:t>Martin H. Fischer</a:t>
            </a:r>
          </a:p>
        </p:txBody>
      </p:sp>
    </p:spTree>
    <p:extLst>
      <p:ext uri="{BB962C8B-B14F-4D97-AF65-F5344CB8AC3E}">
        <p14:creationId xmlns:p14="http://schemas.microsoft.com/office/powerpoint/2010/main" val="1951468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Nossos Objetivos</a:t>
            </a:r>
          </a:p>
        </p:txBody>
      </p:sp>
      <p:sp>
        <p:nvSpPr>
          <p:cNvPr id="8" name="Rectangle 5"/>
          <p:cNvSpPr txBox="1">
            <a:spLocks noChangeArrowheads="1"/>
          </p:cNvSpPr>
          <p:nvPr/>
        </p:nvSpPr>
        <p:spPr bwMode="auto">
          <a:xfrm>
            <a:off x="107504" y="884749"/>
            <a:ext cx="8856984" cy="499252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bg2"/>
              </a:buClr>
              <a:buFont typeface="Wingdings" panose="05000000000000000000" pitchFamily="2" charset="2"/>
              <a:buChar char="§"/>
              <a:defRPr sz="2400" b="1" i="1">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9pPr>
          </a:lstStyle>
          <a:p>
            <a:pPr marL="0" indent="0">
              <a:buNone/>
            </a:pPr>
            <a:r>
              <a:rPr lang="pt-BR" sz="2000" b="0" i="0" dirty="0">
                <a:solidFill>
                  <a:schemeClr val="bg2"/>
                </a:solidFill>
                <a:latin typeface="Arial" panose="020B0604020202020204" pitchFamily="34" charset="0"/>
                <a:cs typeface="Arial" panose="020B0604020202020204" pitchFamily="34" charset="0"/>
              </a:rPr>
              <a:t>Apresentar os principais conceitos de Banco de Dados, seus principais tipos e compreender a função de seus gerenciadores, projetando bancos de dados em ferramentas específicas, mas sempre sem o compromisso férreo a uma ou outra tecnologia.</a:t>
            </a:r>
          </a:p>
          <a:p>
            <a:pPr marL="0" indent="0">
              <a:buNone/>
            </a:pPr>
            <a:r>
              <a:rPr lang="pt-BR" sz="2000" b="0" i="0" dirty="0">
                <a:solidFill>
                  <a:schemeClr val="bg2"/>
                </a:solidFill>
                <a:latin typeface="Arial" panose="020B0604020202020204" pitchFamily="34" charset="0"/>
                <a:cs typeface="Arial" panose="020B0604020202020204" pitchFamily="34" charset="0"/>
              </a:rPr>
              <a:t>Apresentar estruturas de representação de informação, modelagem informacional e técnica, desenvolvendo, assim, a capacidade de manipulação de dados.</a:t>
            </a:r>
          </a:p>
          <a:p>
            <a:pPr marL="0" indent="0">
              <a:buNone/>
            </a:pPr>
            <a:endParaRPr lang="pt-BR" sz="2000" b="0" i="0" dirty="0">
              <a:solidFill>
                <a:schemeClr val="bg2"/>
              </a:solidFill>
              <a:latin typeface="Arial" panose="020B0604020202020204" pitchFamily="34" charset="0"/>
              <a:cs typeface="Arial" panose="020B0604020202020204" pitchFamily="34" charset="0"/>
            </a:endParaRPr>
          </a:p>
          <a:p>
            <a:pPr marL="0" indent="0">
              <a:buNone/>
            </a:pPr>
            <a:r>
              <a:rPr lang="pt-BR" sz="2000" b="0" i="0" dirty="0">
                <a:solidFill>
                  <a:schemeClr val="bg2"/>
                </a:solidFill>
                <a:latin typeface="Arial" panose="020B0604020202020204" pitchFamily="34" charset="0"/>
                <a:cs typeface="Arial" panose="020B0604020202020204" pitchFamily="34" charset="0"/>
              </a:rPr>
              <a:t>Ao final do curso </a:t>
            </a:r>
            <a:r>
              <a:rPr lang="pt-BR" sz="2000" b="0" i="0">
                <a:solidFill>
                  <a:schemeClr val="bg2"/>
                </a:solidFill>
                <a:latin typeface="Arial" panose="020B0604020202020204" pitchFamily="34" charset="0"/>
                <a:cs typeface="Arial" panose="020B0604020202020204" pitchFamily="34" charset="0"/>
              </a:rPr>
              <a:t>de DBE, </a:t>
            </a:r>
            <a:r>
              <a:rPr lang="pt-BR" sz="2000" b="0" i="0" dirty="0">
                <a:solidFill>
                  <a:schemeClr val="bg2"/>
                </a:solidFill>
                <a:latin typeface="Arial" panose="020B0604020202020204" pitchFamily="34" charset="0"/>
                <a:cs typeface="Arial" panose="020B0604020202020204" pitchFamily="34" charset="0"/>
              </a:rPr>
              <a:t>o aluno deverá ser capaz de:</a:t>
            </a:r>
          </a:p>
          <a:p>
            <a:r>
              <a:rPr lang="pt-BR" sz="2000" b="0" i="0" dirty="0">
                <a:solidFill>
                  <a:schemeClr val="bg2"/>
                </a:solidFill>
                <a:latin typeface="Arial" panose="020B0604020202020204" pitchFamily="34" charset="0"/>
                <a:cs typeface="Arial" panose="020B0604020202020204" pitchFamily="34" charset="0"/>
              </a:rPr>
              <a:t>Conhecer os conceitos de modelagem informacional e representação em tabelas e relacionamentos e os conceitos, variáveis e assuntos do problema de decisão ou pesquisa;</a:t>
            </a:r>
          </a:p>
          <a:p>
            <a:r>
              <a:rPr lang="pt-BR" sz="2000" b="0" i="0" dirty="0">
                <a:solidFill>
                  <a:schemeClr val="bg2"/>
                </a:solidFill>
                <a:latin typeface="Arial" panose="020B0604020202020204" pitchFamily="34" charset="0"/>
                <a:cs typeface="Arial" panose="020B0604020202020204" pitchFamily="34" charset="0"/>
              </a:rPr>
              <a:t>Conhecer os conceitos de bancos de dados, tipos e principais gerenciadores;</a:t>
            </a:r>
          </a:p>
          <a:p>
            <a:r>
              <a:rPr lang="pt-BR" sz="2000" b="0" i="0" dirty="0">
                <a:solidFill>
                  <a:schemeClr val="bg2"/>
                </a:solidFill>
                <a:latin typeface="Arial" panose="020B0604020202020204" pitchFamily="34" charset="0"/>
                <a:cs typeface="Arial" panose="020B0604020202020204" pitchFamily="34" charset="0"/>
              </a:rPr>
              <a:t>Conhecer os princípios e práticas de como projetar um banco de dados.</a:t>
            </a:r>
          </a:p>
          <a:p>
            <a:r>
              <a:rPr lang="pt-BR" sz="2000" b="0" i="0" dirty="0">
                <a:solidFill>
                  <a:schemeClr val="bg2"/>
                </a:solidFill>
                <a:latin typeface="Arial" panose="020B0604020202020204" pitchFamily="34" charset="0"/>
                <a:cs typeface="Arial" panose="020B0604020202020204" pitchFamily="34" charset="0"/>
              </a:rPr>
              <a:t>Conhecer uma linguagem de manipulação de dados (SQL).</a:t>
            </a:r>
          </a:p>
          <a:p>
            <a:pPr marL="0" indent="0">
              <a:lnSpc>
                <a:spcPct val="80000"/>
              </a:lnSpc>
              <a:buNone/>
            </a:pPr>
            <a:endParaRPr lang="pt-BR" altLang="pt-BR" sz="2000" b="0" i="0" kern="0" dirty="0">
              <a:solidFill>
                <a:schemeClr val="bg2"/>
              </a:solidFill>
              <a:latin typeface="Calibri" panose="020F0502020204030204" pitchFamily="34" charset="0"/>
            </a:endParaRPr>
          </a:p>
        </p:txBody>
      </p:sp>
    </p:spTree>
    <p:extLst>
      <p:ext uri="{BB962C8B-B14F-4D97-AF65-F5344CB8AC3E}">
        <p14:creationId xmlns:p14="http://schemas.microsoft.com/office/powerpoint/2010/main" val="7089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Avaliação</a:t>
            </a:r>
          </a:p>
        </p:txBody>
      </p:sp>
      <p:sp>
        <p:nvSpPr>
          <p:cNvPr id="8" name="Rectangle 5"/>
          <p:cNvSpPr txBox="1">
            <a:spLocks noChangeArrowheads="1"/>
          </p:cNvSpPr>
          <p:nvPr/>
        </p:nvSpPr>
        <p:spPr bwMode="auto">
          <a:xfrm>
            <a:off x="107504" y="884749"/>
            <a:ext cx="8856984" cy="499252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bg2"/>
              </a:buClr>
              <a:buFont typeface="Wingdings" panose="05000000000000000000" pitchFamily="2" charset="2"/>
              <a:buChar char="§"/>
              <a:defRPr sz="2400" b="1" i="1">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9pPr>
          </a:lstStyle>
          <a:p>
            <a:pPr marL="0" indent="0">
              <a:lnSpc>
                <a:spcPct val="80000"/>
              </a:lnSpc>
              <a:buNone/>
            </a:pPr>
            <a:endParaRPr lang="pt-BR" altLang="pt-BR" sz="2000" b="0" i="0" kern="0" dirty="0">
              <a:solidFill>
                <a:schemeClr val="bg2"/>
              </a:solidFill>
              <a:latin typeface="Calibri" panose="020F0502020204030204" pitchFamily="34" charset="0"/>
            </a:endParaRPr>
          </a:p>
        </p:txBody>
      </p:sp>
      <p:graphicFrame>
        <p:nvGraphicFramePr>
          <p:cNvPr id="7" name="Espaço Reservado para Conteúdo 6">
            <a:extLst>
              <a:ext uri="{FF2B5EF4-FFF2-40B4-BE49-F238E27FC236}">
                <a16:creationId xmlns:a16="http://schemas.microsoft.com/office/drawing/2014/main" id="{3407AF36-AA3C-4B3D-B0E5-462331127294}"/>
              </a:ext>
            </a:extLst>
          </p:cNvPr>
          <p:cNvGraphicFramePr>
            <a:graphicFrameLocks noGrp="1"/>
          </p:cNvGraphicFramePr>
          <p:nvPr>
            <p:ph idx="1"/>
            <p:extLst>
              <p:ext uri="{D42A27DB-BD31-4B8C-83A1-F6EECF244321}">
                <p14:modId xmlns:p14="http://schemas.microsoft.com/office/powerpoint/2010/main" val="2530873380"/>
              </p:ext>
            </p:extLst>
          </p:nvPr>
        </p:nvGraphicFramePr>
        <p:xfrm>
          <a:off x="1835696" y="2204864"/>
          <a:ext cx="5298906" cy="2238971"/>
        </p:xfrm>
        <a:graphic>
          <a:graphicData uri="http://schemas.openxmlformats.org/drawingml/2006/table">
            <a:tbl>
              <a:tblPr firstRow="1" firstCol="1" bandRow="1">
                <a:tableStyleId>{5C22544A-7EE6-4342-B048-85BDC9FD1C3A}</a:tableStyleId>
              </a:tblPr>
              <a:tblGrid>
                <a:gridCol w="708091">
                  <a:extLst>
                    <a:ext uri="{9D8B030D-6E8A-4147-A177-3AD203B41FA5}">
                      <a16:colId xmlns:a16="http://schemas.microsoft.com/office/drawing/2014/main" val="3879375864"/>
                    </a:ext>
                  </a:extLst>
                </a:gridCol>
                <a:gridCol w="3860642">
                  <a:extLst>
                    <a:ext uri="{9D8B030D-6E8A-4147-A177-3AD203B41FA5}">
                      <a16:colId xmlns:a16="http://schemas.microsoft.com/office/drawing/2014/main" val="3161736661"/>
                    </a:ext>
                  </a:extLst>
                </a:gridCol>
                <a:gridCol w="730173">
                  <a:extLst>
                    <a:ext uri="{9D8B030D-6E8A-4147-A177-3AD203B41FA5}">
                      <a16:colId xmlns:a16="http://schemas.microsoft.com/office/drawing/2014/main" val="3163935568"/>
                    </a:ext>
                  </a:extLst>
                </a:gridCol>
              </a:tblGrid>
              <a:tr h="337696">
                <a:tc>
                  <a:txBody>
                    <a:bodyPr/>
                    <a:lstStyle/>
                    <a:p>
                      <a:pPr algn="ctr">
                        <a:spcAft>
                          <a:spcPts val="0"/>
                        </a:spcAft>
                      </a:pPr>
                      <a:r>
                        <a:rPr lang="pt-PT" sz="1800" spc="25" dirty="0">
                          <a:effectLst/>
                        </a:rPr>
                        <a:t>Nota</a:t>
                      </a:r>
                      <a:endParaRPr lang="pt-BR" sz="1800" dirty="0">
                        <a:effectLst/>
                        <a:latin typeface="Times New Roman" panose="02020603050405020304" pitchFamily="18" charset="0"/>
                        <a:ea typeface="Batang" panose="020B0503020000020004" pitchFamily="18" charset="-127"/>
                      </a:endParaRPr>
                    </a:p>
                  </a:txBody>
                  <a:tcPr marL="68580" marR="68580" marT="0" marB="0" anchor="ctr">
                    <a:solidFill>
                      <a:schemeClr val="bg2"/>
                    </a:solidFill>
                  </a:tcPr>
                </a:tc>
                <a:tc>
                  <a:txBody>
                    <a:bodyPr/>
                    <a:lstStyle/>
                    <a:p>
                      <a:pPr algn="just">
                        <a:spcAft>
                          <a:spcPts val="0"/>
                        </a:spcAft>
                      </a:pPr>
                      <a:r>
                        <a:rPr lang="pt-PT" sz="1800" spc="25" dirty="0">
                          <a:effectLst/>
                        </a:rPr>
                        <a:t>Descrição</a:t>
                      </a:r>
                      <a:endParaRPr lang="pt-BR" sz="1800" dirty="0">
                        <a:effectLst/>
                        <a:latin typeface="Times New Roman" panose="02020603050405020304" pitchFamily="18" charset="0"/>
                        <a:ea typeface="Batang" panose="020B0503020000020004" pitchFamily="18" charset="-127"/>
                      </a:endParaRPr>
                    </a:p>
                  </a:txBody>
                  <a:tcPr marL="68580" marR="68580" marT="0" marB="0" anchor="ctr">
                    <a:solidFill>
                      <a:schemeClr val="bg2"/>
                    </a:solidFill>
                  </a:tcPr>
                </a:tc>
                <a:tc>
                  <a:txBody>
                    <a:bodyPr/>
                    <a:lstStyle/>
                    <a:p>
                      <a:pPr algn="ctr">
                        <a:spcAft>
                          <a:spcPts val="0"/>
                        </a:spcAft>
                      </a:pPr>
                      <a:r>
                        <a:rPr lang="pt-PT" sz="1800" spc="25" dirty="0">
                          <a:effectLst/>
                        </a:rPr>
                        <a:t>Peso</a:t>
                      </a:r>
                      <a:endParaRPr lang="pt-BR" sz="1800" dirty="0">
                        <a:effectLst/>
                        <a:latin typeface="Times New Roman" panose="02020603050405020304" pitchFamily="18" charset="0"/>
                        <a:ea typeface="Batang" panose="020B0503020000020004" pitchFamily="18" charset="-127"/>
                      </a:endParaRPr>
                    </a:p>
                  </a:txBody>
                  <a:tcPr marL="68580" marR="68580" marT="0" marB="0" anchor="ctr">
                    <a:solidFill>
                      <a:schemeClr val="bg2"/>
                    </a:solidFill>
                  </a:tcPr>
                </a:tc>
                <a:extLst>
                  <a:ext uri="{0D108BD9-81ED-4DB2-BD59-A6C34878D82A}">
                    <a16:rowId xmlns:a16="http://schemas.microsoft.com/office/drawing/2014/main" val="105756885"/>
                  </a:ext>
                </a:extLst>
              </a:tr>
              <a:tr h="380255">
                <a:tc>
                  <a:txBody>
                    <a:bodyPr/>
                    <a:lstStyle/>
                    <a:p>
                      <a:pPr algn="ctr">
                        <a:spcAft>
                          <a:spcPts val="0"/>
                        </a:spcAft>
                      </a:pPr>
                      <a:r>
                        <a:rPr lang="pt-PT" sz="1800" spc="25" dirty="0">
                          <a:effectLst/>
                        </a:rPr>
                        <a:t>1</a:t>
                      </a:r>
                      <a:endParaRPr lang="pt-BR" sz="1800" dirty="0">
                        <a:effectLst/>
                        <a:latin typeface="Times New Roman" panose="02020603050405020304" pitchFamily="18" charset="0"/>
                        <a:ea typeface="Batang" panose="020B0503020000020004" pitchFamily="18" charset="-127"/>
                      </a:endParaRPr>
                    </a:p>
                  </a:txBody>
                  <a:tcPr marL="68580" marR="68580" marT="0" marB="0" anchor="ctr">
                    <a:solidFill>
                      <a:schemeClr val="bg2"/>
                    </a:solidFill>
                  </a:tcPr>
                </a:tc>
                <a:tc>
                  <a:txBody>
                    <a:bodyPr/>
                    <a:lstStyle/>
                    <a:p>
                      <a:pPr algn="just">
                        <a:spcAft>
                          <a:spcPts val="0"/>
                        </a:spcAft>
                      </a:pPr>
                      <a:r>
                        <a:rPr lang="pt-PT" sz="1800" spc="25" dirty="0">
                          <a:effectLst/>
                        </a:rPr>
                        <a:t>Prova Final</a:t>
                      </a:r>
                      <a:endParaRPr lang="pt-BR" sz="1800" dirty="0">
                        <a:effectLst/>
                        <a:latin typeface="Times New Roman" panose="02020603050405020304" pitchFamily="18" charset="0"/>
                        <a:ea typeface="Batang" panose="020B0503020000020004" pitchFamily="18" charset="-127"/>
                      </a:endParaRPr>
                    </a:p>
                  </a:txBody>
                  <a:tcPr marL="68580" marR="68580" marT="0" marB="0" anchor="ctr"/>
                </a:tc>
                <a:tc>
                  <a:txBody>
                    <a:bodyPr/>
                    <a:lstStyle/>
                    <a:p>
                      <a:pPr marL="36195">
                        <a:spcAft>
                          <a:spcPts val="0"/>
                        </a:spcAft>
                        <a:tabLst>
                          <a:tab pos="401955" algn="l"/>
                        </a:tabLst>
                      </a:pPr>
                      <a:r>
                        <a:rPr lang="pt-PT" sz="1800" spc="25">
                          <a:effectLst/>
                        </a:rPr>
                        <a:t>30%</a:t>
                      </a:r>
                      <a:endParaRPr lang="pt-BR" sz="1800">
                        <a:effectLst/>
                        <a:latin typeface="Times New Roman" panose="02020603050405020304" pitchFamily="18" charset="0"/>
                        <a:ea typeface="Batang" panose="020B0503020000020004" pitchFamily="18" charset="-127"/>
                      </a:endParaRPr>
                    </a:p>
                  </a:txBody>
                  <a:tcPr marL="68580" marR="68580" marT="0" marB="0" anchor="ctr"/>
                </a:tc>
                <a:extLst>
                  <a:ext uri="{0D108BD9-81ED-4DB2-BD59-A6C34878D82A}">
                    <a16:rowId xmlns:a16="http://schemas.microsoft.com/office/drawing/2014/main" val="977002182"/>
                  </a:ext>
                </a:extLst>
              </a:tr>
              <a:tr h="380255">
                <a:tc>
                  <a:txBody>
                    <a:bodyPr/>
                    <a:lstStyle/>
                    <a:p>
                      <a:pPr algn="ctr">
                        <a:spcAft>
                          <a:spcPts val="0"/>
                        </a:spcAft>
                      </a:pPr>
                      <a:r>
                        <a:rPr lang="pt-PT" sz="1800" spc="25" dirty="0">
                          <a:effectLst/>
                        </a:rPr>
                        <a:t>2</a:t>
                      </a:r>
                      <a:endParaRPr lang="pt-BR" sz="1800" dirty="0">
                        <a:effectLst/>
                        <a:latin typeface="Times New Roman" panose="02020603050405020304" pitchFamily="18" charset="0"/>
                        <a:ea typeface="Batang" panose="020B0503020000020004" pitchFamily="18" charset="-127"/>
                      </a:endParaRPr>
                    </a:p>
                  </a:txBody>
                  <a:tcPr marL="68580" marR="68580" marT="0" marB="0" anchor="ctr">
                    <a:solidFill>
                      <a:schemeClr val="bg2"/>
                    </a:solidFill>
                  </a:tcPr>
                </a:tc>
                <a:tc>
                  <a:txBody>
                    <a:bodyPr/>
                    <a:lstStyle/>
                    <a:p>
                      <a:pPr algn="just">
                        <a:spcAft>
                          <a:spcPts val="0"/>
                        </a:spcAft>
                      </a:pPr>
                      <a:r>
                        <a:rPr lang="pt-PT" sz="1800" spc="25" dirty="0">
                          <a:effectLst/>
                        </a:rPr>
                        <a:t>Exercício de Classe</a:t>
                      </a:r>
                      <a:endParaRPr lang="pt-BR" sz="1800" dirty="0">
                        <a:effectLst/>
                        <a:latin typeface="Times New Roman" panose="02020603050405020304" pitchFamily="18" charset="0"/>
                        <a:ea typeface="Batang" panose="020B0503020000020004" pitchFamily="18" charset="-127"/>
                      </a:endParaRPr>
                    </a:p>
                  </a:txBody>
                  <a:tcPr marL="68580" marR="68580" marT="0" marB="0" anchor="ctr"/>
                </a:tc>
                <a:tc>
                  <a:txBody>
                    <a:bodyPr/>
                    <a:lstStyle/>
                    <a:p>
                      <a:pPr marL="36195">
                        <a:spcAft>
                          <a:spcPts val="0"/>
                        </a:spcAft>
                        <a:tabLst>
                          <a:tab pos="401955" algn="l"/>
                        </a:tabLst>
                      </a:pPr>
                      <a:r>
                        <a:rPr lang="pt-PT" sz="1800" spc="25">
                          <a:effectLst/>
                        </a:rPr>
                        <a:t>20%</a:t>
                      </a:r>
                      <a:endParaRPr lang="pt-BR" sz="1800">
                        <a:effectLst/>
                        <a:latin typeface="Times New Roman" panose="02020603050405020304" pitchFamily="18" charset="0"/>
                        <a:ea typeface="Batang" panose="020B0503020000020004" pitchFamily="18" charset="-127"/>
                      </a:endParaRPr>
                    </a:p>
                  </a:txBody>
                  <a:tcPr marL="68580" marR="68580" marT="0" marB="0" anchor="ctr"/>
                </a:tc>
                <a:extLst>
                  <a:ext uri="{0D108BD9-81ED-4DB2-BD59-A6C34878D82A}">
                    <a16:rowId xmlns:a16="http://schemas.microsoft.com/office/drawing/2014/main" val="2682699152"/>
                  </a:ext>
                </a:extLst>
              </a:tr>
              <a:tr h="380255">
                <a:tc>
                  <a:txBody>
                    <a:bodyPr/>
                    <a:lstStyle/>
                    <a:p>
                      <a:pPr algn="ctr">
                        <a:spcAft>
                          <a:spcPts val="0"/>
                        </a:spcAft>
                      </a:pPr>
                      <a:r>
                        <a:rPr lang="pt-PT" sz="1800" spc="25" dirty="0">
                          <a:effectLst/>
                        </a:rPr>
                        <a:t>3</a:t>
                      </a:r>
                      <a:endParaRPr lang="pt-BR" sz="1800" dirty="0">
                        <a:effectLst/>
                        <a:latin typeface="Times New Roman" panose="02020603050405020304" pitchFamily="18" charset="0"/>
                        <a:ea typeface="Batang" panose="020B0503020000020004" pitchFamily="18" charset="-127"/>
                      </a:endParaRPr>
                    </a:p>
                  </a:txBody>
                  <a:tcPr marL="68580" marR="68580" marT="0" marB="0" anchor="ctr">
                    <a:solidFill>
                      <a:schemeClr val="bg2"/>
                    </a:solidFill>
                  </a:tcPr>
                </a:tc>
                <a:tc>
                  <a:txBody>
                    <a:bodyPr/>
                    <a:lstStyle/>
                    <a:p>
                      <a:pPr algn="just">
                        <a:spcAft>
                          <a:spcPts val="0"/>
                        </a:spcAft>
                      </a:pPr>
                      <a:r>
                        <a:rPr lang="pt-PT" sz="1800" spc="25" dirty="0">
                          <a:effectLst/>
                        </a:rPr>
                        <a:t>Prova Parcial</a:t>
                      </a:r>
                      <a:endParaRPr lang="pt-BR" sz="1800" dirty="0">
                        <a:effectLst/>
                        <a:latin typeface="Times New Roman" panose="02020603050405020304" pitchFamily="18" charset="0"/>
                        <a:ea typeface="Batang" panose="020B0503020000020004" pitchFamily="18" charset="-127"/>
                      </a:endParaRPr>
                    </a:p>
                  </a:txBody>
                  <a:tcPr marL="68580" marR="68580" marT="0" marB="0" anchor="ctr"/>
                </a:tc>
                <a:tc>
                  <a:txBody>
                    <a:bodyPr/>
                    <a:lstStyle/>
                    <a:p>
                      <a:pPr marL="36195">
                        <a:spcAft>
                          <a:spcPts val="0"/>
                        </a:spcAft>
                        <a:tabLst>
                          <a:tab pos="401955" algn="l"/>
                        </a:tabLst>
                      </a:pPr>
                      <a:r>
                        <a:rPr lang="pt-PT" sz="1800" spc="25">
                          <a:effectLst/>
                        </a:rPr>
                        <a:t>20%</a:t>
                      </a:r>
                      <a:endParaRPr lang="pt-BR" sz="1800">
                        <a:effectLst/>
                        <a:latin typeface="Times New Roman" panose="02020603050405020304" pitchFamily="18" charset="0"/>
                        <a:ea typeface="Batang" panose="020B0503020000020004" pitchFamily="18" charset="-127"/>
                      </a:endParaRPr>
                    </a:p>
                  </a:txBody>
                  <a:tcPr marL="68580" marR="68580" marT="0" marB="0" anchor="ctr"/>
                </a:tc>
                <a:extLst>
                  <a:ext uri="{0D108BD9-81ED-4DB2-BD59-A6C34878D82A}">
                    <a16:rowId xmlns:a16="http://schemas.microsoft.com/office/drawing/2014/main" val="2981912600"/>
                  </a:ext>
                </a:extLst>
              </a:tr>
              <a:tr h="380255">
                <a:tc>
                  <a:txBody>
                    <a:bodyPr/>
                    <a:lstStyle/>
                    <a:p>
                      <a:pPr algn="ctr">
                        <a:spcAft>
                          <a:spcPts val="0"/>
                        </a:spcAft>
                      </a:pPr>
                      <a:r>
                        <a:rPr lang="pt-PT" sz="1800" spc="25" dirty="0">
                          <a:effectLst/>
                        </a:rPr>
                        <a:t>4</a:t>
                      </a:r>
                      <a:endParaRPr lang="pt-BR" sz="1800" dirty="0">
                        <a:effectLst/>
                        <a:latin typeface="Times New Roman" panose="02020603050405020304" pitchFamily="18" charset="0"/>
                        <a:ea typeface="Batang" panose="020B0503020000020004" pitchFamily="18" charset="-127"/>
                      </a:endParaRPr>
                    </a:p>
                  </a:txBody>
                  <a:tcPr marL="68580" marR="68580" marT="0" marB="0" anchor="ctr">
                    <a:solidFill>
                      <a:schemeClr val="bg2"/>
                    </a:solidFill>
                  </a:tcPr>
                </a:tc>
                <a:tc>
                  <a:txBody>
                    <a:bodyPr/>
                    <a:lstStyle/>
                    <a:p>
                      <a:pPr algn="just">
                        <a:spcAft>
                          <a:spcPts val="0"/>
                        </a:spcAft>
                      </a:pPr>
                      <a:r>
                        <a:rPr lang="pt-PT" sz="1800" spc="25" dirty="0">
                          <a:effectLst/>
                        </a:rPr>
                        <a:t>Projeto de Banco de Dados (Grupo)</a:t>
                      </a:r>
                      <a:endParaRPr lang="pt-BR" sz="1800" dirty="0">
                        <a:effectLst/>
                        <a:latin typeface="Times New Roman" panose="02020603050405020304" pitchFamily="18" charset="0"/>
                        <a:ea typeface="Batang" panose="020B0503020000020004" pitchFamily="18" charset="-127"/>
                      </a:endParaRPr>
                    </a:p>
                  </a:txBody>
                  <a:tcPr marL="68580" marR="68580" marT="0" marB="0" anchor="ctr"/>
                </a:tc>
                <a:tc>
                  <a:txBody>
                    <a:bodyPr/>
                    <a:lstStyle/>
                    <a:p>
                      <a:pPr marL="36195">
                        <a:spcAft>
                          <a:spcPts val="0"/>
                        </a:spcAft>
                        <a:tabLst>
                          <a:tab pos="401955" algn="l"/>
                        </a:tabLst>
                      </a:pPr>
                      <a:r>
                        <a:rPr lang="pt-PT" sz="1800" spc="25">
                          <a:effectLst/>
                        </a:rPr>
                        <a:t>20%</a:t>
                      </a:r>
                      <a:endParaRPr lang="pt-BR" sz="1800">
                        <a:effectLst/>
                        <a:latin typeface="Times New Roman" panose="02020603050405020304" pitchFamily="18" charset="0"/>
                        <a:ea typeface="Batang" panose="020B0503020000020004" pitchFamily="18" charset="-127"/>
                      </a:endParaRPr>
                    </a:p>
                  </a:txBody>
                  <a:tcPr marL="68580" marR="68580" marT="0" marB="0" anchor="ctr"/>
                </a:tc>
                <a:extLst>
                  <a:ext uri="{0D108BD9-81ED-4DB2-BD59-A6C34878D82A}">
                    <a16:rowId xmlns:a16="http://schemas.microsoft.com/office/drawing/2014/main" val="1505090303"/>
                  </a:ext>
                </a:extLst>
              </a:tr>
              <a:tr h="380255">
                <a:tc>
                  <a:txBody>
                    <a:bodyPr/>
                    <a:lstStyle/>
                    <a:p>
                      <a:pPr algn="ctr">
                        <a:spcAft>
                          <a:spcPts val="0"/>
                        </a:spcAft>
                      </a:pPr>
                      <a:r>
                        <a:rPr lang="pt-PT" sz="1800" spc="25" dirty="0">
                          <a:effectLst/>
                        </a:rPr>
                        <a:t>5</a:t>
                      </a:r>
                      <a:endParaRPr lang="pt-BR" sz="1800" dirty="0">
                        <a:effectLst/>
                        <a:latin typeface="Times New Roman" panose="02020603050405020304" pitchFamily="18" charset="0"/>
                        <a:ea typeface="Batang" panose="020B0503020000020004" pitchFamily="18" charset="-127"/>
                      </a:endParaRPr>
                    </a:p>
                  </a:txBody>
                  <a:tcPr marL="68580" marR="68580" marT="0" marB="0" anchor="ctr">
                    <a:solidFill>
                      <a:schemeClr val="bg2"/>
                    </a:solidFill>
                  </a:tcPr>
                </a:tc>
                <a:tc>
                  <a:txBody>
                    <a:bodyPr/>
                    <a:lstStyle/>
                    <a:p>
                      <a:pPr algn="just">
                        <a:spcAft>
                          <a:spcPts val="0"/>
                        </a:spcAft>
                      </a:pPr>
                      <a:r>
                        <a:rPr lang="pt-PT" sz="1800" spc="25" dirty="0">
                          <a:effectLst/>
                        </a:rPr>
                        <a:t>Prévias</a:t>
                      </a:r>
                      <a:endParaRPr lang="pt-BR" sz="1800" dirty="0">
                        <a:effectLst/>
                        <a:latin typeface="Times New Roman" panose="02020603050405020304" pitchFamily="18" charset="0"/>
                        <a:ea typeface="Batang" panose="020B0503020000020004" pitchFamily="18" charset="-127"/>
                      </a:endParaRPr>
                    </a:p>
                  </a:txBody>
                  <a:tcPr marL="68580" marR="68580" marT="0" marB="0" anchor="ctr"/>
                </a:tc>
                <a:tc>
                  <a:txBody>
                    <a:bodyPr/>
                    <a:lstStyle/>
                    <a:p>
                      <a:pPr marL="36195">
                        <a:spcAft>
                          <a:spcPts val="0"/>
                        </a:spcAft>
                        <a:tabLst>
                          <a:tab pos="401955" algn="l"/>
                        </a:tabLst>
                      </a:pPr>
                      <a:r>
                        <a:rPr lang="pt-PT" sz="1800" spc="25" dirty="0">
                          <a:effectLst/>
                        </a:rPr>
                        <a:t>10%</a:t>
                      </a:r>
                      <a:endParaRPr lang="pt-BR" sz="1800" dirty="0">
                        <a:effectLst/>
                        <a:latin typeface="Times New Roman" panose="02020603050405020304" pitchFamily="18" charset="0"/>
                        <a:ea typeface="Batang" panose="020B0503020000020004" pitchFamily="18" charset="-127"/>
                      </a:endParaRPr>
                    </a:p>
                  </a:txBody>
                  <a:tcPr marL="68580" marR="68580" marT="0" marB="0" anchor="ctr"/>
                </a:tc>
                <a:extLst>
                  <a:ext uri="{0D108BD9-81ED-4DB2-BD59-A6C34878D82A}">
                    <a16:rowId xmlns:a16="http://schemas.microsoft.com/office/drawing/2014/main" val="1683536886"/>
                  </a:ext>
                </a:extLst>
              </a:tr>
            </a:tbl>
          </a:graphicData>
        </a:graphic>
      </p:graphicFrame>
    </p:spTree>
    <p:extLst>
      <p:ext uri="{BB962C8B-B14F-4D97-AF65-F5344CB8AC3E}">
        <p14:creationId xmlns:p14="http://schemas.microsoft.com/office/powerpoint/2010/main" val="481139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Material Didático</a:t>
            </a:r>
          </a:p>
        </p:txBody>
      </p:sp>
      <p:sp>
        <p:nvSpPr>
          <p:cNvPr id="8" name="Rectangle 5"/>
          <p:cNvSpPr txBox="1">
            <a:spLocks noChangeArrowheads="1"/>
          </p:cNvSpPr>
          <p:nvPr/>
        </p:nvSpPr>
        <p:spPr bwMode="auto">
          <a:xfrm>
            <a:off x="107504" y="884749"/>
            <a:ext cx="8856984" cy="499252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bg2"/>
              </a:buClr>
              <a:buFont typeface="Wingdings" panose="05000000000000000000" pitchFamily="2" charset="2"/>
              <a:buChar char="§"/>
              <a:defRPr sz="2400" b="1" i="1">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9pPr>
          </a:lstStyle>
          <a:p>
            <a:pPr marL="0" indent="0">
              <a:lnSpc>
                <a:spcPct val="80000"/>
              </a:lnSpc>
              <a:buNone/>
            </a:pPr>
            <a:endParaRPr lang="pt-BR" altLang="pt-BR" sz="2000" b="0" i="0" kern="0" dirty="0">
              <a:solidFill>
                <a:schemeClr val="bg2"/>
              </a:solidFill>
              <a:latin typeface="Calibri" panose="020F0502020204030204" pitchFamily="34" charset="0"/>
            </a:endParaRPr>
          </a:p>
        </p:txBody>
      </p:sp>
      <p:sp>
        <p:nvSpPr>
          <p:cNvPr id="5" name="Espaço Reservado para Conteúdo 2"/>
          <p:cNvSpPr>
            <a:spLocks noGrp="1"/>
          </p:cNvSpPr>
          <p:nvPr>
            <p:ph idx="1"/>
          </p:nvPr>
        </p:nvSpPr>
        <p:spPr>
          <a:xfrm>
            <a:off x="417576" y="1075447"/>
            <a:ext cx="8546911" cy="5224909"/>
          </a:xfrm>
        </p:spPr>
        <p:txBody>
          <a:bodyPr>
            <a:noAutofit/>
          </a:bodyPr>
          <a:lstStyle/>
          <a:p>
            <a:r>
              <a:rPr lang="pt-BR" sz="2000" b="0" i="0" dirty="0"/>
              <a:t>Os </a:t>
            </a:r>
            <a:r>
              <a:rPr lang="pt-BR" sz="2000" b="0" i="0" dirty="0" err="1"/>
              <a:t>PPTs</a:t>
            </a:r>
            <a:r>
              <a:rPr lang="pt-BR" sz="2000" b="0" i="0" dirty="0"/>
              <a:t>, </a:t>
            </a:r>
            <a:r>
              <a:rPr lang="pt-BR" sz="2000" b="0" i="0" dirty="0" err="1"/>
              <a:t>Docs</a:t>
            </a:r>
            <a:r>
              <a:rPr lang="pt-BR" sz="2000" b="0" i="0" dirty="0"/>
              <a:t>, </a:t>
            </a:r>
            <a:r>
              <a:rPr lang="pt-BR" sz="2000" b="0" i="0" dirty="0" err="1"/>
              <a:t>Txts</a:t>
            </a:r>
            <a:r>
              <a:rPr lang="pt-BR" sz="2000" b="0" i="0" dirty="0"/>
              <a:t> seguem a seguinte nomenclatura:</a:t>
            </a:r>
          </a:p>
          <a:p>
            <a:pPr lvl="1"/>
            <a:r>
              <a:rPr lang="pt-BR" b="0" i="0" dirty="0"/>
              <a:t>BD1 - &lt;tema&gt; - Aula &lt;no&gt; - &lt;Descrição&gt;</a:t>
            </a:r>
          </a:p>
          <a:p>
            <a:pPr marL="457200" lvl="1" indent="0">
              <a:buNone/>
            </a:pPr>
            <a:r>
              <a:rPr lang="pt-BR" b="0" i="0" dirty="0"/>
              <a:t>Exemplos: </a:t>
            </a:r>
          </a:p>
          <a:p>
            <a:pPr lvl="2"/>
            <a:r>
              <a:rPr lang="pt-BR" b="0" i="0" dirty="0"/>
              <a:t>BD1 – Geral – Aula 00 – Apresentação da Disciplina.PPTX</a:t>
            </a:r>
          </a:p>
          <a:p>
            <a:pPr lvl="2"/>
            <a:r>
              <a:rPr lang="pt-BR" b="0" i="0" dirty="0"/>
              <a:t>BD1 – Fundamentos BD – Aula 01 – Introdução.PPTX</a:t>
            </a:r>
          </a:p>
          <a:p>
            <a:pPr lvl="2"/>
            <a:r>
              <a:rPr lang="pt-BR" b="0" i="0" dirty="0"/>
              <a:t>BD1 – Fundamentos BD APOIO – Aula 01 – Overview WorkBench.PPTX</a:t>
            </a:r>
          </a:p>
          <a:p>
            <a:pPr lvl="2"/>
            <a:r>
              <a:rPr lang="pt-BR" b="0" i="0" dirty="0"/>
              <a:t>BD1 – Modelagem Relacional – Aula 07 – Aplicando a Teoria Relacional.PPTX</a:t>
            </a:r>
          </a:p>
          <a:p>
            <a:pPr lvl="2"/>
            <a:r>
              <a:rPr lang="pt-BR" b="0" i="0" dirty="0"/>
              <a:t>BD1 – Modelagem Relacional APOIO – Aula 07 – Álgebra Relacional.PPTX</a:t>
            </a:r>
          </a:p>
          <a:p>
            <a:pPr lvl="2"/>
            <a:r>
              <a:rPr lang="pt-BR" b="0" i="0" dirty="0"/>
              <a:t>BD1 – SQL – Aula 01 – Visão Geral de DML – </a:t>
            </a:r>
            <a:r>
              <a:rPr lang="pt-BR" b="0" i="0" dirty="0" err="1"/>
              <a:t>Insert</a:t>
            </a:r>
            <a:r>
              <a:rPr lang="pt-BR" b="0" i="0" dirty="0"/>
              <a:t> </a:t>
            </a:r>
            <a:r>
              <a:rPr lang="pt-BR" b="0" i="0" dirty="0" err="1"/>
              <a:t>UpDate</a:t>
            </a:r>
            <a:r>
              <a:rPr lang="pt-BR" b="0" i="0" dirty="0"/>
              <a:t> Delete.PPTX</a:t>
            </a:r>
          </a:p>
          <a:p>
            <a:pPr marL="457200" lvl="1" indent="0">
              <a:buNone/>
            </a:pPr>
            <a:endParaRPr lang="pt-BR" b="0" i="0" dirty="0"/>
          </a:p>
          <a:p>
            <a:pPr marL="457200" lvl="1" indent="0">
              <a:buNone/>
            </a:pPr>
            <a:r>
              <a:rPr lang="pt-BR" b="0" i="0" dirty="0"/>
              <a:t>Teremos poucas aulas expositivas (cerca de 10% delas). As aulas participativas englobarão Fundamentos de BD, de Modelagem Relacional e de SQL. As aulas práticas serão de Modelagem Relacional, de SQL e de Programação em Banco de Dados.</a:t>
            </a:r>
          </a:p>
          <a:p>
            <a:pPr marL="0" indent="0">
              <a:buNone/>
            </a:pPr>
            <a:endParaRPr lang="pt-BR" sz="2000" b="0" i="0" dirty="0">
              <a:solidFill>
                <a:schemeClr val="bg2"/>
              </a:solidFill>
            </a:endParaRPr>
          </a:p>
        </p:txBody>
      </p:sp>
    </p:spTree>
    <p:extLst>
      <p:ext uri="{BB962C8B-B14F-4D97-AF65-F5344CB8AC3E}">
        <p14:creationId xmlns:p14="http://schemas.microsoft.com/office/powerpoint/2010/main" val="317849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p:cNvSpPr txBox="1"/>
          <p:nvPr/>
        </p:nvSpPr>
        <p:spPr>
          <a:xfrm>
            <a:off x="0" y="0"/>
            <a:ext cx="7020272" cy="461665"/>
          </a:xfrm>
          <a:prstGeom prst="rect">
            <a:avLst/>
          </a:prstGeom>
          <a:noFill/>
        </p:spPr>
        <p:txBody>
          <a:bodyPr wrap="square" rtlCol="0">
            <a:spAutoFit/>
          </a:bodyPr>
          <a:lstStyle/>
          <a:p>
            <a:r>
              <a:rPr lang="pt-BR" sz="2400" i="0" dirty="0">
                <a:solidFill>
                  <a:schemeClr val="bg2"/>
                </a:solidFill>
                <a:latin typeface="+mn-lt"/>
              </a:rPr>
              <a:t>Papel do Professor em tempos de Google...</a:t>
            </a:r>
          </a:p>
        </p:txBody>
      </p:sp>
      <p:pic>
        <p:nvPicPr>
          <p:cNvPr id="6" name="Imagem 5"/>
          <p:cNvPicPr>
            <a:picLocks noChangeAspect="1"/>
          </p:cNvPicPr>
          <p:nvPr/>
        </p:nvPicPr>
        <p:blipFill>
          <a:blip r:embed="rId2"/>
          <a:stretch>
            <a:fillRect/>
          </a:stretch>
        </p:blipFill>
        <p:spPr>
          <a:xfrm>
            <a:off x="2555776" y="1340768"/>
            <a:ext cx="6134100" cy="2619375"/>
          </a:xfrm>
          <a:prstGeom prst="rect">
            <a:avLst/>
          </a:prstGeom>
        </p:spPr>
      </p:pic>
      <p:pic>
        <p:nvPicPr>
          <p:cNvPr id="7" name="Imagem 6"/>
          <p:cNvPicPr>
            <a:picLocks noChangeAspect="1"/>
          </p:cNvPicPr>
          <p:nvPr/>
        </p:nvPicPr>
        <p:blipFill>
          <a:blip r:embed="rId3"/>
          <a:stretch>
            <a:fillRect/>
          </a:stretch>
        </p:blipFill>
        <p:spPr>
          <a:xfrm>
            <a:off x="0" y="2265446"/>
            <a:ext cx="2339752" cy="3365740"/>
          </a:xfrm>
          <a:prstGeom prst="rect">
            <a:avLst/>
          </a:prstGeom>
        </p:spPr>
      </p:pic>
    </p:spTree>
    <p:extLst>
      <p:ext uri="{BB962C8B-B14F-4D97-AF65-F5344CB8AC3E}">
        <p14:creationId xmlns:p14="http://schemas.microsoft.com/office/powerpoint/2010/main" val="206113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Dados é um mundo pequeno...</a:t>
            </a:r>
          </a:p>
        </p:txBody>
      </p:sp>
      <p:pic>
        <p:nvPicPr>
          <p:cNvPr id="6" name="Imagem 5"/>
          <p:cNvPicPr>
            <a:picLocks noChangeAspect="1"/>
          </p:cNvPicPr>
          <p:nvPr/>
        </p:nvPicPr>
        <p:blipFill>
          <a:blip r:embed="rId2"/>
          <a:stretch>
            <a:fillRect/>
          </a:stretch>
        </p:blipFill>
        <p:spPr>
          <a:xfrm>
            <a:off x="554397" y="495969"/>
            <a:ext cx="8035205" cy="5974896"/>
          </a:xfrm>
          <a:prstGeom prst="rect">
            <a:avLst/>
          </a:prstGeom>
        </p:spPr>
      </p:pic>
    </p:spTree>
    <p:extLst>
      <p:ext uri="{BB962C8B-B14F-4D97-AF65-F5344CB8AC3E}">
        <p14:creationId xmlns:p14="http://schemas.microsoft.com/office/powerpoint/2010/main" val="426273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Aquecimento...</a:t>
            </a:r>
          </a:p>
        </p:txBody>
      </p:sp>
      <p:pic>
        <p:nvPicPr>
          <p:cNvPr id="2050" name="Picture 2" descr="https://pixabay.com/static/uploads/photo/2015/01/27/16/54/cube-614005_960_7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2852936"/>
            <a:ext cx="3305671" cy="330567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cindotnet.files.wordpress.com/2008/05/bd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268760"/>
            <a:ext cx="365760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637325"/>
      </p:ext>
    </p:extLst>
  </p:cSld>
  <p:clrMapOvr>
    <a:masterClrMapping/>
  </p:clrMapOvr>
</p:sld>
</file>

<file path=ppt/theme/theme1.xml><?xml version="1.0" encoding="utf-8"?>
<a:theme xmlns:a="http://schemas.openxmlformats.org/drawingml/2006/main" name="Personalizar design">
  <a:themeElements>
    <a:clrScheme name="Personalizar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rsonalizar design">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lnDef>
  </a:objectDefaults>
  <a:extraClrSchemeLst>
    <a:extraClrScheme>
      <a:clrScheme name="Personalizar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ersonalizar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ersonalizar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ersonalizar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ersonalizar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ersonalizar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ersonalizar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ersonalizar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ersonalizar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ersonalizar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ersonalizar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ersonalizar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
      <a:dk1>
        <a:srgbClr val="000000"/>
      </a:dk1>
      <a:lt1>
        <a:srgbClr val="FFFFFF"/>
      </a:lt1>
      <a:dk2>
        <a:srgbClr val="FFFFCC"/>
      </a:dk2>
      <a:lt2>
        <a:srgbClr val="FFFFFF"/>
      </a:lt2>
      <a:accent1>
        <a:srgbClr val="C0C000"/>
      </a:accent1>
      <a:accent2>
        <a:srgbClr val="FF8000"/>
      </a:accent2>
      <a:accent3>
        <a:srgbClr val="FFFFE2"/>
      </a:accent3>
      <a:accent4>
        <a:srgbClr val="DADADA"/>
      </a:accent4>
      <a:accent5>
        <a:srgbClr val="DCDCAA"/>
      </a:accent5>
      <a:accent6>
        <a:srgbClr val="E77300"/>
      </a:accent6>
      <a:hlink>
        <a:srgbClr val="C00000"/>
      </a:hlink>
      <a:folHlink>
        <a:srgbClr val="808080"/>
      </a:folHlink>
    </a:clrScheme>
    <a:fontScheme name="Default Design">
      <a:majorFont>
        <a:latin typeface="Arial"/>
        <a:ea typeface=""/>
        <a:cs typeface=""/>
      </a:majorFont>
      <a:minorFont>
        <a:latin typeface="Square721 BT"/>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FFFFFF"/>
        </a:dk1>
        <a:lt1>
          <a:srgbClr val="FFFFFF"/>
        </a:lt1>
        <a:dk2>
          <a:srgbClr val="FFFFFF"/>
        </a:dk2>
        <a:lt2>
          <a:srgbClr val="000000"/>
        </a:lt2>
        <a:accent1>
          <a:srgbClr val="C0C000"/>
        </a:accent1>
        <a:accent2>
          <a:srgbClr val="FF8000"/>
        </a:accent2>
        <a:accent3>
          <a:srgbClr val="FFFFFF"/>
        </a:accent3>
        <a:accent4>
          <a:srgbClr val="DADADA"/>
        </a:accent4>
        <a:accent5>
          <a:srgbClr val="DCDCAA"/>
        </a:accent5>
        <a:accent6>
          <a:srgbClr val="E77300"/>
        </a:accent6>
        <a:hlink>
          <a:srgbClr val="C000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6982</TotalTime>
  <Words>2186</Words>
  <Application>Microsoft Office PowerPoint</Application>
  <PresentationFormat>Papel Carta (216 x 279 mm)</PresentationFormat>
  <Paragraphs>245</Paragraphs>
  <Slides>32</Slides>
  <Notes>3</Notes>
  <HiddenSlides>0</HiddenSlides>
  <MMClips>0</MMClips>
  <ScaleCrop>false</ScaleCrop>
  <HeadingPairs>
    <vt:vector size="8" baseType="variant">
      <vt:variant>
        <vt:lpstr>Fontes usadas</vt:lpstr>
      </vt:variant>
      <vt:variant>
        <vt:i4>8</vt:i4>
      </vt:variant>
      <vt:variant>
        <vt:lpstr>Tema</vt:lpstr>
      </vt:variant>
      <vt:variant>
        <vt:i4>2</vt:i4>
      </vt:variant>
      <vt:variant>
        <vt:lpstr>Servidores OLE inseridos</vt:lpstr>
      </vt:variant>
      <vt:variant>
        <vt:i4>1</vt:i4>
      </vt:variant>
      <vt:variant>
        <vt:lpstr>Títulos de slides</vt:lpstr>
      </vt:variant>
      <vt:variant>
        <vt:i4>32</vt:i4>
      </vt:variant>
    </vt:vector>
  </HeadingPairs>
  <TitlesOfParts>
    <vt:vector size="43" baseType="lpstr">
      <vt:lpstr>Batang</vt:lpstr>
      <vt:lpstr>Arial</vt:lpstr>
      <vt:lpstr>Calibri</vt:lpstr>
      <vt:lpstr>Gotham-Bold</vt:lpstr>
      <vt:lpstr>Square721 BT</vt:lpstr>
      <vt:lpstr>Times New Roman</vt:lpstr>
      <vt:lpstr>Verdana</vt:lpstr>
      <vt:lpstr>Wingdings</vt:lpstr>
      <vt:lpstr>Personalizar design</vt:lpstr>
      <vt:lpstr>Default Design</vt:lpstr>
      <vt:lpstr>CorelDRAW.Graphic.10</vt:lpstr>
      <vt:lpstr>Data Base Essentials</vt:lpstr>
      <vt:lpstr>Apresentação do PowerPoint</vt:lpstr>
      <vt:lpstr>ENIAC</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Introdução ao business intelligence</vt:lpstr>
      <vt:lpstr>Apresentação do PowerPoint</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FIAP - FACULDADE DE INFORMÁTICA PAULISTA</dc:title>
  <dc:creator>Gutenberg Silveira</dc:creator>
  <cp:lastModifiedBy>Jorge Luiz Surian</cp:lastModifiedBy>
  <cp:revision>452</cp:revision>
  <dcterms:created xsi:type="dcterms:W3CDTF">1999-05-02T13:25:21Z</dcterms:created>
  <dcterms:modified xsi:type="dcterms:W3CDTF">2019-06-10T15:06:05Z</dcterms:modified>
</cp:coreProperties>
</file>