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47"/>
  </p:notesMasterIdLst>
  <p:handoutMasterIdLst>
    <p:handoutMasterId r:id="rId48"/>
  </p:handoutMasterIdLst>
  <p:sldIdLst>
    <p:sldId id="363" r:id="rId3"/>
    <p:sldId id="396" r:id="rId4"/>
    <p:sldId id="402" r:id="rId5"/>
    <p:sldId id="411" r:id="rId6"/>
    <p:sldId id="422" r:id="rId7"/>
    <p:sldId id="410" r:id="rId8"/>
    <p:sldId id="412" r:id="rId9"/>
    <p:sldId id="413" r:id="rId10"/>
    <p:sldId id="404" r:id="rId11"/>
    <p:sldId id="405" r:id="rId12"/>
    <p:sldId id="406" r:id="rId13"/>
    <p:sldId id="407" r:id="rId14"/>
    <p:sldId id="408" r:id="rId15"/>
    <p:sldId id="409" r:id="rId16"/>
    <p:sldId id="395" r:id="rId17"/>
    <p:sldId id="398" r:id="rId18"/>
    <p:sldId id="364" r:id="rId19"/>
    <p:sldId id="414" r:id="rId20"/>
    <p:sldId id="415" r:id="rId21"/>
    <p:sldId id="383" r:id="rId22"/>
    <p:sldId id="418" r:id="rId23"/>
    <p:sldId id="419" r:id="rId24"/>
    <p:sldId id="420" r:id="rId25"/>
    <p:sldId id="421" r:id="rId26"/>
    <p:sldId id="417" r:id="rId27"/>
    <p:sldId id="366" r:id="rId28"/>
    <p:sldId id="367" r:id="rId29"/>
    <p:sldId id="368" r:id="rId30"/>
    <p:sldId id="369" r:id="rId31"/>
    <p:sldId id="384" r:id="rId32"/>
    <p:sldId id="385" r:id="rId33"/>
    <p:sldId id="386" r:id="rId34"/>
    <p:sldId id="387" r:id="rId35"/>
    <p:sldId id="370" r:id="rId36"/>
    <p:sldId id="371" r:id="rId37"/>
    <p:sldId id="372" r:id="rId38"/>
    <p:sldId id="389" r:id="rId39"/>
    <p:sldId id="390" r:id="rId40"/>
    <p:sldId id="374" r:id="rId41"/>
    <p:sldId id="391" r:id="rId42"/>
    <p:sldId id="392" r:id="rId43"/>
    <p:sldId id="393" r:id="rId44"/>
    <p:sldId id="423" r:id="rId45"/>
    <p:sldId id="416" r:id="rId46"/>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72" d="100"/>
          <a:sy n="72" d="100"/>
        </p:scale>
        <p:origin x="1326" y="78"/>
      </p:cViewPr>
      <p:guideLst>
        <p:guide orient="horz" pos="3504"/>
        <p:guide pos="292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4.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060"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pt.wikipedia.org/wiki/ACID" TargetMode="External"/><Relationship Id="rId7" Type="http://schemas.openxmlformats.org/officeDocument/2006/relationships/hyperlink" Target="http://pt.wikipedia.org/wiki/Durabilidad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pt.wikipedia.org/wiki/Isolamento" TargetMode="External"/><Relationship Id="rId5" Type="http://schemas.openxmlformats.org/officeDocument/2006/relationships/hyperlink" Target="http://pt.wikipedia.org/w/index.php?title=Consist%C3%AAncia&amp;action=edit&amp;redlink=1" TargetMode="External"/><Relationship Id="rId4" Type="http://schemas.openxmlformats.org/officeDocument/2006/relationships/hyperlink" Target="http://pt.wikipedia.org/wiki/Atomicidad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9981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95978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3350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6588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0335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860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49831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42667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7897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8173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143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4160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9457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042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64436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86142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55883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0384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25333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3072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Espaço Reservado para Imagem de Slide 1"/>
          <p:cNvSpPr>
            <a:spLocks noGrp="1" noRot="1" noChangeAspect="1" noTextEdit="1"/>
          </p:cNvSpPr>
          <p:nvPr>
            <p:ph type="sldImg"/>
          </p:nvPr>
        </p:nvSpPr>
        <p:spPr>
          <a:xfrm>
            <a:off x="1258888" y="720725"/>
            <a:ext cx="4799012" cy="3598863"/>
          </a:xfrm>
          <a:ln/>
        </p:spPr>
      </p:sp>
      <p:sp>
        <p:nvSpPr>
          <p:cNvPr id="111619" name="Espaço Reservado para Anotações 2"/>
          <p:cNvSpPr>
            <a:spLocks noGrp="1"/>
          </p:cNvSpPr>
          <p:nvPr>
            <p:ph type="body" idx="1"/>
          </p:nvPr>
        </p:nvSpPr>
        <p:spPr>
          <a:xfrm>
            <a:off x="731838" y="4559300"/>
            <a:ext cx="5851525" cy="43211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8" tIns="49524" rIns="99048" bIns="49524"/>
          <a:lstStyle/>
          <a:p>
            <a:pPr eaLnBrk="1" hangingPunct="1"/>
            <a:endParaRPr lang="pt-BR" altLang="pt-BR">
              <a:latin typeface="Arial" panose="020B0604020202020204" pitchFamily="34" charset="0"/>
            </a:endParaRPr>
          </a:p>
        </p:txBody>
      </p:sp>
      <p:sp>
        <p:nvSpPr>
          <p:cNvPr id="111620" name="Espaço Reservado para Número de Slide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b="1" i="1">
                <a:solidFill>
                  <a:schemeClr val="bg2"/>
                </a:solidFill>
                <a:latin typeface="Square721 BT" pitchFamily="34" charset="0"/>
              </a:defRPr>
            </a:lvl1pPr>
            <a:lvl2pPr marL="804863" indent="-309563" defTabSz="990600">
              <a:defRPr b="1" i="1">
                <a:solidFill>
                  <a:schemeClr val="bg2"/>
                </a:solidFill>
                <a:latin typeface="Square721 BT" pitchFamily="34" charset="0"/>
              </a:defRPr>
            </a:lvl2pPr>
            <a:lvl3pPr marL="1238250" indent="-247650" defTabSz="990600">
              <a:defRPr b="1" i="1">
                <a:solidFill>
                  <a:schemeClr val="bg2"/>
                </a:solidFill>
                <a:latin typeface="Square721 BT" pitchFamily="34" charset="0"/>
              </a:defRPr>
            </a:lvl3pPr>
            <a:lvl4pPr marL="1733550" indent="-247650" defTabSz="990600">
              <a:defRPr b="1" i="1">
                <a:solidFill>
                  <a:schemeClr val="bg2"/>
                </a:solidFill>
                <a:latin typeface="Square721 BT" pitchFamily="34" charset="0"/>
              </a:defRPr>
            </a:lvl4pPr>
            <a:lvl5pPr marL="2228850" indent="-247650" defTabSz="990600">
              <a:defRPr b="1" i="1">
                <a:solidFill>
                  <a:schemeClr val="bg2"/>
                </a:solidFill>
                <a:latin typeface="Square721 BT" pitchFamily="34" charset="0"/>
              </a:defRPr>
            </a:lvl5pPr>
            <a:lvl6pPr marL="2686050" indent="-247650" defTabSz="990600" eaLnBrk="0" fontAlgn="base" hangingPunct="0">
              <a:spcBef>
                <a:spcPct val="0"/>
              </a:spcBef>
              <a:spcAft>
                <a:spcPct val="0"/>
              </a:spcAft>
              <a:defRPr b="1" i="1">
                <a:solidFill>
                  <a:schemeClr val="bg2"/>
                </a:solidFill>
                <a:latin typeface="Square721 BT" pitchFamily="34" charset="0"/>
              </a:defRPr>
            </a:lvl6pPr>
            <a:lvl7pPr marL="3143250" indent="-247650" defTabSz="990600" eaLnBrk="0" fontAlgn="base" hangingPunct="0">
              <a:spcBef>
                <a:spcPct val="0"/>
              </a:spcBef>
              <a:spcAft>
                <a:spcPct val="0"/>
              </a:spcAft>
              <a:defRPr b="1" i="1">
                <a:solidFill>
                  <a:schemeClr val="bg2"/>
                </a:solidFill>
                <a:latin typeface="Square721 BT" pitchFamily="34" charset="0"/>
              </a:defRPr>
            </a:lvl7pPr>
            <a:lvl8pPr marL="3600450" indent="-247650" defTabSz="990600" eaLnBrk="0" fontAlgn="base" hangingPunct="0">
              <a:spcBef>
                <a:spcPct val="0"/>
              </a:spcBef>
              <a:spcAft>
                <a:spcPct val="0"/>
              </a:spcAft>
              <a:defRPr b="1" i="1">
                <a:solidFill>
                  <a:schemeClr val="bg2"/>
                </a:solidFill>
                <a:latin typeface="Square721 BT" pitchFamily="34" charset="0"/>
              </a:defRPr>
            </a:lvl8pPr>
            <a:lvl9pPr marL="4057650" indent="-247650" defTabSz="990600" eaLnBrk="0" fontAlgn="base" hangingPunct="0">
              <a:spcBef>
                <a:spcPct val="0"/>
              </a:spcBef>
              <a:spcAft>
                <a:spcPct val="0"/>
              </a:spcAft>
              <a:defRPr b="1" i="1">
                <a:solidFill>
                  <a:schemeClr val="bg2"/>
                </a:solidFill>
                <a:latin typeface="Square721 BT" pitchFamily="34" charset="0"/>
              </a:defRPr>
            </a:lvl9pPr>
          </a:lstStyle>
          <a:p>
            <a:pPr algn="r" eaLnBrk="1" hangingPunct="1"/>
            <a:fld id="{F1FA3544-6C53-4308-9DB9-8557E9B21DA9}" type="slidenum">
              <a:rPr lang="pt-BR" altLang="pt-BR" sz="1300" b="0" i="0">
                <a:solidFill>
                  <a:schemeClr val="tx1"/>
                </a:solidFill>
                <a:latin typeface="Arial" panose="020B0604020202020204" pitchFamily="34" charset="0"/>
              </a:rPr>
              <a:pPr algn="r" eaLnBrk="1" hangingPunct="1"/>
              <a:t>9</a:t>
            </a:fld>
            <a:endParaRPr lang="pt-BR" altLang="pt-BR" sz="1300" b="0" i="0">
              <a:solidFill>
                <a:schemeClr val="tx1"/>
              </a:solidFill>
              <a:latin typeface="Arial" panose="020B0604020202020204" pitchFamily="34" charset="0"/>
            </a:endParaRPr>
          </a:p>
        </p:txBody>
      </p:sp>
    </p:spTree>
    <p:extLst>
      <p:ext uri="{BB962C8B-B14F-4D97-AF65-F5344CB8AC3E}">
        <p14:creationId xmlns:p14="http://schemas.microsoft.com/office/powerpoint/2010/main" val="142429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latin typeface="Arial" panose="020B0604020202020204" pitchFamily="34" charset="0"/>
              </a:rPr>
              <a:t>Transação</a:t>
            </a:r>
          </a:p>
          <a:p>
            <a:r>
              <a:rPr lang="pt-BR" altLang="pt-BR">
                <a:latin typeface="Arial" panose="020B0604020202020204" pitchFamily="34" charset="0"/>
              </a:rPr>
              <a:t>É um conjunto de procedimentos que é executado num banco de dados, que para o usuário é visto como uma única ação.</a:t>
            </a:r>
          </a:p>
          <a:p>
            <a:r>
              <a:rPr lang="pt-BR" altLang="pt-BR">
                <a:latin typeface="Arial" panose="020B0604020202020204" pitchFamily="34" charset="0"/>
              </a:rPr>
              <a:t>A integridade de uma transação depende de 4 propriedades, conhecidas como </a:t>
            </a:r>
            <a:r>
              <a:rPr lang="pt-BR" altLang="pt-BR">
                <a:latin typeface="Arial" panose="020B0604020202020204" pitchFamily="34" charset="0"/>
                <a:hlinkClick r:id="rId3" action="ppaction://hlinkfile"/>
              </a:rPr>
              <a:t>ACID</a:t>
            </a:r>
            <a:r>
              <a:rPr lang="pt-BR" altLang="pt-BR">
                <a:latin typeface="Arial" panose="020B0604020202020204" pitchFamily="34" charset="0"/>
              </a:rPr>
              <a:t>.</a:t>
            </a:r>
          </a:p>
          <a:p>
            <a:r>
              <a:rPr lang="pt-BR" altLang="pt-BR">
                <a:latin typeface="Arial" panose="020B0604020202020204" pitchFamily="34" charset="0"/>
                <a:hlinkClick r:id="rId4" action="ppaction://hlinkfile" tooltip="Atomicidade"/>
              </a:rPr>
              <a:t>Atomicidade</a:t>
            </a:r>
            <a:r>
              <a:rPr lang="pt-BR" altLang="pt-BR">
                <a:latin typeface="Arial" panose="020B0604020202020204" pitchFamily="34" charset="0"/>
              </a:rPr>
              <a:t> </a:t>
            </a:r>
          </a:p>
          <a:p>
            <a:pPr lvl="1"/>
            <a:r>
              <a:rPr lang="pt-BR" altLang="pt-BR">
                <a:latin typeface="Arial" panose="020B0604020202020204" pitchFamily="34" charset="0"/>
              </a:rPr>
              <a:t>Todas as ações que compõem a unidade de trabalho da transação devem ser concluídas com sucesso, para que seja efetivada. Qualquer ação que constitui falha na unidade de trabalho, a transação deve ser desfeita (rollback). Quando todas as ações são efetuadas com sucesso, a transação pode ser efetivada (commit).</a:t>
            </a:r>
          </a:p>
          <a:p>
            <a:r>
              <a:rPr lang="pt-BR" altLang="pt-BR">
                <a:latin typeface="Arial" panose="020B0604020202020204" pitchFamily="34" charset="0"/>
                <a:hlinkClick r:id="rId5" action="ppaction://hlinkfile" tooltip="Consistência (página não existe)"/>
              </a:rPr>
              <a:t>Consistência</a:t>
            </a:r>
            <a:r>
              <a:rPr lang="pt-BR" altLang="pt-BR">
                <a:latin typeface="Arial" panose="020B0604020202020204" pitchFamily="34" charset="0"/>
              </a:rPr>
              <a:t> </a:t>
            </a:r>
          </a:p>
          <a:p>
            <a:pPr lvl="1"/>
            <a:r>
              <a:rPr lang="pt-BR" altLang="pt-BR">
                <a:latin typeface="Arial" panose="020B0604020202020204" pitchFamily="34" charset="0"/>
              </a:rPr>
              <a:t>Nenhuma operação do banco de dados de uma transação pode ser parcial.O status de uma transação deve ser implementado na íntegra. Por exemplo, um pagamento de conta não pode ser efetivado se o processo que debita o valor da conta corrente do usuário não for efetivado antes, nem vice-versa.</a:t>
            </a:r>
          </a:p>
          <a:p>
            <a:r>
              <a:rPr lang="pt-BR" altLang="pt-BR">
                <a:latin typeface="Arial" panose="020B0604020202020204" pitchFamily="34" charset="0"/>
                <a:hlinkClick r:id="rId6" action="ppaction://hlinkfile"/>
              </a:rPr>
              <a:t>Isolamento</a:t>
            </a:r>
            <a:r>
              <a:rPr lang="pt-BR" altLang="pt-BR">
                <a:latin typeface="Arial" panose="020B0604020202020204" pitchFamily="34" charset="0"/>
              </a:rPr>
              <a:t> </a:t>
            </a:r>
          </a:p>
          <a:p>
            <a:pPr lvl="1"/>
            <a:r>
              <a:rPr lang="pt-BR" altLang="pt-BR">
                <a:latin typeface="Arial" panose="020B0604020202020204" pitchFamily="34" charset="0"/>
              </a:rPr>
              <a:t>Cada transação funciona completamente à parte de outras estações. Todas as operações são parte de uma transação única. O principio é que nenhuma outra transação, operando no mesmo sistema, pode interferir no funcionamento da transação corrente(é um mecanismo de controle). Outras transações não podem visualizar os resultados parciais das operações de uma transação em andamento.</a:t>
            </a:r>
          </a:p>
          <a:p>
            <a:r>
              <a:rPr lang="pt-BR" altLang="pt-BR">
                <a:latin typeface="Arial" panose="020B0604020202020204" pitchFamily="34" charset="0"/>
                <a:hlinkClick r:id="rId7" action="ppaction://hlinkfile"/>
              </a:rPr>
              <a:t>Durabilidade</a:t>
            </a:r>
            <a:r>
              <a:rPr lang="pt-BR" altLang="pt-BR">
                <a:latin typeface="Arial" panose="020B0604020202020204" pitchFamily="34" charset="0"/>
              </a:rPr>
              <a:t> </a:t>
            </a:r>
          </a:p>
          <a:p>
            <a:pPr lvl="1"/>
            <a:r>
              <a:rPr lang="pt-BR" altLang="pt-BR">
                <a:latin typeface="Arial" panose="020B0604020202020204" pitchFamily="34" charset="0"/>
              </a:rPr>
              <a:t>Significa que os resultados de uma transação são permanentes e podem ser desfeitos somente por uma transação subseqüente.Por exemplo: todos os dados e status relativos a uma transação devem ser armazenados num repositório permanente, não sendo passíveis de falha por uma falha de hardware.</a:t>
            </a:r>
          </a:p>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37741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0107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07000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84353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20944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5999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p:cNvSpPr>
            <a:spLocks noGrp="1" noRot="1" noChangeAspect="1" noTextEdit="1"/>
          </p:cNvSpPr>
          <p:nvPr>
            <p:ph type="sldImg"/>
          </p:nvPr>
        </p:nvSpPr>
        <p:spPr>
          <a:ln/>
        </p:spPr>
      </p:sp>
      <p:sp>
        <p:nvSpPr>
          <p:cNvPr id="56323" name="Espaço Reservado para Anotaçõ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3811043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a:xfrm>
            <a:off x="1258888" y="720725"/>
            <a:ext cx="4799012" cy="3598863"/>
          </a:xfrm>
          <a:ln/>
        </p:spPr>
      </p:sp>
      <p:sp>
        <p:nvSpPr>
          <p:cNvPr id="113667" name="Espaço Reservado para Anotações 2"/>
          <p:cNvSpPr>
            <a:spLocks noGrp="1"/>
          </p:cNvSpPr>
          <p:nvPr>
            <p:ph type="body" idx="1"/>
          </p:nvPr>
        </p:nvSpPr>
        <p:spPr>
          <a:xfrm>
            <a:off x="731838" y="4559300"/>
            <a:ext cx="5851525" cy="43211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8" tIns="49524" rIns="99048" bIns="49524"/>
          <a:lstStyle/>
          <a:p>
            <a:pPr eaLnBrk="1" hangingPunct="1"/>
            <a:endParaRPr lang="pt-BR" altLang="pt-BR">
              <a:latin typeface="Arial" panose="020B0604020202020204" pitchFamily="34" charset="0"/>
            </a:endParaRPr>
          </a:p>
        </p:txBody>
      </p:sp>
      <p:sp>
        <p:nvSpPr>
          <p:cNvPr id="113668" name="Espaço Reservado para Número de Slide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b="1" i="1">
                <a:solidFill>
                  <a:schemeClr val="bg2"/>
                </a:solidFill>
                <a:latin typeface="Square721 BT" pitchFamily="34" charset="0"/>
              </a:defRPr>
            </a:lvl1pPr>
            <a:lvl2pPr marL="804863" indent="-309563" defTabSz="990600">
              <a:defRPr b="1" i="1">
                <a:solidFill>
                  <a:schemeClr val="bg2"/>
                </a:solidFill>
                <a:latin typeface="Square721 BT" pitchFamily="34" charset="0"/>
              </a:defRPr>
            </a:lvl2pPr>
            <a:lvl3pPr marL="1238250" indent="-247650" defTabSz="990600">
              <a:defRPr b="1" i="1">
                <a:solidFill>
                  <a:schemeClr val="bg2"/>
                </a:solidFill>
                <a:latin typeface="Square721 BT" pitchFamily="34" charset="0"/>
              </a:defRPr>
            </a:lvl3pPr>
            <a:lvl4pPr marL="1733550" indent="-247650" defTabSz="990600">
              <a:defRPr b="1" i="1">
                <a:solidFill>
                  <a:schemeClr val="bg2"/>
                </a:solidFill>
                <a:latin typeface="Square721 BT" pitchFamily="34" charset="0"/>
              </a:defRPr>
            </a:lvl4pPr>
            <a:lvl5pPr marL="2228850" indent="-247650" defTabSz="990600">
              <a:defRPr b="1" i="1">
                <a:solidFill>
                  <a:schemeClr val="bg2"/>
                </a:solidFill>
                <a:latin typeface="Square721 BT" pitchFamily="34" charset="0"/>
              </a:defRPr>
            </a:lvl5pPr>
            <a:lvl6pPr marL="2686050" indent="-247650" defTabSz="990600" eaLnBrk="0" fontAlgn="base" hangingPunct="0">
              <a:spcBef>
                <a:spcPct val="0"/>
              </a:spcBef>
              <a:spcAft>
                <a:spcPct val="0"/>
              </a:spcAft>
              <a:defRPr b="1" i="1">
                <a:solidFill>
                  <a:schemeClr val="bg2"/>
                </a:solidFill>
                <a:latin typeface="Square721 BT" pitchFamily="34" charset="0"/>
              </a:defRPr>
            </a:lvl6pPr>
            <a:lvl7pPr marL="3143250" indent="-247650" defTabSz="990600" eaLnBrk="0" fontAlgn="base" hangingPunct="0">
              <a:spcBef>
                <a:spcPct val="0"/>
              </a:spcBef>
              <a:spcAft>
                <a:spcPct val="0"/>
              </a:spcAft>
              <a:defRPr b="1" i="1">
                <a:solidFill>
                  <a:schemeClr val="bg2"/>
                </a:solidFill>
                <a:latin typeface="Square721 BT" pitchFamily="34" charset="0"/>
              </a:defRPr>
            </a:lvl7pPr>
            <a:lvl8pPr marL="3600450" indent="-247650" defTabSz="990600" eaLnBrk="0" fontAlgn="base" hangingPunct="0">
              <a:spcBef>
                <a:spcPct val="0"/>
              </a:spcBef>
              <a:spcAft>
                <a:spcPct val="0"/>
              </a:spcAft>
              <a:defRPr b="1" i="1">
                <a:solidFill>
                  <a:schemeClr val="bg2"/>
                </a:solidFill>
                <a:latin typeface="Square721 BT" pitchFamily="34" charset="0"/>
              </a:defRPr>
            </a:lvl8pPr>
            <a:lvl9pPr marL="4057650" indent="-247650" defTabSz="990600" eaLnBrk="0" fontAlgn="base" hangingPunct="0">
              <a:spcBef>
                <a:spcPct val="0"/>
              </a:spcBef>
              <a:spcAft>
                <a:spcPct val="0"/>
              </a:spcAft>
              <a:defRPr b="1" i="1">
                <a:solidFill>
                  <a:schemeClr val="bg2"/>
                </a:solidFill>
                <a:latin typeface="Square721 BT" pitchFamily="34" charset="0"/>
              </a:defRPr>
            </a:lvl9pPr>
          </a:lstStyle>
          <a:p>
            <a:pPr algn="r" eaLnBrk="1" hangingPunct="1"/>
            <a:fld id="{A05A5320-29DD-46DE-99BB-AEDF2670381F}" type="slidenum">
              <a:rPr lang="pt-BR" altLang="pt-BR" sz="1300" b="0" i="0">
                <a:solidFill>
                  <a:schemeClr val="tx1"/>
                </a:solidFill>
                <a:latin typeface="Arial" panose="020B0604020202020204" pitchFamily="34" charset="0"/>
              </a:rPr>
              <a:pPr algn="r" eaLnBrk="1" hangingPunct="1"/>
              <a:t>10</a:t>
            </a:fld>
            <a:endParaRPr lang="pt-BR" altLang="pt-BR" sz="1300" b="0" i="0">
              <a:solidFill>
                <a:schemeClr val="tx1"/>
              </a:solidFill>
              <a:latin typeface="Arial" panose="020B0604020202020204" pitchFamily="34" charset="0"/>
            </a:endParaRPr>
          </a:p>
        </p:txBody>
      </p:sp>
    </p:spTree>
    <p:extLst>
      <p:ext uri="{BB962C8B-B14F-4D97-AF65-F5344CB8AC3E}">
        <p14:creationId xmlns:p14="http://schemas.microsoft.com/office/powerpoint/2010/main" val="239762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Espaço Reservado para Imagem de Slide 1"/>
          <p:cNvSpPr>
            <a:spLocks noGrp="1" noRot="1" noChangeAspect="1" noTextEdit="1"/>
          </p:cNvSpPr>
          <p:nvPr>
            <p:ph type="sldImg"/>
          </p:nvPr>
        </p:nvSpPr>
        <p:spPr>
          <a:xfrm>
            <a:off x="1258888" y="720725"/>
            <a:ext cx="4799012" cy="3598863"/>
          </a:xfrm>
          <a:ln/>
        </p:spPr>
      </p:sp>
      <p:sp>
        <p:nvSpPr>
          <p:cNvPr id="115715" name="Espaço Reservado para Anotações 2"/>
          <p:cNvSpPr>
            <a:spLocks noGrp="1"/>
          </p:cNvSpPr>
          <p:nvPr>
            <p:ph type="body" idx="1"/>
          </p:nvPr>
        </p:nvSpPr>
        <p:spPr>
          <a:xfrm>
            <a:off x="731838" y="4559300"/>
            <a:ext cx="5851525" cy="43211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8" tIns="49524" rIns="99048" bIns="49524"/>
          <a:lstStyle/>
          <a:p>
            <a:pPr eaLnBrk="1" hangingPunct="1"/>
            <a:endParaRPr lang="pt-BR" altLang="pt-BR">
              <a:latin typeface="Arial" panose="020B0604020202020204" pitchFamily="34" charset="0"/>
            </a:endParaRPr>
          </a:p>
        </p:txBody>
      </p:sp>
      <p:sp>
        <p:nvSpPr>
          <p:cNvPr id="115716" name="Espaço Reservado para Número de Slide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b="1" i="1">
                <a:solidFill>
                  <a:schemeClr val="bg2"/>
                </a:solidFill>
                <a:latin typeface="Square721 BT" pitchFamily="34" charset="0"/>
              </a:defRPr>
            </a:lvl1pPr>
            <a:lvl2pPr marL="804863" indent="-309563" defTabSz="990600">
              <a:defRPr b="1" i="1">
                <a:solidFill>
                  <a:schemeClr val="bg2"/>
                </a:solidFill>
                <a:latin typeface="Square721 BT" pitchFamily="34" charset="0"/>
              </a:defRPr>
            </a:lvl2pPr>
            <a:lvl3pPr marL="1238250" indent="-247650" defTabSz="990600">
              <a:defRPr b="1" i="1">
                <a:solidFill>
                  <a:schemeClr val="bg2"/>
                </a:solidFill>
                <a:latin typeface="Square721 BT" pitchFamily="34" charset="0"/>
              </a:defRPr>
            </a:lvl3pPr>
            <a:lvl4pPr marL="1733550" indent="-247650" defTabSz="990600">
              <a:defRPr b="1" i="1">
                <a:solidFill>
                  <a:schemeClr val="bg2"/>
                </a:solidFill>
                <a:latin typeface="Square721 BT" pitchFamily="34" charset="0"/>
              </a:defRPr>
            </a:lvl4pPr>
            <a:lvl5pPr marL="2228850" indent="-247650" defTabSz="990600">
              <a:defRPr b="1" i="1">
                <a:solidFill>
                  <a:schemeClr val="bg2"/>
                </a:solidFill>
                <a:latin typeface="Square721 BT" pitchFamily="34" charset="0"/>
              </a:defRPr>
            </a:lvl5pPr>
            <a:lvl6pPr marL="2686050" indent="-247650" defTabSz="990600" eaLnBrk="0" fontAlgn="base" hangingPunct="0">
              <a:spcBef>
                <a:spcPct val="0"/>
              </a:spcBef>
              <a:spcAft>
                <a:spcPct val="0"/>
              </a:spcAft>
              <a:defRPr b="1" i="1">
                <a:solidFill>
                  <a:schemeClr val="bg2"/>
                </a:solidFill>
                <a:latin typeface="Square721 BT" pitchFamily="34" charset="0"/>
              </a:defRPr>
            </a:lvl6pPr>
            <a:lvl7pPr marL="3143250" indent="-247650" defTabSz="990600" eaLnBrk="0" fontAlgn="base" hangingPunct="0">
              <a:spcBef>
                <a:spcPct val="0"/>
              </a:spcBef>
              <a:spcAft>
                <a:spcPct val="0"/>
              </a:spcAft>
              <a:defRPr b="1" i="1">
                <a:solidFill>
                  <a:schemeClr val="bg2"/>
                </a:solidFill>
                <a:latin typeface="Square721 BT" pitchFamily="34" charset="0"/>
              </a:defRPr>
            </a:lvl7pPr>
            <a:lvl8pPr marL="3600450" indent="-247650" defTabSz="990600" eaLnBrk="0" fontAlgn="base" hangingPunct="0">
              <a:spcBef>
                <a:spcPct val="0"/>
              </a:spcBef>
              <a:spcAft>
                <a:spcPct val="0"/>
              </a:spcAft>
              <a:defRPr b="1" i="1">
                <a:solidFill>
                  <a:schemeClr val="bg2"/>
                </a:solidFill>
                <a:latin typeface="Square721 BT" pitchFamily="34" charset="0"/>
              </a:defRPr>
            </a:lvl8pPr>
            <a:lvl9pPr marL="4057650" indent="-247650" defTabSz="990600" eaLnBrk="0" fontAlgn="base" hangingPunct="0">
              <a:spcBef>
                <a:spcPct val="0"/>
              </a:spcBef>
              <a:spcAft>
                <a:spcPct val="0"/>
              </a:spcAft>
              <a:defRPr b="1" i="1">
                <a:solidFill>
                  <a:schemeClr val="bg2"/>
                </a:solidFill>
                <a:latin typeface="Square721 BT" pitchFamily="34" charset="0"/>
              </a:defRPr>
            </a:lvl9pPr>
          </a:lstStyle>
          <a:p>
            <a:pPr algn="r" eaLnBrk="1" hangingPunct="1"/>
            <a:fld id="{37B4C7D9-881C-4F6E-BCD0-3500B2506D3C}" type="slidenum">
              <a:rPr lang="pt-BR" altLang="pt-BR" sz="1300" b="0" i="0">
                <a:solidFill>
                  <a:schemeClr val="tx1"/>
                </a:solidFill>
                <a:latin typeface="Arial" panose="020B0604020202020204" pitchFamily="34" charset="0"/>
              </a:rPr>
              <a:pPr algn="r" eaLnBrk="1" hangingPunct="1"/>
              <a:t>11</a:t>
            </a:fld>
            <a:endParaRPr lang="pt-BR" altLang="pt-BR" sz="1300" b="0" i="0">
              <a:solidFill>
                <a:schemeClr val="tx1"/>
              </a:solidFill>
              <a:latin typeface="Arial" panose="020B0604020202020204" pitchFamily="34" charset="0"/>
            </a:endParaRPr>
          </a:p>
        </p:txBody>
      </p:sp>
    </p:spTree>
    <p:extLst>
      <p:ext uri="{BB962C8B-B14F-4D97-AF65-F5344CB8AC3E}">
        <p14:creationId xmlns:p14="http://schemas.microsoft.com/office/powerpoint/2010/main" val="1298304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a:xfrm>
            <a:off x="1258888" y="720725"/>
            <a:ext cx="4799012" cy="3598863"/>
          </a:xfrm>
          <a:ln/>
        </p:spPr>
      </p:sp>
      <p:sp>
        <p:nvSpPr>
          <p:cNvPr id="118787" name="Espaço Reservado para Anotações 2"/>
          <p:cNvSpPr>
            <a:spLocks noGrp="1"/>
          </p:cNvSpPr>
          <p:nvPr>
            <p:ph type="body" idx="1"/>
          </p:nvPr>
        </p:nvSpPr>
        <p:spPr>
          <a:xfrm>
            <a:off x="731838" y="4559300"/>
            <a:ext cx="5851525" cy="43211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8" tIns="49524" rIns="99048" bIns="49524"/>
          <a:lstStyle/>
          <a:p>
            <a:pPr eaLnBrk="1" hangingPunct="1"/>
            <a:endParaRPr lang="pt-BR" altLang="pt-BR">
              <a:latin typeface="Arial" panose="020B0604020202020204" pitchFamily="34" charset="0"/>
            </a:endParaRPr>
          </a:p>
        </p:txBody>
      </p:sp>
      <p:sp>
        <p:nvSpPr>
          <p:cNvPr id="118788" name="Espaço Reservado para Número de Slide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b="1" i="1">
                <a:solidFill>
                  <a:schemeClr val="bg2"/>
                </a:solidFill>
                <a:latin typeface="Square721 BT" pitchFamily="34" charset="0"/>
              </a:defRPr>
            </a:lvl1pPr>
            <a:lvl2pPr marL="804863" indent="-309563" defTabSz="990600">
              <a:defRPr b="1" i="1">
                <a:solidFill>
                  <a:schemeClr val="bg2"/>
                </a:solidFill>
                <a:latin typeface="Square721 BT" pitchFamily="34" charset="0"/>
              </a:defRPr>
            </a:lvl2pPr>
            <a:lvl3pPr marL="1238250" indent="-247650" defTabSz="990600">
              <a:defRPr b="1" i="1">
                <a:solidFill>
                  <a:schemeClr val="bg2"/>
                </a:solidFill>
                <a:latin typeface="Square721 BT" pitchFamily="34" charset="0"/>
              </a:defRPr>
            </a:lvl3pPr>
            <a:lvl4pPr marL="1733550" indent="-247650" defTabSz="990600">
              <a:defRPr b="1" i="1">
                <a:solidFill>
                  <a:schemeClr val="bg2"/>
                </a:solidFill>
                <a:latin typeface="Square721 BT" pitchFamily="34" charset="0"/>
              </a:defRPr>
            </a:lvl4pPr>
            <a:lvl5pPr marL="2228850" indent="-247650" defTabSz="990600">
              <a:defRPr b="1" i="1">
                <a:solidFill>
                  <a:schemeClr val="bg2"/>
                </a:solidFill>
                <a:latin typeface="Square721 BT" pitchFamily="34" charset="0"/>
              </a:defRPr>
            </a:lvl5pPr>
            <a:lvl6pPr marL="2686050" indent="-247650" defTabSz="990600" eaLnBrk="0" fontAlgn="base" hangingPunct="0">
              <a:spcBef>
                <a:spcPct val="0"/>
              </a:spcBef>
              <a:spcAft>
                <a:spcPct val="0"/>
              </a:spcAft>
              <a:defRPr b="1" i="1">
                <a:solidFill>
                  <a:schemeClr val="bg2"/>
                </a:solidFill>
                <a:latin typeface="Square721 BT" pitchFamily="34" charset="0"/>
              </a:defRPr>
            </a:lvl6pPr>
            <a:lvl7pPr marL="3143250" indent="-247650" defTabSz="990600" eaLnBrk="0" fontAlgn="base" hangingPunct="0">
              <a:spcBef>
                <a:spcPct val="0"/>
              </a:spcBef>
              <a:spcAft>
                <a:spcPct val="0"/>
              </a:spcAft>
              <a:defRPr b="1" i="1">
                <a:solidFill>
                  <a:schemeClr val="bg2"/>
                </a:solidFill>
                <a:latin typeface="Square721 BT" pitchFamily="34" charset="0"/>
              </a:defRPr>
            </a:lvl7pPr>
            <a:lvl8pPr marL="3600450" indent="-247650" defTabSz="990600" eaLnBrk="0" fontAlgn="base" hangingPunct="0">
              <a:spcBef>
                <a:spcPct val="0"/>
              </a:spcBef>
              <a:spcAft>
                <a:spcPct val="0"/>
              </a:spcAft>
              <a:defRPr b="1" i="1">
                <a:solidFill>
                  <a:schemeClr val="bg2"/>
                </a:solidFill>
                <a:latin typeface="Square721 BT" pitchFamily="34" charset="0"/>
              </a:defRPr>
            </a:lvl8pPr>
            <a:lvl9pPr marL="4057650" indent="-247650" defTabSz="990600" eaLnBrk="0" fontAlgn="base" hangingPunct="0">
              <a:spcBef>
                <a:spcPct val="0"/>
              </a:spcBef>
              <a:spcAft>
                <a:spcPct val="0"/>
              </a:spcAft>
              <a:defRPr b="1" i="1">
                <a:solidFill>
                  <a:schemeClr val="bg2"/>
                </a:solidFill>
                <a:latin typeface="Square721 BT" pitchFamily="34" charset="0"/>
              </a:defRPr>
            </a:lvl9pPr>
          </a:lstStyle>
          <a:p>
            <a:pPr algn="r" eaLnBrk="1" hangingPunct="1"/>
            <a:fld id="{C05A9BCE-D784-4DFA-BC12-A8F517BD3CAC}" type="slidenum">
              <a:rPr lang="pt-BR" altLang="pt-BR" sz="1300" b="0" i="0">
                <a:solidFill>
                  <a:schemeClr val="tx1"/>
                </a:solidFill>
                <a:latin typeface="Arial" panose="020B0604020202020204" pitchFamily="34" charset="0"/>
              </a:rPr>
              <a:pPr algn="r" eaLnBrk="1" hangingPunct="1"/>
              <a:t>13</a:t>
            </a:fld>
            <a:endParaRPr lang="pt-BR" altLang="pt-BR" sz="1300" b="0" i="0">
              <a:solidFill>
                <a:schemeClr val="tx1"/>
              </a:solidFill>
              <a:latin typeface="Arial" panose="020B0604020202020204" pitchFamily="34" charset="0"/>
            </a:endParaRPr>
          </a:p>
        </p:txBody>
      </p:sp>
    </p:spTree>
    <p:extLst>
      <p:ext uri="{BB962C8B-B14F-4D97-AF65-F5344CB8AC3E}">
        <p14:creationId xmlns:p14="http://schemas.microsoft.com/office/powerpoint/2010/main" val="266450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a:xfrm>
            <a:off x="1258888" y="720725"/>
            <a:ext cx="4799012" cy="3598863"/>
          </a:xfrm>
          <a:ln/>
        </p:spPr>
      </p:sp>
      <p:sp>
        <p:nvSpPr>
          <p:cNvPr id="120835" name="Espaço Reservado para Anotações 2"/>
          <p:cNvSpPr>
            <a:spLocks noGrp="1"/>
          </p:cNvSpPr>
          <p:nvPr>
            <p:ph type="body" idx="1"/>
          </p:nvPr>
        </p:nvSpPr>
        <p:spPr>
          <a:xfrm>
            <a:off x="731838" y="4559300"/>
            <a:ext cx="5851525" cy="43211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8" tIns="49524" rIns="99048" bIns="49524"/>
          <a:lstStyle/>
          <a:p>
            <a:pPr eaLnBrk="1" hangingPunct="1"/>
            <a:endParaRPr lang="pt-BR" altLang="pt-BR">
              <a:latin typeface="Arial" panose="020B0604020202020204" pitchFamily="34" charset="0"/>
            </a:endParaRPr>
          </a:p>
        </p:txBody>
      </p:sp>
      <p:sp>
        <p:nvSpPr>
          <p:cNvPr id="120836" name="Espaço Reservado para Número de Slide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b="1" i="1">
                <a:solidFill>
                  <a:schemeClr val="bg2"/>
                </a:solidFill>
                <a:latin typeface="Square721 BT" pitchFamily="34" charset="0"/>
              </a:defRPr>
            </a:lvl1pPr>
            <a:lvl2pPr marL="804863" indent="-309563" defTabSz="990600">
              <a:defRPr b="1" i="1">
                <a:solidFill>
                  <a:schemeClr val="bg2"/>
                </a:solidFill>
                <a:latin typeface="Square721 BT" pitchFamily="34" charset="0"/>
              </a:defRPr>
            </a:lvl2pPr>
            <a:lvl3pPr marL="1238250" indent="-247650" defTabSz="990600">
              <a:defRPr b="1" i="1">
                <a:solidFill>
                  <a:schemeClr val="bg2"/>
                </a:solidFill>
                <a:latin typeface="Square721 BT" pitchFamily="34" charset="0"/>
              </a:defRPr>
            </a:lvl3pPr>
            <a:lvl4pPr marL="1733550" indent="-247650" defTabSz="990600">
              <a:defRPr b="1" i="1">
                <a:solidFill>
                  <a:schemeClr val="bg2"/>
                </a:solidFill>
                <a:latin typeface="Square721 BT" pitchFamily="34" charset="0"/>
              </a:defRPr>
            </a:lvl4pPr>
            <a:lvl5pPr marL="2228850" indent="-247650" defTabSz="990600">
              <a:defRPr b="1" i="1">
                <a:solidFill>
                  <a:schemeClr val="bg2"/>
                </a:solidFill>
                <a:latin typeface="Square721 BT" pitchFamily="34" charset="0"/>
              </a:defRPr>
            </a:lvl5pPr>
            <a:lvl6pPr marL="2686050" indent="-247650" defTabSz="990600" eaLnBrk="0" fontAlgn="base" hangingPunct="0">
              <a:spcBef>
                <a:spcPct val="0"/>
              </a:spcBef>
              <a:spcAft>
                <a:spcPct val="0"/>
              </a:spcAft>
              <a:defRPr b="1" i="1">
                <a:solidFill>
                  <a:schemeClr val="bg2"/>
                </a:solidFill>
                <a:latin typeface="Square721 BT" pitchFamily="34" charset="0"/>
              </a:defRPr>
            </a:lvl6pPr>
            <a:lvl7pPr marL="3143250" indent="-247650" defTabSz="990600" eaLnBrk="0" fontAlgn="base" hangingPunct="0">
              <a:spcBef>
                <a:spcPct val="0"/>
              </a:spcBef>
              <a:spcAft>
                <a:spcPct val="0"/>
              </a:spcAft>
              <a:defRPr b="1" i="1">
                <a:solidFill>
                  <a:schemeClr val="bg2"/>
                </a:solidFill>
                <a:latin typeface="Square721 BT" pitchFamily="34" charset="0"/>
              </a:defRPr>
            </a:lvl7pPr>
            <a:lvl8pPr marL="3600450" indent="-247650" defTabSz="990600" eaLnBrk="0" fontAlgn="base" hangingPunct="0">
              <a:spcBef>
                <a:spcPct val="0"/>
              </a:spcBef>
              <a:spcAft>
                <a:spcPct val="0"/>
              </a:spcAft>
              <a:defRPr b="1" i="1">
                <a:solidFill>
                  <a:schemeClr val="bg2"/>
                </a:solidFill>
                <a:latin typeface="Square721 BT" pitchFamily="34" charset="0"/>
              </a:defRPr>
            </a:lvl8pPr>
            <a:lvl9pPr marL="4057650" indent="-247650" defTabSz="990600" eaLnBrk="0" fontAlgn="base" hangingPunct="0">
              <a:spcBef>
                <a:spcPct val="0"/>
              </a:spcBef>
              <a:spcAft>
                <a:spcPct val="0"/>
              </a:spcAft>
              <a:defRPr b="1" i="1">
                <a:solidFill>
                  <a:schemeClr val="bg2"/>
                </a:solidFill>
                <a:latin typeface="Square721 BT" pitchFamily="34" charset="0"/>
              </a:defRPr>
            </a:lvl9pPr>
          </a:lstStyle>
          <a:p>
            <a:pPr algn="r" eaLnBrk="1" hangingPunct="1"/>
            <a:fld id="{B4231843-275F-4072-BBC0-124C4481D2FB}" type="slidenum">
              <a:rPr lang="pt-BR" altLang="pt-BR" sz="1300" b="0" i="0">
                <a:solidFill>
                  <a:schemeClr val="tx1"/>
                </a:solidFill>
                <a:latin typeface="Arial" panose="020B0604020202020204" pitchFamily="34" charset="0"/>
              </a:rPr>
              <a:pPr algn="r" eaLnBrk="1" hangingPunct="1"/>
              <a:t>14</a:t>
            </a:fld>
            <a:endParaRPr lang="pt-BR" altLang="pt-BR" sz="1300" b="0" i="0">
              <a:solidFill>
                <a:schemeClr val="tx1"/>
              </a:solidFill>
              <a:latin typeface="Arial" panose="020B0604020202020204" pitchFamily="34" charset="0"/>
            </a:endParaRPr>
          </a:p>
        </p:txBody>
      </p:sp>
    </p:spTree>
    <p:extLst>
      <p:ext uri="{BB962C8B-B14F-4D97-AF65-F5344CB8AC3E}">
        <p14:creationId xmlns:p14="http://schemas.microsoft.com/office/powerpoint/2010/main" val="131304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1343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3023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D031F28-4BB8-4288-A2F2-9A2DEE04EA48}"/>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9DBDE3D-D84A-48C8-B616-E7189D09BCA7}"/>
              </a:ext>
            </a:extLst>
          </p:cNvPr>
          <p:cNvSpPr>
            <a:spLocks noChangeArrowheads="1"/>
          </p:cNvSpPr>
          <p:nvPr userDrawn="1"/>
        </p:nvSpPr>
        <p:spPr bwMode="auto">
          <a:xfrm flipH="1">
            <a:off x="9541019" y="6538008"/>
            <a:ext cx="561372" cy="243656"/>
          </a:xfrm>
          <a:prstGeom prst="rect">
            <a:avLst/>
          </a:prstGeom>
          <a:noFill/>
          <a:ln w="12700">
            <a:noFill/>
            <a:miter lim="800000"/>
            <a:headEnd/>
            <a:tailEnd/>
          </a:ln>
          <a:effectLst/>
        </p:spPr>
        <p:txBody>
          <a:bodyPr wrap="squar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tx1"/>
                </a:solidFill>
              </a:rPr>
              <a:pPr/>
              <a:t>‹nº›</a:t>
            </a:fld>
            <a:endParaRPr lang="en-US" altLang="pt-BR" sz="1000" i="0" dirty="0">
              <a:solidFill>
                <a:schemeClr val="tx1"/>
              </a:solidFill>
            </a:endParaRPr>
          </a:p>
        </p:txBody>
      </p:sp>
      <p:sp>
        <p:nvSpPr>
          <p:cNvPr id="2" name="Retângulo 1">
            <a:extLst>
              <a:ext uri="{FF2B5EF4-FFF2-40B4-BE49-F238E27FC236}">
                <a16:creationId xmlns:a16="http://schemas.microsoft.com/office/drawing/2014/main" id="{B09677DF-F144-4A72-BA89-E027BB02B223}"/>
              </a:ext>
            </a:extLst>
          </p:cNvPr>
          <p:cNvSpPr/>
          <p:nvPr userDrawn="1"/>
        </p:nvSpPr>
        <p:spPr>
          <a:xfrm>
            <a:off x="4287306" y="3244334"/>
            <a:ext cx="569387" cy="369332"/>
          </a:xfrm>
          <a:prstGeom prst="rect">
            <a:avLst/>
          </a:prstGeom>
        </p:spPr>
        <p:txBody>
          <a:bodyPr wrap="none">
            <a:spAutoFit/>
          </a:bodyPr>
          <a:lstStyle/>
          <a:p>
            <a:fld id="{1F181E32-BE3B-4DC9-B388-A273B5ED0A73}" type="slidenum">
              <a:rPr lang="en-US" altLang="pt-BR" sz="1800" i="0" smtClean="0">
                <a:solidFill>
                  <a:schemeClr val="tx1"/>
                </a:solidFill>
              </a:rPr>
              <a:pPr/>
              <a:t>‹nº›</a:t>
            </a:fld>
            <a:endParaRPr lang="pt-BR" dirty="0"/>
          </a:p>
        </p:txBody>
      </p:sp>
      <p:sp>
        <p:nvSpPr>
          <p:cNvPr id="8" name="Rectangle 8">
            <a:extLst>
              <a:ext uri="{FF2B5EF4-FFF2-40B4-BE49-F238E27FC236}">
                <a16:creationId xmlns:a16="http://schemas.microsoft.com/office/drawing/2014/main" id="{C8C142F3-732D-41EB-88C4-CF9D8044572F}"/>
              </a:ext>
            </a:extLst>
          </p:cNvPr>
          <p:cNvSpPr>
            <a:spLocks noChangeArrowheads="1"/>
          </p:cNvSpPr>
          <p:nvPr userDrawn="1"/>
        </p:nvSpPr>
        <p:spPr bwMode="auto">
          <a:xfrm flipH="1">
            <a:off x="7092280" y="6569720"/>
            <a:ext cx="561372" cy="243656"/>
          </a:xfrm>
          <a:prstGeom prst="rect">
            <a:avLst/>
          </a:prstGeom>
          <a:noFill/>
          <a:ln w="12700">
            <a:noFill/>
            <a:miter lim="800000"/>
            <a:headEnd/>
            <a:tailEnd/>
          </a:ln>
          <a:effectLst/>
        </p:spPr>
        <p:txBody>
          <a:bodyPr wrap="squar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tx1"/>
                </a:solidFill>
              </a:rPr>
              <a:pPr/>
              <a:t>‹nº›</a:t>
            </a:fld>
            <a:endParaRPr lang="en-US" altLang="pt-BR" sz="1000" i="0" dirty="0">
              <a:solidFill>
                <a:schemeClr val="tx1"/>
              </a:solidFill>
            </a:endParaRPr>
          </a:p>
        </p:txBody>
      </p:sp>
      <p:pic>
        <p:nvPicPr>
          <p:cNvPr id="3" name="Imagem 2">
            <a:extLst>
              <a:ext uri="{FF2B5EF4-FFF2-40B4-BE49-F238E27FC236}">
                <a16:creationId xmlns:a16="http://schemas.microsoft.com/office/drawing/2014/main" id="{55B6990A-9AFE-42FD-8595-E96D90EED83D}"/>
              </a:ext>
            </a:extLst>
          </p:cNvPr>
          <p:cNvPicPr>
            <a:picLocks noChangeAspect="1"/>
          </p:cNvPicPr>
          <p:nvPr userDrawn="1"/>
        </p:nvPicPr>
        <p:blipFill>
          <a:blip r:embed="rId15"/>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 Id="rId5" Type="http://schemas.openxmlformats.org/officeDocument/2006/relationships/image" Target="../media/image10.jpeg"/><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38856853-1E86-423B-AF60-14306081E57F}"/>
              </a:ext>
            </a:extLst>
          </p:cNvPr>
          <p:cNvSpPr txBox="1">
            <a:spLocks/>
          </p:cNvSpPr>
          <p:nvPr/>
        </p:nvSpPr>
        <p:spPr>
          <a:xfrm>
            <a:off x="827584" y="649014"/>
            <a:ext cx="7772400" cy="1470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pt-BR" b="0" i="0" kern="0" dirty="0"/>
              <a:t>Data Base Essentials</a:t>
            </a:r>
          </a:p>
        </p:txBody>
      </p:sp>
      <p:sp>
        <p:nvSpPr>
          <p:cNvPr id="4" name="Subtítulo 2">
            <a:extLst>
              <a:ext uri="{FF2B5EF4-FFF2-40B4-BE49-F238E27FC236}">
                <a16:creationId xmlns:a16="http://schemas.microsoft.com/office/drawing/2014/main" id="{A83BD576-3496-4A8F-9DDE-3AFFED04BCD1}"/>
              </a:ext>
            </a:extLst>
          </p:cNvPr>
          <p:cNvSpPr txBox="1">
            <a:spLocks/>
          </p:cNvSpPr>
          <p:nvPr/>
        </p:nvSpPr>
        <p:spPr>
          <a:xfrm>
            <a:off x="1513384" y="1896004"/>
            <a:ext cx="6400800" cy="1752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pt-BR" altLang="pt-BR" b="0" i="0" dirty="0"/>
              <a:t>Introdução Conceitual – Conceitos de Bancos de Dados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bwMode="auto">
          <a:xfrm>
            <a:off x="251520" y="1052736"/>
            <a:ext cx="8518252" cy="4525963"/>
          </a:xfrm>
          <a:prstGeom prst="rect">
            <a:avLst/>
          </a:prstGeom>
          <a:solidFill>
            <a:srgbClr val="FFFFFF"/>
          </a:solidFill>
          <a:ln>
            <a:noFill/>
            <a:miter lim="800000"/>
            <a:headEnd/>
            <a:tailEnd/>
          </a:ln>
        </p:spPr>
        <p:txBody>
          <a:bodyPr/>
          <a:lstStyle/>
          <a:p>
            <a:pPr eaLnBrk="1" hangingPunct="1"/>
            <a:r>
              <a:rPr lang="pt-BR" altLang="pt-BR" sz="2000" b="0" i="0" dirty="0"/>
              <a:t>Imaginemos as seguintes entidades: Filial, Departamento e Funcionário.</a:t>
            </a:r>
          </a:p>
          <a:p>
            <a:pPr eaLnBrk="1" hangingPunct="1"/>
            <a:endParaRPr lang="pt-BR" altLang="pt-BR" sz="2000" b="0" i="0" dirty="0"/>
          </a:p>
          <a:p>
            <a:pPr eaLnBrk="1" hangingPunct="1"/>
            <a:r>
              <a:rPr lang="pt-BR" altLang="pt-BR" sz="2000" b="0" i="0" dirty="0"/>
              <a:t>Na abordagem hierárquica, como o próprio nome já diz, os dados são organizados de acordo com níveis hierárquicos preestabelecidos;</a:t>
            </a:r>
          </a:p>
          <a:p>
            <a:pPr eaLnBrk="1" hangingPunct="1"/>
            <a:endParaRPr lang="pt-BR" altLang="pt-BR" sz="2000" b="0" i="0" dirty="0"/>
          </a:p>
          <a:p>
            <a:pPr eaLnBrk="1" hangingPunct="1"/>
            <a:r>
              <a:rPr lang="pt-BR" altLang="pt-BR" sz="2000" b="0" i="0" dirty="0"/>
              <a:t>Os primeiros bancos de dados estão baseados nesta abordagem. Segundo Date, “</a:t>
            </a:r>
            <a:r>
              <a:rPr lang="pt-BR" altLang="pt-BR" sz="2000" b="0" i="0" dirty="0">
                <a:solidFill>
                  <a:schemeClr val="bg2"/>
                </a:solidFill>
              </a:rPr>
              <a:t>um banco de dados hierárquico, compõe-se de um conjunto ordenado de árvores – mais precisamente, de um conjunto ordenado de ocorrências múltiplas de um tipo único de árvore</a:t>
            </a:r>
            <a:r>
              <a:rPr lang="pt-BR" altLang="pt-BR" sz="2000" b="0" i="0" dirty="0"/>
              <a:t>”. </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Hierárquica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bwMode="auto">
          <a:xfrm>
            <a:off x="312738" y="1023528"/>
            <a:ext cx="8229600" cy="4525963"/>
          </a:xfrm>
          <a:prstGeom prst="rect">
            <a:avLst/>
          </a:prstGeom>
          <a:solidFill>
            <a:srgbClr val="FFFFFF"/>
          </a:solidFill>
          <a:ln>
            <a:noFill/>
            <a:miter lim="800000"/>
            <a:headEnd/>
            <a:tailEnd/>
          </a:ln>
        </p:spPr>
        <p:txBody>
          <a:bodyPr/>
          <a:lstStyle/>
          <a:p>
            <a:pPr eaLnBrk="1" hangingPunct="1"/>
            <a:r>
              <a:rPr lang="pt-BR" altLang="pt-BR" sz="2000" b="0" i="0" dirty="0"/>
              <a:t>Na abordagem hierárquica, podemos ver o banco de dados como um único arquivo organizado em níveis. O nível superior que contém a filial é chamado de raiz. </a:t>
            </a:r>
          </a:p>
          <a:p>
            <a:pPr eaLnBrk="1" hangingPunct="1"/>
            <a:r>
              <a:rPr lang="pt-BR" altLang="pt-BR" sz="2000" b="0" i="0" dirty="0"/>
              <a:t>Qualquer acesso ao banco de dados deve ser feito a partir dele.</a:t>
            </a:r>
          </a:p>
          <a:p>
            <a:pPr eaLnBrk="1" hangingPunct="1"/>
            <a:r>
              <a:rPr lang="pt-BR" altLang="pt-BR" sz="2000" b="0" i="0" dirty="0"/>
              <a:t>Em geral, a raiz pode ter qualquer quantidade de dependentes, e estes, qualquer quantidade de dependentes de nível mais baixo.</a:t>
            </a:r>
          </a:p>
        </p:txBody>
      </p:sp>
      <p:sp>
        <p:nvSpPr>
          <p:cNvPr id="114692" name="Rectangle 3"/>
          <p:cNvSpPr>
            <a:spLocks noChangeArrowheads="1"/>
          </p:cNvSpPr>
          <p:nvPr/>
        </p:nvSpPr>
        <p:spPr bwMode="auto">
          <a:xfrm>
            <a:off x="1979613" y="3356992"/>
            <a:ext cx="5029200" cy="533400"/>
          </a:xfrm>
          <a:prstGeom prst="rect">
            <a:avLst/>
          </a:prstGeom>
          <a:solidFill>
            <a:srgbClr val="9900CC"/>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solidFill>
                  <a:schemeClr val="bg1"/>
                </a:solidFill>
                <a:latin typeface="Times New Roman" panose="02020603050405020304" pitchFamily="18" charset="0"/>
              </a:rPr>
              <a:t>Filial</a:t>
            </a:r>
          </a:p>
        </p:txBody>
      </p:sp>
      <p:sp>
        <p:nvSpPr>
          <p:cNvPr id="114693" name="Rectangle 4"/>
          <p:cNvSpPr>
            <a:spLocks noChangeArrowheads="1"/>
          </p:cNvSpPr>
          <p:nvPr/>
        </p:nvSpPr>
        <p:spPr bwMode="auto">
          <a:xfrm>
            <a:off x="1403350" y="4365055"/>
            <a:ext cx="2438400" cy="533400"/>
          </a:xfrm>
          <a:prstGeom prst="rect">
            <a:avLst/>
          </a:prstGeom>
          <a:solidFill>
            <a:schemeClr val="hlink"/>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solidFill>
                  <a:schemeClr val="tx1"/>
                </a:solidFill>
                <a:latin typeface="Times New Roman" panose="02020603050405020304" pitchFamily="18" charset="0"/>
              </a:rPr>
              <a:t>Departamento</a:t>
            </a:r>
          </a:p>
        </p:txBody>
      </p:sp>
      <p:sp>
        <p:nvSpPr>
          <p:cNvPr id="114694" name="Rectangle 5"/>
          <p:cNvSpPr>
            <a:spLocks noChangeArrowheads="1"/>
          </p:cNvSpPr>
          <p:nvPr/>
        </p:nvSpPr>
        <p:spPr bwMode="auto">
          <a:xfrm>
            <a:off x="4427538" y="4365055"/>
            <a:ext cx="2971800" cy="533400"/>
          </a:xfrm>
          <a:prstGeom prst="rect">
            <a:avLst/>
          </a:prstGeom>
          <a:solidFill>
            <a:schemeClr val="hlink"/>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solidFill>
                  <a:schemeClr val="tx1"/>
                </a:solidFill>
                <a:latin typeface="Times New Roman" panose="02020603050405020304" pitchFamily="18" charset="0"/>
              </a:rPr>
              <a:t>Departamento</a:t>
            </a:r>
          </a:p>
        </p:txBody>
      </p:sp>
      <p:sp>
        <p:nvSpPr>
          <p:cNvPr id="114695" name="Rectangle 8"/>
          <p:cNvSpPr>
            <a:spLocks noChangeArrowheads="1"/>
          </p:cNvSpPr>
          <p:nvPr/>
        </p:nvSpPr>
        <p:spPr bwMode="auto">
          <a:xfrm>
            <a:off x="1116013" y="5444555"/>
            <a:ext cx="1676400" cy="609600"/>
          </a:xfrm>
          <a:prstGeom prst="rect">
            <a:avLst/>
          </a:prstGeom>
          <a:solidFill>
            <a:srgbClr val="00FFFF"/>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latin typeface="Times New Roman" panose="02020603050405020304" pitchFamily="18" charset="0"/>
              </a:rPr>
              <a:t>Funcionário</a:t>
            </a:r>
          </a:p>
        </p:txBody>
      </p:sp>
      <p:sp>
        <p:nvSpPr>
          <p:cNvPr id="114696" name="Rectangle 9"/>
          <p:cNvSpPr>
            <a:spLocks noChangeArrowheads="1"/>
          </p:cNvSpPr>
          <p:nvPr/>
        </p:nvSpPr>
        <p:spPr bwMode="auto">
          <a:xfrm>
            <a:off x="3136348" y="5444555"/>
            <a:ext cx="1752600" cy="609600"/>
          </a:xfrm>
          <a:prstGeom prst="rect">
            <a:avLst/>
          </a:prstGeom>
          <a:solidFill>
            <a:srgbClr val="00FFFF"/>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latin typeface="Times New Roman" panose="02020603050405020304" pitchFamily="18" charset="0"/>
              </a:rPr>
              <a:t>Funcionário</a:t>
            </a:r>
          </a:p>
        </p:txBody>
      </p:sp>
      <p:sp>
        <p:nvSpPr>
          <p:cNvPr id="114697" name="Line 9"/>
          <p:cNvSpPr>
            <a:spLocks noChangeShapeType="1"/>
          </p:cNvSpPr>
          <p:nvPr/>
        </p:nvSpPr>
        <p:spPr bwMode="auto">
          <a:xfrm flipV="1">
            <a:off x="3276600" y="3931667"/>
            <a:ext cx="215900" cy="504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lstStyle/>
          <a:p>
            <a:endParaRPr lang="pt-BR"/>
          </a:p>
        </p:txBody>
      </p:sp>
      <p:sp>
        <p:nvSpPr>
          <p:cNvPr id="114698" name="Line 10"/>
          <p:cNvSpPr>
            <a:spLocks noChangeShapeType="1"/>
          </p:cNvSpPr>
          <p:nvPr/>
        </p:nvSpPr>
        <p:spPr bwMode="auto">
          <a:xfrm flipV="1">
            <a:off x="1908175" y="4939730"/>
            <a:ext cx="215900" cy="504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lstStyle/>
          <a:p>
            <a:endParaRPr lang="pt-BR"/>
          </a:p>
        </p:txBody>
      </p:sp>
      <p:sp>
        <p:nvSpPr>
          <p:cNvPr id="114699" name="Line 11"/>
          <p:cNvSpPr>
            <a:spLocks noChangeShapeType="1"/>
          </p:cNvSpPr>
          <p:nvPr/>
        </p:nvSpPr>
        <p:spPr bwMode="auto">
          <a:xfrm>
            <a:off x="3551059" y="4913972"/>
            <a:ext cx="287337" cy="5762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lstStyle/>
          <a:p>
            <a:endParaRPr lang="pt-BR"/>
          </a:p>
        </p:txBody>
      </p:sp>
      <p:sp>
        <p:nvSpPr>
          <p:cNvPr id="114700" name="Line 12"/>
          <p:cNvSpPr>
            <a:spLocks noChangeShapeType="1"/>
          </p:cNvSpPr>
          <p:nvPr/>
        </p:nvSpPr>
        <p:spPr bwMode="auto">
          <a:xfrm>
            <a:off x="5003800" y="3860230"/>
            <a:ext cx="431800" cy="504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lstStyle/>
          <a:p>
            <a:endParaRPr lang="pt-BR"/>
          </a:p>
        </p:txBody>
      </p:sp>
      <p:sp>
        <p:nvSpPr>
          <p:cNvPr id="13" name="CaixaDeTexto 1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Hierárquica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395288" y="904875"/>
            <a:ext cx="8229600" cy="436563"/>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algn="ctr"/>
            <a:r>
              <a:rPr lang="pt-BR" altLang="pt-BR" sz="2400" i="0" dirty="0">
                <a:solidFill>
                  <a:schemeClr val="bg2"/>
                </a:solidFill>
              </a:rPr>
              <a:t>Exemplo: Modelo Hierárquico</a:t>
            </a:r>
          </a:p>
        </p:txBody>
      </p:sp>
      <p:sp>
        <p:nvSpPr>
          <p:cNvPr id="116740" name="Rectangle 3"/>
          <p:cNvSpPr>
            <a:spLocks noChangeArrowheads="1"/>
          </p:cNvSpPr>
          <p:nvPr/>
        </p:nvSpPr>
        <p:spPr bwMode="auto">
          <a:xfrm>
            <a:off x="1981200" y="1706563"/>
            <a:ext cx="5029200" cy="533400"/>
          </a:xfrm>
          <a:prstGeom prst="rect">
            <a:avLst/>
          </a:prstGeom>
          <a:solidFill>
            <a:srgbClr val="9900CC"/>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solidFill>
                  <a:schemeClr val="tx1"/>
                </a:solidFill>
                <a:latin typeface="Times New Roman" panose="02020603050405020304" pitchFamily="18" charset="0"/>
              </a:rPr>
              <a:t>002 – São Paulo</a:t>
            </a:r>
          </a:p>
        </p:txBody>
      </p:sp>
      <p:sp>
        <p:nvSpPr>
          <p:cNvPr id="116741" name="Rectangle 4"/>
          <p:cNvSpPr>
            <a:spLocks noChangeArrowheads="1"/>
          </p:cNvSpPr>
          <p:nvPr/>
        </p:nvSpPr>
        <p:spPr bwMode="auto">
          <a:xfrm>
            <a:off x="1219200" y="3230563"/>
            <a:ext cx="2438400" cy="533400"/>
          </a:xfrm>
          <a:prstGeom prst="rect">
            <a:avLst/>
          </a:prstGeom>
          <a:solidFill>
            <a:schemeClr val="hlink"/>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solidFill>
                  <a:schemeClr val="tx1"/>
                </a:solidFill>
                <a:latin typeface="Times New Roman" panose="02020603050405020304" pitchFamily="18" charset="0"/>
              </a:rPr>
              <a:t>001- Financeiro</a:t>
            </a:r>
          </a:p>
        </p:txBody>
      </p:sp>
      <p:sp>
        <p:nvSpPr>
          <p:cNvPr id="116742" name="Line 6"/>
          <p:cNvSpPr>
            <a:spLocks noChangeShapeType="1"/>
          </p:cNvSpPr>
          <p:nvPr/>
        </p:nvSpPr>
        <p:spPr bwMode="auto">
          <a:xfrm flipH="1">
            <a:off x="2590800" y="2239963"/>
            <a:ext cx="457200" cy="990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43" name="Line 7"/>
          <p:cNvSpPr>
            <a:spLocks noChangeShapeType="1"/>
          </p:cNvSpPr>
          <p:nvPr/>
        </p:nvSpPr>
        <p:spPr bwMode="auto">
          <a:xfrm>
            <a:off x="5638800" y="2239963"/>
            <a:ext cx="609600" cy="990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44" name="Rectangle 8"/>
          <p:cNvSpPr>
            <a:spLocks noChangeArrowheads="1"/>
          </p:cNvSpPr>
          <p:nvPr/>
        </p:nvSpPr>
        <p:spPr bwMode="auto">
          <a:xfrm>
            <a:off x="611188" y="4906963"/>
            <a:ext cx="1676400" cy="609600"/>
          </a:xfrm>
          <a:prstGeom prst="rect">
            <a:avLst/>
          </a:prstGeom>
          <a:solidFill>
            <a:srgbClr val="00FFFF"/>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001- João</a:t>
            </a:r>
          </a:p>
        </p:txBody>
      </p:sp>
      <p:sp>
        <p:nvSpPr>
          <p:cNvPr id="116745" name="Rectangle 9"/>
          <p:cNvSpPr>
            <a:spLocks noChangeArrowheads="1"/>
          </p:cNvSpPr>
          <p:nvPr/>
        </p:nvSpPr>
        <p:spPr bwMode="auto">
          <a:xfrm>
            <a:off x="2820988" y="4906963"/>
            <a:ext cx="1752600" cy="609600"/>
          </a:xfrm>
          <a:prstGeom prst="rect">
            <a:avLst/>
          </a:prstGeom>
          <a:solidFill>
            <a:srgbClr val="00FFFF"/>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002- Antonio</a:t>
            </a:r>
          </a:p>
        </p:txBody>
      </p:sp>
      <p:sp>
        <p:nvSpPr>
          <p:cNvPr id="116746" name="Line 10"/>
          <p:cNvSpPr>
            <a:spLocks noChangeShapeType="1"/>
          </p:cNvSpPr>
          <p:nvPr/>
        </p:nvSpPr>
        <p:spPr bwMode="auto">
          <a:xfrm flipH="1">
            <a:off x="1373188" y="3763963"/>
            <a:ext cx="304800" cy="1143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47" name="Line 11"/>
          <p:cNvSpPr>
            <a:spLocks noChangeShapeType="1"/>
          </p:cNvSpPr>
          <p:nvPr/>
        </p:nvSpPr>
        <p:spPr bwMode="auto">
          <a:xfrm>
            <a:off x="2516188" y="3763963"/>
            <a:ext cx="1143000" cy="1143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48" name="Rectangle 8"/>
          <p:cNvSpPr>
            <a:spLocks noChangeArrowheads="1"/>
          </p:cNvSpPr>
          <p:nvPr/>
        </p:nvSpPr>
        <p:spPr bwMode="auto">
          <a:xfrm>
            <a:off x="4883150" y="4941888"/>
            <a:ext cx="1676400" cy="609600"/>
          </a:xfrm>
          <a:prstGeom prst="rect">
            <a:avLst/>
          </a:prstGeom>
          <a:solidFill>
            <a:srgbClr val="00FFFF"/>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001- Maria</a:t>
            </a:r>
          </a:p>
        </p:txBody>
      </p:sp>
      <p:sp>
        <p:nvSpPr>
          <p:cNvPr id="116749" name="Rectangle 9"/>
          <p:cNvSpPr>
            <a:spLocks noChangeArrowheads="1"/>
          </p:cNvSpPr>
          <p:nvPr/>
        </p:nvSpPr>
        <p:spPr bwMode="auto">
          <a:xfrm>
            <a:off x="7092950" y="4941888"/>
            <a:ext cx="1752600" cy="609600"/>
          </a:xfrm>
          <a:prstGeom prst="rect">
            <a:avLst/>
          </a:prstGeom>
          <a:solidFill>
            <a:srgbClr val="00FFFF"/>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002- José</a:t>
            </a:r>
          </a:p>
        </p:txBody>
      </p:sp>
      <p:sp>
        <p:nvSpPr>
          <p:cNvPr id="116750" name="Line 10"/>
          <p:cNvSpPr>
            <a:spLocks noChangeShapeType="1"/>
          </p:cNvSpPr>
          <p:nvPr/>
        </p:nvSpPr>
        <p:spPr bwMode="auto">
          <a:xfrm flipH="1">
            <a:off x="5645150" y="3798888"/>
            <a:ext cx="304800" cy="1143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51" name="Line 11"/>
          <p:cNvSpPr>
            <a:spLocks noChangeShapeType="1"/>
          </p:cNvSpPr>
          <p:nvPr/>
        </p:nvSpPr>
        <p:spPr bwMode="auto">
          <a:xfrm>
            <a:off x="6788150" y="3798888"/>
            <a:ext cx="1143000" cy="1143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6752" name="Rectangle 5"/>
          <p:cNvSpPr>
            <a:spLocks noChangeArrowheads="1"/>
          </p:cNvSpPr>
          <p:nvPr/>
        </p:nvSpPr>
        <p:spPr bwMode="auto">
          <a:xfrm>
            <a:off x="4724400" y="3230563"/>
            <a:ext cx="2971800" cy="533400"/>
          </a:xfrm>
          <a:prstGeom prst="rect">
            <a:avLst/>
          </a:prstGeom>
          <a:solidFill>
            <a:schemeClr val="hlink"/>
          </a:solidFill>
          <a:ln w="9525">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solidFill>
                  <a:schemeClr val="tx1"/>
                </a:solidFill>
                <a:latin typeface="Times New Roman" panose="02020603050405020304" pitchFamily="18" charset="0"/>
              </a:rPr>
              <a:t>002- Pessoal</a:t>
            </a:r>
          </a:p>
        </p:txBody>
      </p:sp>
      <p:sp>
        <p:nvSpPr>
          <p:cNvPr id="16" name="CaixaDeTexto 15"/>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Hierárquica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bwMode="auto">
          <a:xfrm>
            <a:off x="323528" y="1196752"/>
            <a:ext cx="8229600" cy="4525963"/>
          </a:xfrm>
          <a:prstGeom prst="rect">
            <a:avLst/>
          </a:prstGeom>
          <a:solidFill>
            <a:srgbClr val="FFFFFF"/>
          </a:solidFill>
          <a:ln>
            <a:noFill/>
            <a:miter lim="800000"/>
            <a:headEnd/>
            <a:tailEnd/>
          </a:ln>
        </p:spPr>
        <p:txBody>
          <a:bodyPr/>
          <a:lstStyle/>
          <a:p>
            <a:pPr eaLnBrk="1" hangingPunct="1"/>
            <a:r>
              <a:rPr lang="pt-BR" altLang="pt-BR" sz="2000" b="0" i="0" dirty="0"/>
              <a:t>No modelo em rede as informações são representadas por uma coleção de registros e o relacionamento entre elas é formado através de ligações (link)</a:t>
            </a:r>
          </a:p>
          <a:p>
            <a:pPr eaLnBrk="1" hangingPunct="1"/>
            <a:r>
              <a:rPr lang="pt-BR" altLang="pt-BR" sz="2000" b="0" i="0" dirty="0"/>
              <a:t>Extensão do modelo hierárquico</a:t>
            </a:r>
          </a:p>
          <a:p>
            <a:pPr eaLnBrk="1" hangingPunct="1"/>
            <a:r>
              <a:rPr lang="pt-BR" altLang="pt-BR" sz="2000" b="0" i="0" dirty="0"/>
              <a:t>É uma relação membro-proprietário, na qual um membro pode ter muitos proprietários.</a:t>
            </a:r>
          </a:p>
          <a:p>
            <a:pPr eaLnBrk="1" hangingPunct="1"/>
            <a:r>
              <a:rPr lang="pt-BR" altLang="pt-BR" sz="2000" b="0" i="0" dirty="0"/>
              <a:t>Em um BD estruturado como um modelo em rede há </a:t>
            </a:r>
            <a:r>
              <a:rPr lang="pt-BR" altLang="pt-BR" sz="2000" b="0" i="0" dirty="0" err="1"/>
              <a:t>freqüentemente</a:t>
            </a:r>
            <a:r>
              <a:rPr lang="pt-BR" altLang="pt-BR" sz="2000" b="0" i="0" dirty="0"/>
              <a:t> mais de um caminho para acessar um determinado elemento de dado.</a:t>
            </a:r>
          </a:p>
          <a:p>
            <a:pPr eaLnBrk="1" hangingPunct="1"/>
            <a:r>
              <a:rPr lang="pt-BR" altLang="pt-BR" sz="2000" b="0" i="0" dirty="0"/>
              <a:t>A principal diferença entre a abordagem hierárquica e a em rede é que um registro-filho tem exatamente um pai na abordagem hierárquica, enquanto na estrutura de rede um registro-filho pode ter qualquer número de pais.</a:t>
            </a:r>
          </a:p>
          <a:p>
            <a:pPr eaLnBrk="1" hangingPunct="1"/>
            <a:endParaRPr lang="pt-BR" altLang="pt-BR" sz="2000" b="0" i="0" dirty="0"/>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em Rede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5"/>
          <p:cNvSpPr>
            <a:spLocks noGrp="1" noChangeArrowheads="1"/>
          </p:cNvSpPr>
          <p:nvPr>
            <p:ph type="title"/>
          </p:nvPr>
        </p:nvSpPr>
        <p:spPr bwMode="auto">
          <a:prstGeom prst="rect">
            <a:avLst/>
          </a:prstGeom>
          <a:solidFill>
            <a:srgbClr val="FFFFFF"/>
          </a:solidFill>
          <a:ln>
            <a:noFill/>
            <a:miter lim="800000"/>
            <a:headEnd/>
            <a:tailEnd/>
          </a:ln>
        </p:spPr>
        <p:txBody>
          <a:bodyPr anchor="ctr"/>
          <a:lstStyle/>
          <a:p>
            <a:pPr algn="ctr" eaLnBrk="1" hangingPunct="1"/>
            <a:r>
              <a:rPr lang="pt-BR" altLang="pt-BR" sz="2400" i="0">
                <a:solidFill>
                  <a:schemeClr val="bg2"/>
                </a:solidFill>
              </a:rPr>
              <a:t>Exemplo: Modelo em Rede</a:t>
            </a:r>
          </a:p>
        </p:txBody>
      </p:sp>
      <p:sp>
        <p:nvSpPr>
          <p:cNvPr id="119811" name="Line 3"/>
          <p:cNvSpPr>
            <a:spLocks noChangeShapeType="1"/>
          </p:cNvSpPr>
          <p:nvPr/>
        </p:nvSpPr>
        <p:spPr bwMode="auto">
          <a:xfrm>
            <a:off x="5292725" y="2276475"/>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12" name="Line 3"/>
          <p:cNvSpPr>
            <a:spLocks noChangeShapeType="1"/>
          </p:cNvSpPr>
          <p:nvPr/>
        </p:nvSpPr>
        <p:spPr bwMode="auto">
          <a:xfrm>
            <a:off x="5292725" y="2276475"/>
            <a:ext cx="1295400" cy="7620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nvGrpSpPr>
          <p:cNvPr id="119813" name="Group 4"/>
          <p:cNvGrpSpPr>
            <a:grpSpLocks/>
          </p:cNvGrpSpPr>
          <p:nvPr/>
        </p:nvGrpSpPr>
        <p:grpSpPr bwMode="auto">
          <a:xfrm>
            <a:off x="611188" y="2060575"/>
            <a:ext cx="8001000" cy="2971800"/>
            <a:chOff x="432" y="672"/>
            <a:chExt cx="5040" cy="1872"/>
          </a:xfrm>
        </p:grpSpPr>
        <p:sp>
          <p:nvSpPr>
            <p:cNvPr id="119814" name="Rectangle 5"/>
            <p:cNvSpPr>
              <a:spLocks noChangeArrowheads="1"/>
            </p:cNvSpPr>
            <p:nvPr/>
          </p:nvSpPr>
          <p:spPr bwMode="auto">
            <a:xfrm>
              <a:off x="432" y="720"/>
              <a:ext cx="1104" cy="336"/>
            </a:xfrm>
            <a:prstGeom prst="rect">
              <a:avLst/>
            </a:prstGeom>
            <a:solidFill>
              <a:srgbClr val="9900CC"/>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solidFill>
                    <a:schemeClr val="tx1"/>
                  </a:solidFill>
                  <a:latin typeface="Times New Roman" panose="02020603050405020304" pitchFamily="18" charset="0"/>
                </a:rPr>
                <a:t>001- Londrina</a:t>
              </a:r>
            </a:p>
          </p:txBody>
        </p:sp>
        <p:sp>
          <p:nvSpPr>
            <p:cNvPr id="119815" name="Rectangle 6"/>
            <p:cNvSpPr>
              <a:spLocks noChangeArrowheads="1"/>
            </p:cNvSpPr>
            <p:nvPr/>
          </p:nvSpPr>
          <p:spPr bwMode="auto">
            <a:xfrm>
              <a:off x="432" y="1248"/>
              <a:ext cx="1104" cy="288"/>
            </a:xfrm>
            <a:prstGeom prst="rect">
              <a:avLst/>
            </a:prstGeom>
            <a:solidFill>
              <a:srgbClr val="9900CC"/>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dirty="0">
                  <a:solidFill>
                    <a:schemeClr val="tx1"/>
                  </a:solidFill>
                  <a:latin typeface="Times New Roman" panose="02020603050405020304" pitchFamily="18" charset="0"/>
                </a:rPr>
                <a:t>002- Curitiba</a:t>
              </a:r>
            </a:p>
          </p:txBody>
        </p:sp>
        <p:sp>
          <p:nvSpPr>
            <p:cNvPr id="119816" name="Rectangle 7"/>
            <p:cNvSpPr>
              <a:spLocks noChangeArrowheads="1"/>
            </p:cNvSpPr>
            <p:nvPr/>
          </p:nvSpPr>
          <p:spPr bwMode="auto">
            <a:xfrm>
              <a:off x="2352" y="1200"/>
              <a:ext cx="1056" cy="288"/>
            </a:xfrm>
            <a:prstGeom prst="rect">
              <a:avLst/>
            </a:prstGeom>
            <a:solidFill>
              <a:schemeClr val="hlink"/>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1400" b="0" i="0" dirty="0">
                  <a:solidFill>
                    <a:schemeClr val="tx1"/>
                  </a:solidFill>
                  <a:latin typeface="Times New Roman" panose="02020603050405020304" pitchFamily="18" charset="0"/>
                </a:rPr>
                <a:t>002 - Administrativo</a:t>
              </a:r>
            </a:p>
          </p:txBody>
        </p:sp>
        <p:sp>
          <p:nvSpPr>
            <p:cNvPr id="119817" name="Rectangle 8"/>
            <p:cNvSpPr>
              <a:spLocks noChangeArrowheads="1"/>
            </p:cNvSpPr>
            <p:nvPr/>
          </p:nvSpPr>
          <p:spPr bwMode="auto">
            <a:xfrm>
              <a:off x="2352" y="1680"/>
              <a:ext cx="1056" cy="288"/>
            </a:xfrm>
            <a:prstGeom prst="rect">
              <a:avLst/>
            </a:prstGeom>
            <a:solidFill>
              <a:schemeClr val="hlink"/>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000" b="0" i="0" dirty="0">
                  <a:solidFill>
                    <a:schemeClr val="tx1"/>
                  </a:solidFill>
                  <a:latin typeface="Times New Roman" panose="02020603050405020304" pitchFamily="18" charset="0"/>
                </a:rPr>
                <a:t>003- Industrial</a:t>
              </a:r>
            </a:p>
          </p:txBody>
        </p:sp>
        <p:sp>
          <p:nvSpPr>
            <p:cNvPr id="119818" name="Rectangle 9"/>
            <p:cNvSpPr>
              <a:spLocks noChangeArrowheads="1"/>
            </p:cNvSpPr>
            <p:nvPr/>
          </p:nvSpPr>
          <p:spPr bwMode="auto">
            <a:xfrm>
              <a:off x="2352" y="672"/>
              <a:ext cx="1056" cy="336"/>
            </a:xfrm>
            <a:prstGeom prst="rect">
              <a:avLst/>
            </a:prstGeom>
            <a:solidFill>
              <a:schemeClr val="hlink"/>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000" b="0" i="0" dirty="0">
                  <a:solidFill>
                    <a:schemeClr val="tx1"/>
                  </a:solidFill>
                  <a:latin typeface="Times New Roman" panose="02020603050405020304" pitchFamily="18" charset="0"/>
                </a:rPr>
                <a:t>001- Comercial</a:t>
              </a:r>
            </a:p>
          </p:txBody>
        </p:sp>
        <p:sp>
          <p:nvSpPr>
            <p:cNvPr id="119819" name="Rectangle 10"/>
            <p:cNvSpPr>
              <a:spLocks noChangeArrowheads="1"/>
            </p:cNvSpPr>
            <p:nvPr/>
          </p:nvSpPr>
          <p:spPr bwMode="auto">
            <a:xfrm>
              <a:off x="4224" y="720"/>
              <a:ext cx="1248" cy="240"/>
            </a:xfrm>
            <a:prstGeom prst="rect">
              <a:avLst/>
            </a:prstGeom>
            <a:solidFill>
              <a:srgbClr val="FFCC66"/>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001 - João</a:t>
              </a:r>
            </a:p>
          </p:txBody>
        </p:sp>
        <p:sp>
          <p:nvSpPr>
            <p:cNvPr id="119820" name="Rectangle 11"/>
            <p:cNvSpPr>
              <a:spLocks noChangeArrowheads="1"/>
            </p:cNvSpPr>
            <p:nvPr/>
          </p:nvSpPr>
          <p:spPr bwMode="auto">
            <a:xfrm>
              <a:off x="4224" y="1152"/>
              <a:ext cx="1248" cy="288"/>
            </a:xfrm>
            <a:prstGeom prst="rect">
              <a:avLst/>
            </a:prstGeom>
            <a:solidFill>
              <a:srgbClr val="FFCC66"/>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002- Antonio</a:t>
              </a:r>
            </a:p>
          </p:txBody>
        </p:sp>
        <p:sp>
          <p:nvSpPr>
            <p:cNvPr id="119821" name="Rectangle 12"/>
            <p:cNvSpPr>
              <a:spLocks noChangeArrowheads="1"/>
            </p:cNvSpPr>
            <p:nvPr/>
          </p:nvSpPr>
          <p:spPr bwMode="auto">
            <a:xfrm>
              <a:off x="4224" y="1680"/>
              <a:ext cx="1248" cy="288"/>
            </a:xfrm>
            <a:prstGeom prst="rect">
              <a:avLst/>
            </a:prstGeom>
            <a:solidFill>
              <a:srgbClr val="FFCC66"/>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003- Pedro</a:t>
              </a:r>
            </a:p>
          </p:txBody>
        </p:sp>
        <p:sp>
          <p:nvSpPr>
            <p:cNvPr id="119822" name="Rectangle 13"/>
            <p:cNvSpPr>
              <a:spLocks noChangeArrowheads="1"/>
            </p:cNvSpPr>
            <p:nvPr/>
          </p:nvSpPr>
          <p:spPr bwMode="auto">
            <a:xfrm>
              <a:off x="4224" y="2256"/>
              <a:ext cx="1248" cy="288"/>
            </a:xfrm>
            <a:prstGeom prst="rect">
              <a:avLst/>
            </a:prstGeom>
            <a:solidFill>
              <a:srgbClr val="FFCC66"/>
            </a:solidFill>
            <a:ln w="9525">
              <a:solidFill>
                <a:schemeClr val="bg2"/>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sz="2400" b="0" i="0">
                  <a:latin typeface="Times New Roman" panose="02020603050405020304" pitchFamily="18" charset="0"/>
                </a:rPr>
                <a:t>004- Maria</a:t>
              </a:r>
            </a:p>
          </p:txBody>
        </p:sp>
        <p:sp>
          <p:nvSpPr>
            <p:cNvPr id="119823" name="Line 14"/>
            <p:cNvSpPr>
              <a:spLocks noChangeShapeType="1"/>
            </p:cNvSpPr>
            <p:nvPr/>
          </p:nvSpPr>
          <p:spPr bwMode="auto">
            <a:xfrm flipV="1">
              <a:off x="1536" y="768"/>
              <a:ext cx="816" cy="1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24" name="Line 15"/>
            <p:cNvSpPr>
              <a:spLocks noChangeShapeType="1"/>
            </p:cNvSpPr>
            <p:nvPr/>
          </p:nvSpPr>
          <p:spPr bwMode="auto">
            <a:xfrm>
              <a:off x="1536" y="912"/>
              <a:ext cx="816" cy="43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25" name="Line 16"/>
            <p:cNvSpPr>
              <a:spLocks noChangeShapeType="1"/>
            </p:cNvSpPr>
            <p:nvPr/>
          </p:nvSpPr>
          <p:spPr bwMode="auto">
            <a:xfrm>
              <a:off x="1536" y="960"/>
              <a:ext cx="816" cy="8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26" name="Line 17"/>
            <p:cNvSpPr>
              <a:spLocks noChangeShapeType="1"/>
            </p:cNvSpPr>
            <p:nvPr/>
          </p:nvSpPr>
          <p:spPr bwMode="auto">
            <a:xfrm flipV="1">
              <a:off x="1536" y="864"/>
              <a:ext cx="816" cy="52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119827" name="Line 18"/>
            <p:cNvSpPr>
              <a:spLocks noChangeShapeType="1"/>
            </p:cNvSpPr>
            <p:nvPr/>
          </p:nvSpPr>
          <p:spPr bwMode="auto">
            <a:xfrm>
              <a:off x="1536" y="1392"/>
              <a:ext cx="816"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119828" name="Line 19"/>
            <p:cNvSpPr>
              <a:spLocks noChangeShapeType="1"/>
            </p:cNvSpPr>
            <p:nvPr/>
          </p:nvSpPr>
          <p:spPr bwMode="auto">
            <a:xfrm>
              <a:off x="1536" y="1392"/>
              <a:ext cx="816" cy="432"/>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119829" name="Line 20"/>
            <p:cNvSpPr>
              <a:spLocks noChangeShapeType="1"/>
            </p:cNvSpPr>
            <p:nvPr/>
          </p:nvSpPr>
          <p:spPr bwMode="auto">
            <a:xfrm>
              <a:off x="3408" y="816"/>
              <a:ext cx="81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30" name="Line 21"/>
            <p:cNvSpPr>
              <a:spLocks noChangeShapeType="1"/>
            </p:cNvSpPr>
            <p:nvPr/>
          </p:nvSpPr>
          <p:spPr bwMode="auto">
            <a:xfrm>
              <a:off x="3408" y="1344"/>
              <a:ext cx="816" cy="48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9831" name="Line 22"/>
            <p:cNvSpPr>
              <a:spLocks noChangeShapeType="1"/>
            </p:cNvSpPr>
            <p:nvPr/>
          </p:nvSpPr>
          <p:spPr bwMode="auto">
            <a:xfrm flipV="1">
              <a:off x="3408" y="864"/>
              <a:ext cx="816" cy="48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sp>
          <p:nvSpPr>
            <p:cNvPr id="119832" name="Line 23"/>
            <p:cNvSpPr>
              <a:spLocks noChangeShapeType="1"/>
            </p:cNvSpPr>
            <p:nvPr/>
          </p:nvSpPr>
          <p:spPr bwMode="auto">
            <a:xfrm>
              <a:off x="3408" y="1824"/>
              <a:ext cx="816" cy="576"/>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5" name="CaixaDeTexto 2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em Rede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bwMode="auto">
          <a:xfrm>
            <a:off x="250824" y="908050"/>
            <a:ext cx="8281615" cy="48972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endParaRPr lang="pt-BR" altLang="pt-BR" sz="2000" b="0" i="0" dirty="0"/>
          </a:p>
          <a:p>
            <a:pPr algn="just">
              <a:lnSpc>
                <a:spcPct val="150000"/>
              </a:lnSpc>
            </a:pPr>
            <a:r>
              <a:rPr lang="pt-BR" altLang="pt-BR" sz="2000" b="0" i="0" dirty="0"/>
              <a:t>Introduzir conceitos iniciais de Banco de Dados</a:t>
            </a:r>
          </a:p>
          <a:p>
            <a:pPr algn="just">
              <a:lnSpc>
                <a:spcPct val="150000"/>
              </a:lnSpc>
            </a:pPr>
            <a:r>
              <a:rPr lang="pt-BR" altLang="pt-BR" sz="2000" b="0" i="0" dirty="0"/>
              <a:t> Diferenciar Banco de Dados, Sistema de Banco de Dados e Sistema Gerenciador de Banco de Dados</a:t>
            </a:r>
          </a:p>
          <a:p>
            <a:pPr algn="just">
              <a:lnSpc>
                <a:spcPct val="150000"/>
              </a:lnSpc>
            </a:pPr>
            <a:r>
              <a:rPr lang="pt-BR" altLang="pt-BR" sz="2000" b="0" i="0" dirty="0"/>
              <a:t> Conhecer as ferramentas disponíveis no mercado com a intenção de indicar pontos positivos e negativos e avaliar a ferramenta mais adequada à aplicação que está sendo desenvolvida e o que cada ferramenta oferece.</a:t>
            </a:r>
          </a:p>
          <a:p>
            <a:pPr algn="just">
              <a:lnSpc>
                <a:spcPct val="150000"/>
              </a:lnSpc>
              <a:buFont typeface="Wingdings" panose="05000000000000000000" pitchFamily="2" charset="2"/>
              <a:buNone/>
            </a:pPr>
            <a:endParaRPr lang="pt-BR" altLang="pt-BR" sz="1800" b="0" i="0" dirty="0"/>
          </a:p>
          <a:p>
            <a:pPr algn="ctr">
              <a:lnSpc>
                <a:spcPct val="150000"/>
              </a:lnSpc>
              <a:buFont typeface="Wingdings" panose="05000000000000000000" pitchFamily="2" charset="2"/>
              <a:buNone/>
            </a:pPr>
            <a:r>
              <a:rPr lang="pt-BR" altLang="pt-BR" sz="1800" i="0" dirty="0"/>
              <a:t>A disciplina se concentra no Modelo Relacional</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Relacional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0825" y="692150"/>
            <a:ext cx="8785671" cy="620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b="0" i="0" dirty="0"/>
              <a:t>Aplicações dos Banco de Dados</a:t>
            </a:r>
          </a:p>
          <a:p>
            <a:endParaRPr lang="pt-BR" altLang="pt-BR" sz="2000" i="0" dirty="0"/>
          </a:p>
          <a:p>
            <a:r>
              <a:rPr lang="pt-BR" altLang="pt-BR" sz="2000" b="0" i="0" dirty="0"/>
              <a:t>Os bancos de dados são usados na maioria das organizações empresariais, nos diversos setores da economia. No setor de serviços, os bancos, hospitais e universidades se destacam. Na área industrial, os bancos de dados estão tanto na área fabril, como nas áreas administrativas, financeiras e comerciais dessas organizações.</a:t>
            </a:r>
          </a:p>
          <a:p>
            <a:r>
              <a:rPr lang="pt-BR" altLang="pt-BR" sz="2000" b="0" i="0" dirty="0"/>
              <a:t>O governo é outro grande utilizador dos banco de dados relacionais, base para a maioria dos controles que faz.</a:t>
            </a:r>
          </a:p>
          <a:p>
            <a:endParaRPr lang="pt-BR" altLang="pt-BR" sz="2000" b="0" i="0" dirty="0"/>
          </a:p>
          <a:p>
            <a:r>
              <a:rPr lang="pt-BR" altLang="pt-BR" sz="2000" b="0" i="0" dirty="0"/>
              <a:t>Uma organização empresarial precisa manter dados sobre sua operação, que precisam ser </a:t>
            </a:r>
            <a:r>
              <a:rPr lang="pt-BR" altLang="pt-BR" sz="2000" b="0" dirty="0"/>
              <a:t>persistentes</a:t>
            </a:r>
            <a:r>
              <a:rPr lang="pt-BR" altLang="pt-BR" sz="2000" b="0" i="0" dirty="0"/>
              <a:t>, isto é, estarem disponíveis de forma permanente. São exemplos: </a:t>
            </a:r>
          </a:p>
          <a:p>
            <a:pPr marL="285750" indent="-285750">
              <a:buFont typeface="Arial" panose="020B0604020202020204" pitchFamily="34" charset="0"/>
              <a:buChar char="•"/>
            </a:pPr>
            <a:endParaRPr lang="pt-BR" altLang="pt-BR" sz="2000" b="0" i="0" dirty="0"/>
          </a:p>
          <a:p>
            <a:pPr marL="285750" indent="-285750">
              <a:buFont typeface="Arial" panose="020B0604020202020204" pitchFamily="34" charset="0"/>
              <a:buChar char="•"/>
            </a:pPr>
            <a:r>
              <a:rPr lang="pt-BR" altLang="pt-BR" sz="2000" b="0" i="0" dirty="0"/>
              <a:t>Dados sobre Produtos, Clientes e Notas Fiscais</a:t>
            </a:r>
          </a:p>
          <a:p>
            <a:pPr marL="285750" indent="-285750">
              <a:buFont typeface="Arial" panose="020B0604020202020204" pitchFamily="34" charset="0"/>
              <a:buChar char="•"/>
            </a:pPr>
            <a:r>
              <a:rPr lang="pt-BR" altLang="pt-BR" sz="2000" b="0" i="0" dirty="0"/>
              <a:t>Dados sobre Contas Bancárias, Contas Contábeis e Ativos Financeiros</a:t>
            </a:r>
          </a:p>
          <a:p>
            <a:pPr marL="285750" indent="-285750">
              <a:buFont typeface="Arial" panose="020B0604020202020204" pitchFamily="34" charset="0"/>
              <a:buChar char="•"/>
            </a:pPr>
            <a:r>
              <a:rPr lang="pt-BR" altLang="pt-BR" sz="2000" b="0" i="0" dirty="0"/>
              <a:t>Dados sobre Médicos, Enfermagem e Pacientes</a:t>
            </a:r>
          </a:p>
          <a:p>
            <a:pPr marL="285750" indent="-285750">
              <a:buFont typeface="Arial" panose="020B0604020202020204" pitchFamily="34" charset="0"/>
              <a:buChar char="•"/>
            </a:pPr>
            <a:r>
              <a:rPr lang="pt-BR" altLang="pt-BR" sz="2000" b="0" i="0" dirty="0"/>
              <a:t>Dados sobre Alunos, Professores e Disciplinas</a:t>
            </a:r>
          </a:p>
          <a:p>
            <a:pPr marL="285750" indent="-285750">
              <a:buFont typeface="Arial" panose="020B0604020202020204" pitchFamily="34" charset="0"/>
              <a:buChar char="•"/>
            </a:pPr>
            <a:r>
              <a:rPr lang="pt-BR" altLang="pt-BR" sz="2000" b="0" i="0" dirty="0"/>
              <a:t>Dados sobre o Planejamento do governo ou da empresa</a:t>
            </a:r>
          </a:p>
          <a:p>
            <a:endParaRPr lang="pt-BR"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Relacional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1520" y="908720"/>
            <a:ext cx="8353425"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É uma coleção de dados persistentes, usada pelo sistemas de aplicação de uma determinada organização.</a:t>
            </a:r>
          </a:p>
          <a:p>
            <a:pPr algn="just"/>
            <a:endParaRPr lang="pt-BR" altLang="pt-BR" sz="2000" b="0" i="0" dirty="0"/>
          </a:p>
          <a:p>
            <a:pPr algn="just"/>
            <a:r>
              <a:rPr lang="pt-BR" altLang="pt-BR" sz="2000" i="0" dirty="0"/>
              <a:t>Persistentes</a:t>
            </a:r>
            <a:r>
              <a:rPr lang="pt-BR" altLang="pt-BR" sz="2000" b="0" i="0" dirty="0"/>
              <a:t>: Entende-se por dados persistentes aqueles que uma vez aceitos por um SGBD (Sistema Gerenciador de Banco de Dados) para a entrada no banco de dados, somente poderão ser removidos por uma requisição explícita ao SGBD.</a:t>
            </a:r>
          </a:p>
          <a:p>
            <a:pPr algn="just"/>
            <a:endParaRPr lang="pt-BR" altLang="pt-BR" sz="2000" b="0" i="0" dirty="0"/>
          </a:p>
          <a:p>
            <a:pPr algn="just"/>
            <a:r>
              <a:rPr lang="pt-BR" altLang="pt-BR" sz="2000" i="0" dirty="0"/>
              <a:t>Organização: </a:t>
            </a:r>
            <a:r>
              <a:rPr lang="pt-BR" altLang="pt-BR" sz="2000" b="0" i="0" dirty="0"/>
              <a:t>termo para indicar empresas, entidades, governos, pessoas ou qualquer outra organização. Podem ser de um único indivíduo, de uma corporação ou de um complexo empresarial.</a:t>
            </a:r>
          </a:p>
          <a:p>
            <a:pPr algn="just"/>
            <a:endParaRPr lang="pt-BR" altLang="pt-BR" sz="2000" b="0" i="0" dirty="0"/>
          </a:p>
          <a:p>
            <a:pPr algn="just"/>
            <a:r>
              <a:rPr lang="pt-BR" altLang="pt-BR" sz="2000" i="0" dirty="0"/>
              <a:t>Dados: </a:t>
            </a:r>
            <a:r>
              <a:rPr lang="pt-BR" altLang="pt-BR" sz="2000" b="0" i="0" dirty="0"/>
              <a:t>menor unidade identificável que tem significado no mundo real. Exemplo: nome, sobrenome, telefone.</a:t>
            </a:r>
          </a:p>
          <a:p>
            <a:pPr algn="just"/>
            <a:endParaRPr lang="pt-BR" altLang="pt-BR" sz="2000" b="0" i="0" dirty="0"/>
          </a:p>
          <a:p>
            <a:pPr algn="just"/>
            <a:r>
              <a:rPr lang="pt-BR" altLang="pt-BR" sz="2000" i="0" dirty="0"/>
              <a:t>Coleção de dados: </a:t>
            </a:r>
            <a:r>
              <a:rPr lang="pt-BR" altLang="pt-BR" sz="2000" b="0" i="0" dirty="0"/>
              <a:t>Trata-se do conjunto de dados armazenados e inter-relacionados, que atendem as múltiplas necessidades do negócio em si.</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Relacional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1520" y="908720"/>
            <a:ext cx="8640960" cy="58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É uma coleção de dados persistentes, usada pelo sistemas de aplicação de uma determinada organização.</a:t>
            </a:r>
          </a:p>
          <a:p>
            <a:pPr algn="just"/>
            <a:endParaRPr lang="pt-BR" altLang="pt-BR" sz="2000" b="0" i="0" dirty="0"/>
          </a:p>
          <a:p>
            <a:pPr algn="just"/>
            <a:r>
              <a:rPr lang="pt-BR" altLang="pt-BR" sz="2000" i="0" dirty="0"/>
              <a:t>Sistemas de Aplicação</a:t>
            </a:r>
            <a:r>
              <a:rPr lang="pt-BR" altLang="pt-BR" sz="2000" b="0" i="0" dirty="0"/>
              <a:t>: Conjunto de programas, que se agrupam em torno de sistemas, que se integram de forma a permitir a gestão de um negócio em si. Atualmente, temos grande complexidade sistêmica, com softwares de gestão empresarial (ERP) trabalhando integrado a softwares de relacionamento com o cliente (CRM), gerando volumes de dados que são trabalhados gerando painéis decisórios (</a:t>
            </a:r>
            <a:r>
              <a:rPr lang="pt-BR" altLang="pt-BR" sz="2000" b="0" i="0" dirty="0" err="1"/>
              <a:t>dashboards</a:t>
            </a:r>
            <a:r>
              <a:rPr lang="pt-BR" altLang="pt-BR" sz="2000" b="0" i="0" dirty="0"/>
              <a:t> e </a:t>
            </a:r>
            <a:r>
              <a:rPr lang="pt-BR" altLang="pt-BR" sz="2000" b="0" i="0" dirty="0" err="1"/>
              <a:t>scorecards</a:t>
            </a:r>
            <a:r>
              <a:rPr lang="pt-BR" altLang="pt-BR" sz="2000" b="0" i="0" dirty="0"/>
              <a:t>) construídos a partir de dados armazenados em grandes depósitos de dados para proporcionar inteligência ao negócio (BI, Data </a:t>
            </a:r>
            <a:r>
              <a:rPr lang="pt-BR" altLang="pt-BR" sz="2000" b="0" i="0" dirty="0" err="1"/>
              <a:t>Warehouse</a:t>
            </a:r>
            <a:r>
              <a:rPr lang="pt-BR" altLang="pt-BR" sz="2000" b="0" i="0" dirty="0"/>
              <a:t>), até a gestão de dados não estruturados e em grande volume (</a:t>
            </a:r>
            <a:r>
              <a:rPr lang="pt-BR" altLang="pt-BR" sz="2000" b="0" i="0" dirty="0" err="1"/>
              <a:t>Analytics</a:t>
            </a:r>
            <a:r>
              <a:rPr lang="pt-BR" altLang="pt-BR" sz="2000" b="0" i="0" dirty="0"/>
              <a:t> e Big Data).</a:t>
            </a:r>
          </a:p>
          <a:p>
            <a:pPr algn="just"/>
            <a:r>
              <a:rPr lang="pt-BR" altLang="pt-BR" sz="2000" b="0" i="0" dirty="0"/>
              <a:t>Os Aplicativos para BI podem usar banco de dados relacionais, habitualmente chamados de ROLAP, embora existam outras tecnologias relacionadas.</a:t>
            </a:r>
          </a:p>
          <a:p>
            <a:pPr algn="just"/>
            <a:r>
              <a:rPr lang="pt-BR" altLang="pt-BR" sz="2000" b="0" i="0" dirty="0"/>
              <a:t>Já as aplicações de Big Data habitualmente trabalham com banco de dados NOSQL.</a:t>
            </a:r>
          </a:p>
          <a:p>
            <a:pPr algn="just"/>
            <a:endParaRPr lang="pt-BR"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Abordagem Relacional</a:t>
            </a:r>
          </a:p>
        </p:txBody>
      </p:sp>
    </p:spTree>
    <p:extLst>
      <p:ext uri="{BB962C8B-B14F-4D97-AF65-F5344CB8AC3E}">
        <p14:creationId xmlns:p14="http://schemas.microsoft.com/office/powerpoint/2010/main" val="366731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1520" y="908720"/>
            <a:ext cx="8640960"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ERP (Enterprise </a:t>
            </a:r>
            <a:r>
              <a:rPr lang="pt-BR" altLang="pt-BR" sz="2000" b="0" i="0" dirty="0" err="1"/>
              <a:t>Resource</a:t>
            </a:r>
            <a:r>
              <a:rPr lang="pt-BR" altLang="pt-BR" sz="2000" b="0" i="0" dirty="0"/>
              <a:t> Planning) ou Sistema de Gestão Empresarial,  trata-se de um sistema de informações que integra todos os dados e processos de uma organização num único sistema.</a:t>
            </a:r>
          </a:p>
          <a:p>
            <a:pPr algn="just"/>
            <a:r>
              <a:rPr lang="pt-BR" altLang="pt-BR" sz="2000" b="0" i="0" dirty="0"/>
              <a:t>CRM (</a:t>
            </a:r>
            <a:r>
              <a:rPr lang="pt-BR" altLang="pt-BR" sz="2000" b="0" i="0" dirty="0" err="1"/>
              <a:t>Customer</a:t>
            </a:r>
            <a:r>
              <a:rPr lang="pt-BR" altLang="pt-BR" sz="2000" b="0" i="0" dirty="0"/>
              <a:t> </a:t>
            </a:r>
            <a:r>
              <a:rPr lang="pt-BR" altLang="pt-BR" sz="2000" b="0" i="0" dirty="0" err="1"/>
              <a:t>Relationship</a:t>
            </a:r>
            <a:r>
              <a:rPr lang="pt-BR" altLang="pt-BR" sz="2000" b="0" i="0" dirty="0"/>
              <a:t> Management) ou Sistema de Gerenciamento do Relacionamento com o Cliente, trata-se do sistema que reúne os processos e atividades, de maneira organizada e integrada com foco no cliente. </a:t>
            </a:r>
          </a:p>
          <a:p>
            <a:pPr algn="just"/>
            <a:r>
              <a:rPr lang="pt-BR" altLang="pt-BR" sz="2000" b="0" i="0" dirty="0"/>
              <a:t>BI (Business </a:t>
            </a:r>
            <a:r>
              <a:rPr lang="pt-BR" altLang="pt-BR" sz="2000" b="0" i="0" dirty="0" err="1"/>
              <a:t>Intelligence</a:t>
            </a:r>
            <a:r>
              <a:rPr lang="pt-BR" altLang="pt-BR" sz="2000" b="0" i="0" dirty="0"/>
              <a:t>) é o processo que vai desde a obtenção até o monitoramento da informação, visando oferecer suporte a gestão do negócio.</a:t>
            </a:r>
          </a:p>
          <a:p>
            <a:pPr algn="just"/>
            <a:r>
              <a:rPr lang="pt-BR" altLang="pt-BR" sz="2000" b="0" i="0" dirty="0"/>
              <a:t>ROLAP ou </a:t>
            </a:r>
            <a:r>
              <a:rPr lang="pt-BR" altLang="pt-BR" sz="2000" b="0" i="0" dirty="0" err="1"/>
              <a:t>Relational</a:t>
            </a:r>
            <a:r>
              <a:rPr lang="pt-BR" altLang="pt-BR" sz="2000" b="0" i="0" dirty="0"/>
              <a:t> </a:t>
            </a:r>
            <a:r>
              <a:rPr lang="pt-BR" altLang="pt-BR" sz="2000" b="0" i="0" dirty="0" err="1"/>
              <a:t>On</a:t>
            </a:r>
            <a:r>
              <a:rPr lang="pt-BR" altLang="pt-BR" sz="2000" b="0" i="0" dirty="0"/>
              <a:t> </a:t>
            </a:r>
            <a:r>
              <a:rPr lang="pt-BR" altLang="pt-BR" sz="2000" b="0" i="0" dirty="0" err="1"/>
              <a:t>Line</a:t>
            </a:r>
            <a:r>
              <a:rPr lang="pt-BR" altLang="pt-BR" sz="2000" b="0" i="0" dirty="0"/>
              <a:t> </a:t>
            </a:r>
            <a:r>
              <a:rPr lang="pt-BR" altLang="pt-BR" sz="2000" b="0" i="0" dirty="0" err="1"/>
              <a:t>Analytical</a:t>
            </a:r>
            <a:r>
              <a:rPr lang="pt-BR" altLang="pt-BR" sz="2000" b="0" i="0" dirty="0"/>
              <a:t> </a:t>
            </a:r>
            <a:r>
              <a:rPr lang="pt-BR" altLang="pt-BR" sz="2000" b="0" i="0" dirty="0" err="1"/>
              <a:t>Processing</a:t>
            </a:r>
            <a:r>
              <a:rPr lang="pt-BR" altLang="pt-BR" sz="2000" b="0" i="0" dirty="0"/>
              <a:t> é a forma de se utilizar um banco de dados relacional para armazenagem de dados voltada a construção de Data </a:t>
            </a:r>
            <a:r>
              <a:rPr lang="pt-BR" altLang="pt-BR" sz="2000" b="0" i="0" dirty="0" err="1"/>
              <a:t>Warehouse</a:t>
            </a:r>
            <a:r>
              <a:rPr lang="pt-BR" altLang="pt-BR" sz="2000" b="0" i="0" dirty="0"/>
              <a:t>.</a:t>
            </a:r>
          </a:p>
          <a:p>
            <a:pPr algn="just"/>
            <a:r>
              <a:rPr lang="pt-BR" altLang="pt-BR" sz="2000" b="0" i="0" dirty="0"/>
              <a:t>NOSQL (</a:t>
            </a:r>
            <a:r>
              <a:rPr lang="pt-BR" altLang="pt-BR" sz="2000" b="0" i="0" dirty="0" err="1"/>
              <a:t>Not</a:t>
            </a:r>
            <a:r>
              <a:rPr lang="pt-BR" altLang="pt-BR" sz="2000" b="0" i="0" dirty="0"/>
              <a:t> </a:t>
            </a:r>
            <a:r>
              <a:rPr lang="pt-BR" altLang="pt-BR" sz="2000" b="0" i="0" dirty="0" err="1"/>
              <a:t>Only</a:t>
            </a:r>
            <a:r>
              <a:rPr lang="pt-BR" altLang="pt-BR" sz="2000" b="0" i="0" dirty="0"/>
              <a:t> SQL) são bancos de dados que não são relacionais, embora muitos deles suportem SQL, além de outras formas de manipulação de dados. Possuem quatro famílias, bastante distintas entre si: Chave-Valor, Grafos, Colunares e Documentos.</a:t>
            </a:r>
          </a:p>
          <a:p>
            <a:pPr algn="just"/>
            <a:endParaRPr lang="pt-BR"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Siglas...</a:t>
            </a:r>
          </a:p>
        </p:txBody>
      </p:sp>
    </p:spTree>
    <p:extLst>
      <p:ext uri="{BB962C8B-B14F-4D97-AF65-F5344CB8AC3E}">
        <p14:creationId xmlns:p14="http://schemas.microsoft.com/office/powerpoint/2010/main" val="233661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5" y="9080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t>Breve Histórico</a:t>
            </a:r>
          </a:p>
          <a:p>
            <a:r>
              <a:rPr lang="pt-BR" altLang="pt-BR" sz="2000" b="0" i="0" dirty="0"/>
              <a:t>Conceitos de Banco de Dados</a:t>
            </a:r>
          </a:p>
          <a:p>
            <a:r>
              <a:rPr lang="pt-BR" altLang="pt-BR" sz="2000" b="0" i="0" dirty="0"/>
              <a:t>Conceitos de SGBD</a:t>
            </a:r>
          </a:p>
          <a:p>
            <a:r>
              <a:rPr lang="pt-BR" altLang="pt-BR" sz="2000" b="0" i="0" dirty="0"/>
              <a:t>Conceitos Sistema de Banco de </a:t>
            </a:r>
            <a:r>
              <a:rPr lang="pt-BR" altLang="pt-BR" sz="2000" b="0" i="0"/>
              <a:t>Dados Relacionais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251520" y="908720"/>
            <a:ext cx="8497639" cy="525713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b="0" i="0" dirty="0"/>
              <a:t>	Contrariamente ao que habitualmente se pensa, a orientação objeto é um conceito antigo, desenvolvido ainda no início década de 1960. Estava concentrada principalmente no Simula-67, uma linguagem desenvolvida na Noruega, sendo muito semelhante ao que usamos atualmente nas linguagens orientadas a objetos.</a:t>
            </a:r>
          </a:p>
          <a:p>
            <a:pPr algn="just">
              <a:buFont typeface="Wingdings" panose="05000000000000000000" pitchFamily="2" charset="2"/>
              <a:buNone/>
              <a:defRPr/>
            </a:pPr>
            <a:r>
              <a:rPr lang="pt-BR" sz="2000" b="0" i="0" dirty="0"/>
              <a:t>	No início da década de 1970, desenvolvida pela Xerox, surge o </a:t>
            </a:r>
            <a:r>
              <a:rPr lang="pt-BR" sz="2000" b="0" i="0" dirty="0" err="1"/>
              <a:t>Smalltalk</a:t>
            </a:r>
            <a:r>
              <a:rPr lang="pt-BR" sz="2000" b="0" i="0" dirty="0"/>
              <a:t>, a primeira linguagem com todos os recursos necessários para ser utilizada em aplicações, mas ambas não eram muito conhecidas fora dos ambientes acadêmicos. </a:t>
            </a:r>
          </a:p>
          <a:p>
            <a:pPr algn="just">
              <a:buFont typeface="Wingdings" panose="05000000000000000000" pitchFamily="2" charset="2"/>
              <a:buNone/>
              <a:defRPr/>
            </a:pPr>
            <a:r>
              <a:rPr lang="pt-BR" sz="2000" b="0" i="0" dirty="0"/>
              <a:t>	Isso foi alterado na década de 1980 com a criação e popularização do C++, que definitivamente levou a orientação a objetos ao mundo do desenvolvimento de aplicações.</a:t>
            </a:r>
          </a:p>
          <a:p>
            <a:pPr algn="just">
              <a:buFont typeface="Wingdings" panose="05000000000000000000" pitchFamily="2" charset="2"/>
              <a:buNone/>
              <a:defRPr/>
            </a:pPr>
            <a:r>
              <a:rPr lang="pt-BR" sz="2000" b="0" i="0" dirty="0"/>
              <a:t>	Um dos principais aspectos da orientação a objetos e que interessa diretamente ao mundo dos bancos de dados são as classes de objeto. Uma classe deriva diretamente da ideia de que alguns objetos possuem atributos e comportamentos semelhantes, dentro de determinada finalidade que estiver sendo analisada.</a:t>
            </a:r>
          </a:p>
          <a:p>
            <a:pPr algn="just">
              <a:buFont typeface="Wingdings" panose="05000000000000000000" pitchFamily="2" charset="2"/>
              <a:buNone/>
              <a:defRPr/>
            </a:pPr>
            <a:endParaRPr 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Orientação a Objetos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251520" y="908720"/>
            <a:ext cx="8497639" cy="525713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b="0" i="0" dirty="0"/>
              <a:t>	Uma </a:t>
            </a:r>
            <a:r>
              <a:rPr lang="pt-BR" sz="2000" i="0" dirty="0"/>
              <a:t>classe</a:t>
            </a:r>
            <a:r>
              <a:rPr lang="pt-BR" sz="2000" b="0" i="0" dirty="0"/>
              <a:t> é um modelo onde os objetos são originados, ou como se costuma dizer quando programamos usando os conceitos de orientação a objetos, são </a:t>
            </a:r>
            <a:r>
              <a:rPr lang="pt-BR" sz="2000" i="0" dirty="0"/>
              <a:t>instanciados.</a:t>
            </a:r>
            <a:endParaRPr lang="pt-BR" sz="2000" b="0" i="0" dirty="0"/>
          </a:p>
          <a:p>
            <a:pPr algn="just">
              <a:buFont typeface="Wingdings" panose="05000000000000000000" pitchFamily="2" charset="2"/>
              <a:buNone/>
              <a:defRPr/>
            </a:pPr>
            <a:r>
              <a:rPr lang="pt-BR" sz="2000" b="0" i="0" dirty="0"/>
              <a:t>	A declaração de uma classe pode ser resumida em duas partes:</a:t>
            </a:r>
          </a:p>
          <a:p>
            <a:pPr lvl="1" algn="just">
              <a:defRPr/>
            </a:pPr>
            <a:r>
              <a:rPr lang="pt-BR" b="0" i="0" dirty="0"/>
              <a:t>Variáveis Instanciadas: Que compreendem os atributos de um objeto a ser instanciado.</a:t>
            </a:r>
          </a:p>
          <a:p>
            <a:pPr lvl="1" algn="just">
              <a:defRPr/>
            </a:pPr>
            <a:r>
              <a:rPr lang="pt-BR" b="0" i="0" dirty="0"/>
              <a:t>Interface: Que compreende as operações, ou métodos, disponíveis para a classe em si.</a:t>
            </a:r>
            <a:endParaRPr lang="pt-BR" i="0" dirty="0"/>
          </a:p>
          <a:p>
            <a:pPr algn="just">
              <a:buFont typeface="Wingdings" panose="05000000000000000000" pitchFamily="2" charset="2"/>
              <a:buNone/>
              <a:defRPr/>
            </a:pPr>
            <a:endParaRPr 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Orientação a Objetos</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069" y="3429000"/>
            <a:ext cx="6389893" cy="2411995"/>
          </a:xfrm>
          <a:prstGeom prst="rect">
            <a:avLst/>
          </a:prstGeom>
        </p:spPr>
      </p:pic>
    </p:spTree>
    <p:extLst>
      <p:ext uri="{BB962C8B-B14F-4D97-AF65-F5344CB8AC3E}">
        <p14:creationId xmlns:p14="http://schemas.microsoft.com/office/powerpoint/2010/main" val="2336440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251520" y="908720"/>
            <a:ext cx="8497639" cy="525713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b="0" i="0" dirty="0"/>
              <a:t>	Outro conceito importante é o de </a:t>
            </a:r>
            <a:r>
              <a:rPr lang="pt-BR" sz="2000" i="0" dirty="0"/>
              <a:t>herança</a:t>
            </a:r>
            <a:r>
              <a:rPr lang="pt-BR" sz="2000" b="0" i="0" dirty="0"/>
              <a:t>. Ao analisarmos o mundo real, fica fácil observar que que alguns objetos de uma mesma classe possuem características próprias comuns entre eles, além da classe comum. A herança, nada mais é que a capacidade de uma classe herdar atributos e comportamentos de uma outra classe. Assim toda classe herdeira é uma subclasse, conforme mostra o esquema:</a:t>
            </a:r>
            <a:endParaRPr lang="pt-BR" i="0" dirty="0"/>
          </a:p>
          <a:p>
            <a:pPr algn="just">
              <a:buFont typeface="Wingdings" panose="05000000000000000000" pitchFamily="2" charset="2"/>
              <a:buNone/>
              <a:defRPr/>
            </a:pPr>
            <a:endParaRPr 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Orientação a Objetos</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933" y="2955477"/>
            <a:ext cx="5306165" cy="3210373"/>
          </a:xfrm>
          <a:prstGeom prst="rect">
            <a:avLst/>
          </a:prstGeom>
        </p:spPr>
      </p:pic>
    </p:spTree>
    <p:extLst>
      <p:ext uri="{BB962C8B-B14F-4D97-AF65-F5344CB8AC3E}">
        <p14:creationId xmlns:p14="http://schemas.microsoft.com/office/powerpoint/2010/main" val="22424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251520" y="908720"/>
            <a:ext cx="8497639" cy="525713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b="0" i="0" dirty="0"/>
              <a:t>	Dois outros conceitos importantes são o </a:t>
            </a:r>
            <a:r>
              <a:rPr lang="pt-BR" sz="2000" i="0" dirty="0"/>
              <a:t>polimorfismo</a:t>
            </a:r>
            <a:r>
              <a:rPr lang="pt-BR" sz="2000" b="0" i="0" dirty="0"/>
              <a:t>, que basicamente é a capacidade que uma classe derivada de uma mesma superclasse, pode invocar operações que tem a mesma assinatura dessa superclasse, mas com comportamento distinto. Assim, uma operação que tem um mesmo nome e lista de argumentos, pode ter um comportamento diferente numa classe específica.</a:t>
            </a:r>
          </a:p>
          <a:p>
            <a:pPr algn="just">
              <a:buFont typeface="Wingdings" panose="05000000000000000000" pitchFamily="2" charset="2"/>
              <a:buNone/>
              <a:defRPr/>
            </a:pPr>
            <a:r>
              <a:rPr lang="pt-BR" sz="2000" b="0" i="0" dirty="0"/>
              <a:t>	Temos ainda o </a:t>
            </a:r>
            <a:r>
              <a:rPr lang="pt-BR" sz="2000" i="0" dirty="0"/>
              <a:t>encapsulamento </a:t>
            </a:r>
            <a:r>
              <a:rPr lang="pt-BR" sz="2000" b="0" i="0" dirty="0"/>
              <a:t>que é uma técnica que permite a ocultação de informações, ou seja, capacita-nos a separar os aspectos internos e externos de um objeto, ou seja, oculta-se aos demais objetos características específicas, o que permite a obtenção de independência de dados, uma vez que a implementação das estruturas de dados dos objetos não precisam ser conhecidas por quem as utiliza. </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Orientação a Objetos</a:t>
            </a:r>
          </a:p>
        </p:txBody>
      </p:sp>
    </p:spTree>
    <p:extLst>
      <p:ext uri="{BB962C8B-B14F-4D97-AF65-F5344CB8AC3E}">
        <p14:creationId xmlns:p14="http://schemas.microsoft.com/office/powerpoint/2010/main" val="2493406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0" y="836712"/>
            <a:ext cx="8892480" cy="5329138"/>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b="0" i="0" dirty="0"/>
              <a:t>	Finalmente, os Bancos de Dados Orientados a Objetos são a junção dos conceitos de Orientação a Objetos integradas aos conceitos de sistema de gerenciamento de banco de dados.</a:t>
            </a:r>
          </a:p>
          <a:p>
            <a:pPr algn="just">
              <a:buNone/>
              <a:defRPr/>
            </a:pPr>
            <a:r>
              <a:rPr lang="pt-BR" sz="2000" b="0" i="0" dirty="0"/>
              <a:t>	Assim um BDOO é um sistema em que a unidade de armazenamento é o objeto, como nas linguagens de POO.</a:t>
            </a:r>
          </a:p>
          <a:p>
            <a:pPr algn="just">
              <a:buFont typeface="Wingdings" panose="05000000000000000000" pitchFamily="2" charset="2"/>
              <a:buNone/>
              <a:defRPr/>
            </a:pPr>
            <a:r>
              <a:rPr lang="pt-BR" sz="2000" b="0" i="0" dirty="0"/>
              <a:t>	</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Orientação a Objetos</a:t>
            </a:r>
          </a:p>
        </p:txBody>
      </p:sp>
      <p:pic>
        <p:nvPicPr>
          <p:cNvPr id="4" name="Imagem 3"/>
          <p:cNvPicPr>
            <a:picLocks noChangeAspect="1"/>
          </p:cNvPicPr>
          <p:nvPr/>
        </p:nvPicPr>
        <p:blipFill>
          <a:blip r:embed="rId3"/>
          <a:stretch>
            <a:fillRect/>
          </a:stretch>
        </p:blipFill>
        <p:spPr>
          <a:xfrm>
            <a:off x="3755224" y="2668017"/>
            <a:ext cx="5388776" cy="3754760"/>
          </a:xfrm>
          <a:prstGeom prst="rect">
            <a:avLst/>
          </a:prstGeom>
        </p:spPr>
      </p:pic>
      <p:sp>
        <p:nvSpPr>
          <p:cNvPr id="6" name="Rectangle 3"/>
          <p:cNvSpPr txBox="1">
            <a:spLocks noChangeArrowheads="1"/>
          </p:cNvSpPr>
          <p:nvPr/>
        </p:nvSpPr>
        <p:spPr bwMode="auto">
          <a:xfrm>
            <a:off x="0" y="2492896"/>
            <a:ext cx="3275856" cy="4609058"/>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a:lstStyle>
          <a:p>
            <a:pPr algn="just">
              <a:buFont typeface="Wingdings" panose="05000000000000000000" pitchFamily="2" charset="2"/>
              <a:buNone/>
              <a:defRPr/>
            </a:pPr>
            <a:r>
              <a:rPr lang="pt-BR" sz="2000" b="0" i="0" kern="0" dirty="0"/>
              <a:t>	Diferentemente das linguagens, os dados são persistentes, isto é, existem mesmo depois do encerramento do sistema. </a:t>
            </a:r>
          </a:p>
          <a:p>
            <a:pPr algn="just">
              <a:buFont typeface="Wingdings" panose="05000000000000000000" pitchFamily="2" charset="2"/>
              <a:buNone/>
              <a:defRPr/>
            </a:pPr>
            <a:r>
              <a:rPr lang="pt-BR" sz="2000" b="0" i="0" kern="0" dirty="0"/>
              <a:t>	Basicamente estão de acordo com a representação </a:t>
            </a:r>
            <a:r>
              <a:rPr lang="pt-BR" sz="2000" b="0" i="0" kern="0"/>
              <a:t>ao lado.</a:t>
            </a:r>
            <a:endParaRPr lang="pt-BR" sz="2000" b="0" i="0" kern="0" dirty="0"/>
          </a:p>
        </p:txBody>
      </p:sp>
    </p:spTree>
    <p:extLst>
      <p:ext uri="{BB962C8B-B14F-4D97-AF65-F5344CB8AC3E}">
        <p14:creationId xmlns:p14="http://schemas.microsoft.com/office/powerpoint/2010/main" val="161155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251520" y="908720"/>
            <a:ext cx="8497639" cy="5257130"/>
          </a:xfrm>
          <a:ln>
            <a:miter lim="800000"/>
            <a:headEnd/>
            <a:tailEnd/>
          </a:ln>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defRPr/>
            </a:pPr>
            <a:r>
              <a:rPr lang="pt-BR" sz="2000" i="0" dirty="0"/>
              <a:t>Dados e Informações</a:t>
            </a:r>
          </a:p>
          <a:p>
            <a:pPr algn="just">
              <a:buFont typeface="Wingdings" panose="05000000000000000000" pitchFamily="2" charset="2"/>
              <a:buNone/>
              <a:defRPr/>
            </a:pPr>
            <a:endParaRPr lang="pt-BR" sz="2000" b="0" i="0" dirty="0"/>
          </a:p>
          <a:p>
            <a:pPr algn="just">
              <a:buFont typeface="Wingdings" panose="05000000000000000000" pitchFamily="2" charset="2"/>
              <a:buNone/>
              <a:defRPr/>
            </a:pPr>
            <a:r>
              <a:rPr lang="pt-BR" sz="2000" i="0" dirty="0"/>
              <a:t>Dados: </a:t>
            </a:r>
            <a:r>
              <a:rPr lang="pt-BR" sz="2000" b="0" i="0" dirty="0"/>
              <a:t>utilizado para se referir ao que realmente está armazenado. Exemplo: Nome (primeiro nome e sobrenome), endereço (logradouro, número, complemento)</a:t>
            </a:r>
          </a:p>
          <a:p>
            <a:pPr algn="just">
              <a:buFont typeface="Wingdings" panose="05000000000000000000" pitchFamily="2" charset="2"/>
              <a:buNone/>
              <a:defRPr/>
            </a:pPr>
            <a:endParaRPr lang="pt-BR" sz="2000" b="0" i="0" dirty="0"/>
          </a:p>
          <a:p>
            <a:pPr algn="just">
              <a:buFont typeface="Wingdings" panose="05000000000000000000" pitchFamily="2" charset="2"/>
              <a:buNone/>
              <a:defRPr/>
            </a:pPr>
            <a:r>
              <a:rPr lang="pt-BR" sz="2000" i="0" dirty="0"/>
              <a:t>Informações: </a:t>
            </a:r>
            <a:r>
              <a:rPr lang="pt-BR" sz="2000" b="0" i="0" dirty="0"/>
              <a:t>utilizado para se referir ao significado dos dados para um determinado usuário. Exemplo: nome e endereço</a:t>
            </a:r>
          </a:p>
          <a:p>
            <a:pPr algn="just">
              <a:buFont typeface="Wingdings" panose="05000000000000000000" pitchFamily="2" charset="2"/>
              <a:buNone/>
              <a:defRPr/>
            </a:pPr>
            <a:endParaRPr lang="pt-BR" sz="2000" b="0" i="0" dirty="0"/>
          </a:p>
          <a:p>
            <a:pPr algn="just">
              <a:buFont typeface="Wingdings" panose="05000000000000000000" pitchFamily="2" charset="2"/>
              <a:buNone/>
              <a:defRPr/>
            </a:pPr>
            <a:r>
              <a:rPr lang="pt-BR" sz="2000" b="0" i="0" dirty="0"/>
              <a:t>Os dados não possuem significado, referindo-se somente ao conteúdo armazenado, que quando e se adquirem significância, passam a ser chamados de informações. Trata-se de um erro, portanto, confundir uma coisa com outra.</a:t>
            </a:r>
          </a:p>
          <a:p>
            <a:pPr algn="just">
              <a:buFont typeface="Wingdings" panose="05000000000000000000" pitchFamily="2" charset="2"/>
              <a:buNone/>
              <a:defRPr/>
            </a:pPr>
            <a:endParaRPr lang="pt-BR" sz="2000" b="0" i="0" dirty="0"/>
          </a:p>
          <a:p>
            <a:pPr>
              <a:defRPr/>
            </a:pPr>
            <a:endParaRPr 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extLst>
      <p:ext uri="{BB962C8B-B14F-4D97-AF65-F5344CB8AC3E}">
        <p14:creationId xmlns:p14="http://schemas.microsoft.com/office/powerpoint/2010/main" val="3980447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0825" y="836613"/>
            <a:ext cx="8353425"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Propriedades de um Banco de Dados</a:t>
            </a:r>
          </a:p>
          <a:p>
            <a:endParaRPr lang="pt-BR" altLang="pt-BR" sz="2100" i="0" dirty="0"/>
          </a:p>
          <a:p>
            <a:pPr marL="342900" indent="-342900" algn="just">
              <a:buFont typeface="Arial" panose="020B0604020202020204" pitchFamily="34" charset="0"/>
              <a:buChar char="•"/>
            </a:pPr>
            <a:r>
              <a:rPr lang="pt-BR" altLang="pt-BR" sz="2000" b="0" i="0" dirty="0"/>
              <a:t>Coleção lógica e coerente de dados (dados dispostos de forma desordenada não pode ser  referenciado como banco de dados);</a:t>
            </a:r>
          </a:p>
          <a:p>
            <a:pPr marL="342900" indent="-342900" algn="just">
              <a:buFont typeface="Arial" panose="020B0604020202020204" pitchFamily="34" charset="0"/>
              <a:buChar char="•"/>
            </a:pPr>
            <a:endParaRPr lang="pt-BR" altLang="pt-BR" sz="2000" b="0" i="0" dirty="0"/>
          </a:p>
          <a:p>
            <a:pPr marL="342900" indent="-342900" algn="just">
              <a:buFont typeface="Arial" panose="020B0604020202020204" pitchFamily="34" charset="0"/>
              <a:buChar char="•"/>
            </a:pPr>
            <a:r>
              <a:rPr lang="pt-BR" altLang="pt-BR" sz="2000" b="0" i="0" dirty="0"/>
              <a:t>É projetado, construído e </a:t>
            </a:r>
            <a:r>
              <a:rPr lang="pt-BR" altLang="pt-BR" sz="2000" b="0" i="0" dirty="0" err="1"/>
              <a:t>populado</a:t>
            </a:r>
            <a:r>
              <a:rPr lang="pt-BR" altLang="pt-BR" sz="2000" b="0" i="0" dirty="0"/>
              <a:t> com dados para um propósito específico; </a:t>
            </a:r>
          </a:p>
          <a:p>
            <a:pPr marL="342900" indent="-342900" algn="just">
              <a:buFont typeface="Arial" panose="020B0604020202020204" pitchFamily="34" charset="0"/>
              <a:buChar char="•"/>
            </a:pPr>
            <a:endParaRPr lang="pt-BR" altLang="pt-BR" sz="2000" b="0" i="0" dirty="0"/>
          </a:p>
          <a:p>
            <a:pPr marL="342900" indent="-342900" algn="just">
              <a:buFont typeface="Arial" panose="020B0604020202020204" pitchFamily="34" charset="0"/>
              <a:buChar char="•"/>
            </a:pPr>
            <a:r>
              <a:rPr lang="pt-BR" altLang="pt-BR" sz="2000" b="0" i="0" dirty="0"/>
              <a:t>Um banco de dados possui um conjunto pré-definido de usuários e aplicações;</a:t>
            </a:r>
          </a:p>
          <a:p>
            <a:pPr marL="342900" indent="-342900" algn="just">
              <a:buFont typeface="Arial" panose="020B0604020202020204" pitchFamily="34" charset="0"/>
              <a:buChar char="•"/>
            </a:pPr>
            <a:endParaRPr lang="pt-BR" altLang="pt-BR" sz="2000" b="0" i="0" dirty="0"/>
          </a:p>
          <a:p>
            <a:pPr marL="342900" indent="-342900" algn="just">
              <a:buFont typeface="Arial" panose="020B0604020202020204" pitchFamily="34" charset="0"/>
              <a:buChar char="•"/>
            </a:pPr>
            <a:r>
              <a:rPr lang="pt-BR" altLang="pt-BR" sz="2000" b="0" i="0" dirty="0"/>
              <a:t>Serve para representar algum aspecto do mundo real, uma porção da realidade, sendo então um modelo de uma realidade a que se quer representar.</a:t>
            </a:r>
          </a:p>
          <a:p>
            <a:pPr marL="285750" indent="-285750" eaLnBrk="1" hangingPunct="1">
              <a:spcBef>
                <a:spcPct val="20000"/>
              </a:spcBef>
              <a:buFont typeface="Arial" panose="020B0604020202020204" pitchFamily="34" charset="0"/>
              <a:buChar char="•"/>
            </a:pPr>
            <a:endParaRPr lang="pt-BR" altLang="pt-BR" sz="15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9388" y="765175"/>
            <a:ext cx="8641084" cy="561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SGBD  - Sistemas Gerenciadores de Banco de Dados</a:t>
            </a:r>
          </a:p>
          <a:p>
            <a:r>
              <a:rPr lang="pt-BR" altLang="pt-BR" sz="2100" i="0" dirty="0"/>
              <a:t>DBMS – </a:t>
            </a:r>
            <a:r>
              <a:rPr lang="pt-BR" altLang="pt-BR" sz="2100" i="0" dirty="0" err="1"/>
              <a:t>Database</a:t>
            </a:r>
            <a:r>
              <a:rPr lang="pt-BR" altLang="pt-BR" sz="2100" i="0" dirty="0"/>
              <a:t> Management System</a:t>
            </a:r>
          </a:p>
          <a:p>
            <a:endParaRPr lang="pt-BR" altLang="pt-BR" i="0" dirty="0"/>
          </a:p>
          <a:p>
            <a:r>
              <a:rPr lang="pt-BR" altLang="pt-BR" sz="2000" b="0" i="0" dirty="0"/>
              <a:t>É um sistema de software genérico para manipular bancos de dados. </a:t>
            </a:r>
          </a:p>
          <a:p>
            <a:endParaRPr lang="pt-BR" altLang="pt-BR" sz="2000" b="0" i="0" dirty="0"/>
          </a:p>
          <a:p>
            <a:r>
              <a:rPr lang="pt-BR" altLang="pt-BR" sz="2000" b="0" i="0" dirty="0"/>
              <a:t>É um software com recursos específicos para facilitar a manipulação das informações dos bancos de dados e o desenvolvimento de programas aplicativos.</a:t>
            </a:r>
          </a:p>
          <a:p>
            <a:endParaRPr lang="pt-BR" altLang="pt-BR" sz="2000" b="0" i="0" dirty="0"/>
          </a:p>
          <a:p>
            <a:r>
              <a:rPr lang="pt-BR" altLang="pt-BR" sz="2000" b="0" i="0" dirty="0"/>
              <a:t>Seu principal objetivo é propiciar um ambiente conveniente e eficiente para a recuperação e armazenamento das informações do banco de dados.</a:t>
            </a:r>
          </a:p>
          <a:p>
            <a:endParaRPr lang="pt-BR" altLang="pt-BR" sz="2000" b="0" i="0" dirty="0"/>
          </a:p>
          <a:p>
            <a:r>
              <a:rPr lang="pt-BR" altLang="pt-BR" sz="2000" b="0" i="0" dirty="0"/>
              <a:t>Exemplos de gerenciadores de banco de dados relacionais em uso: Oracle, MS SQL-Server, Sybase, </a:t>
            </a:r>
            <a:r>
              <a:rPr lang="pt-BR" altLang="pt-BR" sz="2000" b="0" i="0" dirty="0" err="1"/>
              <a:t>PostgreSQL</a:t>
            </a:r>
            <a:r>
              <a:rPr lang="pt-BR" altLang="pt-BR" sz="2000" b="0" i="0" dirty="0"/>
              <a:t>, MySQL, db2.</a:t>
            </a:r>
          </a:p>
          <a:p>
            <a:r>
              <a:rPr lang="pt-BR" altLang="pt-BR" sz="2000" b="0" i="0" dirty="0"/>
              <a:t>Temos bancos de dados chamados de </a:t>
            </a:r>
            <a:r>
              <a:rPr lang="pt-BR" altLang="pt-BR" sz="2000" b="0" i="0" dirty="0" err="1"/>
              <a:t>pseudo-relacionais</a:t>
            </a:r>
            <a:r>
              <a:rPr lang="pt-BR" altLang="pt-BR" sz="2000" b="0" i="0" dirty="0"/>
              <a:t> como </a:t>
            </a:r>
            <a:r>
              <a:rPr lang="pt-BR" altLang="pt-BR" sz="2000" b="0" i="0" dirty="0" err="1"/>
              <a:t>Paradox</a:t>
            </a:r>
            <a:r>
              <a:rPr lang="pt-BR" altLang="pt-BR" sz="2000" b="0" i="0" dirty="0"/>
              <a:t>*, Access*, </a:t>
            </a:r>
            <a:r>
              <a:rPr lang="pt-BR" altLang="pt-BR" sz="2000" b="0" i="0" dirty="0" err="1"/>
              <a:t>DBase</a:t>
            </a:r>
            <a:r>
              <a:rPr lang="pt-BR" altLang="pt-BR" sz="2000" b="0" i="0" dirty="0"/>
              <a:t>* que obedecem somente alguns aspectos do modelo relacional proposto por </a:t>
            </a:r>
            <a:r>
              <a:rPr lang="pt-BR" altLang="pt-BR" sz="2000" b="0" i="0" dirty="0" err="1"/>
              <a:t>Codd</a:t>
            </a:r>
            <a:r>
              <a:rPr lang="pt-BR" altLang="pt-BR" sz="2000" b="0" i="0" dirty="0"/>
              <a:t>.</a:t>
            </a:r>
          </a:p>
          <a:p>
            <a:pPr eaLnBrk="1" hangingPunct="1">
              <a:spcBef>
                <a:spcPct val="20000"/>
              </a:spcBef>
            </a:pPr>
            <a:endParaRPr lang="pt-BR" altLang="pt-BR"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79388" y="765175"/>
            <a:ext cx="8424862"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Sistema de Banco de Dados</a:t>
            </a:r>
          </a:p>
          <a:p>
            <a:endParaRPr lang="pt-BR" altLang="pt-BR" sz="2100" i="0" dirty="0"/>
          </a:p>
          <a:p>
            <a:r>
              <a:rPr lang="pt-BR" altLang="pt-BR" sz="2000" b="0" i="0" dirty="0"/>
              <a:t>Conjunto formado por um banco de dados (coleção de dados persistentes), mais as aplicações (</a:t>
            </a:r>
            <a:r>
              <a:rPr lang="pt-BR" altLang="pt-BR" sz="2000" b="0" i="0" dirty="0" err="1"/>
              <a:t>SGBD´s</a:t>
            </a:r>
            <a:r>
              <a:rPr lang="pt-BR" altLang="pt-BR" sz="2000" b="0" i="0" dirty="0"/>
              <a:t>) que manipulam o mesmo. </a:t>
            </a:r>
          </a:p>
          <a:p>
            <a:r>
              <a:rPr lang="pt-BR" altLang="pt-BR" sz="2000" b="0" i="0" dirty="0"/>
              <a:t>	</a:t>
            </a:r>
          </a:p>
          <a:p>
            <a:r>
              <a:rPr lang="pt-BR" altLang="pt-BR" sz="2000" b="0" i="0" dirty="0"/>
              <a:t>Trata-se então de um sistema de manutenção de registros por computador, envolvendo quatro componentes principais:</a:t>
            </a:r>
          </a:p>
          <a:p>
            <a:endParaRPr lang="pt-BR" altLang="pt-BR" sz="2000" b="0" i="0" dirty="0"/>
          </a:p>
          <a:p>
            <a:pPr marL="800100" lvl="1" indent="-342900">
              <a:buFont typeface="Arial" panose="020B0604020202020204" pitchFamily="34" charset="0"/>
              <a:buChar char="•"/>
            </a:pPr>
            <a:r>
              <a:rPr lang="pt-BR" altLang="pt-BR" sz="2000" b="0" i="0" dirty="0"/>
              <a:t> Dados;</a:t>
            </a:r>
          </a:p>
          <a:p>
            <a:pPr marL="800100" lvl="1" indent="-342900">
              <a:buFont typeface="Arial" panose="020B0604020202020204" pitchFamily="34" charset="0"/>
              <a:buChar char="•"/>
            </a:pPr>
            <a:r>
              <a:rPr lang="pt-BR" altLang="pt-BR" sz="2000" b="0" i="0" dirty="0"/>
              <a:t> Hardware;</a:t>
            </a:r>
          </a:p>
          <a:p>
            <a:pPr marL="800100" lvl="1" indent="-342900">
              <a:buFont typeface="Arial" panose="020B0604020202020204" pitchFamily="34" charset="0"/>
              <a:buChar char="•"/>
            </a:pPr>
            <a:r>
              <a:rPr lang="pt-BR" altLang="pt-BR" sz="2000" b="0" i="0" dirty="0"/>
              <a:t> Software e;</a:t>
            </a:r>
          </a:p>
          <a:p>
            <a:pPr marL="800100" lvl="1" indent="-342900">
              <a:buFont typeface="Arial" panose="020B0604020202020204" pitchFamily="34" charset="0"/>
              <a:buChar char="•"/>
            </a:pPr>
            <a:r>
              <a:rPr lang="pt-BR" altLang="pt-BR" sz="2000" b="0" i="0" dirty="0"/>
              <a:t> Usuários.</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0" y="1052736"/>
            <a:ext cx="882047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800" i="0" dirty="0"/>
              <a:t>Componentes de um Sistema de Banco de Dados</a:t>
            </a:r>
          </a:p>
          <a:p>
            <a:endParaRPr lang="pt-BR" altLang="pt-BR" sz="2800" i="0" dirty="0"/>
          </a:p>
        </p:txBody>
      </p:sp>
      <p:graphicFrame>
        <p:nvGraphicFramePr>
          <p:cNvPr id="2050" name="Object 4"/>
          <p:cNvGraphicFramePr>
            <a:graphicFrameLocks noGrp="1" noChangeAspect="1"/>
          </p:cNvGraphicFramePr>
          <p:nvPr>
            <p:ph idx="1"/>
          </p:nvPr>
        </p:nvGraphicFramePr>
        <p:xfrm>
          <a:off x="446088" y="2563813"/>
          <a:ext cx="8229600" cy="3519487"/>
        </p:xfrm>
        <a:graphic>
          <a:graphicData uri="http://schemas.openxmlformats.org/presentationml/2006/ole">
            <mc:AlternateContent xmlns:mc="http://schemas.openxmlformats.org/markup-compatibility/2006">
              <mc:Choice xmlns:v="urn:schemas-microsoft-com:vml" Requires="v">
                <p:oleObj spid="_x0000_s2083" name="Visio" r:id="rId4" imgW="9492767" imgH="4058596" progId="Visio.Drawing.11">
                  <p:embed/>
                </p:oleObj>
              </mc:Choice>
              <mc:Fallback>
                <p:oleObj name="Visio" r:id="rId4" imgW="9492767" imgH="4058596"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88" y="2563813"/>
                        <a:ext cx="8229600" cy="35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107504" y="884749"/>
            <a:ext cx="9036496" cy="13921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1940 até meados dos anos 1960:  Os dados eram armazenados em Fitas e Cartões Perfurados, passando posteriormente para armazenamento em Fitas Magnéticas. A leitura dos dados era feita sequencialmente, portanto a forma para se localizar um dado qualquer é sempre a da “força bruta”, ou seja, buscando-se o dado até o encontrar ou se chegar ao final da lista.</a:t>
            </a:r>
          </a:p>
        </p:txBody>
      </p:sp>
      <p:sp>
        <p:nvSpPr>
          <p:cNvPr id="108550" name="Rectangle 6"/>
          <p:cNvSpPr>
            <a:spLocks noChangeArrowheads="1"/>
          </p:cNvSpPr>
          <p:nvPr/>
        </p:nvSpPr>
        <p:spPr bwMode="auto">
          <a:xfrm>
            <a:off x="251520" y="2250206"/>
            <a:ext cx="4544010" cy="360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b="1" i="1">
                <a:solidFill>
                  <a:schemeClr val="bg2"/>
                </a:solidFill>
                <a:latin typeface="Square721 BT" pitchFamily="34" charset="0"/>
              </a:defRPr>
            </a:lvl1pPr>
            <a:lvl2pPr marL="685800" indent="-22860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543050" indent="-171450">
              <a:defRPr b="1" i="1">
                <a:solidFill>
                  <a:schemeClr val="bg2"/>
                </a:solidFill>
                <a:latin typeface="Square721 BT" pitchFamily="34" charset="0"/>
              </a:defRPr>
            </a:lvl4pPr>
            <a:lvl5pPr marL="2000250" indent="-171450">
              <a:defRPr b="1" i="1">
                <a:solidFill>
                  <a:schemeClr val="bg2"/>
                </a:solidFill>
                <a:latin typeface="Square721 BT" pitchFamily="34" charset="0"/>
              </a:defRPr>
            </a:lvl5pPr>
            <a:lvl6pPr marL="2457450" indent="-171450" eaLnBrk="0" fontAlgn="base" hangingPunct="0">
              <a:spcBef>
                <a:spcPct val="0"/>
              </a:spcBef>
              <a:spcAft>
                <a:spcPct val="0"/>
              </a:spcAft>
              <a:defRPr b="1" i="1">
                <a:solidFill>
                  <a:schemeClr val="bg2"/>
                </a:solidFill>
                <a:latin typeface="Square721 BT" pitchFamily="34" charset="0"/>
              </a:defRPr>
            </a:lvl6pPr>
            <a:lvl7pPr marL="2914650" indent="-171450" eaLnBrk="0" fontAlgn="base" hangingPunct="0">
              <a:spcBef>
                <a:spcPct val="0"/>
              </a:spcBef>
              <a:spcAft>
                <a:spcPct val="0"/>
              </a:spcAft>
              <a:defRPr b="1" i="1">
                <a:solidFill>
                  <a:schemeClr val="bg2"/>
                </a:solidFill>
                <a:latin typeface="Square721 BT" pitchFamily="34" charset="0"/>
              </a:defRPr>
            </a:lvl7pPr>
            <a:lvl8pPr marL="3371850" indent="-171450" eaLnBrk="0" fontAlgn="base" hangingPunct="0">
              <a:spcBef>
                <a:spcPct val="0"/>
              </a:spcBef>
              <a:spcAft>
                <a:spcPct val="0"/>
              </a:spcAft>
              <a:defRPr b="1" i="1">
                <a:solidFill>
                  <a:schemeClr val="bg2"/>
                </a:solidFill>
                <a:latin typeface="Square721 BT" pitchFamily="34" charset="0"/>
              </a:defRPr>
            </a:lvl8pPr>
            <a:lvl9pPr marL="3829050" indent="-171450" eaLnBrk="0" fontAlgn="base" hangingPunct="0">
              <a:spcBef>
                <a:spcPct val="0"/>
              </a:spcBef>
              <a:spcAft>
                <a:spcPct val="0"/>
              </a:spcAft>
              <a:defRPr b="1" i="1">
                <a:solidFill>
                  <a:schemeClr val="bg2"/>
                </a:solidFill>
                <a:latin typeface="Square721 BT" pitchFamily="34" charset="0"/>
              </a:defRPr>
            </a:lvl9pPr>
          </a:lstStyle>
          <a:p>
            <a:pPr marL="0" indent="0">
              <a:lnSpc>
                <a:spcPct val="90000"/>
              </a:lnSpc>
              <a:spcBef>
                <a:spcPct val="30000"/>
              </a:spcBef>
              <a:buClr>
                <a:schemeClr val="bg2"/>
              </a:buClr>
            </a:pPr>
            <a:r>
              <a:rPr lang="pt-BR" altLang="pt-BR" sz="2000" b="0" i="0" dirty="0">
                <a:solidFill>
                  <a:srgbClr val="000000"/>
                </a:solidFill>
                <a:latin typeface="Calibri" panose="020F0502020204030204" pitchFamily="34" charset="0"/>
              </a:rPr>
              <a:t>O Mark I, projeto de Howard </a:t>
            </a:r>
            <a:r>
              <a:rPr lang="pt-BR" altLang="pt-BR" sz="2000" b="0" i="0" dirty="0" err="1">
                <a:solidFill>
                  <a:srgbClr val="000000"/>
                </a:solidFill>
                <a:latin typeface="Calibri" panose="020F0502020204030204" pitchFamily="34" charset="0"/>
              </a:rPr>
              <a:t>Aiken</a:t>
            </a:r>
            <a:r>
              <a:rPr lang="pt-BR" altLang="pt-BR" sz="2000" b="0" i="0" dirty="0">
                <a:solidFill>
                  <a:srgbClr val="000000"/>
                </a:solidFill>
                <a:latin typeface="Calibri" panose="020F0502020204030204" pitchFamily="34" charset="0"/>
              </a:rPr>
              <a:t> foi a primeira Calculadora Digital operacional, utilíssimo na segunda guerra mundial, assim como o </a:t>
            </a:r>
            <a:r>
              <a:rPr lang="pt-BR" altLang="pt-BR" sz="2000" b="0" i="0" dirty="0" err="1">
                <a:solidFill>
                  <a:srgbClr val="000000"/>
                </a:solidFill>
                <a:latin typeface="Calibri" panose="020F0502020204030204" pitchFamily="34" charset="0"/>
              </a:rPr>
              <a:t>Colussus</a:t>
            </a:r>
            <a:r>
              <a:rPr lang="pt-BR" altLang="pt-BR" sz="2000" b="0" i="0" dirty="0">
                <a:solidFill>
                  <a:srgbClr val="000000"/>
                </a:solidFill>
                <a:latin typeface="Calibri" panose="020F0502020204030204" pitchFamily="34" charset="0"/>
              </a:rPr>
              <a:t>, de Alan Turing, mas tecnicamente ambos não são considerados computadores.</a:t>
            </a:r>
          </a:p>
          <a:p>
            <a:pPr marL="0" indent="0">
              <a:lnSpc>
                <a:spcPct val="90000"/>
              </a:lnSpc>
              <a:spcBef>
                <a:spcPct val="30000"/>
              </a:spcBef>
              <a:buClr>
                <a:schemeClr val="bg2"/>
              </a:buClr>
            </a:pPr>
            <a:r>
              <a:rPr lang="pt-BR" altLang="pt-BR" sz="2000" b="0" i="0" dirty="0">
                <a:latin typeface="Calibri" panose="020F0502020204030204" pitchFamily="34" charset="0"/>
              </a:rPr>
              <a:t>O </a:t>
            </a:r>
            <a:r>
              <a:rPr lang="pt-BR" altLang="pt-BR" sz="2000" b="0" i="0" dirty="0" err="1">
                <a:latin typeface="Calibri" panose="020F0502020204030204" pitchFamily="34" charset="0"/>
              </a:rPr>
              <a:t>Colossus</a:t>
            </a:r>
            <a:r>
              <a:rPr lang="pt-BR" altLang="pt-BR" sz="2000" b="0" i="0" dirty="0">
                <a:latin typeface="Calibri" panose="020F0502020204030204" pitchFamily="34" charset="0"/>
              </a:rPr>
              <a:t> trabalhava com símbolos perfurados  em de fita de papel  que eram lidos por célula fotoelétrica. Comparava a mensagem </a:t>
            </a:r>
            <a:r>
              <a:rPr lang="pt-BR" altLang="pt-BR" sz="2000" b="0" i="0" dirty="0" err="1">
                <a:latin typeface="Calibri" panose="020F0502020204030204" pitchFamily="34" charset="0"/>
              </a:rPr>
              <a:t>cirfrada</a:t>
            </a:r>
            <a:r>
              <a:rPr lang="pt-BR" altLang="pt-BR" sz="2000" b="0" i="0" dirty="0">
                <a:latin typeface="Calibri" panose="020F0502020204030204" pitchFamily="34" charset="0"/>
              </a:rPr>
              <a:t> com os códigos conhecidos até encontrar uma coincidência. Ele processava 25.000 caracteres por segundo.</a:t>
            </a:r>
          </a:p>
          <a:p>
            <a:pPr marL="0" indent="0">
              <a:lnSpc>
                <a:spcPct val="90000"/>
              </a:lnSpc>
              <a:spcBef>
                <a:spcPct val="30000"/>
              </a:spcBef>
              <a:buClr>
                <a:schemeClr val="bg2"/>
              </a:buClr>
            </a:pPr>
            <a:endParaRPr lang="pt-BR" altLang="pt-BR" sz="2000" b="0" i="0" dirty="0">
              <a:solidFill>
                <a:srgbClr val="000000"/>
              </a:solidFill>
              <a:latin typeface="Calibri" panose="020F0502020204030204" pitchFamily="34" charset="0"/>
            </a:endParaRPr>
          </a:p>
          <a:p>
            <a:pPr marL="0" indent="0">
              <a:lnSpc>
                <a:spcPct val="90000"/>
              </a:lnSpc>
              <a:spcBef>
                <a:spcPct val="30000"/>
              </a:spcBef>
              <a:buClr>
                <a:schemeClr val="bg2"/>
              </a:buClr>
            </a:pPr>
            <a:endParaRPr lang="pt-BR" altLang="pt-BR" sz="2000" b="0" i="0" dirty="0">
              <a:solidFill>
                <a:srgbClr val="000000"/>
              </a:solidFill>
              <a:latin typeface="Calibri" panose="020F0502020204030204" pitchFamily="34" charset="0"/>
            </a:endParaRPr>
          </a:p>
        </p:txBody>
      </p:sp>
      <p:pic>
        <p:nvPicPr>
          <p:cNvPr id="6" name="Picture 4" descr="mark1 19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76056" y="2450208"/>
            <a:ext cx="3072043" cy="1795979"/>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descr="colossus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22086" y="4594817"/>
            <a:ext cx="2520082" cy="1706328"/>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CaixaDeTexto 1"/>
          <p:cNvSpPr txBox="1"/>
          <p:nvPr/>
        </p:nvSpPr>
        <p:spPr>
          <a:xfrm>
            <a:off x="5082172" y="4287240"/>
            <a:ext cx="1794084" cy="369332"/>
          </a:xfrm>
          <a:prstGeom prst="rect">
            <a:avLst/>
          </a:prstGeom>
          <a:noFill/>
        </p:spPr>
        <p:txBody>
          <a:bodyPr wrap="square" rtlCol="0">
            <a:spAutoFit/>
          </a:bodyPr>
          <a:lstStyle/>
          <a:p>
            <a:r>
              <a:rPr lang="pt-BR" b="0" i="0" dirty="0">
                <a:solidFill>
                  <a:schemeClr val="bg2"/>
                </a:solidFill>
              </a:rPr>
              <a:t>Mark I - 1944</a:t>
            </a:r>
          </a:p>
        </p:txBody>
      </p:sp>
      <p:sp>
        <p:nvSpPr>
          <p:cNvPr id="9" name="CaixaDeTexto 8"/>
          <p:cNvSpPr txBox="1"/>
          <p:nvPr/>
        </p:nvSpPr>
        <p:spPr>
          <a:xfrm>
            <a:off x="6444207" y="6275776"/>
            <a:ext cx="2016225" cy="369332"/>
          </a:xfrm>
          <a:prstGeom prst="rect">
            <a:avLst/>
          </a:prstGeom>
          <a:noFill/>
        </p:spPr>
        <p:txBody>
          <a:bodyPr wrap="square" rtlCol="0">
            <a:spAutoFit/>
          </a:bodyPr>
          <a:lstStyle/>
          <a:p>
            <a:r>
              <a:rPr lang="pt-BR" b="0" i="0" dirty="0" err="1">
                <a:solidFill>
                  <a:schemeClr val="bg2"/>
                </a:solidFill>
              </a:rPr>
              <a:t>Colossus</a:t>
            </a:r>
            <a:r>
              <a:rPr lang="pt-BR" b="0" i="0" dirty="0">
                <a:solidFill>
                  <a:schemeClr val="bg2"/>
                </a:solidFill>
              </a:rPr>
              <a:t> - 1943</a:t>
            </a:r>
          </a:p>
        </p:txBody>
      </p:sp>
      <p:sp>
        <p:nvSpPr>
          <p:cNvPr id="10" name="CaixaDeTexto 9"/>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251520" y="1196752"/>
            <a:ext cx="8353425" cy="5246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pPr>
            <a:r>
              <a:rPr lang="pt-BR" altLang="pt-BR" sz="2100" i="0" dirty="0"/>
              <a:t>	Dados</a:t>
            </a:r>
            <a:r>
              <a:rPr lang="pt-BR" altLang="pt-BR" sz="1800" b="0" i="0" dirty="0"/>
              <a:t>: Estão disponíveis em máquinas que variam desde pequenos computadores de mão, computadores pessoais, mainframes, etc.</a:t>
            </a:r>
          </a:p>
          <a:p>
            <a:pPr algn="just">
              <a:buFont typeface="Wingdings" panose="05000000000000000000" pitchFamily="2" charset="2"/>
              <a:buNone/>
            </a:pPr>
            <a:endParaRPr lang="pt-BR" altLang="pt-BR" sz="1800" b="0" i="0" u="sng" dirty="0"/>
          </a:p>
          <a:p>
            <a:pPr algn="just">
              <a:buFont typeface="Wingdings" panose="05000000000000000000" pitchFamily="2" charset="2"/>
              <a:buNone/>
            </a:pPr>
            <a:r>
              <a:rPr lang="pt-BR" altLang="pt-BR" sz="1800" b="0" i="0" dirty="0"/>
              <a:t>	</a:t>
            </a:r>
            <a:r>
              <a:rPr lang="pt-BR" altLang="pt-BR" sz="1800" i="0" dirty="0"/>
              <a:t>Monousuário:</a:t>
            </a:r>
            <a:r>
              <a:rPr lang="pt-BR" altLang="pt-BR" sz="1800" b="0" i="0" dirty="0"/>
              <a:t> é um sistema em que no máximo um usuário consegue acessar o banco de dados em um determinado momento. Atualmente são raros os produtos que exigem uso exclusivo.</a:t>
            </a:r>
          </a:p>
          <a:p>
            <a:pPr algn="just">
              <a:buFont typeface="Wingdings" panose="05000000000000000000" pitchFamily="2" charset="2"/>
              <a:buNone/>
            </a:pPr>
            <a:endParaRPr lang="pt-BR" altLang="pt-BR" sz="1800" b="0" i="0" dirty="0"/>
          </a:p>
          <a:p>
            <a:pPr algn="just">
              <a:buFont typeface="Wingdings" panose="05000000000000000000" pitchFamily="2" charset="2"/>
              <a:buNone/>
            </a:pPr>
            <a:r>
              <a:rPr lang="pt-BR" altLang="pt-BR" sz="1800" b="0" i="0" dirty="0"/>
              <a:t>	</a:t>
            </a:r>
            <a:r>
              <a:rPr lang="pt-BR" altLang="pt-BR" sz="1800" i="0" dirty="0"/>
              <a:t>Multiusuário: </a:t>
            </a:r>
            <a:r>
              <a:rPr lang="pt-BR" altLang="pt-BR" sz="1800" b="0" i="0" dirty="0"/>
              <a:t>é um sistema onde vários usuários podem acessar o banco de dados ao mesmo tempo, que deverão estar integrados e compartilhados.</a:t>
            </a:r>
          </a:p>
          <a:p>
            <a:pPr algn="just">
              <a:buFont typeface="Wingdings" panose="05000000000000000000" pitchFamily="2" charset="2"/>
              <a:buNone/>
            </a:pPr>
            <a:endParaRPr lang="pt-BR" altLang="pt-BR" sz="1800" b="0" i="0" dirty="0"/>
          </a:p>
          <a:p>
            <a:pPr algn="just">
              <a:buFont typeface="Wingdings" panose="05000000000000000000" pitchFamily="2" charset="2"/>
              <a:buNone/>
            </a:pPr>
            <a:r>
              <a:rPr lang="pt-BR" altLang="pt-BR" sz="1800" b="0" i="0" dirty="0"/>
              <a:t>	</a:t>
            </a:r>
            <a:r>
              <a:rPr lang="pt-BR" altLang="pt-BR" sz="1800" i="0" dirty="0"/>
              <a:t>Integrado:</a:t>
            </a:r>
            <a:r>
              <a:rPr lang="pt-BR" altLang="pt-BR" sz="1800" b="0" i="0" dirty="0"/>
              <a:t> Uma única visão para o dado em si.</a:t>
            </a:r>
          </a:p>
          <a:p>
            <a:pPr algn="just">
              <a:buFont typeface="Wingdings" panose="05000000000000000000" pitchFamily="2" charset="2"/>
              <a:buNone/>
            </a:pPr>
            <a:r>
              <a:rPr lang="pt-BR" altLang="pt-BR" sz="1800" b="0" i="0" dirty="0"/>
              <a:t>	Exemplo: Dados do Cliente não podem aparecer em vários locais simultaneamente.</a:t>
            </a:r>
          </a:p>
          <a:p>
            <a:pPr algn="just">
              <a:buFont typeface="Wingdings" panose="05000000000000000000" pitchFamily="2" charset="2"/>
              <a:buNone/>
            </a:pPr>
            <a:endParaRPr lang="pt-BR" altLang="pt-BR" sz="1800" b="0" i="0" dirty="0"/>
          </a:p>
          <a:p>
            <a:pPr algn="just">
              <a:buFont typeface="Wingdings" panose="05000000000000000000" pitchFamily="2" charset="2"/>
              <a:buNone/>
            </a:pPr>
            <a:r>
              <a:rPr lang="pt-BR" altLang="pt-BR" sz="1800" b="0" i="0" dirty="0"/>
              <a:t>	</a:t>
            </a:r>
            <a:r>
              <a:rPr lang="pt-BR" altLang="pt-BR" sz="1800" i="0" dirty="0"/>
              <a:t>Compartilhado:</a:t>
            </a:r>
            <a:r>
              <a:rPr lang="pt-BR" altLang="pt-BR" sz="1800" b="0" i="0" dirty="0"/>
              <a:t> Vários usuários podem ter acesso aos mesmos dados simultaneamente. Exemplo: Consulta e Alteração da ficha cadastral do Cliente.</a:t>
            </a:r>
          </a:p>
          <a:p>
            <a:pPr>
              <a:buFont typeface="Wingdings" panose="05000000000000000000" pitchFamily="2" charset="2"/>
              <a:buNone/>
            </a:pPr>
            <a:endParaRPr lang="pt-BR" altLang="pt-BR" sz="18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179512" y="980728"/>
            <a:ext cx="8497888" cy="5246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pPr>
            <a:r>
              <a:rPr lang="pt-BR" altLang="pt-BR" sz="2100" i="0" dirty="0"/>
              <a:t>	Hardware</a:t>
            </a:r>
            <a:r>
              <a:rPr lang="pt-BR" altLang="pt-BR" sz="1800" b="0" i="0" dirty="0"/>
              <a:t>: </a:t>
            </a:r>
            <a:r>
              <a:rPr lang="pt-BR" altLang="pt-BR" sz="2000" b="0" i="0" dirty="0"/>
              <a:t>Os componentes de hardware do sistema consistem em:</a:t>
            </a:r>
          </a:p>
          <a:p>
            <a:pPr algn="just">
              <a:buFont typeface="Wingdings" panose="05000000000000000000" pitchFamily="2" charset="2"/>
              <a:buNone/>
            </a:pPr>
            <a:endParaRPr lang="pt-BR" altLang="pt-BR" sz="2000" b="0" i="0" u="sng" dirty="0"/>
          </a:p>
          <a:p>
            <a:pPr algn="just">
              <a:buFont typeface="Wingdings" panose="05000000000000000000" pitchFamily="2" charset="2"/>
              <a:buNone/>
            </a:pPr>
            <a:r>
              <a:rPr lang="pt-BR" altLang="pt-BR" sz="2000" b="0" i="0" dirty="0"/>
              <a:t>	</a:t>
            </a:r>
            <a:r>
              <a:rPr lang="pt-BR" altLang="pt-BR" sz="2000" i="0" dirty="0"/>
              <a:t>Dispositivos de armazenamento de dados: </a:t>
            </a:r>
            <a:r>
              <a:rPr lang="pt-BR" altLang="pt-BR" sz="2000" b="0" i="0" dirty="0"/>
              <a:t>unidades de disco, disco magnéticos, etc.</a:t>
            </a:r>
          </a:p>
          <a:p>
            <a:pPr algn="just">
              <a:buFont typeface="Wingdings" panose="05000000000000000000" pitchFamily="2" charset="2"/>
              <a:buNone/>
            </a:pPr>
            <a:endParaRPr lang="pt-BR" altLang="pt-BR" sz="2000" b="0" i="0" dirty="0"/>
          </a:p>
          <a:p>
            <a:pPr algn="just">
              <a:buFont typeface="Wingdings" panose="05000000000000000000" pitchFamily="2" charset="2"/>
              <a:buNone/>
            </a:pPr>
            <a:r>
              <a:rPr lang="pt-BR" altLang="pt-BR" sz="2000" b="0" i="0" dirty="0"/>
              <a:t>	</a:t>
            </a:r>
            <a:r>
              <a:rPr lang="pt-BR" altLang="pt-BR" sz="2000" i="0" dirty="0"/>
              <a:t>Componentes: </a:t>
            </a:r>
            <a:r>
              <a:rPr lang="pt-BR" altLang="pt-BR" sz="2000" b="0" i="0" dirty="0"/>
              <a:t>Processadores de hardware e memória principal, usados para dar suporte à execução do software (SGBD) do sistema de banco de dados.</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250825" y="836613"/>
            <a:ext cx="8229600" cy="5246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None/>
            </a:pPr>
            <a:r>
              <a:rPr lang="pt-BR" altLang="pt-BR" sz="2000" i="0" dirty="0"/>
              <a:t>	Software</a:t>
            </a:r>
            <a:r>
              <a:rPr lang="pt-BR" altLang="pt-BR" sz="2000" b="0" i="0" dirty="0"/>
              <a:t>: Programas de Computador voltados a gestão dos dados</a:t>
            </a:r>
          </a:p>
          <a:p>
            <a:pPr algn="just">
              <a:buFont typeface="Wingdings" panose="05000000000000000000" pitchFamily="2" charset="2"/>
              <a:buNone/>
            </a:pPr>
            <a:endParaRPr lang="pt-BR" altLang="pt-BR" sz="2000" b="0" i="0" dirty="0"/>
          </a:p>
          <a:p>
            <a:pPr algn="just">
              <a:lnSpc>
                <a:spcPct val="125000"/>
              </a:lnSpc>
              <a:buFont typeface="Wingdings" panose="05000000000000000000" pitchFamily="2" charset="2"/>
              <a:buNone/>
            </a:pPr>
            <a:r>
              <a:rPr lang="pt-BR" altLang="pt-BR" sz="2000" b="0" i="0" dirty="0"/>
              <a:t>	Entre os dados fisicamente armazenados e os usuários do sistema existem várias camadas de software. Uma delas terá especial interesse em nossa disciplina, que é conhecida “gerenciador de banco de dados”, ou ainda como “servidor de banco de dados”, ou finalmente, pela sigla SGBD (Sistema de Gerenciamento de Banco de Dados).</a:t>
            </a:r>
          </a:p>
          <a:p>
            <a:pPr>
              <a:buFont typeface="Wingdings" panose="05000000000000000000" pitchFamily="2" charset="2"/>
              <a:buNone/>
            </a:pPr>
            <a:endParaRPr lang="pt-BR" altLang="pt-BR" sz="2000" b="0" i="0" u="sng"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179388" y="692150"/>
            <a:ext cx="8713092" cy="54011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pt-BR" altLang="pt-BR" sz="2100" i="0" dirty="0"/>
              <a:t>	Usuários: </a:t>
            </a:r>
            <a:r>
              <a:rPr lang="pt-BR" altLang="pt-BR" sz="1800" b="0" i="0" dirty="0"/>
              <a:t>Podemos considerar 4 tipos de usuários de Banco de Dados</a:t>
            </a:r>
          </a:p>
          <a:p>
            <a:pPr>
              <a:buFont typeface="Wingdings" panose="05000000000000000000" pitchFamily="2" charset="2"/>
              <a:buNone/>
            </a:pPr>
            <a:endParaRPr lang="pt-BR" altLang="pt-BR" sz="1800" b="0" i="0" dirty="0"/>
          </a:p>
          <a:p>
            <a:pPr>
              <a:buNone/>
            </a:pPr>
            <a:r>
              <a:rPr lang="pt-BR" altLang="pt-BR" sz="1800" b="0" i="0" dirty="0"/>
              <a:t>	</a:t>
            </a:r>
            <a:r>
              <a:rPr lang="pt-BR" altLang="pt-BR" sz="1800" i="0" dirty="0"/>
              <a:t>DBA - </a:t>
            </a:r>
            <a:r>
              <a:rPr lang="pt-BR" altLang="pt-BR" sz="1800" b="0" i="0" dirty="0"/>
              <a:t>Administrador de Banco de Dados (Data Base Administrator): Que administra tecnicamente o banco de dados, em questões de segurança, desempenho e demais aspectos técnicos. As certificações técnicas dos fabricantes de Banco de Dados costumam ser as referências desse profissional.</a:t>
            </a:r>
          </a:p>
          <a:p>
            <a:pPr>
              <a:buNone/>
            </a:pPr>
            <a:endParaRPr lang="pt-BR" altLang="pt-BR" sz="1800" b="0" i="0" dirty="0"/>
          </a:p>
          <a:p>
            <a:pPr>
              <a:buNone/>
            </a:pPr>
            <a:r>
              <a:rPr lang="pt-BR" altLang="pt-BR" sz="1800" b="0" i="0" dirty="0"/>
              <a:t>	</a:t>
            </a:r>
            <a:r>
              <a:rPr lang="pt-BR" altLang="pt-BR" sz="1800" i="0" dirty="0"/>
              <a:t>AD - Administrador de Dados (Data Administrator):</a:t>
            </a:r>
            <a:r>
              <a:rPr lang="pt-BR" altLang="pt-BR" sz="1800" b="0" i="0" dirty="0"/>
              <a:t> Que define como o dado necessário as aplicações serão armazenados, estabelecendo normas para manter e tratar esses dados. O DAMA é uma das referências desse profissional.</a:t>
            </a:r>
          </a:p>
          <a:p>
            <a:pPr>
              <a:buNone/>
            </a:pPr>
            <a:endParaRPr lang="pt-BR" altLang="pt-BR" sz="1800" b="0" i="0" u="sng" dirty="0"/>
          </a:p>
          <a:p>
            <a:pPr>
              <a:buNone/>
            </a:pPr>
            <a:r>
              <a:rPr lang="pt-BR" altLang="pt-BR" sz="1800" b="0" i="0" dirty="0"/>
              <a:t>	</a:t>
            </a:r>
            <a:r>
              <a:rPr lang="pt-BR" altLang="pt-BR" sz="1800" i="0" dirty="0"/>
              <a:t>Desenvolvedores de Software: </a:t>
            </a:r>
            <a:r>
              <a:rPr lang="pt-BR" altLang="pt-BR" sz="1800" b="0" i="0" dirty="0"/>
              <a:t>Profissionais responsáveis pela escrita dos programas que acessarão e tratarão os dados. Habitualmente escrevem códigos em linguagens como Java, C#, entre outras, acessando dados em bancos relacionais através de SQL.</a:t>
            </a:r>
          </a:p>
          <a:p>
            <a:pPr>
              <a:buNone/>
            </a:pPr>
            <a:endParaRPr lang="pt-BR" altLang="pt-BR" sz="1800" b="0" i="0" dirty="0"/>
          </a:p>
          <a:p>
            <a:pPr>
              <a:buNone/>
            </a:pPr>
            <a:r>
              <a:rPr lang="pt-BR" altLang="pt-BR" sz="1800" b="0" i="0" dirty="0"/>
              <a:t>	</a:t>
            </a:r>
            <a:r>
              <a:rPr lang="pt-BR" altLang="pt-BR" sz="1800" i="0" dirty="0"/>
              <a:t>Usuários Finais: </a:t>
            </a:r>
            <a:r>
              <a:rPr lang="pt-BR" altLang="pt-BR" sz="1800" b="0" i="0" dirty="0"/>
              <a:t>Habitualmente acessam o banco de dados através de uma aplicação de software.</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0825" y="765175"/>
            <a:ext cx="8424863"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Sistemas de Banco de Dados</a:t>
            </a:r>
          </a:p>
          <a:p>
            <a:pPr>
              <a:lnSpc>
                <a:spcPct val="125000"/>
              </a:lnSpc>
            </a:pPr>
            <a:endParaRPr lang="pt-BR" altLang="pt-BR" sz="2100" i="0" dirty="0"/>
          </a:p>
          <a:p>
            <a:pPr marL="342900" indent="-342900" algn="just">
              <a:lnSpc>
                <a:spcPct val="125000"/>
              </a:lnSpc>
              <a:buFont typeface="Arial" panose="020B0604020202020204" pitchFamily="34" charset="0"/>
              <a:buChar char="•"/>
            </a:pPr>
            <a:r>
              <a:rPr lang="pt-BR" altLang="pt-BR" sz="2000" b="0" i="0" dirty="0"/>
              <a:t>São projetados para gerir grandes volumes de informações.</a:t>
            </a:r>
          </a:p>
          <a:p>
            <a:pPr marL="342900" indent="-342900" algn="just">
              <a:lnSpc>
                <a:spcPct val="125000"/>
              </a:lnSpc>
              <a:buFont typeface="Arial" panose="020B0604020202020204" pitchFamily="34" charset="0"/>
              <a:buChar char="•"/>
            </a:pPr>
            <a:endParaRPr lang="pt-BR" altLang="pt-BR" sz="2000" b="0" i="0" dirty="0"/>
          </a:p>
          <a:p>
            <a:pPr marL="342900" indent="-342900" algn="just">
              <a:lnSpc>
                <a:spcPct val="125000"/>
              </a:lnSpc>
              <a:buFont typeface="Arial" panose="020B0604020202020204" pitchFamily="34" charset="0"/>
              <a:buChar char="•"/>
            </a:pPr>
            <a:r>
              <a:rPr lang="pt-BR" altLang="pt-BR" sz="2000" b="0" i="0" dirty="0"/>
              <a:t>Gerir as informações implica na definição das estruturas de armazenamento das informações e a definição dos mecanismos para a manipulação dessas informações.</a:t>
            </a:r>
          </a:p>
          <a:p>
            <a:pPr marL="342900" indent="-342900" algn="just">
              <a:lnSpc>
                <a:spcPct val="125000"/>
              </a:lnSpc>
              <a:buFont typeface="Arial" panose="020B0604020202020204" pitchFamily="34" charset="0"/>
              <a:buChar char="•"/>
            </a:pPr>
            <a:endParaRPr lang="pt-BR" altLang="pt-BR" sz="2000" b="0" i="0" dirty="0"/>
          </a:p>
          <a:p>
            <a:pPr marL="342900" indent="-342900" algn="just">
              <a:lnSpc>
                <a:spcPct val="125000"/>
              </a:lnSpc>
              <a:buFont typeface="Arial" panose="020B0604020202020204" pitchFamily="34" charset="0"/>
              <a:buChar char="•"/>
            </a:pPr>
            <a:r>
              <a:rPr lang="pt-BR" altLang="pt-BR" sz="2000" b="0" i="0" dirty="0"/>
              <a:t>Um sistema de banco de dados deve garantir a segurança das informações armazenadas contra eventuais problemas com o sistema, além de impedir tentativas de acesso não autorizadas.</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79388" y="765175"/>
            <a:ext cx="842645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Objetivos de um Sistema de Banco de Dados</a:t>
            </a:r>
          </a:p>
          <a:p>
            <a:pPr algn="just"/>
            <a:endParaRPr lang="pt-BR" altLang="pt-BR" sz="2000" i="0" dirty="0"/>
          </a:p>
          <a:p>
            <a:pPr marL="342900" indent="-342900" algn="just">
              <a:lnSpc>
                <a:spcPct val="125000"/>
              </a:lnSpc>
              <a:buFont typeface="Arial" panose="020B0604020202020204" pitchFamily="34" charset="0"/>
              <a:buChar char="•"/>
            </a:pPr>
            <a:r>
              <a:rPr lang="pt-BR" altLang="pt-BR" sz="2000" b="0" i="0" dirty="0"/>
              <a:t>Isolar os usuários dos detalhes mais internos do banco de dados (abstração de dados).</a:t>
            </a:r>
          </a:p>
          <a:p>
            <a:pPr marL="342900" indent="-342900" algn="just">
              <a:lnSpc>
                <a:spcPct val="125000"/>
              </a:lnSpc>
              <a:buFont typeface="Arial" panose="020B0604020202020204" pitchFamily="34" charset="0"/>
              <a:buChar char="•"/>
            </a:pPr>
            <a:endParaRPr lang="pt-BR" altLang="pt-BR" sz="2000" b="0" i="0" dirty="0"/>
          </a:p>
          <a:p>
            <a:pPr marL="342900" indent="-342900" algn="just">
              <a:lnSpc>
                <a:spcPct val="125000"/>
              </a:lnSpc>
              <a:buFont typeface="Arial" panose="020B0604020202020204" pitchFamily="34" charset="0"/>
              <a:buChar char="•"/>
            </a:pPr>
            <a:r>
              <a:rPr lang="pt-BR" altLang="pt-BR" sz="2000" b="0" i="0" dirty="0"/>
              <a:t> Prover independência de dados às aplicações (estrutura física de armazenamento e à estratégia de acesso).</a:t>
            </a:r>
          </a:p>
          <a:p>
            <a:pPr marL="285750" indent="-285750">
              <a:buFont typeface="Arial" panose="020B0604020202020204" pitchFamily="34" charset="0"/>
              <a:buChar char="•"/>
            </a:pPr>
            <a:endParaRPr lang="pt-BR" altLang="pt-BR" b="0" i="0" dirty="0"/>
          </a:p>
          <a:p>
            <a:pPr marL="285750" indent="-285750" eaLnBrk="1" hangingPunct="1">
              <a:spcBef>
                <a:spcPct val="20000"/>
              </a:spcBef>
              <a:buFont typeface="Arial" panose="020B0604020202020204" pitchFamily="34" charset="0"/>
              <a:buChar char="•"/>
            </a:pPr>
            <a:endParaRPr lang="pt-BR" altLang="pt-BR" sz="15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3850" y="836613"/>
            <a:ext cx="82073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Vantagens de um Sistema de Banco de Dados</a:t>
            </a:r>
          </a:p>
          <a:p>
            <a:endParaRPr lang="pt-BR" altLang="pt-BR" b="0" i="0" dirty="0"/>
          </a:p>
          <a:p>
            <a:pPr algn="just"/>
            <a:r>
              <a:rPr lang="pt-BR" altLang="pt-BR" i="0" dirty="0"/>
              <a:t>Os dados podem ser compartilhados:</a:t>
            </a:r>
            <a:r>
              <a:rPr lang="pt-BR" altLang="pt-BR" b="0" i="0" dirty="0"/>
              <a:t> Várias aplicações podem acessar os mesmos dados de um banco de dados.</a:t>
            </a:r>
          </a:p>
          <a:p>
            <a:pPr algn="just">
              <a:lnSpc>
                <a:spcPct val="125000"/>
              </a:lnSpc>
            </a:pPr>
            <a:endParaRPr lang="pt-BR" altLang="pt-BR" i="0" dirty="0"/>
          </a:p>
          <a:p>
            <a:pPr algn="just">
              <a:lnSpc>
                <a:spcPct val="125000"/>
              </a:lnSpc>
            </a:pPr>
            <a:r>
              <a:rPr lang="pt-BR" altLang="pt-BR" i="0" dirty="0"/>
              <a:t>A redundância pode ser reduzida</a:t>
            </a:r>
            <a:r>
              <a:rPr lang="pt-BR" altLang="pt-BR" b="0" i="0" dirty="0"/>
              <a:t>: Cada aplicação tem seus próprios arquivos, este fato pode levar a redundância e desperdício de espaço de armazenamento. Exemplo: Os dados cadastrais de uma pessoa e os dados para registro em um treinamento. As informações necessárias a cada um podem ser integradas e a redundância eliminada.</a:t>
            </a:r>
          </a:p>
          <a:p>
            <a:pPr algn="just">
              <a:lnSpc>
                <a:spcPct val="125000"/>
              </a:lnSpc>
            </a:pPr>
            <a:endParaRPr lang="pt-BR" altLang="pt-BR" b="0" i="0" dirty="0"/>
          </a:p>
          <a:p>
            <a:pPr algn="just">
              <a:lnSpc>
                <a:spcPct val="125000"/>
              </a:lnSpc>
            </a:pPr>
            <a:r>
              <a:rPr lang="pt-BR" altLang="pt-BR" i="0" dirty="0"/>
              <a:t>A Inconsistência pode ser evitada</a:t>
            </a:r>
            <a:r>
              <a:rPr lang="pt-BR" altLang="pt-BR" b="0" i="0" dirty="0"/>
              <a:t>: considerando o exemplo anterior, se os dados cadastrais de uma pessoa forem replicados ao registro de treinamento, se ocorrer uma manutenção no cadastro da pessoa e o mesmo não for replicado ao registro de treinamento, teremos uma inconsistência. É necessário que a propagação das informações seja realizada.</a:t>
            </a:r>
            <a:endParaRPr lang="pt-BR" altLang="pt-BR" sz="210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23850" y="836613"/>
            <a:ext cx="8207375"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i="0" dirty="0"/>
              <a:t>Vantagens de um Sistema de Banco de Dados</a:t>
            </a:r>
          </a:p>
          <a:p>
            <a:endParaRPr lang="pt-BR" altLang="pt-BR" b="0" i="0" dirty="0"/>
          </a:p>
          <a:p>
            <a:pPr algn="just"/>
            <a:r>
              <a:rPr lang="pt-BR" altLang="pt-BR" i="0" dirty="0"/>
              <a:t>Suporte a transações:</a:t>
            </a:r>
            <a:r>
              <a:rPr lang="pt-BR" altLang="pt-BR" b="0" i="0" dirty="0"/>
              <a:t> Transação é uma unidade lógica de trabalho de banco de dados, envolvendo diversas operações de banco de dados.  Exemplo: Transferência de dinheiro entre contas. Neste caso temos duas atualizações, uma para retirar o dinheiro na conta A e outra para depositá-lo na conta B. Se o usuário declarar que as duas atualizações fazem parte da mesma transação o sistema poderá garantir que ambas serão realizadas ou nenhuma delas.</a:t>
            </a:r>
          </a:p>
          <a:p>
            <a:pPr algn="just"/>
            <a:endParaRPr lang="pt-BR" altLang="pt-BR" b="0" i="0" dirty="0"/>
          </a:p>
          <a:p>
            <a:pPr algn="just"/>
            <a:r>
              <a:rPr lang="pt-BR" altLang="pt-BR" i="0" dirty="0"/>
              <a:t>A integridade pode ser mantida:</a:t>
            </a:r>
            <a:r>
              <a:rPr lang="pt-BR" altLang="pt-BR" b="0" i="0" dirty="0"/>
              <a:t> é assegurar que os dados no banco de dados estão corretos. Exemplo de problemas com integridade: um empregado trabalha 400horas por semana ao invés de 40horas.</a:t>
            </a:r>
          </a:p>
          <a:p>
            <a:pPr algn="just"/>
            <a:r>
              <a:rPr lang="pt-BR" altLang="pt-BR" b="0" i="0" dirty="0"/>
              <a:t>É possível inserir restrições para que o problema relatado não aconteça.</a:t>
            </a:r>
          </a:p>
          <a:p>
            <a:pPr algn="just"/>
            <a:endParaRPr lang="pt-BR" altLang="pt-BR" b="0" i="0" dirty="0"/>
          </a:p>
          <a:p>
            <a:pPr algn="just"/>
            <a:r>
              <a:rPr lang="pt-BR" altLang="pt-BR" i="0" dirty="0"/>
              <a:t>Segurança:</a:t>
            </a:r>
            <a:r>
              <a:rPr lang="pt-BR" altLang="pt-BR" b="0" i="0" dirty="0"/>
              <a:t> O DBA pode assegurar que o único meio de acesso ao banco de dados seja através dos canais apropriados, com isso define restrições de segurança a serem verificadas sempre que houver uma tentativa de acesso a dados confidenciais. As restrições podem ser para cada tipo de acesso (busca, inclusão, exclusão, etc.) e cada item de informação do banco de dados.</a:t>
            </a:r>
            <a:endParaRPr lang="pt-BR" altLang="pt-BR" sz="210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Grp="1" noChangeAspect="1"/>
          </p:cNvGraphicFramePr>
          <p:nvPr>
            <p:ph idx="1"/>
            <p:extLst>
              <p:ext uri="{D42A27DB-BD31-4B8C-83A1-F6EECF244321}">
                <p14:modId xmlns:p14="http://schemas.microsoft.com/office/powerpoint/2010/main" val="1015445739"/>
              </p:ext>
            </p:extLst>
          </p:nvPr>
        </p:nvGraphicFramePr>
        <p:xfrm>
          <a:off x="5436096" y="3431907"/>
          <a:ext cx="3451225" cy="2551113"/>
        </p:xfrm>
        <a:graphic>
          <a:graphicData uri="http://schemas.openxmlformats.org/presentationml/2006/ole">
            <mc:AlternateContent xmlns:mc="http://schemas.openxmlformats.org/markup-compatibility/2006">
              <mc:Choice xmlns:v="urn:schemas-microsoft-com:vml" Requires="v">
                <p:oleObj spid="_x0000_s3108" name="Visio" r:id="rId4" imgW="3451523" imgH="2551619" progId="Visio.Drawing.11">
                  <p:embed/>
                </p:oleObj>
              </mc:Choice>
              <mc:Fallback>
                <p:oleObj name="Visio" r:id="rId4" imgW="3451523" imgH="255161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431907"/>
                        <a:ext cx="3451225"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Rectangle 3"/>
          <p:cNvSpPr>
            <a:spLocks noGrp="1" noChangeArrowheads="1"/>
          </p:cNvSpPr>
          <p:nvPr>
            <p:ph type="body" sz="half" idx="4294967295"/>
          </p:nvPr>
        </p:nvSpPr>
        <p:spPr bwMode="auto">
          <a:xfrm>
            <a:off x="395536" y="980728"/>
            <a:ext cx="8002588" cy="540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pt-BR" altLang="pt-BR" sz="2000" i="0" dirty="0">
                <a:solidFill>
                  <a:schemeClr val="bg2"/>
                </a:solidFill>
              </a:rPr>
              <a:t>Arquitetura de Sistemas de Banco de Dados</a:t>
            </a:r>
          </a:p>
          <a:p>
            <a:pPr>
              <a:buFont typeface="Wingdings" panose="05000000000000000000" pitchFamily="2" charset="2"/>
              <a:buNone/>
            </a:pPr>
            <a:endParaRPr lang="pt-BR" altLang="pt-BR" sz="2000" i="0" dirty="0"/>
          </a:p>
          <a:p>
            <a:pPr>
              <a:buFont typeface="Wingdings" panose="05000000000000000000" pitchFamily="2" charset="2"/>
              <a:buNone/>
            </a:pPr>
            <a:r>
              <a:rPr lang="pt-BR" altLang="pt-BR" sz="2000" b="0" i="0" dirty="0"/>
              <a:t>Os três níveis da arquitetura</a:t>
            </a:r>
          </a:p>
          <a:p>
            <a:r>
              <a:rPr lang="pt-BR" altLang="pt-BR" sz="2000" i="0" dirty="0"/>
              <a:t>Nível externo</a:t>
            </a:r>
            <a:r>
              <a:rPr lang="pt-BR" altLang="pt-BR" sz="2000" b="0" i="0" dirty="0"/>
              <a:t>: visões de usuários individuais.</a:t>
            </a:r>
          </a:p>
          <a:p>
            <a:r>
              <a:rPr lang="pt-BR" altLang="pt-BR" sz="2000" i="0" dirty="0"/>
              <a:t>Nível conceitual</a:t>
            </a:r>
            <a:r>
              <a:rPr lang="pt-BR" altLang="pt-BR" sz="2000" b="0" i="0" dirty="0"/>
              <a:t>: visão da comunidade de usuários.</a:t>
            </a:r>
          </a:p>
          <a:p>
            <a:r>
              <a:rPr lang="pt-BR" altLang="pt-BR" sz="2000" i="0" dirty="0"/>
              <a:t>Nível interno</a:t>
            </a:r>
            <a:r>
              <a:rPr lang="pt-BR" altLang="pt-BR" sz="2000" b="0" i="0" dirty="0"/>
              <a:t>: visão do meio de armazenamento.</a:t>
            </a:r>
          </a:p>
          <a:p>
            <a:pPr>
              <a:buFont typeface="Wingdings" panose="05000000000000000000" pitchFamily="2" charset="2"/>
              <a:buNone/>
            </a:pPr>
            <a:endParaRPr lang="pt-BR" altLang="pt-BR" sz="2000" b="0" i="0" dirty="0"/>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79388" y="908050"/>
            <a:ext cx="8207375" cy="461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Níveis de Abstração de Dados</a:t>
            </a:r>
          </a:p>
          <a:p>
            <a:pPr>
              <a:lnSpc>
                <a:spcPct val="125000"/>
              </a:lnSpc>
            </a:pPr>
            <a:endParaRPr lang="pt-BR" altLang="pt-BR" sz="2000" i="0" dirty="0"/>
          </a:p>
          <a:p>
            <a:pPr>
              <a:lnSpc>
                <a:spcPct val="125000"/>
              </a:lnSpc>
            </a:pPr>
            <a:r>
              <a:rPr lang="pt-BR" altLang="pt-BR" sz="2000" i="0" dirty="0"/>
              <a:t>Nível de visões do usuário</a:t>
            </a:r>
            <a:r>
              <a:rPr lang="pt-BR" altLang="pt-BR" sz="2000" b="0" i="0" dirty="0"/>
              <a:t>: descreve partes do banco de dados, de acordo com as necessidades de cada usuário, individualmente.</a:t>
            </a:r>
          </a:p>
          <a:p>
            <a:pPr>
              <a:lnSpc>
                <a:spcPct val="125000"/>
              </a:lnSpc>
            </a:pPr>
            <a:endParaRPr lang="pt-BR" altLang="pt-BR" sz="2000" b="0" i="0" dirty="0"/>
          </a:p>
          <a:p>
            <a:pPr>
              <a:lnSpc>
                <a:spcPct val="125000"/>
              </a:lnSpc>
            </a:pPr>
            <a:r>
              <a:rPr lang="pt-BR" altLang="pt-BR" sz="2000" i="0" dirty="0"/>
              <a:t>Nível conceitual</a:t>
            </a:r>
            <a:r>
              <a:rPr lang="pt-BR" altLang="pt-BR" sz="2000" b="0" i="0" dirty="0"/>
              <a:t>: descreve quais dados estão armazenados e seus relacionamentos. </a:t>
            </a:r>
          </a:p>
          <a:p>
            <a:pPr>
              <a:lnSpc>
                <a:spcPct val="125000"/>
              </a:lnSpc>
            </a:pPr>
            <a:endParaRPr lang="pt-BR" altLang="pt-BR" sz="2000" i="0" dirty="0"/>
          </a:p>
          <a:p>
            <a:pPr algn="just">
              <a:lnSpc>
                <a:spcPct val="125000"/>
              </a:lnSpc>
            </a:pPr>
            <a:r>
              <a:rPr lang="pt-BR" altLang="pt-BR" sz="2000" i="0" dirty="0"/>
              <a:t>Nível físico</a:t>
            </a:r>
            <a:r>
              <a:rPr lang="pt-BR" altLang="pt-BR" sz="2000" b="0" i="0" dirty="0"/>
              <a:t>: nível mais baixo de abstração. Descreve	como os dados estão realmente armazenados. </a:t>
            </a:r>
          </a:p>
          <a:p>
            <a:pPr algn="just">
              <a:lnSpc>
                <a:spcPct val="125000"/>
              </a:lnSpc>
            </a:pPr>
            <a:endParaRPr lang="pt-BR" altLang="pt-BR" sz="2000" b="0" i="0" dirty="0"/>
          </a:p>
          <a:p>
            <a:pPr algn="just">
              <a:lnSpc>
                <a:spcPct val="125000"/>
              </a:lnSpc>
            </a:pPr>
            <a:endParaRPr lang="pt-BR"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50825" y="141288"/>
            <a:ext cx="8229600" cy="476250"/>
          </a:xfrm>
        </p:spPr>
        <p:txBody>
          <a:bodyPr/>
          <a:lstStyle/>
          <a:p>
            <a:r>
              <a:rPr lang="pt-BR" altLang="pt-BR" sz="2800"/>
              <a:t>ENIAC</a:t>
            </a:r>
          </a:p>
        </p:txBody>
      </p:sp>
      <p:sp>
        <p:nvSpPr>
          <p:cNvPr id="97283" name="Rectangle 3"/>
          <p:cNvSpPr>
            <a:spLocks noGrp="1" noChangeArrowheads="1"/>
          </p:cNvSpPr>
          <p:nvPr>
            <p:ph type="body" sz="half" idx="1"/>
          </p:nvPr>
        </p:nvSpPr>
        <p:spPr>
          <a:xfrm>
            <a:off x="107504" y="836613"/>
            <a:ext cx="8784331" cy="1800299"/>
          </a:xfrm>
        </p:spPr>
        <p:txBody>
          <a:bodyPr/>
          <a:lstStyle/>
          <a:p>
            <a:pPr>
              <a:lnSpc>
                <a:spcPct val="80000"/>
              </a:lnSpc>
            </a:pPr>
            <a:r>
              <a:rPr lang="pt-BR" altLang="pt-BR" sz="2000" b="0" i="0" dirty="0">
                <a:latin typeface="Calibri" panose="020F0502020204030204" pitchFamily="34" charset="0"/>
              </a:rPr>
              <a:t>Criado em 1943, pelos americanos John </a:t>
            </a:r>
            <a:r>
              <a:rPr lang="pt-BR" altLang="pt-BR" sz="2000" b="0" i="0" dirty="0" err="1">
                <a:latin typeface="Calibri" panose="020F0502020204030204" pitchFamily="34" charset="0"/>
              </a:rPr>
              <a:t>Mauchly</a:t>
            </a:r>
            <a:r>
              <a:rPr lang="pt-BR" altLang="pt-BR" sz="2000" b="0" i="0" dirty="0">
                <a:latin typeface="Calibri" panose="020F0502020204030204" pitchFamily="34" charset="0"/>
              </a:rPr>
              <a:t> e John Adam </a:t>
            </a:r>
            <a:r>
              <a:rPr lang="pt-BR" altLang="pt-BR" sz="2000" b="0" i="0" dirty="0" err="1">
                <a:latin typeface="Calibri" panose="020F0502020204030204" pitchFamily="34" charset="0"/>
              </a:rPr>
              <a:t>Presper</a:t>
            </a:r>
            <a:r>
              <a:rPr lang="pt-BR" altLang="pt-BR" sz="2000" b="0" i="0" dirty="0">
                <a:latin typeface="Calibri" panose="020F0502020204030204" pitchFamily="34" charset="0"/>
              </a:rPr>
              <a:t> </a:t>
            </a:r>
            <a:r>
              <a:rPr lang="pt-BR" altLang="pt-BR" sz="2000" b="0" i="0" dirty="0" err="1">
                <a:latin typeface="Calibri" panose="020F0502020204030204" pitchFamily="34" charset="0"/>
              </a:rPr>
              <a:t>Eckert</a:t>
            </a:r>
            <a:r>
              <a:rPr lang="pt-BR" altLang="pt-BR" sz="2000" b="0" i="0" dirty="0">
                <a:latin typeface="Calibri" panose="020F0502020204030204" pitchFamily="34" charset="0"/>
              </a:rPr>
              <a:t> Jr, o ENIAC foi o primeiro computador eletrônico de uso geral, utilizando-se de válvulas. Operava na base decimal e não em binários. Possuía cerca de 18000 válvulas, com 175 KW de potência, ocupando cerca de 270 m</a:t>
            </a:r>
            <a:r>
              <a:rPr lang="pt-BR" altLang="pt-BR" sz="2000" b="0" i="0" baseline="30000" dirty="0">
                <a:latin typeface="Calibri" panose="020F0502020204030204" pitchFamily="34" charset="0"/>
              </a:rPr>
              <a:t>2</a:t>
            </a:r>
            <a:r>
              <a:rPr lang="pt-BR" altLang="pt-BR" sz="2000" b="0" i="0" dirty="0">
                <a:latin typeface="Calibri" panose="020F0502020204030204" pitchFamily="34" charset="0"/>
              </a:rPr>
              <a:t>. Realizava cerca de 5000 operações por segundo, pesando por volta de  30 toneladas. Sua aplicação principal foi cálculo balístico, usado na segunda guerra mundial. </a:t>
            </a:r>
          </a:p>
          <a:p>
            <a:pPr marL="0" indent="0">
              <a:lnSpc>
                <a:spcPct val="80000"/>
              </a:lnSpc>
              <a:buNone/>
            </a:pPr>
            <a:endParaRPr lang="pt-BR" altLang="pt-BR" sz="2000" b="0" i="0" dirty="0">
              <a:latin typeface="Calibri" panose="020F0502020204030204" pitchFamily="34" charset="0"/>
            </a:endParaRPr>
          </a:p>
        </p:txBody>
      </p:sp>
      <p:pic>
        <p:nvPicPr>
          <p:cNvPr id="97286" name="Picture 6" descr="ANd9GcQPdOJyw4mKcAcDsorUFWLMb8bA7EiuD9dd2KWztmkvMOjQYU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738" y="3746489"/>
            <a:ext cx="3334070" cy="217143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sp>
        <p:nvSpPr>
          <p:cNvPr id="6" name="CaixaDeTexto 5"/>
          <p:cNvSpPr txBox="1"/>
          <p:nvPr/>
        </p:nvSpPr>
        <p:spPr>
          <a:xfrm>
            <a:off x="5162866" y="5877272"/>
            <a:ext cx="3317559" cy="646331"/>
          </a:xfrm>
          <a:prstGeom prst="rect">
            <a:avLst/>
          </a:prstGeom>
          <a:noFill/>
        </p:spPr>
        <p:txBody>
          <a:bodyPr wrap="square" rtlCol="0">
            <a:spAutoFit/>
          </a:bodyPr>
          <a:lstStyle/>
          <a:p>
            <a:r>
              <a:rPr lang="pt-BR" b="0" i="0" dirty="0">
                <a:solidFill>
                  <a:schemeClr val="bg2"/>
                </a:solidFill>
              </a:rPr>
              <a:t>Jean </a:t>
            </a:r>
            <a:r>
              <a:rPr lang="pt-BR" b="0" i="0" dirty="0" err="1">
                <a:solidFill>
                  <a:schemeClr val="bg2"/>
                </a:solidFill>
              </a:rPr>
              <a:t>Jennings</a:t>
            </a:r>
            <a:r>
              <a:rPr lang="pt-BR" b="0" i="0" dirty="0">
                <a:solidFill>
                  <a:schemeClr val="bg2"/>
                </a:solidFill>
              </a:rPr>
              <a:t> e Betty </a:t>
            </a:r>
            <a:r>
              <a:rPr lang="pt-BR" b="0" i="0" dirty="0" err="1">
                <a:solidFill>
                  <a:schemeClr val="bg2"/>
                </a:solidFill>
              </a:rPr>
              <a:t>Snider</a:t>
            </a:r>
            <a:r>
              <a:rPr lang="pt-BR" b="0" i="0" dirty="0">
                <a:solidFill>
                  <a:schemeClr val="bg2"/>
                </a:solidFill>
              </a:rPr>
              <a:t> programado... </a:t>
            </a:r>
          </a:p>
        </p:txBody>
      </p:sp>
      <p:sp>
        <p:nvSpPr>
          <p:cNvPr id="3" name="CaixaDeTexto 2"/>
          <p:cNvSpPr txBox="1"/>
          <p:nvPr/>
        </p:nvSpPr>
        <p:spPr>
          <a:xfrm>
            <a:off x="179512" y="2492896"/>
            <a:ext cx="4464496" cy="2523768"/>
          </a:xfrm>
          <a:prstGeom prst="rect">
            <a:avLst/>
          </a:prstGeom>
          <a:noFill/>
        </p:spPr>
        <p:txBody>
          <a:bodyPr wrap="square" rtlCol="0">
            <a:spAutoFit/>
          </a:bodyPr>
          <a:lstStyle/>
          <a:p>
            <a:r>
              <a:rPr lang="pt-BR" altLang="pt-BR" sz="2000" b="0" i="0" dirty="0">
                <a:solidFill>
                  <a:schemeClr val="bg2"/>
                </a:solidFill>
                <a:latin typeface="Calibri" panose="020F0502020204030204" pitchFamily="34" charset="0"/>
              </a:rPr>
              <a:t>O ENIAC era programado por uma equipe de seis mulheres (Jean </a:t>
            </a:r>
            <a:r>
              <a:rPr lang="pt-BR" altLang="pt-BR" sz="2000" b="0" i="0" dirty="0" err="1">
                <a:solidFill>
                  <a:schemeClr val="bg2"/>
                </a:solidFill>
                <a:latin typeface="Calibri" panose="020F0502020204030204" pitchFamily="34" charset="0"/>
              </a:rPr>
              <a:t>Jennings</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Bartik</a:t>
            </a:r>
            <a:r>
              <a:rPr lang="pt-BR" altLang="pt-BR" sz="2000" b="0" i="0" dirty="0">
                <a:solidFill>
                  <a:schemeClr val="bg2"/>
                </a:solidFill>
                <a:latin typeface="Calibri" panose="020F0502020204030204" pitchFamily="34" charset="0"/>
              </a:rPr>
              <a:t>, Frances </a:t>
            </a:r>
            <a:r>
              <a:rPr lang="pt-BR" altLang="pt-BR" sz="2000" b="0" i="0" dirty="0" err="1">
                <a:solidFill>
                  <a:schemeClr val="bg2"/>
                </a:solidFill>
                <a:latin typeface="Calibri" panose="020F0502020204030204" pitchFamily="34" charset="0"/>
              </a:rPr>
              <a:t>Snyder</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Holberton</a:t>
            </a:r>
            <a:r>
              <a:rPr lang="pt-BR" altLang="pt-BR" sz="2000" b="0" i="0" dirty="0">
                <a:solidFill>
                  <a:schemeClr val="bg2"/>
                </a:solidFill>
                <a:latin typeface="Calibri" panose="020F0502020204030204" pitchFamily="34" charset="0"/>
              </a:rPr>
              <a:t>, Kathleen </a:t>
            </a:r>
            <a:r>
              <a:rPr lang="pt-BR" altLang="pt-BR" sz="2000" b="0" i="0" dirty="0" err="1">
                <a:solidFill>
                  <a:schemeClr val="bg2"/>
                </a:solidFill>
                <a:latin typeface="Calibri" panose="020F0502020204030204" pitchFamily="34" charset="0"/>
              </a:rPr>
              <a:t>McNulty</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Mauchly</a:t>
            </a:r>
            <a:r>
              <a:rPr lang="pt-BR" altLang="pt-BR" sz="2000" b="0" i="0" dirty="0">
                <a:solidFill>
                  <a:schemeClr val="bg2"/>
                </a:solidFill>
                <a:latin typeface="Calibri" panose="020F0502020204030204" pitchFamily="34" charset="0"/>
              </a:rPr>
              <a:t> Antonelli, </a:t>
            </a:r>
            <a:r>
              <a:rPr lang="pt-BR" altLang="pt-BR" sz="2000" b="0" i="0" dirty="0" err="1">
                <a:solidFill>
                  <a:schemeClr val="bg2"/>
                </a:solidFill>
                <a:latin typeface="Calibri" panose="020F0502020204030204" pitchFamily="34" charset="0"/>
              </a:rPr>
              <a:t>Marlyn</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Wescoff</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Meltzer</a:t>
            </a:r>
            <a:r>
              <a:rPr lang="pt-BR" altLang="pt-BR" sz="2000" b="0" i="0" dirty="0">
                <a:solidFill>
                  <a:schemeClr val="bg2"/>
                </a:solidFill>
                <a:latin typeface="Calibri" panose="020F0502020204030204" pitchFamily="34" charset="0"/>
              </a:rPr>
              <a:t>, Frances </a:t>
            </a:r>
            <a:r>
              <a:rPr lang="pt-BR" altLang="pt-BR" sz="2000" b="0" i="0" dirty="0" err="1">
                <a:solidFill>
                  <a:schemeClr val="bg2"/>
                </a:solidFill>
                <a:latin typeface="Calibri" panose="020F0502020204030204" pitchFamily="34" charset="0"/>
              </a:rPr>
              <a:t>Bilas</a:t>
            </a:r>
            <a:r>
              <a:rPr lang="pt-BR" altLang="pt-BR" sz="2000" b="0" i="0" dirty="0">
                <a:solidFill>
                  <a:schemeClr val="bg2"/>
                </a:solidFill>
                <a:latin typeface="Calibri" panose="020F0502020204030204" pitchFamily="34" charset="0"/>
              </a:rPr>
              <a:t> Spence e Ruth </a:t>
            </a:r>
            <a:r>
              <a:rPr lang="pt-BR" altLang="pt-BR" sz="2000" b="0" i="0" dirty="0" err="1">
                <a:solidFill>
                  <a:schemeClr val="bg2"/>
                </a:solidFill>
                <a:latin typeface="Calibri" panose="020F0502020204030204" pitchFamily="34" charset="0"/>
              </a:rPr>
              <a:t>Lichterman</a:t>
            </a:r>
            <a:r>
              <a:rPr lang="pt-BR" altLang="pt-BR" sz="2000" b="0" i="0" dirty="0">
                <a:solidFill>
                  <a:schemeClr val="bg2"/>
                </a:solidFill>
                <a:latin typeface="Calibri" panose="020F0502020204030204" pitchFamily="34" charset="0"/>
              </a:rPr>
              <a:t> </a:t>
            </a:r>
            <a:r>
              <a:rPr lang="pt-BR" altLang="pt-BR" sz="2000" b="0" i="0" dirty="0" err="1">
                <a:solidFill>
                  <a:schemeClr val="bg2"/>
                </a:solidFill>
                <a:latin typeface="Calibri" panose="020F0502020204030204" pitchFamily="34" charset="0"/>
              </a:rPr>
              <a:t>Teitelbaum</a:t>
            </a:r>
            <a:r>
              <a:rPr lang="pt-BR" altLang="pt-BR" sz="2000" b="0" i="0" dirty="0">
                <a:solidFill>
                  <a:schemeClr val="bg2"/>
                </a:solidFill>
                <a:latin typeface="Calibri" panose="020F0502020204030204" pitchFamily="34" charset="0"/>
              </a:rPr>
              <a:t>)</a:t>
            </a:r>
          </a:p>
          <a:p>
            <a:endParaRPr lang="pt-BR" altLang="pt-BR" sz="2000" b="0" i="0" dirty="0">
              <a:solidFill>
                <a:schemeClr val="bg2"/>
              </a:solidFill>
              <a:latin typeface="Calibri" panose="020F0502020204030204" pitchFamily="34" charset="0"/>
            </a:endParaRPr>
          </a:p>
          <a:p>
            <a:endParaRPr lang="pt-BR" dirty="0"/>
          </a:p>
        </p:txBody>
      </p:sp>
      <p:pic>
        <p:nvPicPr>
          <p:cNvPr id="4098" name="Picture 2" descr="http://hiperfree.com/wp-content/uploads/2011/03/eni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319" y="2664430"/>
            <a:ext cx="2471318" cy="17951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history-computer.com/People/images/MauchlyPortrai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083" y="4641779"/>
            <a:ext cx="1154534" cy="1120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bnwebxp.xpg.uol.com.br/imagem/ecker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4637854"/>
            <a:ext cx="1450202" cy="1138006"/>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p:cNvSpPr txBox="1"/>
          <p:nvPr/>
        </p:nvSpPr>
        <p:spPr>
          <a:xfrm>
            <a:off x="87086" y="5733256"/>
            <a:ext cx="3908850" cy="369332"/>
          </a:xfrm>
          <a:prstGeom prst="rect">
            <a:avLst/>
          </a:prstGeom>
          <a:noFill/>
        </p:spPr>
        <p:txBody>
          <a:bodyPr wrap="square" rtlCol="0">
            <a:spAutoFit/>
          </a:bodyPr>
          <a:lstStyle/>
          <a:p>
            <a:r>
              <a:rPr lang="pt-BR" b="0" i="0" dirty="0">
                <a:solidFill>
                  <a:schemeClr val="bg2"/>
                </a:solidFill>
              </a:rPr>
              <a:t>John </a:t>
            </a:r>
            <a:r>
              <a:rPr lang="pt-BR" b="0" i="0" dirty="0" err="1">
                <a:solidFill>
                  <a:schemeClr val="bg2"/>
                </a:solidFill>
              </a:rPr>
              <a:t>Mauchly</a:t>
            </a:r>
            <a:r>
              <a:rPr lang="pt-BR" b="0" i="0" dirty="0">
                <a:solidFill>
                  <a:schemeClr val="bg2"/>
                </a:solidFill>
              </a:rPr>
              <a:t>       </a:t>
            </a:r>
            <a:r>
              <a:rPr lang="pt-BR" b="0" i="0" dirty="0" err="1">
                <a:solidFill>
                  <a:schemeClr val="bg2"/>
                </a:solidFill>
              </a:rPr>
              <a:t>Presper</a:t>
            </a:r>
            <a:r>
              <a:rPr lang="pt-BR" b="0" i="0" dirty="0">
                <a:solidFill>
                  <a:schemeClr val="bg2"/>
                </a:solidFill>
              </a:rPr>
              <a:t> </a:t>
            </a:r>
            <a:r>
              <a:rPr lang="pt-BR" b="0" i="0" dirty="0" err="1">
                <a:solidFill>
                  <a:schemeClr val="bg2"/>
                </a:solidFill>
              </a:rPr>
              <a:t>Eckert</a:t>
            </a:r>
            <a:endParaRPr lang="pt-BR" b="0" i="0" dirty="0">
              <a:solidFill>
                <a:schemeClr val="bg2"/>
              </a:solidFill>
            </a:endParaRPr>
          </a:p>
        </p:txBody>
      </p:sp>
    </p:spTree>
    <p:extLst>
      <p:ext uri="{BB962C8B-B14F-4D97-AF65-F5344CB8AC3E}">
        <p14:creationId xmlns:p14="http://schemas.microsoft.com/office/powerpoint/2010/main" val="121498371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250825" y="836613"/>
            <a:ext cx="8425632"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nSpc>
                <a:spcPct val="125000"/>
              </a:lnSpc>
              <a:buFont typeface="Wingdings" panose="05000000000000000000" pitchFamily="2" charset="2"/>
              <a:buNone/>
            </a:pPr>
            <a:r>
              <a:rPr lang="pt-BR" altLang="pt-BR" sz="2000" b="0" i="0" dirty="0"/>
              <a:t>E como funciona?</a:t>
            </a:r>
          </a:p>
          <a:p>
            <a:pPr>
              <a:lnSpc>
                <a:spcPct val="125000"/>
              </a:lnSpc>
            </a:pPr>
            <a:endParaRPr lang="pt-BR" altLang="pt-BR" sz="2000" b="0" i="0" dirty="0"/>
          </a:p>
          <a:p>
            <a:pPr algn="just">
              <a:lnSpc>
                <a:spcPct val="125000"/>
              </a:lnSpc>
            </a:pPr>
            <a:r>
              <a:rPr lang="pt-BR" altLang="pt-BR" sz="2000" b="0" i="0" dirty="0"/>
              <a:t>Um usuário faz um pedido de acesso usando uma determinada linguagem de acesso aos dados (normalmente SQL, nos bancos de dados relacionais).</a:t>
            </a:r>
          </a:p>
          <a:p>
            <a:pPr algn="just">
              <a:lnSpc>
                <a:spcPct val="125000"/>
              </a:lnSpc>
            </a:pPr>
            <a:r>
              <a:rPr lang="pt-BR" altLang="pt-BR" sz="2000" b="0" i="0" dirty="0"/>
              <a:t>O SGBD intercepta o pedido e o analisa.</a:t>
            </a:r>
          </a:p>
          <a:p>
            <a:pPr algn="just">
              <a:lnSpc>
                <a:spcPct val="125000"/>
              </a:lnSpc>
            </a:pPr>
            <a:r>
              <a:rPr lang="pt-BR" altLang="pt-BR" sz="2000" b="0" i="0" dirty="0"/>
              <a:t>O SGBD, verifica as características da solicitação do usuário.</a:t>
            </a:r>
          </a:p>
          <a:p>
            <a:pPr algn="just">
              <a:lnSpc>
                <a:spcPct val="125000"/>
              </a:lnSpc>
            </a:pPr>
            <a:r>
              <a:rPr lang="pt-BR" altLang="pt-BR" sz="2000" b="0" i="0" dirty="0"/>
              <a:t>O SGBD executa as operações necessárias sobre o banco de dados armazenado.</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bwMode="auto">
          <a:xfrm>
            <a:off x="250825" y="836613"/>
            <a:ext cx="8785671" cy="561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None/>
            </a:pPr>
            <a:r>
              <a:rPr lang="pt-BR" altLang="pt-BR" sz="2000" i="0" dirty="0">
                <a:solidFill>
                  <a:schemeClr val="bg2"/>
                </a:solidFill>
              </a:rPr>
              <a:t>Todo SGBD deve ser capaz ...</a:t>
            </a:r>
          </a:p>
          <a:p>
            <a:pPr marL="457200" indent="-457200">
              <a:buFont typeface="Wingdings" panose="05000000000000000000" pitchFamily="2" charset="2"/>
              <a:buNone/>
            </a:pPr>
            <a:endParaRPr lang="pt-BR" altLang="pt-BR" sz="2000" b="0" i="0" dirty="0"/>
          </a:p>
          <a:p>
            <a:pPr algn="just"/>
            <a:r>
              <a:rPr lang="pt-BR" altLang="pt-BR" sz="2000" b="0" i="0" dirty="0"/>
              <a:t>De proporcionar uma </a:t>
            </a:r>
            <a:r>
              <a:rPr lang="pt-BR" altLang="pt-BR" sz="2000" i="0" dirty="0"/>
              <a:t>Definição de dados: </a:t>
            </a:r>
            <a:r>
              <a:rPr lang="pt-BR" altLang="pt-BR" sz="2000" b="0" i="0" dirty="0"/>
              <a:t>o SGBD deve incluir componentes para processar e compilar DDL.</a:t>
            </a:r>
          </a:p>
          <a:p>
            <a:pPr lvl="1" algn="just"/>
            <a:r>
              <a:rPr lang="pt-BR" altLang="pt-BR" b="0" i="0" dirty="0"/>
              <a:t>DDL – Data </a:t>
            </a:r>
            <a:r>
              <a:rPr lang="pt-BR" altLang="pt-BR" b="0" i="0" dirty="0" err="1"/>
              <a:t>Definition</a:t>
            </a:r>
            <a:r>
              <a:rPr lang="pt-BR" altLang="pt-BR" b="0" i="0" dirty="0"/>
              <a:t> </a:t>
            </a:r>
            <a:r>
              <a:rPr lang="pt-BR" altLang="pt-BR" b="0" i="0" dirty="0" err="1"/>
              <a:t>Language</a:t>
            </a:r>
            <a:r>
              <a:rPr lang="pt-BR" altLang="pt-BR" b="0" i="0" dirty="0"/>
              <a:t> (Definição de Dados: Tabelas, campos, </a:t>
            </a:r>
            <a:r>
              <a:rPr lang="pt-BR" altLang="pt-BR" b="0" i="0" dirty="0" err="1"/>
              <a:t>etc</a:t>
            </a:r>
            <a:r>
              <a:rPr lang="pt-BR" altLang="pt-BR" b="0" i="0" dirty="0"/>
              <a:t>)</a:t>
            </a:r>
          </a:p>
          <a:p>
            <a:pPr algn="just"/>
            <a:endParaRPr lang="pt-BR" altLang="pt-BR" sz="2000" b="0" i="0" dirty="0"/>
          </a:p>
          <a:p>
            <a:pPr algn="just"/>
            <a:r>
              <a:rPr lang="pt-BR" altLang="pt-BR" sz="2000" b="0" i="0" dirty="0"/>
              <a:t>De prover aspectos que permitam a </a:t>
            </a:r>
            <a:r>
              <a:rPr lang="pt-BR" altLang="pt-BR" sz="2000" i="0" dirty="0"/>
              <a:t>Manipulação de dados: </a:t>
            </a:r>
            <a:r>
              <a:rPr lang="pt-BR" altLang="pt-BR" sz="2000" b="0" i="0" dirty="0"/>
              <a:t>o SGBD deve lidar com as requisições do usuário para buscar, atualizar ou excluir dados existentes no banco de dados, para isso deve incluir componentes para processar e compilar DML.</a:t>
            </a:r>
          </a:p>
          <a:p>
            <a:pPr lvl="1" algn="just"/>
            <a:r>
              <a:rPr lang="pt-BR" altLang="pt-BR" b="0" i="0" dirty="0"/>
              <a:t>DML – Data </a:t>
            </a:r>
            <a:r>
              <a:rPr lang="pt-BR" altLang="pt-BR" b="0" i="0" dirty="0" err="1"/>
              <a:t>Manipulation</a:t>
            </a:r>
            <a:r>
              <a:rPr lang="pt-BR" altLang="pt-BR" b="0" i="0" dirty="0"/>
              <a:t> </a:t>
            </a:r>
            <a:r>
              <a:rPr lang="pt-BR" altLang="pt-BR" b="0" i="0" dirty="0" err="1"/>
              <a:t>Language</a:t>
            </a:r>
            <a:r>
              <a:rPr lang="pt-BR" altLang="pt-BR" b="0" i="0" dirty="0"/>
              <a:t> (Comandos para manipulação de dados: </a:t>
            </a:r>
            <a:r>
              <a:rPr lang="pt-BR" altLang="pt-BR" b="0" i="0" dirty="0" err="1"/>
              <a:t>Select</a:t>
            </a:r>
            <a:r>
              <a:rPr lang="pt-BR" altLang="pt-BR" b="0" i="0" dirty="0"/>
              <a:t>, </a:t>
            </a:r>
            <a:r>
              <a:rPr lang="pt-BR" altLang="pt-BR" b="0" i="0" dirty="0" err="1"/>
              <a:t>Insert</a:t>
            </a:r>
            <a:r>
              <a:rPr lang="pt-BR" altLang="pt-BR" b="0" i="0" dirty="0"/>
              <a:t>, Update, Delete)</a:t>
            </a:r>
          </a:p>
          <a:p>
            <a:pPr algn="just"/>
            <a:endParaRPr lang="pt-BR" altLang="pt-BR" sz="2000" i="0" dirty="0"/>
          </a:p>
          <a:p>
            <a:pPr algn="just"/>
            <a:r>
              <a:rPr lang="pt-BR" altLang="pt-BR" sz="2000" b="0" i="0" dirty="0"/>
              <a:t>De </a:t>
            </a:r>
            <a:r>
              <a:rPr lang="pt-BR" altLang="pt-BR" sz="2000" i="0" dirty="0"/>
              <a:t>Otimizar e Executar: </a:t>
            </a:r>
            <a:r>
              <a:rPr lang="pt-BR" altLang="pt-BR" sz="2000" b="0" i="0" dirty="0"/>
              <a:t>Determinar um modo eficiente de implementar a requisição feita pelo usuário.</a:t>
            </a:r>
          </a:p>
          <a:p>
            <a:pPr marL="457200" indent="-457200" algn="just">
              <a:buFont typeface="Wingdings" panose="05000000000000000000" pitchFamily="2" charset="2"/>
              <a:buNone/>
            </a:pPr>
            <a:endParaRPr lang="pt-BR"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250825" y="836613"/>
            <a:ext cx="8641656" cy="561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None/>
            </a:pPr>
            <a:r>
              <a:rPr lang="pt-BR" altLang="pt-BR" sz="2000" i="0" dirty="0">
                <a:solidFill>
                  <a:schemeClr val="bg2"/>
                </a:solidFill>
              </a:rPr>
              <a:t>Todo SGBD deve ser capaz ...</a:t>
            </a:r>
          </a:p>
          <a:p>
            <a:pPr marL="457200" indent="-457200" algn="just">
              <a:buFont typeface="Wingdings" panose="05000000000000000000" pitchFamily="2" charset="2"/>
              <a:buNone/>
            </a:pPr>
            <a:endParaRPr lang="pt-BR" altLang="pt-BR" sz="2000" b="0" i="0" dirty="0"/>
          </a:p>
          <a:p>
            <a:pPr algn="just">
              <a:lnSpc>
                <a:spcPct val="125000"/>
              </a:lnSpc>
            </a:pPr>
            <a:r>
              <a:rPr lang="pt-BR" altLang="pt-BR" sz="2000" b="0" i="0" dirty="0"/>
              <a:t>De proporcionar </a:t>
            </a:r>
            <a:r>
              <a:rPr lang="pt-BR" altLang="pt-BR" sz="2000" i="0" dirty="0"/>
              <a:t>Segurança e </a:t>
            </a:r>
            <a:r>
              <a:rPr lang="pt-BR" altLang="pt-BR" sz="2000" b="0" i="0" dirty="0"/>
              <a:t>controlar a </a:t>
            </a:r>
            <a:r>
              <a:rPr lang="pt-BR" altLang="pt-BR" sz="2000" i="0" dirty="0"/>
              <a:t>integridade de dados: </a:t>
            </a:r>
            <a:r>
              <a:rPr lang="pt-BR" altLang="pt-BR" sz="2000" b="0" i="0" dirty="0"/>
              <a:t>Deve monitorar as requisições de usuários e rejeitar toda tentativa de violar as restrições de segurança e integridade definidas pelo DBA.</a:t>
            </a:r>
          </a:p>
          <a:p>
            <a:pPr algn="just">
              <a:lnSpc>
                <a:spcPct val="125000"/>
              </a:lnSpc>
            </a:pPr>
            <a:endParaRPr lang="pt-BR" altLang="pt-BR" sz="2000" b="0" i="0" dirty="0"/>
          </a:p>
          <a:p>
            <a:pPr algn="just">
              <a:lnSpc>
                <a:spcPct val="125000"/>
              </a:lnSpc>
            </a:pPr>
            <a:r>
              <a:rPr lang="pt-BR" altLang="pt-BR" sz="2000" b="0" i="0" dirty="0"/>
              <a:t>De </a:t>
            </a:r>
            <a:r>
              <a:rPr lang="pt-BR" altLang="pt-BR" sz="2000" i="0" dirty="0"/>
              <a:t>Recuperar dados e </a:t>
            </a:r>
            <a:r>
              <a:rPr lang="pt-BR" altLang="pt-BR" sz="2000" b="0" i="0" dirty="0"/>
              <a:t>permitir a </a:t>
            </a:r>
            <a:r>
              <a:rPr lang="pt-BR" altLang="pt-BR" sz="2000" i="0" dirty="0"/>
              <a:t>concorrência</a:t>
            </a:r>
            <a:r>
              <a:rPr lang="pt-BR" altLang="pt-BR" sz="2000" b="0" i="0" dirty="0"/>
              <a:t> </a:t>
            </a:r>
            <a:r>
              <a:rPr lang="pt-BR" altLang="pt-BR" sz="2000" i="0" dirty="0"/>
              <a:t>de acessos: </a:t>
            </a:r>
            <a:r>
              <a:rPr lang="pt-BR" altLang="pt-BR" sz="2000" b="0" i="0" dirty="0"/>
              <a:t>Gerenciadores de transação devem impor certos controles de recuperação e concorrência.</a:t>
            </a:r>
          </a:p>
          <a:p>
            <a:pPr algn="just">
              <a:lnSpc>
                <a:spcPct val="125000"/>
              </a:lnSpc>
            </a:pPr>
            <a:endParaRPr lang="pt-BR" altLang="pt-BR" sz="2000" b="0" i="0" dirty="0"/>
          </a:p>
          <a:p>
            <a:pPr algn="just">
              <a:lnSpc>
                <a:spcPct val="125000"/>
              </a:lnSpc>
            </a:pPr>
            <a:r>
              <a:rPr lang="pt-BR" altLang="pt-BR" sz="2000" b="0" i="0" dirty="0"/>
              <a:t>De possuir um </a:t>
            </a:r>
            <a:r>
              <a:rPr lang="pt-BR" altLang="pt-BR" sz="2000" i="0" dirty="0"/>
              <a:t>Dicionário de dados: </a:t>
            </a:r>
            <a:r>
              <a:rPr lang="pt-BR" altLang="pt-BR" sz="2000" b="0" i="0" dirty="0"/>
              <a:t>que deve conter os dados sobre os dados (chamados de </a:t>
            </a:r>
            <a:r>
              <a:rPr lang="pt-BR" altLang="pt-BR" sz="2000" b="0" i="0" dirty="0" err="1"/>
              <a:t>metadados</a:t>
            </a:r>
            <a:r>
              <a:rPr lang="pt-BR" altLang="pt-BR" sz="2000" b="0" i="0" dirty="0"/>
              <a:t> ou descritores). Um dicionário completo inclui os programas que utilizam partes do banco de dados, usuários que exigem determinados relatórios, etc.</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Banco de Dados - Geral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tângulo 3"/>
          <p:cNvSpPr>
            <a:spLocks noChangeArrowheads="1"/>
          </p:cNvSpPr>
          <p:nvPr/>
        </p:nvSpPr>
        <p:spPr bwMode="auto">
          <a:xfrm>
            <a:off x="179512" y="764024"/>
            <a:ext cx="864096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i="0" dirty="0"/>
              <a:t>Exercício 1 – Pede-se</a:t>
            </a:r>
            <a:r>
              <a:rPr lang="pt-BR" altLang="pt-BR" sz="2000" b="0" i="0" dirty="0"/>
              <a:t>: Elabore um cadastro de clientes de uma loja de eletroeletrônicos. </a:t>
            </a:r>
          </a:p>
          <a:p>
            <a:pPr algn="just">
              <a:lnSpc>
                <a:spcPct val="150000"/>
              </a:lnSpc>
            </a:pPr>
            <a:r>
              <a:rPr lang="pt-BR" altLang="pt-BR" sz="2000" b="0" i="0" dirty="0"/>
              <a:t>Sugestão: Pesquise formulários de clientes na internet. Procure pensar nos usos que esse cadastro terá nos mais diversas áreas da organização.</a:t>
            </a:r>
          </a:p>
          <a:p>
            <a:pPr algn="just">
              <a:lnSpc>
                <a:spcPct val="150000"/>
              </a:lnSpc>
            </a:pPr>
            <a:r>
              <a:rPr lang="pt-BR" altLang="pt-BR" sz="2000" b="0" i="0" dirty="0"/>
              <a:t>Nossos exercícios serão recorrentes, então não descarte e nem deixe sua resposta em casa, pois esse e vários outros exercícios serão retomados ao longo de nosso curso.</a:t>
            </a:r>
            <a:endParaRPr lang="pt-PT"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Exercícios: Modelos Básicos</a:t>
            </a:r>
          </a:p>
        </p:txBody>
      </p:sp>
    </p:spTree>
    <p:extLst>
      <p:ext uri="{BB962C8B-B14F-4D97-AF65-F5344CB8AC3E}">
        <p14:creationId xmlns:p14="http://schemas.microsoft.com/office/powerpoint/2010/main" val="1646646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E6823B8-2C5B-4F56-BFEA-75CAF80D016E}"/>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extLst>
      <p:ext uri="{BB962C8B-B14F-4D97-AF65-F5344CB8AC3E}">
        <p14:creationId xmlns:p14="http://schemas.microsoft.com/office/powerpoint/2010/main" val="19514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0" y="908720"/>
            <a:ext cx="9036496" cy="56886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pt-BR" altLang="pt-BR" sz="2000" b="0" i="0" dirty="0">
                <a:latin typeface="Calibri" panose="020F0502020204030204" pitchFamily="34" charset="0"/>
              </a:rPr>
              <a:t>No final dos anos 1950 e início dos anos 1960 começou-se a perceber que a mistura de dados e aplicações tornava a manutenção dos sistemas escritos muito complicada. Surge a ideia da criação de sistemas que pudessem controlar os dados de forma independente das aplicações.</a:t>
            </a:r>
          </a:p>
          <a:p>
            <a:pPr eaLnBrk="1" hangingPunct="1">
              <a:buNone/>
            </a:pPr>
            <a:endParaRPr lang="pt-BR" altLang="pt-BR" sz="2000" b="0" i="0" dirty="0">
              <a:latin typeface="Calibri" panose="020F0502020204030204" pitchFamily="34" charset="0"/>
            </a:endParaRPr>
          </a:p>
          <a:p>
            <a:pPr eaLnBrk="1" hangingPunct="1"/>
            <a:r>
              <a:rPr lang="pt-BR" altLang="pt-BR" sz="2000" b="0" i="0" dirty="0">
                <a:latin typeface="Calibri" panose="020F0502020204030204" pitchFamily="34" charset="0"/>
              </a:rPr>
              <a:t>Os primeiros sistemas </a:t>
            </a:r>
            <a:r>
              <a:rPr lang="pt-BR" altLang="pt-BR" sz="2000" b="0" i="0" dirty="0" err="1">
                <a:latin typeface="Calibri" panose="020F0502020204030204" pitchFamily="34" charset="0"/>
              </a:rPr>
              <a:t>gerenciadosre</a:t>
            </a:r>
            <a:r>
              <a:rPr lang="pt-BR" altLang="pt-BR" sz="2000" b="0" i="0" dirty="0">
                <a:latin typeface="Calibri" panose="020F0502020204030204" pitchFamily="34" charset="0"/>
              </a:rPr>
              <a:t> de banco de dados são criados no final da década de 1960.</a:t>
            </a:r>
          </a:p>
          <a:p>
            <a:pPr eaLnBrk="1" hangingPunct="1"/>
            <a:endParaRPr lang="pt-BR" altLang="pt-BR" sz="2000" b="0" i="0" dirty="0">
              <a:latin typeface="Calibri" panose="020F0502020204030204" pitchFamily="34" charset="0"/>
            </a:endParaRPr>
          </a:p>
          <a:p>
            <a:pPr eaLnBrk="1" hangingPunct="1"/>
            <a:r>
              <a:rPr lang="pt-BR" altLang="pt-BR" sz="2000" b="0" i="0" dirty="0">
                <a:latin typeface="Calibri" panose="020F0502020204030204" pitchFamily="34" charset="0"/>
              </a:rPr>
              <a:t>Até então, tudo o que se tinha eram dados controlados por programas, sem que existisse uma independência entre eles. As formas de controle eram:</a:t>
            </a:r>
          </a:p>
          <a:p>
            <a:pPr lvl="1" eaLnBrk="1" hangingPunct="1"/>
            <a:r>
              <a:rPr lang="pt-BR" altLang="pt-BR" sz="2000" b="0" i="0" dirty="0">
                <a:latin typeface="Calibri" panose="020F0502020204030204" pitchFamily="34" charset="0"/>
              </a:rPr>
              <a:t>Arquivos sequenciais.</a:t>
            </a:r>
          </a:p>
          <a:p>
            <a:pPr lvl="1" eaLnBrk="1" hangingPunct="1"/>
            <a:r>
              <a:rPr lang="pt-BR" altLang="pt-BR" sz="2000" b="0" i="0" dirty="0">
                <a:latin typeface="Calibri" panose="020F0502020204030204" pitchFamily="34" charset="0"/>
              </a:rPr>
              <a:t>Arquivos com acesso direto.</a:t>
            </a:r>
          </a:p>
          <a:p>
            <a:pPr lvl="1" eaLnBrk="1" hangingPunct="1"/>
            <a:r>
              <a:rPr lang="pt-BR" altLang="pt-BR" sz="2000" b="0" i="0" dirty="0">
                <a:latin typeface="Calibri" panose="020F0502020204030204" pitchFamily="34" charset="0"/>
              </a:rPr>
              <a:t>Árvores Binárias.</a:t>
            </a:r>
          </a:p>
          <a:p>
            <a:pPr lvl="1" eaLnBrk="1" hangingPunct="1"/>
            <a:r>
              <a:rPr lang="pt-BR" altLang="pt-BR" sz="2000" b="0" i="0" dirty="0">
                <a:latin typeface="Calibri" panose="020F0502020204030204" pitchFamily="34" charset="0"/>
              </a:rPr>
              <a:t>Técnicas </a:t>
            </a:r>
            <a:r>
              <a:rPr lang="pt-BR" altLang="pt-BR" sz="2000" b="0" i="0" dirty="0" err="1">
                <a:latin typeface="Calibri" panose="020F0502020204030204" pitchFamily="34" charset="0"/>
              </a:rPr>
              <a:t>Hashing</a:t>
            </a:r>
            <a:r>
              <a:rPr lang="pt-BR" altLang="pt-BR" sz="2000" b="0" i="0" dirty="0">
                <a:latin typeface="Calibri" panose="020F0502020204030204" pitchFamily="34" charset="0"/>
              </a:rPr>
              <a:t>.</a:t>
            </a:r>
          </a:p>
          <a:p>
            <a:pPr lvl="1" eaLnBrk="1" hangingPunct="1"/>
            <a:endParaRPr lang="pt-BR" altLang="pt-BR" sz="2000" b="0" i="0" dirty="0">
              <a:latin typeface="Calibri" panose="020F0502020204030204" pitchFamily="34" charset="0"/>
            </a:endParaRPr>
          </a:p>
          <a:p>
            <a:pPr eaLnBrk="1" hangingPunct="1"/>
            <a:r>
              <a:rPr lang="pt-BR" altLang="pt-BR" sz="2000" b="0" i="0" dirty="0">
                <a:latin typeface="Calibri" panose="020F0502020204030204" pitchFamily="34" charset="0"/>
              </a:rPr>
              <a:t>Além disso, esses algoritmos dependiam diretamente da lógica do programador que a escreveu.</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pic>
        <p:nvPicPr>
          <p:cNvPr id="2" name="Picture 2" descr="http://sqlserverdeveloper.info/wp-content/uploads/2010/08/old-datab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37112"/>
            <a:ext cx="1857027" cy="139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61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179512" y="836712"/>
            <a:ext cx="8229600" cy="3241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Meados dos anos 1960:  Surgem os discos rígidos e torna-se possível acessar os dados de outras formas, além da sequencial. Surgem os Bancos de Dados em Rede e Hierárquico. A organização dos dados passa a ser por lista e arvores.</a:t>
            </a:r>
          </a:p>
        </p:txBody>
      </p:sp>
      <p:sp>
        <p:nvSpPr>
          <p:cNvPr id="108550" name="Rectangle 6"/>
          <p:cNvSpPr>
            <a:spLocks noChangeArrowheads="1"/>
          </p:cNvSpPr>
          <p:nvPr/>
        </p:nvSpPr>
        <p:spPr bwMode="auto">
          <a:xfrm>
            <a:off x="281498" y="1974482"/>
            <a:ext cx="6239016" cy="283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b="1" i="1">
                <a:solidFill>
                  <a:schemeClr val="bg2"/>
                </a:solidFill>
                <a:latin typeface="Square721 BT" pitchFamily="34" charset="0"/>
              </a:defRPr>
            </a:lvl1pPr>
            <a:lvl2pPr marL="685800" indent="-22860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543050" indent="-171450">
              <a:defRPr b="1" i="1">
                <a:solidFill>
                  <a:schemeClr val="bg2"/>
                </a:solidFill>
                <a:latin typeface="Square721 BT" pitchFamily="34" charset="0"/>
              </a:defRPr>
            </a:lvl4pPr>
            <a:lvl5pPr marL="2000250" indent="-171450">
              <a:defRPr b="1" i="1">
                <a:solidFill>
                  <a:schemeClr val="bg2"/>
                </a:solidFill>
                <a:latin typeface="Square721 BT" pitchFamily="34" charset="0"/>
              </a:defRPr>
            </a:lvl5pPr>
            <a:lvl6pPr marL="2457450" indent="-171450" eaLnBrk="0" fontAlgn="base" hangingPunct="0">
              <a:spcBef>
                <a:spcPct val="0"/>
              </a:spcBef>
              <a:spcAft>
                <a:spcPct val="0"/>
              </a:spcAft>
              <a:defRPr b="1" i="1">
                <a:solidFill>
                  <a:schemeClr val="bg2"/>
                </a:solidFill>
                <a:latin typeface="Square721 BT" pitchFamily="34" charset="0"/>
              </a:defRPr>
            </a:lvl6pPr>
            <a:lvl7pPr marL="2914650" indent="-171450" eaLnBrk="0" fontAlgn="base" hangingPunct="0">
              <a:spcBef>
                <a:spcPct val="0"/>
              </a:spcBef>
              <a:spcAft>
                <a:spcPct val="0"/>
              </a:spcAft>
              <a:defRPr b="1" i="1">
                <a:solidFill>
                  <a:schemeClr val="bg2"/>
                </a:solidFill>
                <a:latin typeface="Square721 BT" pitchFamily="34" charset="0"/>
              </a:defRPr>
            </a:lvl7pPr>
            <a:lvl8pPr marL="3371850" indent="-171450" eaLnBrk="0" fontAlgn="base" hangingPunct="0">
              <a:spcBef>
                <a:spcPct val="0"/>
              </a:spcBef>
              <a:spcAft>
                <a:spcPct val="0"/>
              </a:spcAft>
              <a:defRPr b="1" i="1">
                <a:solidFill>
                  <a:schemeClr val="bg2"/>
                </a:solidFill>
                <a:latin typeface="Square721 BT" pitchFamily="34" charset="0"/>
              </a:defRPr>
            </a:lvl8pPr>
            <a:lvl9pPr marL="3829050" indent="-171450" eaLnBrk="0" fontAlgn="base" hangingPunct="0">
              <a:spcBef>
                <a:spcPct val="0"/>
              </a:spcBef>
              <a:spcAft>
                <a:spcPct val="0"/>
              </a:spcAft>
              <a:defRPr b="1" i="1">
                <a:solidFill>
                  <a:schemeClr val="bg2"/>
                </a:solidFill>
                <a:latin typeface="Square721 BT" pitchFamily="34" charset="0"/>
              </a:defRPr>
            </a:lvl9pPr>
          </a:lstStyle>
          <a:p>
            <a:pPr marL="0" indent="0">
              <a:lnSpc>
                <a:spcPct val="90000"/>
              </a:lnSpc>
              <a:spcBef>
                <a:spcPct val="30000"/>
              </a:spcBef>
              <a:buClr>
                <a:schemeClr val="bg2"/>
              </a:buClr>
            </a:pPr>
            <a:r>
              <a:rPr lang="pt-BR" altLang="pt-BR" sz="2000" b="0" i="0" dirty="0">
                <a:solidFill>
                  <a:srgbClr val="000000"/>
                </a:solidFill>
                <a:latin typeface="Calibri" panose="020F0502020204030204" pitchFamily="34" charset="0"/>
              </a:rPr>
              <a:t>Passam a ser aplicadas na área de dados conceitos antigos como busca por dicotomia, que são baseadas em pesquisas binárias. São desenvolvidas técnicas de programação voltadas a localizar um registro como o “Acesso Direto”, que utiliza conceitos “</a:t>
            </a:r>
            <a:r>
              <a:rPr lang="pt-BR" altLang="pt-BR" sz="2000" b="0" i="0" dirty="0" err="1">
                <a:solidFill>
                  <a:srgbClr val="000000"/>
                </a:solidFill>
                <a:latin typeface="Calibri" panose="020F0502020204030204" pitchFamily="34" charset="0"/>
              </a:rPr>
              <a:t>hash</a:t>
            </a:r>
            <a:r>
              <a:rPr lang="pt-BR" altLang="pt-BR" sz="2000" b="0" i="0" dirty="0">
                <a:solidFill>
                  <a:srgbClr val="000000"/>
                </a:solidFill>
                <a:latin typeface="Calibri" panose="020F0502020204030204" pitchFamily="34" charset="0"/>
              </a:rPr>
              <a:t>” ou da teoria do Caos, que permite a localização através de um “número” que está “escondido” no campo chave que se deseja “indexar”.</a:t>
            </a:r>
          </a:p>
          <a:p>
            <a:pPr marL="0" indent="0">
              <a:lnSpc>
                <a:spcPct val="90000"/>
              </a:lnSpc>
              <a:spcBef>
                <a:spcPct val="30000"/>
              </a:spcBef>
              <a:buClr>
                <a:schemeClr val="bg2"/>
              </a:buClr>
            </a:pPr>
            <a:r>
              <a:rPr lang="pt-BR" altLang="pt-BR" sz="2000" b="0" i="0" dirty="0">
                <a:solidFill>
                  <a:srgbClr val="000000"/>
                </a:solidFill>
                <a:latin typeface="Calibri" panose="020F0502020204030204" pitchFamily="34" charset="0"/>
              </a:rPr>
              <a:t>Charles Bachman foi um dos mais pioneiros da construção dos bancos de dados em Rede, que juntamente com os modelos Hierárquicos reinaram até a consolidação do modelo relacional.</a:t>
            </a: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sp>
        <p:nvSpPr>
          <p:cNvPr id="7" name="CaixaDeTexto 6"/>
          <p:cNvSpPr txBox="1"/>
          <p:nvPr/>
        </p:nvSpPr>
        <p:spPr>
          <a:xfrm>
            <a:off x="6870551" y="4450895"/>
            <a:ext cx="2016224" cy="369332"/>
          </a:xfrm>
          <a:prstGeom prst="rect">
            <a:avLst/>
          </a:prstGeom>
          <a:noFill/>
        </p:spPr>
        <p:txBody>
          <a:bodyPr wrap="square" rtlCol="0">
            <a:spAutoFit/>
          </a:bodyPr>
          <a:lstStyle/>
          <a:p>
            <a:r>
              <a:rPr lang="pt-BR" b="0" i="0" dirty="0">
                <a:solidFill>
                  <a:schemeClr val="bg2"/>
                </a:solidFill>
              </a:rPr>
              <a:t>Charles Bachman</a:t>
            </a:r>
          </a:p>
        </p:txBody>
      </p:sp>
      <p:pic>
        <p:nvPicPr>
          <p:cNvPr id="4098" name="Picture 2" descr="bachman_charles_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170" y="1920460"/>
            <a:ext cx="1949003" cy="252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9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15646" y="908720"/>
            <a:ext cx="6860609" cy="51125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1970: Edgar Frank </a:t>
            </a:r>
            <a:r>
              <a:rPr lang="pt-BR" altLang="pt-BR" sz="2000" b="0" i="0" dirty="0" err="1">
                <a:latin typeface="Calibri" panose="020F0502020204030204" pitchFamily="34" charset="0"/>
              </a:rPr>
              <a:t>Codd</a:t>
            </a:r>
            <a:r>
              <a:rPr lang="pt-BR" altLang="pt-BR" sz="2000" b="0" i="0" dirty="0">
                <a:latin typeface="Calibri" panose="020F0502020204030204" pitchFamily="34" charset="0"/>
              </a:rPr>
              <a:t>, trabalhando na IBM, descreve o Modelo Relacional, base dos Bancos de Dados Relacionais.</a:t>
            </a:r>
          </a:p>
          <a:p>
            <a:pPr>
              <a:lnSpc>
                <a:spcPct val="80000"/>
              </a:lnSpc>
            </a:pPr>
            <a:r>
              <a:rPr lang="pt-BR" altLang="pt-BR" sz="2000" b="0" i="0" dirty="0">
                <a:latin typeface="Calibri" panose="020F0502020204030204" pitchFamily="34" charset="0"/>
              </a:rPr>
              <a:t>1971: Especificação do 1º Modelo de Banco de Dados, pelo DBTG- Data Base </a:t>
            </a:r>
            <a:r>
              <a:rPr lang="pt-BR" altLang="pt-BR" sz="2000" b="0" i="0" dirty="0" err="1">
                <a:latin typeface="Calibri" panose="020F0502020204030204" pitchFamily="34" charset="0"/>
              </a:rPr>
              <a:t>Task</a:t>
            </a:r>
            <a:r>
              <a:rPr lang="pt-BR" altLang="pt-BR" sz="2000" b="0" i="0" dirty="0">
                <a:latin typeface="Calibri" panose="020F0502020204030204" pitchFamily="34" charset="0"/>
              </a:rPr>
              <a:t> </a:t>
            </a:r>
            <a:r>
              <a:rPr lang="pt-BR" altLang="pt-BR" sz="2000" b="0" i="0" dirty="0" err="1">
                <a:latin typeface="Calibri" panose="020F0502020204030204" pitchFamily="34" charset="0"/>
              </a:rPr>
              <a:t>Group</a:t>
            </a:r>
            <a:r>
              <a:rPr lang="pt-BR" altLang="pt-BR" sz="2000" b="0" i="0" dirty="0">
                <a:latin typeface="Calibri" panose="020F0502020204030204" pitchFamily="34" charset="0"/>
              </a:rPr>
              <a:t>, origem do Modelo de Banco de Dados em Rede. Introdução dos campos ponteiros de registro. Origem também do Modelo Hierárquico, em que os registros são organizados em coleções de árvores em vez de gráficos arbitrários.</a:t>
            </a:r>
          </a:p>
          <a:p>
            <a:pPr>
              <a:lnSpc>
                <a:spcPct val="80000"/>
              </a:lnSpc>
            </a:pPr>
            <a:r>
              <a:rPr lang="pt-BR" altLang="pt-BR" sz="2000" b="0" i="0" dirty="0">
                <a:latin typeface="Calibri" panose="020F0502020204030204" pitchFamily="34" charset="0"/>
              </a:rPr>
              <a:t>1977: Comercializado o primeiro Sistema R, usando linguagem </a:t>
            </a:r>
            <a:r>
              <a:rPr lang="pt-BR" altLang="pt-BR" sz="2000" b="0" i="0" dirty="0" err="1">
                <a:latin typeface="Calibri" panose="020F0502020204030204" pitchFamily="34" charset="0"/>
              </a:rPr>
              <a:t>Sequel</a:t>
            </a:r>
            <a:r>
              <a:rPr lang="pt-BR" altLang="pt-BR" sz="2000" b="0" i="0" dirty="0">
                <a:latin typeface="Calibri" panose="020F0502020204030204" pitchFamily="34" charset="0"/>
              </a:rPr>
              <a:t>, origem do moderno SQL.</a:t>
            </a:r>
          </a:p>
          <a:p>
            <a:pPr>
              <a:lnSpc>
                <a:spcPct val="80000"/>
              </a:lnSpc>
            </a:pPr>
            <a:r>
              <a:rPr lang="pt-BR" altLang="pt-BR" sz="2000" b="0" i="0" dirty="0">
                <a:latin typeface="Calibri" panose="020F0502020204030204" pitchFamily="34" charset="0"/>
              </a:rPr>
              <a:t>1980 em diante: Inicia-se a supremacia do Modelo Relacional sobre os demais modelos.</a:t>
            </a:r>
          </a:p>
          <a:p>
            <a:pPr>
              <a:lnSpc>
                <a:spcPct val="80000"/>
              </a:lnSpc>
            </a:pPr>
            <a:r>
              <a:rPr lang="pt-BR" altLang="pt-BR" sz="2000" b="0" i="0" dirty="0">
                <a:latin typeface="Calibri" panose="020F0502020204030204" pitchFamily="34" charset="0"/>
              </a:rPr>
              <a:t>1985: Surgem vários artigos sobre Banco de Dados Orientados a Objetos, mais notável foi o projeto ORION.</a:t>
            </a:r>
          </a:p>
          <a:p>
            <a:pPr>
              <a:lnSpc>
                <a:spcPct val="80000"/>
              </a:lnSpc>
            </a:pPr>
            <a:endParaRPr lang="pt-BR" altLang="pt-BR" sz="2000" b="0" i="0" dirty="0">
              <a:latin typeface="Calibri" panose="020F0502020204030204" pitchFamily="34" charset="0"/>
            </a:endParaRPr>
          </a:p>
        </p:txBody>
      </p:sp>
      <p:pic>
        <p:nvPicPr>
          <p:cNvPr id="108551" name="Picture 7" descr="edgar-co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556792"/>
            <a:ext cx="1848264" cy="247675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sp>
        <p:nvSpPr>
          <p:cNvPr id="6" name="CaixaDeTexto 5"/>
          <p:cNvSpPr txBox="1"/>
          <p:nvPr/>
        </p:nvSpPr>
        <p:spPr>
          <a:xfrm>
            <a:off x="7380312" y="4365104"/>
            <a:ext cx="2016224" cy="369332"/>
          </a:xfrm>
          <a:prstGeom prst="rect">
            <a:avLst/>
          </a:prstGeom>
          <a:noFill/>
        </p:spPr>
        <p:txBody>
          <a:bodyPr wrap="square" rtlCol="0">
            <a:spAutoFit/>
          </a:bodyPr>
          <a:lstStyle/>
          <a:p>
            <a:r>
              <a:rPr lang="pt-BR" b="0" i="0" dirty="0">
                <a:solidFill>
                  <a:schemeClr val="bg2"/>
                </a:solidFill>
              </a:rPr>
              <a:t>Ted </a:t>
            </a:r>
            <a:r>
              <a:rPr lang="pt-BR" b="0" i="0" dirty="0" err="1">
                <a:solidFill>
                  <a:schemeClr val="bg2"/>
                </a:solidFill>
              </a:rPr>
              <a:t>Codd</a:t>
            </a:r>
            <a:endParaRPr lang="pt-BR" b="0" i="0" dirty="0">
              <a:solidFill>
                <a:schemeClr val="bg2"/>
              </a:solidFill>
            </a:endParaRPr>
          </a:p>
        </p:txBody>
      </p:sp>
    </p:spTree>
    <p:extLst>
      <p:ext uri="{BB962C8B-B14F-4D97-AF65-F5344CB8AC3E}">
        <p14:creationId xmlns:p14="http://schemas.microsoft.com/office/powerpoint/2010/main" val="203969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body" idx="1"/>
          </p:nvPr>
        </p:nvSpPr>
        <p:spPr bwMode="auto">
          <a:xfrm>
            <a:off x="15646" y="908720"/>
            <a:ext cx="6932617" cy="54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pt-BR" altLang="pt-BR" sz="2000" b="0" i="0" dirty="0">
                <a:latin typeface="Calibri" panose="020F0502020204030204" pitchFamily="34" charset="0"/>
              </a:rPr>
              <a:t>1992: Willian H. </a:t>
            </a:r>
            <a:r>
              <a:rPr lang="pt-BR" altLang="pt-BR" sz="2000" b="0" i="0" dirty="0" err="1">
                <a:latin typeface="Calibri" panose="020F0502020204030204" pitchFamily="34" charset="0"/>
              </a:rPr>
              <a:t>Imnon</a:t>
            </a:r>
            <a:r>
              <a:rPr lang="pt-BR" altLang="pt-BR" sz="2000" b="0" i="0" dirty="0">
                <a:latin typeface="Calibri" panose="020F0502020204030204" pitchFamily="34" charset="0"/>
              </a:rPr>
              <a:t> enuncia que um data </a:t>
            </a:r>
            <a:r>
              <a:rPr lang="pt-BR" altLang="pt-BR" sz="2000" b="0" i="0" dirty="0" err="1">
                <a:latin typeface="Calibri" panose="020F0502020204030204" pitchFamily="34" charset="0"/>
              </a:rPr>
              <a:t>warehouse</a:t>
            </a:r>
            <a:r>
              <a:rPr lang="pt-BR" altLang="pt-BR" sz="2000" b="0" i="0" dirty="0">
                <a:latin typeface="Calibri" panose="020F0502020204030204" pitchFamily="34" charset="0"/>
              </a:rPr>
              <a:t> é “um conjunto de dados baseados em assuntos, integrado, não-volátil e variável em relação ao tempo, de apoio às decisões gerenciais”. Desenvolvendo a ideia temos:</a:t>
            </a:r>
          </a:p>
          <a:p>
            <a:pPr lvl="1">
              <a:lnSpc>
                <a:spcPct val="80000"/>
              </a:lnSpc>
            </a:pPr>
            <a:r>
              <a:rPr lang="pt-BR" altLang="pt-BR" b="0" i="0" dirty="0">
                <a:latin typeface="Calibri" panose="020F0502020204030204" pitchFamily="34" charset="0"/>
              </a:rPr>
              <a:t>Baseados em assuntos: Um data </a:t>
            </a:r>
            <a:r>
              <a:rPr lang="pt-BR" altLang="pt-BR" b="0" i="0" dirty="0" err="1">
                <a:latin typeface="Calibri" panose="020F0502020204030204" pitchFamily="34" charset="0"/>
              </a:rPr>
              <a:t>warehouse</a:t>
            </a:r>
            <a:r>
              <a:rPr lang="pt-BR" altLang="pt-BR" b="0" i="0" dirty="0">
                <a:latin typeface="Calibri" panose="020F0502020204030204" pitchFamily="34" charset="0"/>
              </a:rPr>
              <a:t> está organizado de forma a descrever o desempenho dos negócios. Os bancos de dados operacionais são voltados aos processos dos negócios.</a:t>
            </a:r>
          </a:p>
          <a:p>
            <a:pPr lvl="1">
              <a:lnSpc>
                <a:spcPct val="80000"/>
              </a:lnSpc>
            </a:pPr>
            <a:r>
              <a:rPr lang="pt-BR" altLang="pt-BR" b="0" i="0" dirty="0">
                <a:latin typeface="Calibri" panose="020F0502020204030204" pitchFamily="34" charset="0"/>
              </a:rPr>
              <a:t>Integrado: Os dados devem ser ordenados de tal forma a serem uma única fonte das informações.</a:t>
            </a:r>
          </a:p>
          <a:p>
            <a:pPr lvl="1">
              <a:lnSpc>
                <a:spcPct val="80000"/>
              </a:lnSpc>
            </a:pPr>
            <a:r>
              <a:rPr lang="pt-BR" altLang="pt-BR" b="0" i="0" dirty="0">
                <a:latin typeface="Calibri" panose="020F0502020204030204" pitchFamily="34" charset="0"/>
              </a:rPr>
              <a:t>Não-volátil: Uma vez que o dado foi incorporado no </a:t>
            </a:r>
            <a:r>
              <a:rPr lang="pt-BR" altLang="pt-BR" b="0" i="0" dirty="0" err="1">
                <a:latin typeface="Calibri" panose="020F0502020204030204" pitchFamily="34" charset="0"/>
              </a:rPr>
              <a:t>warehouse</a:t>
            </a:r>
            <a:r>
              <a:rPr lang="pt-BR" altLang="pt-BR" b="0" i="0" dirty="0">
                <a:latin typeface="Calibri" panose="020F0502020204030204" pitchFamily="34" charset="0"/>
              </a:rPr>
              <a:t> esse é fixo e imutável, contrariamente ao que ocorre com os dados tipicamente transacionais.</a:t>
            </a:r>
          </a:p>
          <a:p>
            <a:pPr lvl="1">
              <a:lnSpc>
                <a:spcPct val="80000"/>
              </a:lnSpc>
            </a:pPr>
            <a:r>
              <a:rPr lang="pt-BR" altLang="pt-BR" b="0" i="0" dirty="0">
                <a:latin typeface="Calibri" panose="020F0502020204030204" pitchFamily="34" charset="0"/>
              </a:rPr>
              <a:t>Variável em relação ao tempo: Fica reconhecido explicitamente que o desempenho do negócio somente pode ser avaliado em relação a pontos cronológicos determinados e comparados com relação ao tempo.</a:t>
            </a:r>
          </a:p>
          <a:p>
            <a:pPr>
              <a:lnSpc>
                <a:spcPct val="80000"/>
              </a:lnSpc>
            </a:pPr>
            <a:r>
              <a:rPr lang="pt-BR" altLang="pt-BR" sz="2000" b="0" i="0" dirty="0">
                <a:latin typeface="Calibri" panose="020F0502020204030204" pitchFamily="34" charset="0"/>
              </a:rPr>
              <a:t>1995: Data </a:t>
            </a:r>
            <a:r>
              <a:rPr lang="pt-BR" altLang="pt-BR" sz="2000" b="0" i="0" dirty="0" err="1">
                <a:latin typeface="Calibri" panose="020F0502020204030204" pitchFamily="34" charset="0"/>
              </a:rPr>
              <a:t>Warehouse</a:t>
            </a:r>
            <a:r>
              <a:rPr lang="pt-BR" altLang="pt-BR" sz="2000" b="0" i="0" dirty="0">
                <a:latin typeface="Calibri" panose="020F0502020204030204" pitchFamily="34" charset="0"/>
              </a:rPr>
              <a:t>, conceituado por Bill </a:t>
            </a:r>
            <a:r>
              <a:rPr lang="pt-BR" altLang="pt-BR" sz="2000" b="0" i="0" dirty="0" err="1">
                <a:latin typeface="Calibri" panose="020F0502020204030204" pitchFamily="34" charset="0"/>
              </a:rPr>
              <a:t>Inmon</a:t>
            </a:r>
            <a:r>
              <a:rPr lang="pt-BR" altLang="pt-BR" sz="2000" b="0" i="0" dirty="0">
                <a:latin typeface="Calibri" panose="020F0502020204030204" pitchFamily="34" charset="0"/>
              </a:rPr>
              <a:t>, tem suas primeiras aplicações práticas.</a:t>
            </a:r>
          </a:p>
          <a:p>
            <a:pPr lvl="1">
              <a:lnSpc>
                <a:spcPct val="80000"/>
              </a:lnSpc>
            </a:pPr>
            <a:endParaRPr lang="pt-BR" altLang="pt-BR" b="0" i="0" dirty="0">
              <a:latin typeface="Calibri" panose="020F0502020204030204" pitchFamily="34" charset="0"/>
            </a:endParaRPr>
          </a:p>
          <a:p>
            <a:pPr>
              <a:lnSpc>
                <a:spcPct val="80000"/>
              </a:lnSpc>
            </a:pPr>
            <a:endParaRPr lang="pt-BR" altLang="pt-BR" sz="1800" b="0" i="0" dirty="0">
              <a:latin typeface="Calibri" panose="020F0502020204030204" pitchFamily="34" charset="0"/>
            </a:endParaRPr>
          </a:p>
          <a:p>
            <a:pPr>
              <a:lnSpc>
                <a:spcPct val="80000"/>
              </a:lnSpc>
            </a:pPr>
            <a:endParaRPr lang="pt-BR" altLang="pt-BR" sz="1800" b="0" i="0" dirty="0">
              <a:latin typeface="Calibri" panose="020F0502020204030204" pitchFamily="34" charset="0"/>
            </a:endParaRPr>
          </a:p>
        </p:txBody>
      </p:sp>
      <p:sp>
        <p:nvSpPr>
          <p:cNvPr id="5" name="CaixaDeTexto 4"/>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Breve Histórico</a:t>
            </a:r>
          </a:p>
        </p:txBody>
      </p:sp>
      <p:sp>
        <p:nvSpPr>
          <p:cNvPr id="6" name="CaixaDeTexto 5"/>
          <p:cNvSpPr txBox="1"/>
          <p:nvPr/>
        </p:nvSpPr>
        <p:spPr>
          <a:xfrm>
            <a:off x="7308304" y="4293096"/>
            <a:ext cx="2016224" cy="369332"/>
          </a:xfrm>
          <a:prstGeom prst="rect">
            <a:avLst/>
          </a:prstGeom>
          <a:noFill/>
        </p:spPr>
        <p:txBody>
          <a:bodyPr wrap="square" rtlCol="0">
            <a:spAutoFit/>
          </a:bodyPr>
          <a:lstStyle/>
          <a:p>
            <a:r>
              <a:rPr lang="pt-BR" b="0" i="0" dirty="0">
                <a:solidFill>
                  <a:schemeClr val="bg2"/>
                </a:solidFill>
              </a:rPr>
              <a:t>Bill </a:t>
            </a:r>
            <a:r>
              <a:rPr lang="pt-BR" b="0" i="0" dirty="0" err="1">
                <a:solidFill>
                  <a:schemeClr val="bg2"/>
                </a:solidFill>
              </a:rPr>
              <a:t>Imnon</a:t>
            </a:r>
            <a:endParaRPr lang="pt-BR" b="0" i="0" dirty="0">
              <a:solidFill>
                <a:schemeClr val="bg2"/>
              </a:solidFill>
            </a:endParaRPr>
          </a:p>
        </p:txBody>
      </p:sp>
      <p:pic>
        <p:nvPicPr>
          <p:cNvPr id="7" name="Picture 5"/>
          <p:cNvPicPr>
            <a:picLocks noChangeAspect="1" noChangeArrowheads="1"/>
          </p:cNvPicPr>
          <p:nvPr/>
        </p:nvPicPr>
        <p:blipFill>
          <a:blip r:embed="rId2" cstate="print"/>
          <a:srcRect/>
          <a:stretch>
            <a:fillRect/>
          </a:stretch>
        </p:blipFill>
        <p:spPr bwMode="auto">
          <a:xfrm>
            <a:off x="7308304" y="2204864"/>
            <a:ext cx="1549196" cy="1785303"/>
          </a:xfrm>
          <a:prstGeom prst="rect">
            <a:avLst/>
          </a:prstGeom>
          <a:noFill/>
          <a:ln w="9525">
            <a:noFill/>
            <a:miter lim="800000"/>
            <a:headEnd/>
            <a:tailEnd/>
          </a:ln>
        </p:spPr>
      </p:pic>
    </p:spTree>
    <p:extLst>
      <p:ext uri="{BB962C8B-B14F-4D97-AF65-F5344CB8AC3E}">
        <p14:creationId xmlns:p14="http://schemas.microsoft.com/office/powerpoint/2010/main" val="382206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446236" y="701824"/>
            <a:ext cx="8446244" cy="1143000"/>
          </a:xfrm>
          <a:prstGeom prst="rect">
            <a:avLst/>
          </a:prstGeom>
          <a:noFill/>
          <a:ln>
            <a:noFill/>
            <a:miter lim="800000"/>
            <a:headEnd/>
            <a:tailEnd/>
          </a:ln>
        </p:spPr>
        <p:txBody>
          <a:bodyPr anchor="ctr"/>
          <a:lstStyle/>
          <a:p>
            <a:pPr algn="ctr" eaLnBrk="1" hangingPunct="1"/>
            <a:r>
              <a:rPr lang="pt-BR" altLang="pt-BR" sz="2800" i="0" dirty="0">
                <a:solidFill>
                  <a:schemeClr val="bg2"/>
                </a:solidFill>
              </a:rPr>
              <a:t>As Quatro Abordagens Clássicas para Banco de Dados</a:t>
            </a:r>
          </a:p>
        </p:txBody>
      </p:sp>
      <p:sp>
        <p:nvSpPr>
          <p:cNvPr id="110595" name="Rectangle 3"/>
          <p:cNvSpPr>
            <a:spLocks noGrp="1" noChangeArrowheads="1"/>
          </p:cNvSpPr>
          <p:nvPr>
            <p:ph idx="1"/>
          </p:nvPr>
        </p:nvSpPr>
        <p:spPr bwMode="auto">
          <a:xfrm>
            <a:off x="446236" y="2060849"/>
            <a:ext cx="8302228" cy="3456384"/>
          </a:xfrm>
          <a:prstGeom prst="rect">
            <a:avLst/>
          </a:prstGeom>
          <a:solidFill>
            <a:srgbClr val="FFFFFF"/>
          </a:solidFill>
          <a:ln>
            <a:noFill/>
            <a:miter lim="800000"/>
            <a:headEnd/>
            <a:tailEnd/>
          </a:ln>
        </p:spPr>
        <p:txBody>
          <a:bodyPr/>
          <a:lstStyle/>
          <a:p>
            <a:pPr eaLnBrk="1" hangingPunct="1"/>
            <a:r>
              <a:rPr lang="pt-BR" altLang="pt-BR" sz="2000" b="0" i="0" dirty="0"/>
              <a:t>O usuário vê o banco de dados segundo um modelo de visões</a:t>
            </a:r>
          </a:p>
          <a:p>
            <a:pPr eaLnBrk="1" hangingPunct="1"/>
            <a:r>
              <a:rPr lang="pt-BR" altLang="pt-BR" sz="2000" b="0" i="0" dirty="0"/>
              <a:t>O modelo de visões e o modelo conceitual são bastante semelhantes, as vezes idênticos</a:t>
            </a:r>
          </a:p>
          <a:p>
            <a:pPr eaLnBrk="1" hangingPunct="1"/>
            <a:r>
              <a:rPr lang="pt-BR" altLang="pt-BR" sz="2000" b="0" i="0" dirty="0"/>
              <a:t>Portanto os conceitos aplicados aqui servem tanto para o nível conceitual quanto para o de visões:</a:t>
            </a:r>
          </a:p>
          <a:p>
            <a:pPr lvl="1" eaLnBrk="1" hangingPunct="1"/>
            <a:r>
              <a:rPr lang="pt-BR" altLang="pt-BR" sz="2000" b="0" i="0" dirty="0"/>
              <a:t>Abordagem Hierárquica</a:t>
            </a:r>
          </a:p>
          <a:p>
            <a:pPr lvl="1" eaLnBrk="1" hangingPunct="1"/>
            <a:r>
              <a:rPr lang="pt-BR" altLang="pt-BR" sz="2000" b="0" i="0" dirty="0"/>
              <a:t>Abordagem em Rede</a:t>
            </a:r>
          </a:p>
          <a:p>
            <a:pPr lvl="1" eaLnBrk="1" hangingPunct="1"/>
            <a:r>
              <a:rPr lang="pt-BR" altLang="pt-BR" sz="2000" b="0" i="0" dirty="0"/>
              <a:t>Abordagem Relacional</a:t>
            </a:r>
          </a:p>
          <a:p>
            <a:pPr lvl="1" eaLnBrk="1" hangingPunct="1"/>
            <a:r>
              <a:rPr lang="pt-BR" altLang="pt-BR" sz="2000" b="0" i="0" dirty="0"/>
              <a:t>Abordagem Orientada a Objetos</a:t>
            </a:r>
          </a:p>
        </p:txBody>
      </p:sp>
      <p:sp>
        <p:nvSpPr>
          <p:cNvPr id="4" name="CaixaDeTexto 3"/>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Tipos de Banco de Dados</a:t>
            </a:r>
          </a:p>
        </p:txBody>
      </p:sp>
    </p:spTree>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5861</TotalTime>
  <Words>3595</Words>
  <Application>Microsoft Office PowerPoint</Application>
  <PresentationFormat>Papel Carta (216 x 279 mm)</PresentationFormat>
  <Paragraphs>332</Paragraphs>
  <Slides>44</Slides>
  <Notes>37</Notes>
  <HiddenSlides>0</HiddenSlides>
  <MMClips>0</MMClips>
  <ScaleCrop>false</ScaleCrop>
  <HeadingPairs>
    <vt:vector size="8" baseType="variant">
      <vt:variant>
        <vt:lpstr>Fontes usadas</vt:lpstr>
      </vt:variant>
      <vt:variant>
        <vt:i4>5</vt:i4>
      </vt:variant>
      <vt:variant>
        <vt:lpstr>Tema</vt:lpstr>
      </vt:variant>
      <vt:variant>
        <vt:i4>2</vt:i4>
      </vt:variant>
      <vt:variant>
        <vt:lpstr>Servidores OLE inseridos</vt:lpstr>
      </vt:variant>
      <vt:variant>
        <vt:i4>2</vt:i4>
      </vt:variant>
      <vt:variant>
        <vt:lpstr>Títulos de slides</vt:lpstr>
      </vt:variant>
      <vt:variant>
        <vt:i4>44</vt:i4>
      </vt:variant>
    </vt:vector>
  </HeadingPairs>
  <TitlesOfParts>
    <vt:vector size="53" baseType="lpstr">
      <vt:lpstr>Arial</vt:lpstr>
      <vt:lpstr>Calibri</vt:lpstr>
      <vt:lpstr>Square721 BT</vt:lpstr>
      <vt:lpstr>Times New Roman</vt:lpstr>
      <vt:lpstr>Wingdings</vt:lpstr>
      <vt:lpstr>Personalizar design</vt:lpstr>
      <vt:lpstr>Default Design</vt:lpstr>
      <vt:lpstr>CorelDRAW.Graphic.10</vt:lpstr>
      <vt:lpstr>Visio</vt:lpstr>
      <vt:lpstr>Apresentação do PowerPoint</vt:lpstr>
      <vt:lpstr>Apresentação do PowerPoint</vt:lpstr>
      <vt:lpstr>Apresentação do PowerPoint</vt:lpstr>
      <vt:lpstr>ENIAC</vt:lpstr>
      <vt:lpstr>Apresentação do PowerPoint</vt:lpstr>
      <vt:lpstr>Apresentação do PowerPoint</vt:lpstr>
      <vt:lpstr>Apresentação do PowerPoint</vt:lpstr>
      <vt:lpstr>Apresentação do PowerPoint</vt:lpstr>
      <vt:lpstr>As Quatro Abordagens Clássicas para Banco de Dados</vt:lpstr>
      <vt:lpstr>Apresentação do PowerPoint</vt:lpstr>
      <vt:lpstr>Apresentação do PowerPoint</vt:lpstr>
      <vt:lpstr>Exemplo: Modelo Hierárquico</vt:lpstr>
      <vt:lpstr>Apresentação do PowerPoint</vt:lpstr>
      <vt:lpstr>Exemplo: Modelo em Rede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FIAP - FACULDADE DE INFORMÁTICA PAULISTA</dc:title>
  <dc:creator>Gutenberg Silveira</dc:creator>
  <cp:lastModifiedBy>Jorge Luiz Surian</cp:lastModifiedBy>
  <cp:revision>399</cp:revision>
  <dcterms:created xsi:type="dcterms:W3CDTF">1999-05-02T13:25:21Z</dcterms:created>
  <dcterms:modified xsi:type="dcterms:W3CDTF">2019-06-10T15:05:52Z</dcterms:modified>
</cp:coreProperties>
</file>