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48" r:id="rId2"/>
  </p:sldMasterIdLst>
  <p:notesMasterIdLst>
    <p:notesMasterId r:id="rId51"/>
  </p:notesMasterIdLst>
  <p:handoutMasterIdLst>
    <p:handoutMasterId r:id="rId52"/>
  </p:handoutMasterIdLst>
  <p:sldIdLst>
    <p:sldId id="363" r:id="rId3"/>
    <p:sldId id="396" r:id="rId4"/>
    <p:sldId id="419" r:id="rId5"/>
    <p:sldId id="420"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34" r:id="rId20"/>
    <p:sldId id="435" r:id="rId21"/>
    <p:sldId id="458" r:id="rId22"/>
    <p:sldId id="436" r:id="rId23"/>
    <p:sldId id="437" r:id="rId24"/>
    <p:sldId id="438" r:id="rId25"/>
    <p:sldId id="463" r:id="rId26"/>
    <p:sldId id="464" r:id="rId27"/>
    <p:sldId id="465" r:id="rId28"/>
    <p:sldId id="466" r:id="rId29"/>
    <p:sldId id="467" r:id="rId30"/>
    <p:sldId id="439" r:id="rId31"/>
    <p:sldId id="440" r:id="rId32"/>
    <p:sldId id="441" r:id="rId33"/>
    <p:sldId id="442" r:id="rId34"/>
    <p:sldId id="443" r:id="rId35"/>
    <p:sldId id="444" r:id="rId36"/>
    <p:sldId id="445" r:id="rId37"/>
    <p:sldId id="446" r:id="rId38"/>
    <p:sldId id="448" r:id="rId39"/>
    <p:sldId id="449" r:id="rId40"/>
    <p:sldId id="450" r:id="rId41"/>
    <p:sldId id="452" r:id="rId42"/>
    <p:sldId id="451" r:id="rId43"/>
    <p:sldId id="459" r:id="rId44"/>
    <p:sldId id="454" r:id="rId45"/>
    <p:sldId id="453" r:id="rId46"/>
    <p:sldId id="460" r:id="rId47"/>
    <p:sldId id="455" r:id="rId48"/>
    <p:sldId id="461" r:id="rId49"/>
    <p:sldId id="416" r:id="rId50"/>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i="1" kern="1200">
        <a:solidFill>
          <a:schemeClr val="tx1"/>
        </a:solidFill>
        <a:latin typeface="Square721 BT" pitchFamily="34" charset="0"/>
        <a:ea typeface="+mn-ea"/>
        <a:cs typeface="+mn-cs"/>
      </a:defRPr>
    </a:lvl1pPr>
    <a:lvl2pPr marL="457200" algn="l" rtl="0" eaLnBrk="0" fontAlgn="base" hangingPunct="0">
      <a:spcBef>
        <a:spcPct val="0"/>
      </a:spcBef>
      <a:spcAft>
        <a:spcPct val="0"/>
      </a:spcAft>
      <a:defRPr b="1" i="1" kern="1200">
        <a:solidFill>
          <a:schemeClr val="tx1"/>
        </a:solidFill>
        <a:latin typeface="Square721 BT" pitchFamily="34" charset="0"/>
        <a:ea typeface="+mn-ea"/>
        <a:cs typeface="+mn-cs"/>
      </a:defRPr>
    </a:lvl2pPr>
    <a:lvl3pPr marL="914400" algn="l" rtl="0" eaLnBrk="0" fontAlgn="base" hangingPunct="0">
      <a:spcBef>
        <a:spcPct val="0"/>
      </a:spcBef>
      <a:spcAft>
        <a:spcPct val="0"/>
      </a:spcAft>
      <a:defRPr b="1" i="1" kern="1200">
        <a:solidFill>
          <a:schemeClr val="tx1"/>
        </a:solidFill>
        <a:latin typeface="Square721 BT" pitchFamily="34" charset="0"/>
        <a:ea typeface="+mn-ea"/>
        <a:cs typeface="+mn-cs"/>
      </a:defRPr>
    </a:lvl3pPr>
    <a:lvl4pPr marL="1371600" algn="l" rtl="0" eaLnBrk="0" fontAlgn="base" hangingPunct="0">
      <a:spcBef>
        <a:spcPct val="0"/>
      </a:spcBef>
      <a:spcAft>
        <a:spcPct val="0"/>
      </a:spcAft>
      <a:defRPr b="1" i="1" kern="1200">
        <a:solidFill>
          <a:schemeClr val="tx1"/>
        </a:solidFill>
        <a:latin typeface="Square721 BT" pitchFamily="34" charset="0"/>
        <a:ea typeface="+mn-ea"/>
        <a:cs typeface="+mn-cs"/>
      </a:defRPr>
    </a:lvl4pPr>
    <a:lvl5pPr marL="1828800" algn="l" rtl="0" eaLnBrk="0" fontAlgn="base" hangingPunct="0">
      <a:spcBef>
        <a:spcPct val="0"/>
      </a:spcBef>
      <a:spcAft>
        <a:spcPct val="0"/>
      </a:spcAft>
      <a:defRPr b="1" i="1" kern="1200">
        <a:solidFill>
          <a:schemeClr val="tx1"/>
        </a:solidFill>
        <a:latin typeface="Square721 BT" pitchFamily="34" charset="0"/>
        <a:ea typeface="+mn-ea"/>
        <a:cs typeface="+mn-cs"/>
      </a:defRPr>
    </a:lvl5pPr>
    <a:lvl6pPr marL="2286000" algn="l" defTabSz="914400" rtl="0" eaLnBrk="1" latinLnBrk="0" hangingPunct="1">
      <a:defRPr b="1" i="1" kern="1200">
        <a:solidFill>
          <a:schemeClr val="tx1"/>
        </a:solidFill>
        <a:latin typeface="Square721 BT" pitchFamily="34" charset="0"/>
        <a:ea typeface="+mn-ea"/>
        <a:cs typeface="+mn-cs"/>
      </a:defRPr>
    </a:lvl6pPr>
    <a:lvl7pPr marL="2743200" algn="l" defTabSz="914400" rtl="0" eaLnBrk="1" latinLnBrk="0" hangingPunct="1">
      <a:defRPr b="1" i="1" kern="1200">
        <a:solidFill>
          <a:schemeClr val="tx1"/>
        </a:solidFill>
        <a:latin typeface="Square721 BT" pitchFamily="34" charset="0"/>
        <a:ea typeface="+mn-ea"/>
        <a:cs typeface="+mn-cs"/>
      </a:defRPr>
    </a:lvl7pPr>
    <a:lvl8pPr marL="3200400" algn="l" defTabSz="914400" rtl="0" eaLnBrk="1" latinLnBrk="0" hangingPunct="1">
      <a:defRPr b="1" i="1" kern="1200">
        <a:solidFill>
          <a:schemeClr val="tx1"/>
        </a:solidFill>
        <a:latin typeface="Square721 BT" pitchFamily="34" charset="0"/>
        <a:ea typeface="+mn-ea"/>
        <a:cs typeface="+mn-cs"/>
      </a:defRPr>
    </a:lvl8pPr>
    <a:lvl9pPr marL="3657600" algn="l" defTabSz="914400" rtl="0" eaLnBrk="1" latinLnBrk="0" hangingPunct="1">
      <a:defRPr b="1" i="1" kern="1200">
        <a:solidFill>
          <a:schemeClr val="tx1"/>
        </a:solidFill>
        <a:latin typeface="Square721 BT" pitchFamily="34" charset="0"/>
        <a:ea typeface="+mn-ea"/>
        <a:cs typeface="+mn-cs"/>
      </a:defRPr>
    </a:lvl9pPr>
  </p:defaultTextStyle>
  <p:extLst>
    <p:ext uri="{EFAFB233-063F-42B5-8137-9DF3F51BA10A}">
      <p15:sldGuideLst xmlns:p15="http://schemas.microsoft.com/office/powerpoint/2012/main">
        <p15:guide id="1" orient="horz" pos="3504">
          <p15:clr>
            <a:srgbClr val="A4A3A4"/>
          </p15:clr>
        </p15:guide>
        <p15:guide id="2" pos="292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C00"/>
    <a:srgbClr val="000000"/>
    <a:srgbClr val="2E0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72" d="100"/>
          <a:sy n="72" d="100"/>
        </p:scale>
        <p:origin x="1326" y="78"/>
      </p:cViewPr>
      <p:guideLst>
        <p:guide orient="horz" pos="3504"/>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82"/>
    </p:cViewPr>
  </p:sorterViewPr>
  <p:notesViewPr>
    <p:cSldViewPr>
      <p:cViewPr varScale="1">
        <p:scale>
          <a:sx n="54" d="100"/>
          <a:sy n="54" d="100"/>
        </p:scale>
        <p:origin x="2826"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4.xml"/><Relationship Id="rId4" Type="http://schemas.openxmlformats.org/officeDocument/2006/relationships/image" Target="../media/image4.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4"/>
          <p:cNvGraphicFramePr>
            <a:graphicFrameLocks noChangeAspect="1"/>
          </p:cNvGraphicFramePr>
          <p:nvPr/>
        </p:nvGraphicFramePr>
        <p:xfrm>
          <a:off x="377825" y="211138"/>
          <a:ext cx="6453188" cy="819150"/>
        </p:xfrm>
        <a:graphic>
          <a:graphicData uri="http://schemas.openxmlformats.org/presentationml/2006/ole">
            <mc:AlternateContent xmlns:mc="http://schemas.openxmlformats.org/markup-compatibility/2006">
              <mc:Choice xmlns:v="urn:schemas-microsoft-com:vml" Requires="v">
                <p:oleObj spid="_x0000_s1084" r:id="rId3" imgW="6867525" imgH="904875" progId="CorelDRAW.Graphic.10">
                  <p:embed/>
                </p:oleObj>
              </mc:Choice>
              <mc:Fallback>
                <p:oleObj r:id="rId3" imgW="6867525" imgH="904875" progId="CorelDRAW.Graphic.10">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211138"/>
                        <a:ext cx="645318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7" name="Group 125"/>
          <p:cNvGraphicFramePr>
            <a:graphicFrameLocks noGrp="1"/>
          </p:cNvGraphicFramePr>
          <p:nvPr/>
        </p:nvGraphicFramePr>
        <p:xfrm>
          <a:off x="223838" y="8875713"/>
          <a:ext cx="6816725" cy="373062"/>
        </p:xfrm>
        <a:graphic>
          <a:graphicData uri="http://schemas.openxmlformats.org/drawingml/2006/table">
            <a:tbl>
              <a:tblPr/>
              <a:tblGrid>
                <a:gridCol w="5843587">
                  <a:extLst>
                    <a:ext uri="{9D8B030D-6E8A-4147-A177-3AD203B41FA5}">
                      <a16:colId xmlns:a16="http://schemas.microsoft.com/office/drawing/2014/main" val="20000"/>
                    </a:ext>
                  </a:extLst>
                </a:gridCol>
                <a:gridCol w="973138">
                  <a:extLst>
                    <a:ext uri="{9D8B030D-6E8A-4147-A177-3AD203B41FA5}">
                      <a16:colId xmlns:a16="http://schemas.microsoft.com/office/drawing/2014/main" val="20001"/>
                    </a:ext>
                  </a:extLst>
                </a:gridCol>
              </a:tblGrid>
              <a:tr h="37306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Curso</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Professor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Página  - 1 -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8728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59300"/>
            <a:ext cx="5365750" cy="4322763"/>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241675" y="9145588"/>
            <a:ext cx="833438" cy="250825"/>
          </a:xfrm>
          <a:prstGeom prst="rect">
            <a:avLst/>
          </a:prstGeom>
          <a:noFill/>
          <a:ln w="12700">
            <a:noFill/>
            <a:miter lim="800000"/>
            <a:headEnd/>
            <a:tailEnd/>
          </a:ln>
          <a:effectLst/>
        </p:spPr>
        <p:txBody>
          <a:bodyPr wrap="none" lIns="92105" tIns="46890" rIns="92105" bIns="46890">
            <a:spAutoFit/>
          </a:bodyPr>
          <a:lstStyle>
            <a:lvl1pPr defTabSz="915988">
              <a:defRPr b="1" i="1">
                <a:solidFill>
                  <a:schemeClr val="bg2"/>
                </a:solidFill>
                <a:latin typeface="Square721 BT" pitchFamily="34" charset="0"/>
              </a:defRPr>
            </a:lvl1pPr>
            <a:lvl2pPr marL="742950" indent="-285750" defTabSz="915988">
              <a:defRPr b="1" i="1">
                <a:solidFill>
                  <a:schemeClr val="bg2"/>
                </a:solidFill>
                <a:latin typeface="Square721 BT" pitchFamily="34" charset="0"/>
              </a:defRPr>
            </a:lvl2pPr>
            <a:lvl3pPr marL="1143000" indent="-228600" defTabSz="915988">
              <a:defRPr b="1" i="1">
                <a:solidFill>
                  <a:schemeClr val="bg2"/>
                </a:solidFill>
                <a:latin typeface="Square721 BT" pitchFamily="34" charset="0"/>
              </a:defRPr>
            </a:lvl3pPr>
            <a:lvl4pPr marL="1600200" indent="-228600" defTabSz="915988">
              <a:defRPr b="1" i="1">
                <a:solidFill>
                  <a:schemeClr val="bg2"/>
                </a:solidFill>
                <a:latin typeface="Square721 BT" pitchFamily="34" charset="0"/>
              </a:defRPr>
            </a:lvl4pPr>
            <a:lvl5pPr marL="2057400" indent="-228600" defTabSz="915988">
              <a:defRPr b="1" i="1">
                <a:solidFill>
                  <a:schemeClr val="bg2"/>
                </a:solidFill>
                <a:latin typeface="Square721 BT" pitchFamily="34" charset="0"/>
              </a:defRPr>
            </a:lvl5pPr>
            <a:lvl6pPr marL="2514600" indent="-228600" defTabSz="915988" eaLnBrk="0" fontAlgn="base" hangingPunct="0">
              <a:spcBef>
                <a:spcPct val="0"/>
              </a:spcBef>
              <a:spcAft>
                <a:spcPct val="0"/>
              </a:spcAft>
              <a:defRPr b="1" i="1">
                <a:solidFill>
                  <a:schemeClr val="bg2"/>
                </a:solidFill>
                <a:latin typeface="Square721 BT" pitchFamily="34" charset="0"/>
              </a:defRPr>
            </a:lvl6pPr>
            <a:lvl7pPr marL="2971800" indent="-228600" defTabSz="915988" eaLnBrk="0" fontAlgn="base" hangingPunct="0">
              <a:spcBef>
                <a:spcPct val="0"/>
              </a:spcBef>
              <a:spcAft>
                <a:spcPct val="0"/>
              </a:spcAft>
              <a:defRPr b="1" i="1">
                <a:solidFill>
                  <a:schemeClr val="bg2"/>
                </a:solidFill>
                <a:latin typeface="Square721 BT" pitchFamily="34" charset="0"/>
              </a:defRPr>
            </a:lvl7pPr>
            <a:lvl8pPr marL="3429000" indent="-228600" defTabSz="915988" eaLnBrk="0" fontAlgn="base" hangingPunct="0">
              <a:spcBef>
                <a:spcPct val="0"/>
              </a:spcBef>
              <a:spcAft>
                <a:spcPct val="0"/>
              </a:spcAft>
              <a:defRPr b="1" i="1">
                <a:solidFill>
                  <a:schemeClr val="bg2"/>
                </a:solidFill>
                <a:latin typeface="Square721 BT" pitchFamily="34" charset="0"/>
              </a:defRPr>
            </a:lvl8pPr>
            <a:lvl9pPr marL="3886200" indent="-228600" defTabSz="915988" eaLnBrk="0" fontAlgn="base" hangingPunct="0">
              <a:spcBef>
                <a:spcPct val="0"/>
              </a:spcBef>
              <a:spcAft>
                <a:spcPct val="0"/>
              </a:spcAft>
              <a:defRPr b="1" i="1">
                <a:solidFill>
                  <a:schemeClr val="bg2"/>
                </a:solidFill>
                <a:latin typeface="Square721 BT" pitchFamily="34" charset="0"/>
              </a:defRPr>
            </a:lvl9pPr>
          </a:lstStyle>
          <a:p>
            <a:pPr algn="ctr">
              <a:lnSpc>
                <a:spcPct val="90000"/>
              </a:lnSpc>
            </a:pPr>
            <a:r>
              <a:rPr lang="en-US" altLang="pt-BR" sz="1300" b="0" i="0">
                <a:solidFill>
                  <a:schemeClr val="tx1"/>
                </a:solidFill>
                <a:latin typeface="Arial" panose="020B0604020202020204" pitchFamily="34" charset="0"/>
              </a:rPr>
              <a:t>Page </a:t>
            </a:r>
            <a:fld id="{4523692F-00CA-47AB-9651-05479E386F52}" type="slidenum">
              <a:rPr lang="en-US" altLang="pt-BR" sz="1300" b="0" i="0">
                <a:solidFill>
                  <a:schemeClr val="tx1"/>
                </a:solidFill>
                <a:latin typeface="Arial" panose="020B0604020202020204" pitchFamily="34" charset="0"/>
              </a:rPr>
              <a:pPr algn="ctr">
                <a:lnSpc>
                  <a:spcPct val="90000"/>
                </a:lnSpc>
              </a:pPr>
              <a:t>‹nº›</a:t>
            </a:fld>
            <a:endParaRPr lang="en-US" altLang="pt-BR" sz="1300" b="0" i="0">
              <a:solidFill>
                <a:schemeClr val="tx1"/>
              </a:solidFill>
              <a:latin typeface="Arial" panose="020B0604020202020204" pitchFamily="34" charset="0"/>
            </a:endParaRPr>
          </a:p>
        </p:txBody>
      </p:sp>
      <p:sp>
        <p:nvSpPr>
          <p:cNvPr id="36868" name="Rectangle 4"/>
          <p:cNvSpPr>
            <a:spLocks noGrp="1" noRot="1" noChangeAspect="1" noChangeArrowheads="1" noTextEdit="1"/>
          </p:cNvSpPr>
          <p:nvPr>
            <p:ph type="sldImg" idx="2"/>
          </p:nvPr>
        </p:nvSpPr>
        <p:spPr bwMode="auto">
          <a:xfrm>
            <a:off x="1266825" y="727075"/>
            <a:ext cx="4783138"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8058661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7525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97352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75820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59726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520568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83544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38718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816412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79867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16635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516655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72516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76445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61575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48722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35811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68823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590618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81837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06332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918550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36601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ço Reservado para Imagem de Slide 1"/>
          <p:cNvSpPr>
            <a:spLocks noGrp="1" noRot="1" noChangeAspect="1" noTextEdit="1"/>
          </p:cNvSpPr>
          <p:nvPr>
            <p:ph type="sldImg"/>
          </p:nvPr>
        </p:nvSpPr>
        <p:spPr>
          <a:ln/>
        </p:spPr>
      </p:sp>
      <p:sp>
        <p:nvSpPr>
          <p:cNvPr id="56323" name="Espaço Reservado para Anotaçõ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Arial" panose="020B0604020202020204" pitchFamily="34" charset="0"/>
            </a:endParaRPr>
          </a:p>
        </p:txBody>
      </p:sp>
    </p:spTree>
    <p:extLst>
      <p:ext uri="{BB962C8B-B14F-4D97-AF65-F5344CB8AC3E}">
        <p14:creationId xmlns:p14="http://schemas.microsoft.com/office/powerpoint/2010/main" val="3758800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39161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88408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787088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70365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377721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pt-BR">
                <a:latin typeface="Arial" panose="020B0604020202020204" pitchFamily="34" charset="0"/>
              </a:rPr>
              <a:t>Indíce clustered -  é aquele cuja ordem física das páginas  é a mesma ordem do índice.</a:t>
            </a:r>
          </a:p>
          <a:p>
            <a:pPr eaLnBrk="1" hangingPunct="1"/>
            <a:r>
              <a:rPr lang="pt-BR" altLang="pt-BR">
                <a:latin typeface="Arial" panose="020B0604020202020204" pitchFamily="34" charset="0"/>
              </a:rPr>
              <a:t>Usar em tabelas que não possuam frequentes atualizações.</a:t>
            </a:r>
          </a:p>
          <a:p>
            <a:pPr eaLnBrk="1" hangingPunct="1"/>
            <a:endParaRPr lang="pt-BR" altLang="pt-BR">
              <a:latin typeface="Arial" panose="020B0604020202020204" pitchFamily="34" charset="0"/>
            </a:endParaRPr>
          </a:p>
          <a:p>
            <a:pPr eaLnBrk="1" hangingPunct="1"/>
            <a:r>
              <a:rPr lang="pt-BR" altLang="pt-BR">
                <a:latin typeface="Arial" panose="020B0604020202020204" pitchFamily="34" charset="0"/>
              </a:rPr>
              <a:t>Indíce noncluster – é feito por ponteiro.</a:t>
            </a:r>
          </a:p>
        </p:txBody>
      </p:sp>
    </p:spTree>
    <p:extLst>
      <p:ext uri="{BB962C8B-B14F-4D97-AF65-F5344CB8AC3E}">
        <p14:creationId xmlns:p14="http://schemas.microsoft.com/office/powerpoint/2010/main" val="4100341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1137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684753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5134364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59642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9100007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218543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0199846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021900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8303978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9844486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825401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Espaço Reservado para Imagem de Slide 1"/>
          <p:cNvSpPr>
            <a:spLocks noGrp="1" noRot="1" noChangeAspect="1" noTextEdit="1"/>
          </p:cNvSpPr>
          <p:nvPr>
            <p:ph type="sldImg"/>
          </p:nvPr>
        </p:nvSpPr>
        <p:spPr>
          <a:ln/>
        </p:spPr>
      </p:sp>
      <p:sp>
        <p:nvSpPr>
          <p:cNvPr id="93187" name="Espaço Reservado para Anotaçõ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Arial" panose="020B0604020202020204" pitchFamily="34" charset="0"/>
            </a:endParaRPr>
          </a:p>
        </p:txBody>
      </p:sp>
    </p:spTree>
    <p:extLst>
      <p:ext uri="{BB962C8B-B14F-4D97-AF65-F5344CB8AC3E}">
        <p14:creationId xmlns:p14="http://schemas.microsoft.com/office/powerpoint/2010/main" val="20685657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ço Reservado para Imagem de Slide 1"/>
          <p:cNvSpPr>
            <a:spLocks noGrp="1" noRot="1" noChangeAspect="1" noTextEdit="1"/>
          </p:cNvSpPr>
          <p:nvPr>
            <p:ph type="sldImg"/>
          </p:nvPr>
        </p:nvSpPr>
        <p:spPr>
          <a:ln/>
        </p:spPr>
      </p:sp>
      <p:sp>
        <p:nvSpPr>
          <p:cNvPr id="56323" name="Espaço Reservado para Anotaçõ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Arial" panose="020B0604020202020204" pitchFamily="34" charset="0"/>
            </a:endParaRPr>
          </a:p>
        </p:txBody>
      </p:sp>
    </p:spTree>
    <p:extLst>
      <p:ext uri="{BB962C8B-B14F-4D97-AF65-F5344CB8AC3E}">
        <p14:creationId xmlns:p14="http://schemas.microsoft.com/office/powerpoint/2010/main" val="30261711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8856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65925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57107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57684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79931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80677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52336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8337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9188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913408" y="332656"/>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5435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4092740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46236" y="701824"/>
            <a:ext cx="8229600" cy="1143000"/>
          </a:xfrm>
          <a:prstGeom prst="rect">
            <a:avLst/>
          </a:prstGeom>
        </p:spPr>
        <p:txBody>
          <a:bodyPr/>
          <a:lstStyle/>
          <a:p>
            <a:r>
              <a:rPr lang="pt-BR" dirty="0"/>
              <a:t>Clique para editar o estilo do título mestre</a:t>
            </a:r>
          </a:p>
        </p:txBody>
      </p:sp>
      <p:sp>
        <p:nvSpPr>
          <p:cNvPr id="3" name="Espaço Reservado para Conteúdo 2"/>
          <p:cNvSpPr>
            <a:spLocks noGrp="1"/>
          </p:cNvSpPr>
          <p:nvPr>
            <p:ph idx="1"/>
          </p:nvPr>
        </p:nvSpPr>
        <p:spPr>
          <a:xfrm>
            <a:off x="446236" y="2060848"/>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27789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stretch>
            <a:fillRect/>
          </a:stretch>
        </p:blipFill>
        <p:spPr>
          <a:xfrm>
            <a:off x="-108520" y="-27384"/>
            <a:ext cx="9334500" cy="6877050"/>
          </a:xfrm>
          <a:prstGeom prst="rect">
            <a:avLst/>
          </a:prstGeom>
        </p:spPr>
      </p:pic>
      <p:sp>
        <p:nvSpPr>
          <p:cNvPr id="5" name="Título 1"/>
          <p:cNvSpPr>
            <a:spLocks noGrp="1"/>
          </p:cNvSpPr>
          <p:nvPr>
            <p:ph type="title"/>
          </p:nvPr>
        </p:nvSpPr>
        <p:spPr>
          <a:xfrm>
            <a:off x="446236" y="701823"/>
            <a:ext cx="8229600" cy="664121"/>
          </a:xfrm>
          <a:prstGeom prst="rect">
            <a:avLst/>
          </a:prstGeom>
        </p:spPr>
        <p:txBody>
          <a:bodyPr/>
          <a:lstStyle>
            <a:lvl1pPr>
              <a:defRPr sz="2800" i="0">
                <a:solidFill>
                  <a:schemeClr val="bg2"/>
                </a:solidFill>
              </a:defRPr>
            </a:lvl1pPr>
          </a:lstStyle>
          <a:p>
            <a:r>
              <a:rPr lang="pt-BR" dirty="0"/>
              <a:t>Clique para editar o estilo do título mestre</a:t>
            </a:r>
          </a:p>
        </p:txBody>
      </p:sp>
      <p:sp>
        <p:nvSpPr>
          <p:cNvPr id="6" name="Espaço Reservado para Conteúdo 2"/>
          <p:cNvSpPr>
            <a:spLocks noGrp="1"/>
          </p:cNvSpPr>
          <p:nvPr>
            <p:ph idx="1"/>
          </p:nvPr>
        </p:nvSpPr>
        <p:spPr>
          <a:xfrm>
            <a:off x="446236" y="1628800"/>
            <a:ext cx="8229600" cy="4958011"/>
          </a:xfrm>
          <a:prstGeom prst="rect">
            <a:avLst/>
          </a:prstGeom>
        </p:spPr>
        <p:txBody>
          <a:bodyPr/>
          <a:lstStyle>
            <a:lvl1pPr>
              <a:defRPr i="0"/>
            </a:lvl1pPr>
            <a:lvl2pPr>
              <a:defRPr i="0"/>
            </a:lvl2pPr>
            <a:lvl3pPr>
              <a:defRPr i="0"/>
            </a:lvl3pPr>
            <a:lvl4pPr>
              <a:defRPr i="0"/>
            </a:lvl4pPr>
            <a:lvl5pPr>
              <a:defRPr i="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22164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5199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58530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2175828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14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204006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356088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91308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184767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82850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07905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18583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4_Título e conteúdo">
    <p:spTree>
      <p:nvGrpSpPr>
        <p:cNvPr id="1" name=""/>
        <p:cNvGrpSpPr/>
        <p:nvPr/>
      </p:nvGrpSpPr>
      <p:grpSpPr>
        <a:xfrm>
          <a:off x="0" y="0"/>
          <a:ext cx="0" cy="0"/>
          <a:chOff x="0" y="0"/>
          <a:chExt cx="0" cy="0"/>
        </a:xfrm>
      </p:grpSpPr>
      <p:sp>
        <p:nvSpPr>
          <p:cNvPr id="2" name="Rectangle 8"/>
          <p:cNvSpPr>
            <a:spLocks noChangeArrowheads="1"/>
          </p:cNvSpPr>
          <p:nvPr/>
        </p:nvSpPr>
        <p:spPr bwMode="auto">
          <a:xfrm>
            <a:off x="8316913" y="6453188"/>
            <a:ext cx="390525" cy="241300"/>
          </a:xfrm>
          <a:prstGeom prst="rect">
            <a:avLst/>
          </a:prstGeom>
          <a:noFill/>
          <a:ln w="12700">
            <a:noFill/>
            <a:miter lim="800000"/>
            <a:headEnd/>
            <a:tailEnd/>
          </a:ln>
          <a:effectLst/>
        </p:spPr>
        <p:txBody>
          <a:bodyPr wrap="none" lIns="90488" tIns="44450" rIns="90488" bIns="4445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fld id="{A707458E-92D1-41A1-92C9-FA4AFA2A64A3}" type="slidenum">
              <a:rPr lang="en-US" altLang="pt-BR" sz="1000" i="0">
                <a:solidFill>
                  <a:schemeClr val="folHlink"/>
                </a:solidFill>
              </a:rPr>
              <a:pPr/>
              <a:t>‹nº›</a:t>
            </a:fld>
            <a:endParaRPr lang="en-US" altLang="pt-BR" sz="1000" i="0">
              <a:solidFill>
                <a:schemeClr val="folHlink"/>
              </a:solidFill>
            </a:endParaRP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lvl1pPr>
              <a:defRPr/>
            </a:lvl1pPr>
          </a:lstStyle>
          <a:p>
            <a:pPr>
              <a:defRPr/>
            </a:pPr>
            <a:fld id="{D67AC07E-2847-494C-A178-B4030DC9F763}" type="datetime1">
              <a:rPr lang="pt-BR"/>
              <a:pPr>
                <a:defRPr/>
              </a:pPr>
              <a:t>10/06/2019</a:t>
            </a:fld>
            <a:endParaRPr lang="pt-BR"/>
          </a:p>
        </p:txBody>
      </p:sp>
      <p:sp>
        <p:nvSpPr>
          <p:cNvPr id="5" name="Espaço Reservado para Número de Slide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70C7895-3B54-434D-8A69-0258F9A383B4}" type="slidenum">
              <a:rPr lang="pt-BR" altLang="pt-BR"/>
              <a:pPr/>
              <a:t>‹nº›</a:t>
            </a:fld>
            <a:endParaRPr lang="pt-BR" altLang="pt-BR"/>
          </a:p>
        </p:txBody>
      </p:sp>
      <p:pic>
        <p:nvPicPr>
          <p:cNvPr id="6" name="Imagem 5"/>
          <p:cNvPicPr>
            <a:picLocks noChangeAspect="1"/>
          </p:cNvPicPr>
          <p:nvPr userDrawn="1"/>
        </p:nvPicPr>
        <p:blipFill>
          <a:blip r:embed="rId2"/>
          <a:stretch>
            <a:fillRect/>
          </a:stretch>
        </p:blipFill>
        <p:spPr>
          <a:xfrm>
            <a:off x="-146050" y="-19050"/>
            <a:ext cx="9334500" cy="6877050"/>
          </a:xfrm>
          <a:prstGeom prst="rect">
            <a:avLst/>
          </a:prstGeom>
        </p:spPr>
      </p:pic>
    </p:spTree>
    <p:extLst>
      <p:ext uri="{BB962C8B-B14F-4D97-AF65-F5344CB8AC3E}">
        <p14:creationId xmlns:p14="http://schemas.microsoft.com/office/powerpoint/2010/main" val="2566496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337940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4950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2626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328704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5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4648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91537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A1DAC45E-009D-4382-B2E9-7CAE01ADC4CA}"/>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5F74056-5BB6-4CB8-A8D0-55829E8DDE4F}"/>
              </a:ext>
            </a:extLst>
          </p:cNvPr>
          <p:cNvSpPr>
            <a:spLocks noChangeArrowheads="1"/>
          </p:cNvSpPr>
          <p:nvPr userDrawn="1"/>
        </p:nvSpPr>
        <p:spPr bwMode="auto">
          <a:xfrm>
            <a:off x="7236296" y="6525344"/>
            <a:ext cx="397546" cy="243656"/>
          </a:xfrm>
          <a:prstGeom prst="rect">
            <a:avLst/>
          </a:prstGeom>
          <a:noFill/>
          <a:ln w="12700">
            <a:noFill/>
            <a:miter lim="800000"/>
            <a:headEnd/>
            <a:tailEnd/>
          </a:ln>
          <a:effectLst/>
        </p:spPr>
        <p:txBody>
          <a:bodyPr wrap="none" lIns="90488" tIns="44450" rIns="90488" bIns="4445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fld id="{1F181E32-BE3B-4DC9-B388-A273B5ED0A73}" type="slidenum">
              <a:rPr lang="en-US" altLang="pt-BR" sz="1000" i="0">
                <a:solidFill>
                  <a:schemeClr val="tx1"/>
                </a:solidFill>
              </a:rPr>
              <a:pPr/>
              <a:t>‹nº›</a:t>
            </a:fld>
            <a:endParaRPr lang="en-US" altLang="pt-BR" sz="1000" i="0" dirty="0">
              <a:solidFill>
                <a:schemeClr val="tx1"/>
              </a:solidFill>
            </a:endParaRPr>
          </a:p>
        </p:txBody>
      </p:sp>
      <p:pic>
        <p:nvPicPr>
          <p:cNvPr id="2" name="Imagem 1">
            <a:extLst>
              <a:ext uri="{FF2B5EF4-FFF2-40B4-BE49-F238E27FC236}">
                <a16:creationId xmlns:a16="http://schemas.microsoft.com/office/drawing/2014/main" id="{9C517431-4D2B-4EEB-8755-83EC779B7E7D}"/>
              </a:ext>
            </a:extLst>
          </p:cNvPr>
          <p:cNvPicPr>
            <a:picLocks noChangeAspect="1"/>
          </p:cNvPicPr>
          <p:nvPr userDrawn="1"/>
        </p:nvPicPr>
        <p:blipFill>
          <a:blip r:embed="rId16"/>
          <a:stretch>
            <a:fillRect/>
          </a:stretch>
        </p:blipFill>
        <p:spPr>
          <a:xfrm>
            <a:off x="12665" y="0"/>
            <a:ext cx="9118670" cy="6858000"/>
          </a:xfrm>
          <a:prstGeom prst="rect">
            <a:avLst/>
          </a:prstGeom>
        </p:spPr>
      </p:pic>
    </p:spTree>
  </p:cSld>
  <p:clrMap bg1="dk2" tx1="lt1" bg2="dk1" tx2="lt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 id="2147483663" r:id="rId12"/>
    <p:sldLayoutId id="2147483662" r:id="rId13"/>
    <p:sldLayoutId id="2147483676" r:id="rId14"/>
  </p:sldLayoutIdLst>
  <p:hf sldNum="0" hdr="0" ftr="0" dt="0"/>
  <p:txStyles>
    <p:title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804728" y="1052736"/>
            <a:ext cx="8207375" cy="380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a:r>
              <a:rPr lang="pt-BR" altLang="pt-BR" sz="2800" i="0" dirty="0">
                <a:solidFill>
                  <a:schemeClr val="tx1"/>
                </a:solidFill>
              </a:rPr>
              <a:t> </a:t>
            </a:r>
          </a:p>
          <a:p>
            <a:pPr algn="ctr"/>
            <a:endParaRPr lang="pt-BR" altLang="pt-BR" sz="2800" i="0" dirty="0">
              <a:solidFill>
                <a:schemeClr val="tx1"/>
              </a:solidFill>
            </a:endParaRPr>
          </a:p>
          <a:p>
            <a:pPr algn="ctr"/>
            <a:endParaRPr lang="pt-BR" altLang="pt-BR" sz="2800" i="0" dirty="0">
              <a:solidFill>
                <a:schemeClr val="tx1"/>
              </a:solidFill>
            </a:endParaRPr>
          </a:p>
          <a:p>
            <a:pPr algn="ctr"/>
            <a:r>
              <a:rPr lang="pt-BR" altLang="pt-BR" sz="2400" i="0" dirty="0">
                <a:solidFill>
                  <a:schemeClr val="tx1"/>
                </a:solidFill>
              </a:rPr>
              <a:t>INTRODUÇÃO AO MODELO ENTIDADE RELACIONAMENTO (MER)</a:t>
            </a:r>
          </a:p>
          <a:p>
            <a:endParaRPr lang="pt-BR" altLang="pt-BR" sz="2800" b="0" i="0" dirty="0">
              <a:solidFill>
                <a:schemeClr val="tx1"/>
              </a:solidFill>
            </a:endParaRPr>
          </a:p>
          <a:p>
            <a:endParaRPr lang="pt-BR" altLang="pt-BR" sz="2800" b="0" i="0" dirty="0">
              <a:solidFill>
                <a:schemeClr val="tx1"/>
              </a:solidFill>
            </a:endParaRPr>
          </a:p>
          <a:p>
            <a:endParaRPr lang="pt-BR" altLang="pt-BR" sz="2800" b="0" i="0" dirty="0">
              <a:solidFill>
                <a:schemeClr val="tx1"/>
              </a:solidFill>
            </a:endParaRPr>
          </a:p>
          <a:p>
            <a:endParaRPr lang="pt-BR" altLang="pt-BR" sz="2800" b="0" i="0" dirty="0">
              <a:solidFill>
                <a:schemeClr val="tx1"/>
              </a:solidFill>
            </a:endParaRPr>
          </a:p>
        </p:txBody>
      </p:sp>
      <p:sp>
        <p:nvSpPr>
          <p:cNvPr id="3" name="Título 1">
            <a:extLst>
              <a:ext uri="{FF2B5EF4-FFF2-40B4-BE49-F238E27FC236}">
                <a16:creationId xmlns:a16="http://schemas.microsoft.com/office/drawing/2014/main" id="{220478FD-9692-40C2-A969-7969CBB75E03}"/>
              </a:ext>
            </a:extLst>
          </p:cNvPr>
          <p:cNvSpPr txBox="1">
            <a:spLocks/>
          </p:cNvSpPr>
          <p:nvPr/>
        </p:nvSpPr>
        <p:spPr>
          <a:xfrm>
            <a:off x="827584" y="649014"/>
            <a:ext cx="7772400" cy="1470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pt-BR" b="0" i="0" kern="0"/>
              <a:t>Data Base Essentials</a:t>
            </a:r>
            <a:endParaRPr lang="pt-BR" b="0" i="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79512" y="838507"/>
            <a:ext cx="8207375" cy="281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r>
              <a:rPr lang="pt-BR" altLang="pt-BR" sz="2000" b="0" i="0" dirty="0"/>
              <a:t>O modelo conceitual constitui uma visão global dos principais dados e seus relacionamentos.</a:t>
            </a:r>
          </a:p>
          <a:p>
            <a:pPr algn="just"/>
            <a:endParaRPr lang="pt-BR" altLang="pt-BR" sz="2000" b="0" i="0" dirty="0"/>
          </a:p>
          <a:p>
            <a:pPr algn="just"/>
            <a:r>
              <a:rPr lang="pt-BR" altLang="pt-BR" sz="2000" b="0" i="0" dirty="0"/>
              <a:t>Trata-se de uma definição geral, global ou uma descrição de alto nível, que retrata a realidade de uma organização, de processos de negócio, ou de áreas departamentais de uma organização.</a:t>
            </a:r>
          </a:p>
          <a:p>
            <a:pPr algn="just"/>
            <a:endParaRPr lang="pt-BR" altLang="pt-BR" sz="2000" b="0" i="0" dirty="0"/>
          </a:p>
          <a:p>
            <a:pPr algn="just"/>
            <a:r>
              <a:rPr lang="pt-BR" altLang="pt-BR" sz="2000" b="0" i="0" dirty="0"/>
              <a:t>Assim, seu foco é voltado ao entendimento do contexto e na  representação da realidade.</a:t>
            </a:r>
          </a:p>
        </p:txBody>
      </p:sp>
      <p:sp>
        <p:nvSpPr>
          <p:cNvPr id="3"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Modelo Conceitual - Relacional</a:t>
            </a:r>
          </a:p>
          <a:p>
            <a:endParaRPr lang="pt-BR" altLang="pt-BR" sz="2400" i="0" dirty="0"/>
          </a:p>
        </p:txBody>
      </p:sp>
    </p:spTree>
    <p:extLst>
      <p:ext uri="{BB962C8B-B14F-4D97-AF65-F5344CB8AC3E}">
        <p14:creationId xmlns:p14="http://schemas.microsoft.com/office/powerpoint/2010/main" val="48841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07963" y="1117041"/>
            <a:ext cx="8207375"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b="0" i="0" dirty="0"/>
              <a:t>Exemplo:</a:t>
            </a:r>
          </a:p>
          <a:p>
            <a:endParaRPr lang="pt-BR" altLang="pt-BR" sz="2000" b="0" i="0" dirty="0"/>
          </a:p>
          <a:p>
            <a:endParaRPr lang="pt-BR" altLang="pt-BR" sz="2000" b="0" i="0" dirty="0"/>
          </a:p>
        </p:txBody>
      </p:sp>
      <p:sp>
        <p:nvSpPr>
          <p:cNvPr id="15" name="Fluxograma: Decisão 14"/>
          <p:cNvSpPr/>
          <p:nvPr/>
        </p:nvSpPr>
        <p:spPr>
          <a:xfrm>
            <a:off x="3132138" y="2492375"/>
            <a:ext cx="2663825" cy="1008063"/>
          </a:xfrm>
          <a:prstGeom prst="flowChartDecisi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400" i="0" dirty="0"/>
              <a:t>Dividido/</a:t>
            </a:r>
            <a:br>
              <a:rPr lang="pt-BR" sz="1400" i="0" dirty="0"/>
            </a:br>
            <a:r>
              <a:rPr lang="pt-BR" sz="1400" i="0" dirty="0"/>
              <a:t>Classificado</a:t>
            </a:r>
          </a:p>
        </p:txBody>
      </p:sp>
      <p:sp>
        <p:nvSpPr>
          <p:cNvPr id="16" name="Fluxograma: Processo 15"/>
          <p:cNvSpPr/>
          <p:nvPr/>
        </p:nvSpPr>
        <p:spPr>
          <a:xfrm>
            <a:off x="179388" y="2565400"/>
            <a:ext cx="2016125" cy="863600"/>
          </a:xfrm>
          <a:prstGeom prst="flowChartProces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0" i="0" dirty="0"/>
              <a:t>Grupo</a:t>
            </a:r>
          </a:p>
        </p:txBody>
      </p:sp>
      <p:sp>
        <p:nvSpPr>
          <p:cNvPr id="17" name="Fluxograma: Processo 16"/>
          <p:cNvSpPr/>
          <p:nvPr/>
        </p:nvSpPr>
        <p:spPr>
          <a:xfrm>
            <a:off x="6732588" y="2565400"/>
            <a:ext cx="2016125" cy="863600"/>
          </a:xfrm>
          <a:prstGeom prst="flowChartProces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0" i="0" dirty="0" err="1"/>
              <a:t>SubGrupo</a:t>
            </a:r>
            <a:endParaRPr lang="pt-BR" b="0" i="0" dirty="0"/>
          </a:p>
        </p:txBody>
      </p:sp>
      <p:cxnSp>
        <p:nvCxnSpPr>
          <p:cNvPr id="18" name="Conector reto 17"/>
          <p:cNvCxnSpPr>
            <a:stCxn id="16" idx="3"/>
            <a:endCxn id="15" idx="1"/>
          </p:cNvCxnSpPr>
          <p:nvPr/>
        </p:nvCxnSpPr>
        <p:spPr>
          <a:xfrm>
            <a:off x="2195513" y="2997200"/>
            <a:ext cx="9366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stCxn id="15" idx="3"/>
            <a:endCxn id="17" idx="1"/>
          </p:cNvCxnSpPr>
          <p:nvPr/>
        </p:nvCxnSpPr>
        <p:spPr>
          <a:xfrm>
            <a:off x="5795963" y="2997200"/>
            <a:ext cx="9366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9464" name="CaixaDeTexto 19"/>
          <p:cNvSpPr txBox="1">
            <a:spLocks noChangeArrowheads="1"/>
          </p:cNvSpPr>
          <p:nvPr/>
        </p:nvSpPr>
        <p:spPr bwMode="auto">
          <a:xfrm>
            <a:off x="2411413" y="26368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i="0"/>
              <a:t>1</a:t>
            </a:r>
          </a:p>
        </p:txBody>
      </p:sp>
      <p:sp>
        <p:nvSpPr>
          <p:cNvPr id="19465" name="CaixaDeTexto 20"/>
          <p:cNvSpPr txBox="1">
            <a:spLocks noChangeArrowheads="1"/>
          </p:cNvSpPr>
          <p:nvPr/>
        </p:nvSpPr>
        <p:spPr bwMode="auto">
          <a:xfrm>
            <a:off x="6084888" y="2565400"/>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i="0"/>
              <a:t>N</a:t>
            </a:r>
          </a:p>
        </p:txBody>
      </p:sp>
      <p:sp>
        <p:nvSpPr>
          <p:cNvPr id="10"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Modelo Conceitual - Relacional</a:t>
            </a:r>
          </a:p>
          <a:p>
            <a:endParaRPr lang="pt-BR" altLang="pt-BR" sz="2400" i="0" dirty="0"/>
          </a:p>
        </p:txBody>
      </p:sp>
    </p:spTree>
    <p:extLst>
      <p:ext uri="{BB962C8B-B14F-4D97-AF65-F5344CB8AC3E}">
        <p14:creationId xmlns:p14="http://schemas.microsoft.com/office/powerpoint/2010/main" val="295130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51520" y="1052736"/>
            <a:ext cx="8207375"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Descreve as estruturas que serão armazenadas no banco de dados o que resulta numa representação gráfica dos dados de maneira lógica, já nomeando os componentes e as ações que exercem um sobre o outro, mas sem nenhuma característica específica de um Banco de Dados específico, ao menos teoricamente.</a:t>
            </a:r>
          </a:p>
          <a:p>
            <a:pPr algn="just">
              <a:lnSpc>
                <a:spcPct val="150000"/>
              </a:lnSpc>
            </a:pPr>
            <a:endParaRPr lang="pt-BR" altLang="pt-BR" sz="2000" b="0" i="0" dirty="0"/>
          </a:p>
          <a:p>
            <a:pPr algn="just">
              <a:lnSpc>
                <a:spcPct val="150000"/>
              </a:lnSpc>
            </a:pPr>
            <a:r>
              <a:rPr lang="pt-BR" altLang="pt-BR" sz="2000" b="0" i="0" dirty="0"/>
              <a:t>Novamente, em função das ferramentas eventualmente usadas, algumas características da tecnologia que será usada, são admitidas nessa fase.</a:t>
            </a:r>
          </a:p>
        </p:txBody>
      </p:sp>
      <p:sp>
        <p:nvSpPr>
          <p:cNvPr id="3"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Modelo Lógico Relacional</a:t>
            </a:r>
          </a:p>
          <a:p>
            <a:endParaRPr lang="pt-BR" altLang="pt-BR" sz="2400" i="0" dirty="0"/>
          </a:p>
        </p:txBody>
      </p:sp>
    </p:spTree>
    <p:extLst>
      <p:ext uri="{BB962C8B-B14F-4D97-AF65-F5344CB8AC3E}">
        <p14:creationId xmlns:p14="http://schemas.microsoft.com/office/powerpoint/2010/main" val="206750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1556792"/>
            <a:ext cx="252095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Modelo Lógico Relacional - Exemplo</a:t>
            </a:r>
          </a:p>
          <a:p>
            <a:endParaRPr lang="pt-BR" altLang="pt-BR" sz="2400" i="0" dirty="0"/>
          </a:p>
        </p:txBody>
      </p:sp>
      <p:sp>
        <p:nvSpPr>
          <p:cNvPr id="5" name="Text Box 2"/>
          <p:cNvSpPr txBox="1">
            <a:spLocks noChangeArrowheads="1"/>
          </p:cNvSpPr>
          <p:nvPr/>
        </p:nvSpPr>
        <p:spPr bwMode="auto">
          <a:xfrm>
            <a:off x="251521" y="1052736"/>
            <a:ext cx="5976664" cy="137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No exemplo, temos uma tabela de Subgrupo sendo relacionada com Grupo, através de um campo chave, no caso o código.</a:t>
            </a:r>
          </a:p>
        </p:txBody>
      </p:sp>
      <p:sp>
        <p:nvSpPr>
          <p:cNvPr id="6" name="Text Box 2"/>
          <p:cNvSpPr txBox="1">
            <a:spLocks noChangeArrowheads="1"/>
          </p:cNvSpPr>
          <p:nvPr/>
        </p:nvSpPr>
        <p:spPr bwMode="auto">
          <a:xfrm>
            <a:off x="420008" y="2855976"/>
            <a:ext cx="5976664"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i="0" dirty="0"/>
              <a:t>Grupo</a:t>
            </a:r>
          </a:p>
          <a:p>
            <a:pPr algn="just"/>
            <a:r>
              <a:rPr lang="pt-BR" altLang="pt-BR" sz="2000" i="0" dirty="0"/>
              <a:t>    </a:t>
            </a:r>
            <a:r>
              <a:rPr lang="pt-BR" altLang="pt-BR" b="0" i="0" dirty="0"/>
              <a:t>Código    Descrição</a:t>
            </a:r>
          </a:p>
          <a:p>
            <a:pPr algn="just"/>
            <a:r>
              <a:rPr lang="pt-BR" altLang="pt-BR" b="0" i="0" dirty="0"/>
              <a:t>      1            Cliente Prime</a:t>
            </a:r>
          </a:p>
          <a:p>
            <a:pPr algn="just"/>
            <a:r>
              <a:rPr lang="pt-BR" altLang="pt-BR" b="0" i="0" dirty="0"/>
              <a:t>      2            Cliente Especial</a:t>
            </a:r>
          </a:p>
          <a:p>
            <a:pPr algn="just"/>
            <a:r>
              <a:rPr lang="pt-BR" altLang="pt-BR" b="0" i="0" dirty="0"/>
              <a:t>      3            Cliente Comum</a:t>
            </a:r>
            <a:endParaRPr lang="pt-BR" altLang="pt-BR" i="0" dirty="0"/>
          </a:p>
        </p:txBody>
      </p:sp>
      <p:sp>
        <p:nvSpPr>
          <p:cNvPr id="7" name="Text Box 2"/>
          <p:cNvSpPr txBox="1">
            <a:spLocks noChangeArrowheads="1"/>
          </p:cNvSpPr>
          <p:nvPr/>
        </p:nvSpPr>
        <p:spPr bwMode="auto">
          <a:xfrm>
            <a:off x="1331640" y="4588106"/>
            <a:ext cx="5976664"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i="0" dirty="0" err="1"/>
              <a:t>SubGrupo</a:t>
            </a:r>
            <a:endParaRPr lang="pt-BR" altLang="pt-BR" sz="2000" i="0" dirty="0"/>
          </a:p>
          <a:p>
            <a:pPr algn="just"/>
            <a:r>
              <a:rPr lang="pt-BR" altLang="pt-BR" sz="2000" i="0" dirty="0"/>
              <a:t>    </a:t>
            </a:r>
            <a:r>
              <a:rPr lang="pt-BR" altLang="pt-BR" b="0" i="0" dirty="0"/>
              <a:t>Código    Descrição                 Código Grupo</a:t>
            </a:r>
          </a:p>
          <a:p>
            <a:pPr algn="just"/>
            <a:r>
              <a:rPr lang="pt-BR" altLang="pt-BR" b="0" i="0" dirty="0"/>
              <a:t>      1            VIPs                           1</a:t>
            </a:r>
          </a:p>
          <a:p>
            <a:pPr algn="just"/>
            <a:r>
              <a:rPr lang="pt-BR" altLang="pt-BR" b="0" i="0" dirty="0"/>
              <a:t>      2            20 anos                     1</a:t>
            </a:r>
          </a:p>
          <a:p>
            <a:pPr algn="just"/>
            <a:r>
              <a:rPr lang="pt-BR" altLang="pt-BR" b="0" i="0" dirty="0"/>
              <a:t>      3            Normal                      3</a:t>
            </a:r>
            <a:endParaRPr lang="pt-BR" altLang="pt-BR" i="0" dirty="0"/>
          </a:p>
        </p:txBody>
      </p:sp>
    </p:spTree>
    <p:extLst>
      <p:ext uri="{BB962C8B-B14F-4D97-AF65-F5344CB8AC3E}">
        <p14:creationId xmlns:p14="http://schemas.microsoft.com/office/powerpoint/2010/main" val="341480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tângulo 2"/>
          <p:cNvSpPr>
            <a:spLocks noChangeArrowheads="1"/>
          </p:cNvSpPr>
          <p:nvPr/>
        </p:nvSpPr>
        <p:spPr bwMode="auto">
          <a:xfrm>
            <a:off x="179388" y="1052513"/>
            <a:ext cx="84963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A partir do modelo lógico é possível gerarmos o modelo físico, onde são detalhados os componentes de estrutura física do banco de dados, como tabelas, campos, tipos de valores, índices.</a:t>
            </a:r>
          </a:p>
          <a:p>
            <a:pPr algn="just">
              <a:lnSpc>
                <a:spcPct val="150000"/>
              </a:lnSpc>
            </a:pPr>
            <a:endParaRPr lang="pt-BR" altLang="pt-BR" sz="2000" b="0" i="0" dirty="0"/>
          </a:p>
          <a:p>
            <a:pPr algn="just">
              <a:lnSpc>
                <a:spcPct val="150000"/>
              </a:lnSpc>
            </a:pPr>
            <a:r>
              <a:rPr lang="pt-BR" altLang="pt-BR" sz="2000" b="0" i="0" dirty="0"/>
              <a:t>Neste ponto estaremos prontos para a criação do banco de dados, utilizando um SGBD.</a:t>
            </a:r>
          </a:p>
        </p:txBody>
      </p:sp>
      <p:sp>
        <p:nvSpPr>
          <p:cNvPr id="3"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Modelo Físico Relacional</a:t>
            </a:r>
          </a:p>
          <a:p>
            <a:endParaRPr lang="pt-BR" altLang="pt-BR" sz="2400" i="0" dirty="0"/>
          </a:p>
        </p:txBody>
      </p:sp>
    </p:spTree>
    <p:extLst>
      <p:ext uri="{BB962C8B-B14F-4D97-AF65-F5344CB8AC3E}">
        <p14:creationId xmlns:p14="http://schemas.microsoft.com/office/powerpoint/2010/main" val="129372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84784"/>
            <a:ext cx="4032250" cy="434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Modelo Físico Relacional</a:t>
            </a:r>
          </a:p>
          <a:p>
            <a:endParaRPr lang="pt-BR" altLang="pt-BR" sz="2400" i="0" dirty="0"/>
          </a:p>
        </p:txBody>
      </p:sp>
      <p:sp>
        <p:nvSpPr>
          <p:cNvPr id="5" name="Text Box 2"/>
          <p:cNvSpPr txBox="1">
            <a:spLocks noChangeArrowheads="1"/>
          </p:cNvSpPr>
          <p:nvPr/>
        </p:nvSpPr>
        <p:spPr bwMode="auto">
          <a:xfrm>
            <a:off x="179512" y="1340768"/>
            <a:ext cx="4104455"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Notamos que as estruturas aqui estão </a:t>
            </a:r>
            <a:r>
              <a:rPr lang="pt-BR" altLang="pt-BR" sz="2000" i="0" dirty="0" err="1"/>
              <a:t>tipadas</a:t>
            </a:r>
            <a:r>
              <a:rPr lang="pt-BR" altLang="pt-BR" sz="2000" b="0" i="0" dirty="0"/>
              <a:t>. Também percebemos que os </a:t>
            </a:r>
            <a:r>
              <a:rPr lang="pt-BR" altLang="pt-BR" sz="2000" i="0" dirty="0"/>
              <a:t>atributos</a:t>
            </a:r>
            <a:r>
              <a:rPr lang="pt-BR" altLang="pt-BR" sz="2000" b="0" i="0" dirty="0"/>
              <a:t> aparecem efetivamente na representação.</a:t>
            </a:r>
          </a:p>
        </p:txBody>
      </p:sp>
    </p:spTree>
    <p:extLst>
      <p:ext uri="{BB962C8B-B14F-4D97-AF65-F5344CB8AC3E}">
        <p14:creationId xmlns:p14="http://schemas.microsoft.com/office/powerpoint/2010/main" val="156145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tângulo 2"/>
          <p:cNvSpPr>
            <a:spLocks noChangeArrowheads="1"/>
          </p:cNvSpPr>
          <p:nvPr/>
        </p:nvSpPr>
        <p:spPr bwMode="auto">
          <a:xfrm>
            <a:off x="250825" y="836613"/>
            <a:ext cx="842486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Um banco de dados relacional ou uma base de dados relacional é um sistema de armazenamento de dados baseado nos relacionamentos entre elementos de dados buscando uma normalização dos dados.</a:t>
            </a:r>
          </a:p>
          <a:p>
            <a:pPr algn="just">
              <a:lnSpc>
                <a:spcPct val="150000"/>
              </a:lnSpc>
            </a:pPr>
            <a:r>
              <a:rPr lang="pt-BR" altLang="pt-BR" sz="2000" b="0" i="0" dirty="0"/>
              <a:t>Entendemos por normalização a técnica criada a partir do trabalho de </a:t>
            </a:r>
            <a:r>
              <a:rPr lang="pt-BR" altLang="pt-BR" sz="2000" b="0" i="0" dirty="0" err="1"/>
              <a:t>Codd</a:t>
            </a:r>
            <a:r>
              <a:rPr lang="pt-BR" altLang="pt-BR" sz="2000" b="0" i="0" dirty="0"/>
              <a:t>, voltada a eliminação de redundância. Foram vários os especialistas que trabalharam e indicaram técnicas de normalização como Tom </a:t>
            </a:r>
            <a:r>
              <a:rPr lang="pt-BR" altLang="pt-BR" sz="2000" b="0" i="0" dirty="0" err="1"/>
              <a:t>DeMarco</a:t>
            </a:r>
            <a:r>
              <a:rPr lang="pt-BR" altLang="pt-BR" sz="2000" b="0" i="0" dirty="0"/>
              <a:t>, Ivar Jacobson, CJ Date, entre outros. </a:t>
            </a:r>
          </a:p>
          <a:p>
            <a:pPr algn="just">
              <a:lnSpc>
                <a:spcPct val="150000"/>
              </a:lnSpc>
            </a:pPr>
            <a:r>
              <a:rPr lang="pt-BR" altLang="pt-BR" sz="2000" b="0" i="0" dirty="0"/>
              <a:t>Preferencialmente, utilizaremos a proposta metodológica proposta por Chris Gane, um dos principais autores, nas referências técnicas de modelagem relacional.</a:t>
            </a:r>
          </a:p>
        </p:txBody>
      </p:sp>
      <p:sp>
        <p:nvSpPr>
          <p:cNvPr id="3"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Abordagem Relacional</a:t>
            </a:r>
          </a:p>
          <a:p>
            <a:endParaRPr lang="pt-BR" altLang="pt-BR" sz="2400" i="0" dirty="0"/>
          </a:p>
        </p:txBody>
      </p:sp>
    </p:spTree>
    <p:extLst>
      <p:ext uri="{BB962C8B-B14F-4D97-AF65-F5344CB8AC3E}">
        <p14:creationId xmlns:p14="http://schemas.microsoft.com/office/powerpoint/2010/main" val="272228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50825" y="908050"/>
            <a:ext cx="8207375" cy="459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A Modelagem de Entidade-Relacionamento, foi criada por Peter Chen, ainda em 1976. É uma das técnicas mais usadas na modelagem conceitual para bancos de dados relacionais.</a:t>
            </a:r>
          </a:p>
          <a:p>
            <a:pPr algn="just">
              <a:lnSpc>
                <a:spcPct val="150000"/>
              </a:lnSpc>
            </a:pPr>
            <a:r>
              <a:rPr lang="pt-BR" altLang="pt-BR" sz="2000" b="0" i="0" dirty="0"/>
              <a:t>A técnica objetiva construir um modelo que represente as necessidades do negócio. </a:t>
            </a:r>
          </a:p>
          <a:p>
            <a:pPr algn="just">
              <a:lnSpc>
                <a:spcPct val="150000"/>
              </a:lnSpc>
            </a:pPr>
            <a:r>
              <a:rPr lang="pt-BR" altLang="pt-BR" sz="2000" b="0" i="0" dirty="0"/>
              <a:t>Trata-se de uma técnica de reconhecida simplicidade, o que ajudou muito em sua popularização.</a:t>
            </a:r>
          </a:p>
          <a:p>
            <a:pPr algn="just">
              <a:lnSpc>
                <a:spcPct val="150000"/>
              </a:lnSpc>
            </a:pPr>
            <a:r>
              <a:rPr lang="pt-BR" altLang="pt-BR" sz="2000" b="0" i="0" dirty="0"/>
              <a:t>Substitui, com êxito, a técnica dos </a:t>
            </a:r>
            <a:r>
              <a:rPr lang="pt-BR" altLang="pt-BR" sz="2000" b="0" i="0" dirty="0" err="1"/>
              <a:t>DFDs</a:t>
            </a:r>
            <a:r>
              <a:rPr lang="pt-BR" altLang="pt-BR" sz="2000" b="0" i="0" dirty="0"/>
              <a:t> (Diagramas de Fluxo de Dados), que foi muito usada nos anos 1980 e princípio dos anos 1990.</a:t>
            </a:r>
          </a:p>
          <a:p>
            <a:pPr eaLnBrk="1" hangingPunct="1">
              <a:lnSpc>
                <a:spcPct val="150000"/>
              </a:lnSpc>
              <a:spcBef>
                <a:spcPct val="20000"/>
              </a:spcBef>
            </a:pPr>
            <a:endParaRPr lang="pt-BR" altLang="pt-BR" sz="1500" b="0" i="0" dirty="0"/>
          </a:p>
        </p:txBody>
      </p:sp>
      <p:sp>
        <p:nvSpPr>
          <p:cNvPr id="3"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Modelo de Entidade-Relacionamento</a:t>
            </a:r>
          </a:p>
          <a:p>
            <a:endParaRPr lang="pt-BR" altLang="pt-BR" sz="2000" i="0" dirty="0"/>
          </a:p>
        </p:txBody>
      </p:sp>
    </p:spTree>
    <p:extLst>
      <p:ext uri="{BB962C8B-B14F-4D97-AF65-F5344CB8AC3E}">
        <p14:creationId xmlns:p14="http://schemas.microsoft.com/office/powerpoint/2010/main" val="382923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34" y="1184193"/>
            <a:ext cx="69056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Modelo de Entidade-Relacionamento</a:t>
            </a:r>
          </a:p>
          <a:p>
            <a:endParaRPr lang="pt-BR" altLang="pt-BR" sz="2000" i="0" dirty="0"/>
          </a:p>
        </p:txBody>
      </p:sp>
      <p:sp>
        <p:nvSpPr>
          <p:cNvPr id="5" name="Text Box 2"/>
          <p:cNvSpPr txBox="1">
            <a:spLocks noChangeArrowheads="1"/>
          </p:cNvSpPr>
          <p:nvPr/>
        </p:nvSpPr>
        <p:spPr bwMode="auto">
          <a:xfrm>
            <a:off x="410972" y="3356992"/>
            <a:ext cx="7368547" cy="281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No exemplo temos os dados de Consultas (Transação) sendo relacionadas a dados Mestres (Médicos e Pacientes) que são </a:t>
            </a:r>
            <a:r>
              <a:rPr lang="pt-BR" altLang="pt-BR" sz="2000" i="0" dirty="0"/>
              <a:t>relacionados </a:t>
            </a:r>
            <a:r>
              <a:rPr lang="pt-BR" altLang="pt-BR" sz="2000" b="0" i="0" dirty="0"/>
              <a:t>através de chaves (Código do Paciente e CRM de Médicos). Notamos que cada um Médico atende a um Paciente, mas que podemos ter entre 0..N consultas numa agenda de consultas diária.</a:t>
            </a:r>
            <a:endParaRPr lang="pt-BR" altLang="pt-BR" sz="2000" i="0" dirty="0"/>
          </a:p>
        </p:txBody>
      </p:sp>
    </p:spTree>
    <p:extLst>
      <p:ext uri="{BB962C8B-B14F-4D97-AF65-F5344CB8AC3E}">
        <p14:creationId xmlns:p14="http://schemas.microsoft.com/office/powerpoint/2010/main" val="171120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50825" y="692150"/>
            <a:ext cx="8569325" cy="2400657"/>
          </a:xfrm>
          <a:prstGeom prst="rect">
            <a:avLst/>
          </a:prstGeom>
        </p:spPr>
        <p:txBody>
          <a:bodyPr>
            <a:spAutoFit/>
          </a:bodyPr>
          <a:lstStyle/>
          <a:p>
            <a:pPr algn="just">
              <a:lnSpc>
                <a:spcPct val="150000"/>
              </a:lnSpc>
              <a:defRPr/>
            </a:pPr>
            <a:r>
              <a:rPr lang="pt-BR" sz="2000" b="0" i="0" dirty="0">
                <a:solidFill>
                  <a:schemeClr val="bg2"/>
                </a:solidFill>
              </a:rPr>
              <a:t>Por que usar o MER?</a:t>
            </a:r>
          </a:p>
          <a:p>
            <a:pPr marL="342900" indent="-342900" algn="just">
              <a:lnSpc>
                <a:spcPct val="150000"/>
              </a:lnSpc>
              <a:buFont typeface="Arial" panose="020B0604020202020204" pitchFamily="34" charset="0"/>
              <a:buChar char="•"/>
              <a:defRPr/>
            </a:pPr>
            <a:r>
              <a:rPr lang="pt-BR" sz="2000" b="0" i="0" dirty="0">
                <a:solidFill>
                  <a:schemeClr val="bg2"/>
                </a:solidFill>
              </a:rPr>
              <a:t>Sintaxe: O modelo documenta as necessidades da organização de maneira simples, clara e precisa.</a:t>
            </a:r>
          </a:p>
          <a:p>
            <a:pPr marL="342900" indent="-342900" algn="just">
              <a:lnSpc>
                <a:spcPct val="150000"/>
              </a:lnSpc>
              <a:buFont typeface="Arial" panose="020B0604020202020204" pitchFamily="34" charset="0"/>
              <a:buChar char="•"/>
              <a:defRPr/>
            </a:pPr>
            <a:r>
              <a:rPr lang="pt-BR" sz="2000" b="0" i="0" dirty="0">
                <a:solidFill>
                  <a:schemeClr val="bg2"/>
                </a:solidFill>
              </a:rPr>
              <a:t>Entendimento: Os usuários são capazes de entender o resultado desse modelo, distintamente do que ocorre com um DFD.</a:t>
            </a:r>
          </a:p>
        </p:txBody>
      </p:sp>
      <p:sp>
        <p:nvSpPr>
          <p:cNvPr id="4"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Modelo de Entidade-Relacionamento</a:t>
            </a:r>
          </a:p>
          <a:p>
            <a:endParaRPr lang="pt-BR" altLang="pt-BR" sz="2000" i="0" dirty="0"/>
          </a:p>
        </p:txBody>
      </p:sp>
      <p:pic>
        <p:nvPicPr>
          <p:cNvPr id="54274" name="Picture 2" descr="https://elsecti.files.wordpress.com/2010/06/dfd-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3206224"/>
            <a:ext cx="4282939" cy="295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33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bwMode="auto">
          <a:xfrm>
            <a:off x="250825" y="9080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50000"/>
              </a:lnSpc>
            </a:pPr>
            <a:r>
              <a:rPr lang="pt-BR" altLang="pt-BR" sz="2000" b="0" i="0" dirty="0"/>
              <a:t>Conceitos referentes a </a:t>
            </a:r>
            <a:r>
              <a:rPr lang="pt-PT" altLang="pt-BR" sz="2000" b="0" i="0" dirty="0"/>
              <a:t>Modelagem de dados a partir da modelagem de negócios</a:t>
            </a:r>
          </a:p>
          <a:p>
            <a:pPr algn="just">
              <a:lnSpc>
                <a:spcPct val="150000"/>
              </a:lnSpc>
            </a:pPr>
            <a:r>
              <a:rPr lang="pt-PT" altLang="pt-BR" sz="2000" b="0" i="0" dirty="0"/>
              <a:t>Conceitos referentes a Modelo entidade-relacionamento</a:t>
            </a:r>
            <a:r>
              <a:rPr lang="pt-BR" altLang="pt-BR" sz="2000" b="0" i="0" dirty="0"/>
              <a:t> </a:t>
            </a:r>
          </a:p>
          <a:p>
            <a:pPr algn="just">
              <a:lnSpc>
                <a:spcPct val="150000"/>
              </a:lnSpc>
            </a:pPr>
            <a:r>
              <a:rPr lang="pt-BR" altLang="pt-BR" sz="2000" b="0" i="0"/>
              <a:t>Exemplos Conceituais</a:t>
            </a:r>
            <a:endParaRPr lang="pt-BR" altLang="pt-BR" sz="2000" b="0" i="0" dirty="0"/>
          </a:p>
        </p:txBody>
      </p:sp>
      <p:sp>
        <p:nvSpPr>
          <p:cNvPr id="2" name="CaixaDeTexto 1"/>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50825" y="692150"/>
            <a:ext cx="8569325" cy="4708981"/>
          </a:xfrm>
          <a:prstGeom prst="rect">
            <a:avLst/>
          </a:prstGeom>
        </p:spPr>
        <p:txBody>
          <a:bodyPr>
            <a:spAutoFit/>
          </a:bodyPr>
          <a:lstStyle/>
          <a:p>
            <a:pPr algn="just">
              <a:lnSpc>
                <a:spcPct val="150000"/>
              </a:lnSpc>
              <a:defRPr/>
            </a:pPr>
            <a:r>
              <a:rPr lang="pt-BR" sz="2000" b="0" i="0" dirty="0">
                <a:solidFill>
                  <a:schemeClr val="bg2"/>
                </a:solidFill>
              </a:rPr>
              <a:t>Por que usar o MER?</a:t>
            </a:r>
          </a:p>
          <a:p>
            <a:pPr marL="342900" indent="-342900" algn="just">
              <a:lnSpc>
                <a:spcPct val="150000"/>
              </a:lnSpc>
              <a:buFont typeface="Arial" panose="020B0604020202020204" pitchFamily="34" charset="0"/>
              <a:buChar char="•"/>
              <a:defRPr/>
            </a:pPr>
            <a:r>
              <a:rPr lang="pt-BR" sz="2000" b="0" i="0" dirty="0">
                <a:solidFill>
                  <a:schemeClr val="bg2"/>
                </a:solidFill>
              </a:rPr>
              <a:t>Facilidade de criação: Os administradores de dados ou mesmo os analistas de negócio podem criar e manter o modelo.</a:t>
            </a:r>
          </a:p>
          <a:p>
            <a:pPr marL="342900" indent="-342900" algn="just">
              <a:lnSpc>
                <a:spcPct val="150000"/>
              </a:lnSpc>
              <a:buFont typeface="Arial" panose="020B0604020202020204" pitchFamily="34" charset="0"/>
              <a:buChar char="•"/>
              <a:defRPr/>
            </a:pPr>
            <a:r>
              <a:rPr lang="pt-BR" sz="2000" b="0" i="0" dirty="0">
                <a:solidFill>
                  <a:schemeClr val="bg2"/>
                </a:solidFill>
              </a:rPr>
              <a:t>Integração com várias aplicações: Diversos projetos podem ser integrados entre si, utilizando-se os modelos de dados de cada um deles.</a:t>
            </a:r>
          </a:p>
          <a:p>
            <a:pPr marL="342900" indent="-342900" algn="just">
              <a:lnSpc>
                <a:spcPct val="150000"/>
              </a:lnSpc>
              <a:buFont typeface="Arial" panose="020B0604020202020204" pitchFamily="34" charset="0"/>
              <a:buChar char="•"/>
              <a:defRPr/>
            </a:pPr>
            <a:r>
              <a:rPr lang="pt-BR" sz="2000" b="0" i="0" dirty="0">
                <a:solidFill>
                  <a:schemeClr val="bg2"/>
                </a:solidFill>
              </a:rPr>
              <a:t>Utilização universal: Esse modelo não está vinculado a nenhuma tecnologia específica ou algum banco de dados específico, mas sim ao negócio da organização, garantindo sua independência de implementação.</a:t>
            </a:r>
          </a:p>
        </p:txBody>
      </p:sp>
      <p:sp>
        <p:nvSpPr>
          <p:cNvPr id="4"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Modelo de Entidade-Relacionamento</a:t>
            </a:r>
          </a:p>
          <a:p>
            <a:endParaRPr lang="pt-BR" altLang="pt-BR" sz="2000" i="0" dirty="0"/>
          </a:p>
        </p:txBody>
      </p:sp>
    </p:spTree>
    <p:extLst>
      <p:ext uri="{BB962C8B-B14F-4D97-AF65-F5344CB8AC3E}">
        <p14:creationId xmlns:p14="http://schemas.microsoft.com/office/powerpoint/2010/main" val="3903629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50825" y="836613"/>
            <a:ext cx="8207375" cy="558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No MER os dados são descritos como entidades, atributos e relacionamentos.</a:t>
            </a:r>
          </a:p>
          <a:p>
            <a:pPr algn="just">
              <a:lnSpc>
                <a:spcPct val="150000"/>
              </a:lnSpc>
            </a:pPr>
            <a:endParaRPr lang="pt-BR" altLang="pt-BR" sz="2000" b="0" i="0" dirty="0"/>
          </a:p>
          <a:p>
            <a:pPr algn="just">
              <a:lnSpc>
                <a:spcPct val="150000"/>
              </a:lnSpc>
            </a:pPr>
            <a:r>
              <a:rPr lang="pt-BR" altLang="pt-BR" sz="2000" b="0" i="0" dirty="0"/>
              <a:t>Define-se como </a:t>
            </a:r>
            <a:r>
              <a:rPr lang="pt-BR" altLang="pt-BR" sz="2000" i="0" dirty="0"/>
              <a:t>Entidade</a:t>
            </a:r>
            <a:r>
              <a:rPr lang="pt-BR" altLang="pt-BR" sz="2000" b="0" i="0" dirty="0"/>
              <a:t> aquele objeto que existe no mundo real com uma identificação distinta e com um significado próprio.</a:t>
            </a:r>
          </a:p>
          <a:p>
            <a:pPr algn="just">
              <a:lnSpc>
                <a:spcPct val="150000"/>
              </a:lnSpc>
            </a:pPr>
            <a:endParaRPr lang="pt-BR" altLang="pt-BR" sz="2000" b="0" i="0" dirty="0"/>
          </a:p>
          <a:p>
            <a:pPr algn="just">
              <a:lnSpc>
                <a:spcPct val="150000"/>
              </a:lnSpc>
            </a:pPr>
            <a:r>
              <a:rPr lang="pt-BR" altLang="pt-BR" sz="2000" b="0" i="0" dirty="0"/>
              <a:t>A existência pode ser físicas como: pessoas, clientes, produtos, classificação fiscal e funcionários, ou conceituais como: serviços, vendas, consultas. Representam todo tipo de dado que estiverem sendo usados, quer sejam Mestres, de Referência ou Transacionais.</a:t>
            </a:r>
          </a:p>
          <a:p>
            <a:pPr algn="just">
              <a:lnSpc>
                <a:spcPct val="150000"/>
              </a:lnSpc>
            </a:pPr>
            <a:endParaRPr lang="pt-BR" altLang="pt-BR" sz="2000" b="0" i="0" dirty="0"/>
          </a:p>
          <a:p>
            <a:pPr algn="just">
              <a:lnSpc>
                <a:spcPct val="150000"/>
              </a:lnSpc>
            </a:pPr>
            <a:r>
              <a:rPr lang="pt-BR" altLang="pt-BR" sz="2000" b="0" i="0" dirty="0"/>
              <a:t>Toda </a:t>
            </a:r>
            <a:r>
              <a:rPr lang="pt-BR" altLang="pt-BR" sz="2000" i="0" dirty="0"/>
              <a:t>Entidade</a:t>
            </a:r>
            <a:r>
              <a:rPr lang="pt-BR" altLang="pt-BR" sz="2000" b="0" i="0" dirty="0"/>
              <a:t> contém um grupo de informações.</a:t>
            </a:r>
          </a:p>
        </p:txBody>
      </p:sp>
      <p:sp>
        <p:nvSpPr>
          <p:cNvPr id="3"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As Entidades</a:t>
            </a:r>
          </a:p>
          <a:p>
            <a:endParaRPr lang="pt-BR" altLang="pt-BR" sz="2000" i="0" dirty="0"/>
          </a:p>
        </p:txBody>
      </p:sp>
    </p:spTree>
    <p:extLst>
      <p:ext uri="{BB962C8B-B14F-4D97-AF65-F5344CB8AC3E}">
        <p14:creationId xmlns:p14="http://schemas.microsoft.com/office/powerpoint/2010/main" val="932138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30187" y="1052736"/>
            <a:ext cx="820737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b="0" i="0" dirty="0"/>
              <a:t>Exemplos de Entidade</a:t>
            </a:r>
          </a:p>
          <a:p>
            <a:endParaRPr lang="pt-BR" altLang="pt-BR" sz="2000" b="0" i="0" dirty="0"/>
          </a:p>
        </p:txBody>
      </p:sp>
      <p:pic>
        <p:nvPicPr>
          <p:cNvPr id="29699"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484313"/>
            <a:ext cx="672465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As Entidades</a:t>
            </a:r>
          </a:p>
          <a:p>
            <a:endParaRPr lang="pt-BR" altLang="pt-BR" sz="2000" i="0" dirty="0"/>
          </a:p>
        </p:txBody>
      </p:sp>
    </p:spTree>
    <p:extLst>
      <p:ext uri="{BB962C8B-B14F-4D97-AF65-F5344CB8AC3E}">
        <p14:creationId xmlns:p14="http://schemas.microsoft.com/office/powerpoint/2010/main" val="3718632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23528" y="1124744"/>
            <a:ext cx="8207375"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nSpc>
                <a:spcPct val="150000"/>
              </a:lnSpc>
            </a:pPr>
            <a:r>
              <a:rPr lang="pt-BR" altLang="pt-BR" sz="2000" b="0" i="0" dirty="0"/>
              <a:t>São representadas, usualmente, através de um retângulo com o nome da entidade.</a:t>
            </a:r>
          </a:p>
        </p:txBody>
      </p:sp>
      <p:sp>
        <p:nvSpPr>
          <p:cNvPr id="30723" name="AutoShape 3"/>
          <p:cNvSpPr>
            <a:spLocks noChangeArrowheads="1"/>
          </p:cNvSpPr>
          <p:nvPr/>
        </p:nvSpPr>
        <p:spPr bwMode="auto">
          <a:xfrm>
            <a:off x="1474788" y="3068638"/>
            <a:ext cx="2232025" cy="863600"/>
          </a:xfrm>
          <a:prstGeom prst="flowChartProcess">
            <a:avLst/>
          </a:prstGeom>
          <a:solidFill>
            <a:srgbClr val="FF0000"/>
          </a:solidFill>
          <a:ln w="12700">
            <a:solidFill>
              <a:schemeClr val="tx1"/>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eaLnBrk="1" hangingPunct="1"/>
            <a:r>
              <a:rPr lang="pt-BR" altLang="pt-BR" i="0"/>
              <a:t>PESSOA</a:t>
            </a:r>
          </a:p>
        </p:txBody>
      </p:sp>
      <p:sp>
        <p:nvSpPr>
          <p:cNvPr id="30724" name="AutoShape 4"/>
          <p:cNvSpPr>
            <a:spLocks noChangeArrowheads="1"/>
          </p:cNvSpPr>
          <p:nvPr/>
        </p:nvSpPr>
        <p:spPr bwMode="auto">
          <a:xfrm>
            <a:off x="4643438" y="3068638"/>
            <a:ext cx="2232025" cy="863600"/>
          </a:xfrm>
          <a:prstGeom prst="flowChartProcess">
            <a:avLst/>
          </a:prstGeom>
          <a:solidFill>
            <a:srgbClr val="FF0000"/>
          </a:solidFill>
          <a:ln w="12700">
            <a:solidFill>
              <a:schemeClr val="tx1"/>
            </a:solidFill>
            <a:miter lim="800000"/>
            <a:headEnd/>
            <a:tailEnd/>
          </a:ln>
        </p:spPr>
        <p:txBody>
          <a:bodyPr wrap="none" anchor="ct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a:r>
              <a:rPr lang="pt-BR" altLang="pt-BR" i="0"/>
              <a:t>DEPARTAMENTO</a:t>
            </a:r>
          </a:p>
        </p:txBody>
      </p:sp>
      <p:sp>
        <p:nvSpPr>
          <p:cNvPr id="5"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As Entidades</a:t>
            </a:r>
          </a:p>
          <a:p>
            <a:endParaRPr lang="pt-BR" altLang="pt-BR" sz="2000" i="0" dirty="0"/>
          </a:p>
        </p:txBody>
      </p:sp>
    </p:spTree>
    <p:extLst>
      <p:ext uri="{BB962C8B-B14F-4D97-AF65-F5344CB8AC3E}">
        <p14:creationId xmlns:p14="http://schemas.microsoft.com/office/powerpoint/2010/main" val="996366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23528" y="1124744"/>
            <a:ext cx="8207375" cy="481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spcAft>
                <a:spcPct val="50000"/>
              </a:spcAft>
              <a:buClr>
                <a:srgbClr val="006666"/>
              </a:buClr>
              <a:buSzPct val="100000"/>
            </a:pPr>
            <a:r>
              <a:rPr lang="pt-BR" sz="2000" b="0" i="0" dirty="0">
                <a:latin typeface="+mn-lt"/>
                <a:cs typeface="Arial" panose="020B0604020202020204" pitchFamily="34" charset="0"/>
              </a:rPr>
              <a:t>Relações estabelecem vínculos lógicos entre as entidades. Exemplos:</a:t>
            </a:r>
          </a:p>
          <a:p>
            <a:pPr marL="342900" indent="-342900">
              <a:spcAft>
                <a:spcPct val="50000"/>
              </a:spcAft>
              <a:buClr>
                <a:srgbClr val="006666"/>
              </a:buClr>
              <a:buSzPct val="100000"/>
              <a:buFont typeface="Arial" panose="020B0604020202020204" pitchFamily="34" charset="0"/>
              <a:buChar char="•"/>
            </a:pPr>
            <a:r>
              <a:rPr lang="pt-BR" sz="2000" b="0" i="0" dirty="0">
                <a:latin typeface="+mn-lt"/>
                <a:cs typeface="Arial" panose="020B0604020202020204" pitchFamily="34" charset="0"/>
              </a:rPr>
              <a:t>Um aluno pode se matricular em uma (ou mais) disciplina(s). Matrículas só fazem sentido quando existem alunos e disciplinas.</a:t>
            </a:r>
          </a:p>
          <a:p>
            <a:pPr marL="342900" indent="-342900">
              <a:spcAft>
                <a:spcPct val="50000"/>
              </a:spcAft>
              <a:buClr>
                <a:srgbClr val="006666"/>
              </a:buClr>
              <a:buSzPct val="100000"/>
              <a:buFont typeface="Arial" panose="020B0604020202020204" pitchFamily="34" charset="0"/>
              <a:buChar char="•"/>
            </a:pPr>
            <a:r>
              <a:rPr lang="pt-BR" sz="2000" b="0" i="0" dirty="0">
                <a:latin typeface="+mn-lt"/>
                <a:cs typeface="Arial" panose="020B0604020202020204" pitchFamily="34" charset="0"/>
              </a:rPr>
              <a:t>Uma disciplina pode ser cursada por um ou mais alunos, desde que nela estejam matriculados.</a:t>
            </a:r>
          </a:p>
          <a:p>
            <a:pPr marL="342900" indent="-342900">
              <a:spcAft>
                <a:spcPct val="50000"/>
              </a:spcAft>
              <a:buClr>
                <a:srgbClr val="006666"/>
              </a:buClr>
              <a:buSzPct val="100000"/>
              <a:buFont typeface="Arial" panose="020B0604020202020204" pitchFamily="34" charset="0"/>
              <a:buChar char="•"/>
            </a:pPr>
            <a:r>
              <a:rPr lang="pt-BR" sz="2000" b="0" i="0" dirty="0">
                <a:latin typeface="+mn-lt"/>
                <a:cs typeface="Arial" panose="020B0604020202020204" pitchFamily="34" charset="0"/>
              </a:rPr>
              <a:t>Podemos ter alunos que não cursem nenhuma disciplina (matrícula “trancada”, por exemplo) ou disciplinas sem alunos (um curso com oito semestres, cuja turma mais “adiantada” esteja no sétimo semestre, faz com que nenhuma disciplina do oitavo semestre tenha alunos).</a:t>
            </a:r>
          </a:p>
          <a:p>
            <a:pPr>
              <a:spcAft>
                <a:spcPct val="50000"/>
              </a:spcAft>
              <a:buClr>
                <a:srgbClr val="006666"/>
              </a:buClr>
              <a:buSzPct val="100000"/>
            </a:pPr>
            <a:endParaRPr lang="pt-BR" sz="2000" b="0" i="0" dirty="0">
              <a:latin typeface="+mn-lt"/>
              <a:cs typeface="Arial" panose="020B0604020202020204" pitchFamily="34" charset="0"/>
            </a:endParaRPr>
          </a:p>
          <a:p>
            <a:pPr>
              <a:spcAft>
                <a:spcPct val="50000"/>
              </a:spcAft>
              <a:buClr>
                <a:srgbClr val="006666"/>
              </a:buClr>
              <a:buSzPct val="100000"/>
            </a:pPr>
            <a:r>
              <a:rPr lang="pt-BR" sz="2000" b="0" i="0" dirty="0">
                <a:latin typeface="+mn-lt"/>
                <a:cs typeface="Arial" panose="020B0604020202020204" pitchFamily="34" charset="0"/>
              </a:rPr>
              <a:t>Uma entidade possui, digamos, “vida própria”; ao passo que as relações só fazem sentido quando associadas às entidades.</a:t>
            </a:r>
          </a:p>
        </p:txBody>
      </p:sp>
      <p:sp>
        <p:nvSpPr>
          <p:cNvPr id="5"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As Entidades e suas Relações</a:t>
            </a:r>
          </a:p>
          <a:p>
            <a:endParaRPr lang="pt-BR" altLang="pt-BR" sz="2000" i="0" dirty="0"/>
          </a:p>
        </p:txBody>
      </p:sp>
    </p:spTree>
    <p:extLst>
      <p:ext uri="{BB962C8B-B14F-4D97-AF65-F5344CB8AC3E}">
        <p14:creationId xmlns:p14="http://schemas.microsoft.com/office/powerpoint/2010/main" val="3952069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23528" y="1124744"/>
            <a:ext cx="8207375" cy="45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nSpc>
                <a:spcPct val="150000"/>
              </a:lnSpc>
            </a:pPr>
            <a:r>
              <a:rPr lang="pt-BR" altLang="pt-BR" sz="2000" b="0" i="0" dirty="0"/>
              <a:t>Um verbo “cria”	 a relação entre as entidades, como no exemplo.</a:t>
            </a:r>
          </a:p>
        </p:txBody>
      </p:sp>
      <p:sp>
        <p:nvSpPr>
          <p:cNvPr id="5"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As Entidades e suas Relações</a:t>
            </a:r>
          </a:p>
          <a:p>
            <a:endParaRPr lang="pt-BR" altLang="pt-BR" sz="2000" i="0" dirty="0"/>
          </a:p>
        </p:txBody>
      </p:sp>
      <p:sp>
        <p:nvSpPr>
          <p:cNvPr id="6" name="Rectangle 2"/>
          <p:cNvSpPr>
            <a:spLocks noChangeArrowheads="1"/>
          </p:cNvSpPr>
          <p:nvPr/>
        </p:nvSpPr>
        <p:spPr bwMode="auto">
          <a:xfrm>
            <a:off x="0" y="3068960"/>
            <a:ext cx="3059832" cy="1409379"/>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4000" dirty="0">
                <a:solidFill>
                  <a:srgbClr val="FFFFCC"/>
                </a:solidFill>
                <a:effectLst>
                  <a:outerShdw blurRad="38100" dist="38100" dir="2700000" algn="tl">
                    <a:srgbClr val="000000">
                      <a:alpha val="43137"/>
                    </a:srgbClr>
                  </a:outerShdw>
                </a:effectLst>
                <a:cs typeface="Calibri" pitchFamily="34" charset="0"/>
              </a:rPr>
              <a:t>Funcionário</a:t>
            </a:r>
          </a:p>
        </p:txBody>
      </p:sp>
      <p:sp>
        <p:nvSpPr>
          <p:cNvPr id="7" name="Rectangle 5"/>
          <p:cNvSpPr>
            <a:spLocks noChangeArrowheads="1"/>
          </p:cNvSpPr>
          <p:nvPr/>
        </p:nvSpPr>
        <p:spPr bwMode="auto">
          <a:xfrm>
            <a:off x="6066167" y="3068960"/>
            <a:ext cx="2233414" cy="1409377"/>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4000" dirty="0">
                <a:solidFill>
                  <a:srgbClr val="FFFFCC"/>
                </a:solidFill>
                <a:effectLst>
                  <a:outerShdw blurRad="38100" dist="38100" dir="2700000" algn="tl">
                    <a:srgbClr val="000000">
                      <a:alpha val="43137"/>
                    </a:srgbClr>
                  </a:outerShdw>
                </a:effectLst>
                <a:cs typeface="Calibri" pitchFamily="34" charset="0"/>
              </a:rPr>
              <a:t>Armário</a:t>
            </a:r>
          </a:p>
        </p:txBody>
      </p:sp>
      <p:sp>
        <p:nvSpPr>
          <p:cNvPr id="8" name="AutoShape 8"/>
          <p:cNvSpPr>
            <a:spLocks noChangeArrowheads="1"/>
          </p:cNvSpPr>
          <p:nvPr/>
        </p:nvSpPr>
        <p:spPr bwMode="auto">
          <a:xfrm>
            <a:off x="3459282" y="3011808"/>
            <a:ext cx="2190353" cy="1523680"/>
          </a:xfrm>
          <a:prstGeom prst="diamond">
            <a:avLst/>
          </a:prstGeom>
          <a:solidFill>
            <a:srgbClr val="CC3300"/>
          </a:solidFill>
          <a:ln w="9525">
            <a:solidFill>
              <a:srgbClr val="00CCFF"/>
            </a:solidFill>
            <a:miter lim="800000"/>
            <a:headEnd/>
            <a:tailEnd/>
          </a:ln>
          <a:effectLst/>
          <a:scene3d>
            <a:camera prst="orthographicFront"/>
            <a:lightRig rig="threePt" dir="t"/>
          </a:scene3d>
          <a:sp3d>
            <a:bevelT/>
          </a:sp3d>
        </p:spPr>
        <p:txBody>
          <a:bodyPr wrap="none" lIns="89985" tIns="46792" rIns="89985" bIns="46792" anchor="ctr"/>
          <a:lstStyle/>
          <a:p>
            <a:pPr algn="ctr"/>
            <a:r>
              <a:rPr lang="pt-BR" sz="3200" dirty="0">
                <a:solidFill>
                  <a:srgbClr val="FFFFCC"/>
                </a:solidFill>
                <a:effectLst>
                  <a:outerShdw blurRad="38100" dist="38100" dir="2700000" algn="tl">
                    <a:srgbClr val="000000">
                      <a:alpha val="43137"/>
                    </a:srgbClr>
                  </a:outerShdw>
                </a:effectLst>
                <a:cs typeface="Calibri" pitchFamily="34" charset="0"/>
              </a:rPr>
              <a:t>usa</a:t>
            </a:r>
          </a:p>
        </p:txBody>
      </p:sp>
      <p:cxnSp>
        <p:nvCxnSpPr>
          <p:cNvPr id="9" name="AutoShape 11"/>
          <p:cNvCxnSpPr>
            <a:cxnSpLocks noChangeShapeType="1"/>
            <a:stCxn id="8" idx="3"/>
          </p:cNvCxnSpPr>
          <p:nvPr/>
        </p:nvCxnSpPr>
        <p:spPr bwMode="auto">
          <a:xfrm>
            <a:off x="5649635" y="3773648"/>
            <a:ext cx="399450" cy="1"/>
          </a:xfrm>
          <a:prstGeom prst="straightConnector1">
            <a:avLst/>
          </a:prstGeom>
          <a:noFill/>
          <a:ln w="2857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9"/>
          <p:cNvCxnSpPr>
            <a:cxnSpLocks noChangeShapeType="1"/>
          </p:cNvCxnSpPr>
          <p:nvPr/>
        </p:nvCxnSpPr>
        <p:spPr bwMode="auto">
          <a:xfrm>
            <a:off x="3059832" y="3773649"/>
            <a:ext cx="399450" cy="1"/>
          </a:xfrm>
          <a:prstGeom prst="bentConnector3">
            <a:avLst>
              <a:gd name="adj1" fmla="val 50000"/>
            </a:avLst>
          </a:prstGeom>
          <a:noFill/>
          <a:ln w="28575">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81048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23528" y="1124744"/>
            <a:ext cx="8207375" cy="45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nSpc>
                <a:spcPct val="150000"/>
              </a:lnSpc>
            </a:pPr>
            <a:r>
              <a:rPr lang="pt-BR" altLang="pt-BR" sz="2000" i="0" dirty="0"/>
              <a:t>Símbolos</a:t>
            </a:r>
          </a:p>
        </p:txBody>
      </p:sp>
      <p:sp>
        <p:nvSpPr>
          <p:cNvPr id="5"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As Entidades e suas Relações</a:t>
            </a:r>
          </a:p>
          <a:p>
            <a:endParaRPr lang="pt-BR" altLang="pt-BR" sz="2000" i="0" dirty="0"/>
          </a:p>
        </p:txBody>
      </p:sp>
      <p:sp>
        <p:nvSpPr>
          <p:cNvPr id="11" name="Text Box 26"/>
          <p:cNvSpPr txBox="1">
            <a:spLocks noChangeArrowheads="1"/>
          </p:cNvSpPr>
          <p:nvPr/>
        </p:nvSpPr>
        <p:spPr bwMode="auto">
          <a:xfrm>
            <a:off x="3765721" y="2812664"/>
            <a:ext cx="4710803" cy="954091"/>
          </a:xfrm>
          <a:prstGeom prst="rect">
            <a:avLst/>
          </a:prstGeom>
          <a:solidFill>
            <a:srgbClr val="FFCC99"/>
          </a:solidFill>
          <a:ln w="19050">
            <a:solidFill>
              <a:srgbClr val="5F5F5F"/>
            </a:solidFill>
            <a:miter lim="800000"/>
            <a:headEnd/>
            <a:tailEnd/>
          </a:ln>
          <a:effectLst/>
          <a:scene3d>
            <a:camera prst="orthographicFront"/>
            <a:lightRig rig="threePt" dir="t"/>
          </a:scene3d>
          <a:sp3d>
            <a:bevelT/>
          </a:sp3d>
        </p:spPr>
        <p:txBody>
          <a:bodyPr wrap="square" lIns="91424" tIns="45712" rIns="91424" bIns="45712">
            <a:spAutoFit/>
          </a:bodyPr>
          <a:lstStyle/>
          <a:p>
            <a:pPr algn="ctr"/>
            <a:r>
              <a:rPr lang="en-US" sz="2800" b="1" dirty="0" err="1">
                <a:solidFill>
                  <a:srgbClr val="003366"/>
                </a:solidFill>
              </a:rPr>
              <a:t>Entidade</a:t>
            </a:r>
            <a:r>
              <a:rPr lang="en-US" sz="2800" b="1" dirty="0">
                <a:solidFill>
                  <a:srgbClr val="003366"/>
                </a:solidFill>
              </a:rPr>
              <a:t>, </a:t>
            </a:r>
            <a:r>
              <a:rPr lang="en-US" sz="2800" b="1" dirty="0" err="1">
                <a:solidFill>
                  <a:srgbClr val="003366"/>
                </a:solidFill>
              </a:rPr>
              <a:t>classe</a:t>
            </a:r>
            <a:r>
              <a:rPr lang="en-US" sz="2800" b="1" dirty="0">
                <a:solidFill>
                  <a:srgbClr val="003366"/>
                </a:solidFill>
              </a:rPr>
              <a:t> </a:t>
            </a:r>
            <a:r>
              <a:rPr lang="en-US" sz="2800" b="1" dirty="0" err="1">
                <a:solidFill>
                  <a:srgbClr val="003366"/>
                </a:solidFill>
              </a:rPr>
              <a:t>ou</a:t>
            </a:r>
            <a:r>
              <a:rPr lang="en-US" sz="2800" b="1" dirty="0">
                <a:solidFill>
                  <a:srgbClr val="003366"/>
                </a:solidFill>
              </a:rPr>
              <a:t> </a:t>
            </a:r>
            <a:r>
              <a:rPr lang="en-US" sz="2800" b="1" dirty="0" err="1">
                <a:solidFill>
                  <a:srgbClr val="003366"/>
                </a:solidFill>
              </a:rPr>
              <a:t>objeto</a:t>
            </a:r>
            <a:r>
              <a:rPr lang="en-US" sz="2800" b="1" dirty="0">
                <a:solidFill>
                  <a:srgbClr val="003366"/>
                </a:solidFill>
              </a:rPr>
              <a:t> de </a:t>
            </a:r>
            <a:r>
              <a:rPr lang="en-US" sz="2800" b="1" dirty="0" err="1">
                <a:solidFill>
                  <a:srgbClr val="003366"/>
                </a:solidFill>
              </a:rPr>
              <a:t>interesse</a:t>
            </a:r>
            <a:endParaRPr lang="pt-BR" sz="2800" b="1" dirty="0">
              <a:solidFill>
                <a:srgbClr val="003366"/>
              </a:solidFill>
            </a:endParaRPr>
          </a:p>
        </p:txBody>
      </p:sp>
      <p:sp>
        <p:nvSpPr>
          <p:cNvPr id="12" name="Text Box 28"/>
          <p:cNvSpPr txBox="1">
            <a:spLocks noChangeArrowheads="1"/>
          </p:cNvSpPr>
          <p:nvPr/>
        </p:nvSpPr>
        <p:spPr bwMode="auto">
          <a:xfrm>
            <a:off x="3717226" y="4653136"/>
            <a:ext cx="4813677" cy="954091"/>
          </a:xfrm>
          <a:prstGeom prst="rect">
            <a:avLst/>
          </a:prstGeom>
          <a:solidFill>
            <a:srgbClr val="FFCC99"/>
          </a:solidFill>
          <a:ln w="19050">
            <a:solidFill>
              <a:srgbClr val="5F5F5F"/>
            </a:solidFill>
            <a:miter lim="800000"/>
            <a:headEnd/>
            <a:tailEnd/>
          </a:ln>
          <a:effectLst/>
          <a:scene3d>
            <a:camera prst="orthographicFront"/>
            <a:lightRig rig="threePt" dir="t"/>
          </a:scene3d>
          <a:sp3d>
            <a:bevelT/>
          </a:sp3d>
        </p:spPr>
        <p:txBody>
          <a:bodyPr wrap="square" lIns="91424" tIns="45712" rIns="91424" bIns="45712">
            <a:spAutoFit/>
          </a:bodyPr>
          <a:lstStyle/>
          <a:p>
            <a:pPr algn="ctr"/>
            <a:r>
              <a:rPr lang="en-US" sz="2800" b="1" dirty="0" err="1">
                <a:solidFill>
                  <a:srgbClr val="003366"/>
                </a:solidFill>
              </a:rPr>
              <a:t>Relação</a:t>
            </a:r>
            <a:r>
              <a:rPr lang="en-US" sz="2800" b="1" dirty="0">
                <a:solidFill>
                  <a:srgbClr val="003366"/>
                </a:solidFill>
              </a:rPr>
              <a:t>;</a:t>
            </a:r>
          </a:p>
          <a:p>
            <a:pPr algn="ctr"/>
            <a:r>
              <a:rPr lang="en-US" sz="2800" b="1" dirty="0" err="1">
                <a:solidFill>
                  <a:srgbClr val="003366"/>
                </a:solidFill>
              </a:rPr>
              <a:t>indicada</a:t>
            </a:r>
            <a:r>
              <a:rPr lang="en-US" sz="2800" b="1" dirty="0">
                <a:solidFill>
                  <a:srgbClr val="003366"/>
                </a:solidFill>
              </a:rPr>
              <a:t> </a:t>
            </a:r>
            <a:r>
              <a:rPr lang="en-US" sz="2800" b="1" dirty="0" err="1">
                <a:solidFill>
                  <a:srgbClr val="003366"/>
                </a:solidFill>
              </a:rPr>
              <a:t>por</a:t>
            </a:r>
            <a:r>
              <a:rPr lang="en-US" sz="2800" b="1" dirty="0">
                <a:solidFill>
                  <a:srgbClr val="003366"/>
                </a:solidFill>
              </a:rPr>
              <a:t> um </a:t>
            </a:r>
            <a:r>
              <a:rPr lang="en-US" sz="2800" b="1" dirty="0" err="1">
                <a:solidFill>
                  <a:srgbClr val="003366"/>
                </a:solidFill>
              </a:rPr>
              <a:t>verbo</a:t>
            </a:r>
            <a:endParaRPr lang="pt-BR" sz="2800" b="1" dirty="0">
              <a:solidFill>
                <a:srgbClr val="003366"/>
              </a:solidFill>
            </a:endParaRPr>
          </a:p>
        </p:txBody>
      </p:sp>
      <p:sp>
        <p:nvSpPr>
          <p:cNvPr id="13" name="Rectangle 2"/>
          <p:cNvSpPr>
            <a:spLocks noChangeArrowheads="1"/>
          </p:cNvSpPr>
          <p:nvPr/>
        </p:nvSpPr>
        <p:spPr bwMode="auto">
          <a:xfrm>
            <a:off x="107504" y="2620230"/>
            <a:ext cx="3384376" cy="1338957"/>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600" dirty="0">
                <a:solidFill>
                  <a:srgbClr val="FFFFCC"/>
                </a:solidFill>
                <a:effectLst>
                  <a:outerShdw blurRad="38100" dist="38100" dir="2700000" algn="tl">
                    <a:srgbClr val="000000">
                      <a:alpha val="43137"/>
                    </a:srgbClr>
                  </a:outerShdw>
                </a:effectLst>
                <a:cs typeface="Calibri" pitchFamily="34" charset="0"/>
              </a:rPr>
              <a:t>Funcionário</a:t>
            </a:r>
          </a:p>
        </p:txBody>
      </p:sp>
      <p:sp>
        <p:nvSpPr>
          <p:cNvPr id="14" name="AutoShape 8"/>
          <p:cNvSpPr>
            <a:spLocks noChangeArrowheads="1"/>
          </p:cNvSpPr>
          <p:nvPr/>
        </p:nvSpPr>
        <p:spPr bwMode="auto">
          <a:xfrm>
            <a:off x="901608" y="4451590"/>
            <a:ext cx="2248643" cy="1480294"/>
          </a:xfrm>
          <a:prstGeom prst="diamond">
            <a:avLst/>
          </a:prstGeom>
          <a:solidFill>
            <a:srgbClr val="CC3300"/>
          </a:solidFill>
          <a:ln w="9525">
            <a:solidFill>
              <a:srgbClr val="00CCFF"/>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600" dirty="0">
                <a:solidFill>
                  <a:srgbClr val="FFFFCC"/>
                </a:solidFill>
                <a:effectLst>
                  <a:outerShdw blurRad="38100" dist="38100" dir="2700000" algn="tl">
                    <a:srgbClr val="000000">
                      <a:alpha val="43137"/>
                    </a:srgbClr>
                  </a:outerShdw>
                </a:effectLst>
                <a:cs typeface="Calibri" pitchFamily="34" charset="0"/>
              </a:rPr>
              <a:t>usa</a:t>
            </a:r>
          </a:p>
        </p:txBody>
      </p:sp>
    </p:spTree>
    <p:extLst>
      <p:ext uri="{BB962C8B-B14F-4D97-AF65-F5344CB8AC3E}">
        <p14:creationId xmlns:p14="http://schemas.microsoft.com/office/powerpoint/2010/main" val="596824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23528" y="817605"/>
            <a:ext cx="820737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nSpc>
                <a:spcPct val="150000"/>
              </a:lnSpc>
            </a:pPr>
            <a:r>
              <a:rPr lang="pt-BR" altLang="pt-BR" sz="2000" i="0" dirty="0"/>
              <a:t>Os verbos regem as relações, mas...</a:t>
            </a:r>
          </a:p>
        </p:txBody>
      </p:sp>
      <p:sp>
        <p:nvSpPr>
          <p:cNvPr id="5"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As Entidades e suas Relações</a:t>
            </a:r>
          </a:p>
          <a:p>
            <a:endParaRPr lang="pt-BR" altLang="pt-BR" sz="2000" i="0" dirty="0"/>
          </a:p>
        </p:txBody>
      </p:sp>
      <p:sp>
        <p:nvSpPr>
          <p:cNvPr id="8" name="Rectangle 2"/>
          <p:cNvSpPr>
            <a:spLocks noChangeArrowheads="1"/>
          </p:cNvSpPr>
          <p:nvPr/>
        </p:nvSpPr>
        <p:spPr bwMode="auto">
          <a:xfrm>
            <a:off x="461545" y="2242511"/>
            <a:ext cx="2055192" cy="1092223"/>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Cirurgião</a:t>
            </a:r>
          </a:p>
        </p:txBody>
      </p:sp>
      <p:sp>
        <p:nvSpPr>
          <p:cNvPr id="9" name="Rectangle 5"/>
          <p:cNvSpPr>
            <a:spLocks noChangeArrowheads="1"/>
          </p:cNvSpPr>
          <p:nvPr/>
        </p:nvSpPr>
        <p:spPr bwMode="auto">
          <a:xfrm>
            <a:off x="5761423" y="2242511"/>
            <a:ext cx="2055192" cy="1092222"/>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Cirurgia</a:t>
            </a:r>
          </a:p>
        </p:txBody>
      </p:sp>
      <p:sp>
        <p:nvSpPr>
          <p:cNvPr id="10" name="AutoShape 8"/>
          <p:cNvSpPr>
            <a:spLocks noChangeArrowheads="1"/>
          </p:cNvSpPr>
          <p:nvPr/>
        </p:nvSpPr>
        <p:spPr bwMode="auto">
          <a:xfrm>
            <a:off x="3131297" y="2198220"/>
            <a:ext cx="2015567" cy="1180803"/>
          </a:xfrm>
          <a:prstGeom prst="diamond">
            <a:avLst/>
          </a:prstGeom>
          <a:solidFill>
            <a:srgbClr val="CC3300"/>
          </a:solidFill>
          <a:ln w="9525">
            <a:solidFill>
              <a:srgbClr val="00CCFF"/>
            </a:solidFill>
            <a:miter lim="800000"/>
            <a:headEnd/>
            <a:tailEnd/>
          </a:ln>
          <a:effectLst/>
          <a:scene3d>
            <a:camera prst="orthographicFront"/>
            <a:lightRig rig="threePt" dir="t"/>
          </a:scene3d>
          <a:sp3d>
            <a:bevelT/>
          </a:sp3d>
        </p:spPr>
        <p:txBody>
          <a:bodyPr wrap="none" lIns="89985" tIns="46792" rIns="89985" bIns="46792" anchor="ctr"/>
          <a:lstStyle/>
          <a:p>
            <a:pPr algn="ctr"/>
            <a:r>
              <a:rPr lang="pt-BR" sz="2400" dirty="0">
                <a:solidFill>
                  <a:srgbClr val="FFFFCC"/>
                </a:solidFill>
                <a:cs typeface="Calibri" pitchFamily="34" charset="0"/>
              </a:rPr>
              <a:t>executa</a:t>
            </a:r>
          </a:p>
        </p:txBody>
      </p:sp>
      <p:cxnSp>
        <p:nvCxnSpPr>
          <p:cNvPr id="15" name="AutoShape 9"/>
          <p:cNvCxnSpPr>
            <a:cxnSpLocks noChangeShapeType="1"/>
            <a:stCxn id="8" idx="3"/>
            <a:endCxn id="10" idx="1"/>
          </p:cNvCxnSpPr>
          <p:nvPr/>
        </p:nvCxnSpPr>
        <p:spPr bwMode="auto">
          <a:xfrm flipV="1">
            <a:off x="2516738" y="2788622"/>
            <a:ext cx="614560" cy="1"/>
          </a:xfrm>
          <a:prstGeom prst="bentConnector3">
            <a:avLst>
              <a:gd name="adj1" fmla="val 50000"/>
            </a:avLst>
          </a:prstGeom>
          <a:noFill/>
          <a:ln w="28575">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1"/>
          <p:cNvCxnSpPr>
            <a:cxnSpLocks noChangeShapeType="1"/>
            <a:stCxn id="10" idx="3"/>
            <a:endCxn id="9" idx="1"/>
          </p:cNvCxnSpPr>
          <p:nvPr/>
        </p:nvCxnSpPr>
        <p:spPr bwMode="auto">
          <a:xfrm>
            <a:off x="5146863" y="2788622"/>
            <a:ext cx="614560" cy="1"/>
          </a:xfrm>
          <a:prstGeom prst="straightConnector1">
            <a:avLst/>
          </a:prstGeom>
          <a:noFill/>
          <a:ln w="2857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2"/>
          <p:cNvSpPr>
            <a:spLocks noChangeArrowheads="1"/>
          </p:cNvSpPr>
          <p:nvPr/>
        </p:nvSpPr>
        <p:spPr bwMode="auto">
          <a:xfrm>
            <a:off x="755576" y="3721239"/>
            <a:ext cx="2274959" cy="1092223"/>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Professor</a:t>
            </a:r>
          </a:p>
        </p:txBody>
      </p:sp>
      <p:sp>
        <p:nvSpPr>
          <p:cNvPr id="18" name="Rectangle 5"/>
          <p:cNvSpPr>
            <a:spLocks noChangeArrowheads="1"/>
          </p:cNvSpPr>
          <p:nvPr/>
        </p:nvSpPr>
        <p:spPr bwMode="auto">
          <a:xfrm>
            <a:off x="6275221" y="3721239"/>
            <a:ext cx="2055192" cy="1092222"/>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Armário</a:t>
            </a:r>
          </a:p>
        </p:txBody>
      </p:sp>
      <p:sp>
        <p:nvSpPr>
          <p:cNvPr id="19" name="AutoShape 8"/>
          <p:cNvSpPr>
            <a:spLocks noChangeArrowheads="1"/>
          </p:cNvSpPr>
          <p:nvPr/>
        </p:nvSpPr>
        <p:spPr bwMode="auto">
          <a:xfrm>
            <a:off x="3645095" y="3676948"/>
            <a:ext cx="2015567" cy="1180803"/>
          </a:xfrm>
          <a:prstGeom prst="diamond">
            <a:avLst/>
          </a:prstGeom>
          <a:solidFill>
            <a:srgbClr val="CC3300"/>
          </a:solidFill>
          <a:ln w="9525">
            <a:solidFill>
              <a:srgbClr val="00CCFF"/>
            </a:solidFill>
            <a:miter lim="800000"/>
            <a:headEnd/>
            <a:tailEnd/>
          </a:ln>
          <a:effectLst/>
          <a:scene3d>
            <a:camera prst="orthographicFront"/>
            <a:lightRig rig="threePt" dir="t"/>
          </a:scene3d>
          <a:sp3d>
            <a:bevelT/>
          </a:sp3d>
        </p:spPr>
        <p:txBody>
          <a:bodyPr wrap="none" lIns="89985" tIns="46792" rIns="89985" bIns="46792" anchor="ctr"/>
          <a:lstStyle/>
          <a:p>
            <a:pPr algn="ctr"/>
            <a:r>
              <a:rPr lang="pt-BR" sz="2400" dirty="0">
                <a:solidFill>
                  <a:srgbClr val="FFFFCC"/>
                </a:solidFill>
                <a:cs typeface="Calibri" pitchFamily="34" charset="0"/>
              </a:rPr>
              <a:t>usa</a:t>
            </a:r>
          </a:p>
        </p:txBody>
      </p:sp>
      <p:cxnSp>
        <p:nvCxnSpPr>
          <p:cNvPr id="20" name="AutoShape 9"/>
          <p:cNvCxnSpPr>
            <a:cxnSpLocks noChangeShapeType="1"/>
            <a:stCxn id="17" idx="3"/>
            <a:endCxn id="19" idx="1"/>
          </p:cNvCxnSpPr>
          <p:nvPr/>
        </p:nvCxnSpPr>
        <p:spPr bwMode="auto">
          <a:xfrm flipV="1">
            <a:off x="3030535" y="4267350"/>
            <a:ext cx="614560" cy="1"/>
          </a:xfrm>
          <a:prstGeom prst="bentConnector3">
            <a:avLst>
              <a:gd name="adj1" fmla="val 50000"/>
            </a:avLst>
          </a:prstGeom>
          <a:noFill/>
          <a:ln w="28575">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1"/>
          <p:cNvCxnSpPr>
            <a:cxnSpLocks noChangeShapeType="1"/>
            <a:stCxn id="19" idx="3"/>
            <a:endCxn id="18" idx="1"/>
          </p:cNvCxnSpPr>
          <p:nvPr/>
        </p:nvCxnSpPr>
        <p:spPr bwMode="auto">
          <a:xfrm>
            <a:off x="5660661" y="4267350"/>
            <a:ext cx="614560" cy="1"/>
          </a:xfrm>
          <a:prstGeom prst="straightConnector1">
            <a:avLst/>
          </a:prstGeom>
          <a:noFill/>
          <a:ln w="2857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
          <p:cNvSpPr>
            <a:spLocks noChangeArrowheads="1"/>
          </p:cNvSpPr>
          <p:nvPr/>
        </p:nvSpPr>
        <p:spPr bwMode="auto">
          <a:xfrm>
            <a:off x="1489141" y="5172808"/>
            <a:ext cx="2055192" cy="1092223"/>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Ator</a:t>
            </a:r>
          </a:p>
        </p:txBody>
      </p:sp>
      <p:sp>
        <p:nvSpPr>
          <p:cNvPr id="23" name="Rectangle 5"/>
          <p:cNvSpPr>
            <a:spLocks noChangeArrowheads="1"/>
          </p:cNvSpPr>
          <p:nvPr/>
        </p:nvSpPr>
        <p:spPr bwMode="auto">
          <a:xfrm>
            <a:off x="6789019" y="5172808"/>
            <a:ext cx="2055192" cy="1092222"/>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Peça de </a:t>
            </a:r>
          </a:p>
          <a:p>
            <a:pPr algn="ctr"/>
            <a:r>
              <a:rPr lang="pt-BR" sz="3200" dirty="0">
                <a:solidFill>
                  <a:srgbClr val="FFFFCC"/>
                </a:solidFill>
                <a:cs typeface="Calibri" pitchFamily="34" charset="0"/>
              </a:rPr>
              <a:t>teatro</a:t>
            </a:r>
          </a:p>
        </p:txBody>
      </p:sp>
      <p:sp>
        <p:nvSpPr>
          <p:cNvPr id="24" name="AutoShape 8"/>
          <p:cNvSpPr>
            <a:spLocks noChangeArrowheads="1"/>
          </p:cNvSpPr>
          <p:nvPr/>
        </p:nvSpPr>
        <p:spPr bwMode="auto">
          <a:xfrm>
            <a:off x="4158893" y="5128517"/>
            <a:ext cx="2015567" cy="1180803"/>
          </a:xfrm>
          <a:prstGeom prst="diamond">
            <a:avLst/>
          </a:prstGeom>
          <a:solidFill>
            <a:srgbClr val="CC3300"/>
          </a:solidFill>
          <a:ln w="9525">
            <a:solidFill>
              <a:srgbClr val="00CCFF"/>
            </a:solidFill>
            <a:miter lim="800000"/>
            <a:headEnd/>
            <a:tailEnd/>
          </a:ln>
          <a:effectLst/>
          <a:scene3d>
            <a:camera prst="orthographicFront"/>
            <a:lightRig rig="threePt" dir="t"/>
          </a:scene3d>
          <a:sp3d>
            <a:bevelT/>
          </a:sp3d>
        </p:spPr>
        <p:txBody>
          <a:bodyPr wrap="none" lIns="89985" tIns="46792" rIns="89985" bIns="46792" anchor="ctr"/>
          <a:lstStyle/>
          <a:p>
            <a:pPr algn="ctr"/>
            <a:r>
              <a:rPr lang="pt-BR" sz="2400" dirty="0">
                <a:solidFill>
                  <a:srgbClr val="FFFFCC"/>
                </a:solidFill>
                <a:cs typeface="Calibri" pitchFamily="34" charset="0"/>
              </a:rPr>
              <a:t>atua em</a:t>
            </a:r>
          </a:p>
        </p:txBody>
      </p:sp>
      <p:cxnSp>
        <p:nvCxnSpPr>
          <p:cNvPr id="25" name="AutoShape 9"/>
          <p:cNvCxnSpPr>
            <a:cxnSpLocks noChangeShapeType="1"/>
            <a:stCxn id="22" idx="3"/>
            <a:endCxn id="24" idx="1"/>
          </p:cNvCxnSpPr>
          <p:nvPr/>
        </p:nvCxnSpPr>
        <p:spPr bwMode="auto">
          <a:xfrm flipV="1">
            <a:off x="3544334" y="5718919"/>
            <a:ext cx="614560" cy="1"/>
          </a:xfrm>
          <a:prstGeom prst="bentConnector3">
            <a:avLst>
              <a:gd name="adj1" fmla="val 50000"/>
            </a:avLst>
          </a:prstGeom>
          <a:noFill/>
          <a:ln w="28575">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1"/>
          <p:cNvCxnSpPr>
            <a:cxnSpLocks noChangeShapeType="1"/>
            <a:stCxn id="24" idx="3"/>
            <a:endCxn id="23" idx="1"/>
          </p:cNvCxnSpPr>
          <p:nvPr/>
        </p:nvCxnSpPr>
        <p:spPr bwMode="auto">
          <a:xfrm>
            <a:off x="6174459" y="5718919"/>
            <a:ext cx="614560" cy="1"/>
          </a:xfrm>
          <a:prstGeom prst="straightConnector1">
            <a:avLst/>
          </a:prstGeom>
          <a:noFill/>
          <a:ln w="28575">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87051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23528" y="817605"/>
            <a:ext cx="820737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nSpc>
                <a:spcPct val="150000"/>
              </a:lnSpc>
            </a:pPr>
            <a:r>
              <a:rPr lang="pt-BR" altLang="pt-BR" sz="2000" i="0" dirty="0"/>
              <a:t>Os verbos regem as relações, mas podem ser omitidos.</a:t>
            </a:r>
          </a:p>
        </p:txBody>
      </p:sp>
      <p:sp>
        <p:nvSpPr>
          <p:cNvPr id="5"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As Entidades e suas Relações</a:t>
            </a:r>
          </a:p>
          <a:p>
            <a:endParaRPr lang="pt-BR" altLang="pt-BR" sz="2000" i="0" dirty="0"/>
          </a:p>
        </p:txBody>
      </p:sp>
      <p:sp>
        <p:nvSpPr>
          <p:cNvPr id="27" name="Rectangle 2"/>
          <p:cNvSpPr>
            <a:spLocks noChangeArrowheads="1"/>
          </p:cNvSpPr>
          <p:nvPr/>
        </p:nvSpPr>
        <p:spPr bwMode="auto">
          <a:xfrm>
            <a:off x="1157886" y="2070776"/>
            <a:ext cx="2055192" cy="1092223"/>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Cirurgião</a:t>
            </a:r>
          </a:p>
        </p:txBody>
      </p:sp>
      <p:sp>
        <p:nvSpPr>
          <p:cNvPr id="28" name="Rectangle 5"/>
          <p:cNvSpPr>
            <a:spLocks noChangeArrowheads="1"/>
          </p:cNvSpPr>
          <p:nvPr/>
        </p:nvSpPr>
        <p:spPr bwMode="auto">
          <a:xfrm>
            <a:off x="4774629" y="2070776"/>
            <a:ext cx="2055192" cy="1092222"/>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Cirurgia</a:t>
            </a:r>
          </a:p>
        </p:txBody>
      </p:sp>
      <p:cxnSp>
        <p:nvCxnSpPr>
          <p:cNvPr id="29" name="AutoShape 9"/>
          <p:cNvCxnSpPr>
            <a:cxnSpLocks noChangeShapeType="1"/>
            <a:stCxn id="27" idx="3"/>
            <a:endCxn id="28" idx="1"/>
          </p:cNvCxnSpPr>
          <p:nvPr/>
        </p:nvCxnSpPr>
        <p:spPr bwMode="auto">
          <a:xfrm flipV="1">
            <a:off x="3213078" y="2616887"/>
            <a:ext cx="1561551" cy="1"/>
          </a:xfrm>
          <a:prstGeom prst="bentConnector3">
            <a:avLst>
              <a:gd name="adj1" fmla="val 50000"/>
            </a:avLst>
          </a:prstGeom>
          <a:noFill/>
          <a:ln w="28575">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2"/>
          <p:cNvSpPr>
            <a:spLocks noChangeArrowheads="1"/>
          </p:cNvSpPr>
          <p:nvPr/>
        </p:nvSpPr>
        <p:spPr bwMode="auto">
          <a:xfrm>
            <a:off x="1403648" y="3549504"/>
            <a:ext cx="2323228" cy="1092223"/>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Professor</a:t>
            </a:r>
          </a:p>
        </p:txBody>
      </p:sp>
      <p:sp>
        <p:nvSpPr>
          <p:cNvPr id="31" name="Rectangle 5"/>
          <p:cNvSpPr>
            <a:spLocks noChangeArrowheads="1"/>
          </p:cNvSpPr>
          <p:nvPr/>
        </p:nvSpPr>
        <p:spPr bwMode="auto">
          <a:xfrm>
            <a:off x="5422701" y="3549504"/>
            <a:ext cx="2055192" cy="1092222"/>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Armário</a:t>
            </a:r>
          </a:p>
        </p:txBody>
      </p:sp>
      <p:cxnSp>
        <p:nvCxnSpPr>
          <p:cNvPr id="32" name="AutoShape 9"/>
          <p:cNvCxnSpPr>
            <a:cxnSpLocks noChangeShapeType="1"/>
            <a:stCxn id="30" idx="3"/>
            <a:endCxn id="31" idx="1"/>
          </p:cNvCxnSpPr>
          <p:nvPr/>
        </p:nvCxnSpPr>
        <p:spPr bwMode="auto">
          <a:xfrm flipV="1">
            <a:off x="3726876" y="4095615"/>
            <a:ext cx="1695825" cy="1"/>
          </a:xfrm>
          <a:prstGeom prst="bentConnector3">
            <a:avLst>
              <a:gd name="adj1" fmla="val 50000"/>
            </a:avLst>
          </a:prstGeom>
          <a:noFill/>
          <a:ln w="28575">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Rectangle 2"/>
          <p:cNvSpPr>
            <a:spLocks noChangeArrowheads="1"/>
          </p:cNvSpPr>
          <p:nvPr/>
        </p:nvSpPr>
        <p:spPr bwMode="auto">
          <a:xfrm>
            <a:off x="2228776" y="5001073"/>
            <a:ext cx="2055192" cy="1092223"/>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Ator</a:t>
            </a:r>
          </a:p>
        </p:txBody>
      </p:sp>
      <p:sp>
        <p:nvSpPr>
          <p:cNvPr id="34" name="Rectangle 5"/>
          <p:cNvSpPr>
            <a:spLocks noChangeArrowheads="1"/>
          </p:cNvSpPr>
          <p:nvPr/>
        </p:nvSpPr>
        <p:spPr bwMode="auto">
          <a:xfrm>
            <a:off x="6214789" y="5001073"/>
            <a:ext cx="2055192" cy="1092222"/>
          </a:xfrm>
          <a:prstGeom prst="rect">
            <a:avLst/>
          </a:prstGeom>
          <a:solidFill>
            <a:srgbClr val="006699"/>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5" tIns="46792" rIns="89985" bIns="46792" anchor="ctr"/>
          <a:lstStyle/>
          <a:p>
            <a:pPr algn="ctr"/>
            <a:r>
              <a:rPr lang="pt-BR" sz="3200" dirty="0">
                <a:solidFill>
                  <a:srgbClr val="FFFFCC"/>
                </a:solidFill>
                <a:cs typeface="Calibri" pitchFamily="34" charset="0"/>
              </a:rPr>
              <a:t>Peça de </a:t>
            </a:r>
          </a:p>
          <a:p>
            <a:pPr algn="ctr"/>
            <a:r>
              <a:rPr lang="pt-BR" sz="3200" dirty="0">
                <a:solidFill>
                  <a:srgbClr val="FFFFCC"/>
                </a:solidFill>
                <a:cs typeface="Calibri" pitchFamily="34" charset="0"/>
              </a:rPr>
              <a:t>teatro</a:t>
            </a:r>
          </a:p>
        </p:txBody>
      </p:sp>
      <p:cxnSp>
        <p:nvCxnSpPr>
          <p:cNvPr id="35" name="AutoShape 9"/>
          <p:cNvCxnSpPr>
            <a:cxnSpLocks noChangeShapeType="1"/>
            <a:stCxn id="33" idx="3"/>
            <a:endCxn id="34" idx="1"/>
          </p:cNvCxnSpPr>
          <p:nvPr/>
        </p:nvCxnSpPr>
        <p:spPr bwMode="auto">
          <a:xfrm flipV="1">
            <a:off x="4283968" y="5547184"/>
            <a:ext cx="1930821" cy="1"/>
          </a:xfrm>
          <a:prstGeom prst="bentConnector3">
            <a:avLst>
              <a:gd name="adj1" fmla="val 50000"/>
            </a:avLst>
          </a:prstGeom>
          <a:noFill/>
          <a:ln w="28575">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44364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50825" y="908050"/>
            <a:ext cx="8424863" cy="558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São informações que qualificam e caracterizam uma entidade, nos seus detalhes.</a:t>
            </a:r>
          </a:p>
          <a:p>
            <a:pPr algn="just">
              <a:lnSpc>
                <a:spcPct val="150000"/>
              </a:lnSpc>
            </a:pPr>
            <a:endParaRPr lang="pt-BR" altLang="pt-BR" sz="2000" b="0" i="0" dirty="0"/>
          </a:p>
          <a:p>
            <a:pPr algn="just">
              <a:lnSpc>
                <a:spcPct val="150000"/>
              </a:lnSpc>
            </a:pPr>
            <a:r>
              <a:rPr lang="pt-BR" altLang="pt-BR" sz="2000" b="0" i="0" dirty="0"/>
              <a:t>Uma entidade necessita de pelo menos dois atributos para ser caracterizada como entidade. </a:t>
            </a:r>
          </a:p>
          <a:p>
            <a:pPr algn="just">
              <a:lnSpc>
                <a:spcPct val="150000"/>
              </a:lnSpc>
            </a:pPr>
            <a:endParaRPr lang="pt-BR" altLang="pt-BR" sz="2000" b="0" i="0" dirty="0"/>
          </a:p>
          <a:p>
            <a:pPr algn="just">
              <a:lnSpc>
                <a:spcPct val="150000"/>
              </a:lnSpc>
            </a:pPr>
            <a:r>
              <a:rPr lang="pt-BR" altLang="pt-BR" sz="2000" b="0" i="0" dirty="0"/>
              <a:t>Quando pensamos nas entidades de dados Mestres, como clientes, produtos, entre outras, facilmente percebemos que são inúmeros seus atributos (Nome, Endereço, Maior Compra; Descrição, Preço, Peso). Mas, facilmente também notamos que os dados de Referência, como tipo de produto e estado, podem ter dois atributos apenas (Código do Tipo e Descrição do Tipo; Sigla do Estado, Nome do Estado).</a:t>
            </a:r>
          </a:p>
        </p:txBody>
      </p:sp>
      <p:sp>
        <p:nvSpPr>
          <p:cNvPr id="3"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Os Atributos</a:t>
            </a:r>
          </a:p>
          <a:p>
            <a:endParaRPr lang="pt-BR" altLang="pt-BR" sz="2000" i="0" dirty="0"/>
          </a:p>
        </p:txBody>
      </p:sp>
    </p:spTree>
    <p:extLst>
      <p:ext uri="{BB962C8B-B14F-4D97-AF65-F5344CB8AC3E}">
        <p14:creationId xmlns:p14="http://schemas.microsoft.com/office/powerpoint/2010/main" val="88030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tângulo 3"/>
          <p:cNvSpPr>
            <a:spLocks noChangeArrowheads="1"/>
          </p:cNvSpPr>
          <p:nvPr/>
        </p:nvSpPr>
        <p:spPr bwMode="auto">
          <a:xfrm>
            <a:off x="251520" y="1124744"/>
            <a:ext cx="842486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PT" altLang="pt-BR" sz="2000" b="0" i="0" dirty="0"/>
              <a:t>Caracterização e ciclo de vida de desenvolvimento de banco de dados</a:t>
            </a:r>
            <a:endParaRPr lang="pt-BR" altLang="pt-BR" sz="2000" b="0" i="0" dirty="0"/>
          </a:p>
          <a:p>
            <a:pPr algn="just">
              <a:lnSpc>
                <a:spcPct val="150000"/>
              </a:lnSpc>
            </a:pPr>
            <a:r>
              <a:rPr lang="pt-PT" altLang="pt-BR" sz="2000" b="0" i="0" dirty="0"/>
              <a:t>Modelo Entidade-Relacionamento</a:t>
            </a:r>
            <a:endParaRPr lang="pt-BR" altLang="pt-BR" sz="2000" b="0" i="0" dirty="0"/>
          </a:p>
          <a:p>
            <a:pPr algn="just">
              <a:lnSpc>
                <a:spcPct val="150000"/>
              </a:lnSpc>
            </a:pPr>
            <a:r>
              <a:rPr lang="pt-PT" altLang="pt-BR" sz="2000" b="0" i="0" dirty="0"/>
              <a:t>	- Entidade</a:t>
            </a:r>
            <a:endParaRPr lang="pt-BR" altLang="pt-BR" sz="2000" b="0" i="0" dirty="0"/>
          </a:p>
          <a:p>
            <a:pPr algn="just">
              <a:lnSpc>
                <a:spcPct val="150000"/>
              </a:lnSpc>
            </a:pPr>
            <a:r>
              <a:rPr lang="pt-PT" altLang="pt-BR" sz="2000" b="0" i="0" dirty="0"/>
              <a:t>	- Atributos</a:t>
            </a:r>
            <a:endParaRPr lang="pt-BR" altLang="pt-BR" sz="2000" b="0" i="0" dirty="0"/>
          </a:p>
          <a:p>
            <a:pPr algn="just">
              <a:lnSpc>
                <a:spcPct val="150000"/>
              </a:lnSpc>
            </a:pPr>
            <a:r>
              <a:rPr lang="pt-PT" altLang="pt-BR" sz="2000" b="0" i="0" dirty="0"/>
              <a:t>	- Instâncias</a:t>
            </a:r>
            <a:endParaRPr lang="pt-BR" altLang="pt-BR" sz="2000" b="0" i="0" dirty="0"/>
          </a:p>
          <a:p>
            <a:pPr algn="just">
              <a:lnSpc>
                <a:spcPct val="150000"/>
              </a:lnSpc>
            </a:pPr>
            <a:r>
              <a:rPr lang="pt-PT" altLang="pt-BR" sz="2000" b="0" i="0" dirty="0"/>
              <a:t>	- Chaves</a:t>
            </a:r>
            <a:endParaRPr lang="pt-BR" altLang="pt-BR" sz="2000" b="0" i="0" dirty="0"/>
          </a:p>
          <a:p>
            <a:pPr algn="just">
              <a:lnSpc>
                <a:spcPct val="150000"/>
              </a:lnSpc>
            </a:pPr>
            <a:r>
              <a:rPr lang="pt-PT" altLang="pt-BR" sz="2000" b="0" i="0" dirty="0"/>
              <a:t>	- Entidades Fortes e Fracas</a:t>
            </a:r>
            <a:endParaRPr lang="pt-BR" altLang="pt-BR" sz="2000" b="0" i="0" dirty="0"/>
          </a:p>
          <a:p>
            <a:pPr algn="just">
              <a:lnSpc>
                <a:spcPct val="150000"/>
              </a:lnSpc>
            </a:pPr>
            <a:r>
              <a:rPr lang="pt-PT" altLang="pt-BR" sz="2000" b="0" i="0" dirty="0"/>
              <a:t>Exercícios</a:t>
            </a:r>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Detalhamento...</a:t>
            </a:r>
          </a:p>
        </p:txBody>
      </p:sp>
    </p:spTree>
    <p:extLst>
      <p:ext uri="{BB962C8B-B14F-4D97-AF65-F5344CB8AC3E}">
        <p14:creationId xmlns:p14="http://schemas.microsoft.com/office/powerpoint/2010/main" val="1818325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tângulo 2"/>
          <p:cNvSpPr>
            <a:spLocks noChangeArrowheads="1"/>
          </p:cNvSpPr>
          <p:nvPr/>
        </p:nvSpPr>
        <p:spPr bwMode="auto">
          <a:xfrm>
            <a:off x="179512" y="980728"/>
            <a:ext cx="84963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Atributo Simples: Contém um único valor indivisível.</a:t>
            </a:r>
          </a:p>
          <a:p>
            <a:pPr algn="just">
              <a:lnSpc>
                <a:spcPct val="150000"/>
              </a:lnSpc>
            </a:pPr>
            <a:r>
              <a:rPr lang="pt-BR" altLang="pt-BR" sz="2000" b="0" i="0" dirty="0"/>
              <a:t>	Exemplos: Descrição, Preço, Peso, para Produtos.</a:t>
            </a:r>
          </a:p>
          <a:p>
            <a:pPr algn="just">
              <a:lnSpc>
                <a:spcPct val="150000"/>
              </a:lnSpc>
            </a:pPr>
            <a:r>
              <a:rPr lang="pt-BR" altLang="pt-BR" sz="2000" b="0" i="0" dirty="0"/>
              <a:t>Atributo Composto: Contém mais de um valor</a:t>
            </a:r>
          </a:p>
          <a:p>
            <a:pPr algn="just">
              <a:lnSpc>
                <a:spcPct val="150000"/>
              </a:lnSpc>
            </a:pPr>
            <a:r>
              <a:rPr lang="pt-BR" altLang="pt-BR" sz="2000" b="0" i="0" dirty="0"/>
              <a:t>	Exemplo: Endereço (Tipo de Logradouro, Nome do Logradouro,   		    Número e Complemento).</a:t>
            </a:r>
          </a:p>
          <a:p>
            <a:pPr algn="just">
              <a:lnSpc>
                <a:spcPct val="150000"/>
              </a:lnSpc>
            </a:pPr>
            <a:r>
              <a:rPr lang="pt-BR" altLang="pt-BR" sz="2000" b="0" i="0" dirty="0"/>
              <a:t>Atributo Multivalorado: Contém várias ocorrências</a:t>
            </a:r>
          </a:p>
          <a:p>
            <a:pPr algn="just">
              <a:lnSpc>
                <a:spcPct val="150000"/>
              </a:lnSpc>
            </a:pPr>
            <a:r>
              <a:rPr lang="pt-BR" altLang="pt-BR" sz="2000" b="0" i="0" dirty="0"/>
              <a:t>	Exemplo: Telefone (Residencial, Comercial, Celular, Recado)</a:t>
            </a:r>
          </a:p>
          <a:p>
            <a:pPr algn="just">
              <a:lnSpc>
                <a:spcPct val="150000"/>
              </a:lnSpc>
            </a:pPr>
            <a:r>
              <a:rPr lang="pt-BR" altLang="pt-BR" sz="2000" b="0" i="0" dirty="0"/>
              <a:t>Atributo Determinante: Aquele que garante a unicidade de cada ocorrência da 	Entidade.	</a:t>
            </a:r>
          </a:p>
          <a:p>
            <a:pPr algn="just">
              <a:lnSpc>
                <a:spcPct val="150000"/>
              </a:lnSpc>
            </a:pPr>
            <a:r>
              <a:rPr lang="pt-BR" altLang="pt-BR" sz="2000" b="0" i="0" dirty="0"/>
              <a:t>	Exemplo: Cliente (Código), Aluno (Número da Matrícula)</a:t>
            </a:r>
          </a:p>
        </p:txBody>
      </p:sp>
      <p:sp>
        <p:nvSpPr>
          <p:cNvPr id="4"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Os Atributos</a:t>
            </a:r>
          </a:p>
          <a:p>
            <a:endParaRPr lang="pt-BR" altLang="pt-BR" sz="2000" i="0" dirty="0"/>
          </a:p>
        </p:txBody>
      </p:sp>
    </p:spTree>
    <p:extLst>
      <p:ext uri="{BB962C8B-B14F-4D97-AF65-F5344CB8AC3E}">
        <p14:creationId xmlns:p14="http://schemas.microsoft.com/office/powerpoint/2010/main" val="1261895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2249" y="908720"/>
            <a:ext cx="820737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100" b="0" i="0" dirty="0"/>
              <a:t>Exemplos de Atributos</a:t>
            </a:r>
          </a:p>
          <a:p>
            <a:endParaRPr lang="pt-BR" altLang="pt-BR" sz="2100" b="0" i="0" dirty="0"/>
          </a:p>
        </p:txBody>
      </p:sp>
      <p:pic>
        <p:nvPicPr>
          <p:cNvPr id="337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80" y="1766185"/>
            <a:ext cx="75723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Os Atributos</a:t>
            </a:r>
          </a:p>
          <a:p>
            <a:endParaRPr lang="pt-BR" altLang="pt-BR" sz="2000" i="0" dirty="0"/>
          </a:p>
        </p:txBody>
      </p:sp>
    </p:spTree>
    <p:extLst>
      <p:ext uri="{BB962C8B-B14F-4D97-AF65-F5344CB8AC3E}">
        <p14:creationId xmlns:p14="http://schemas.microsoft.com/office/powerpoint/2010/main" val="701909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tângulo 34"/>
          <p:cNvSpPr>
            <a:spLocks noChangeArrowheads="1"/>
          </p:cNvSpPr>
          <p:nvPr/>
        </p:nvSpPr>
        <p:spPr bwMode="auto">
          <a:xfrm>
            <a:off x="231230" y="1196752"/>
            <a:ext cx="84248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r>
              <a:rPr lang="pt-BR" altLang="pt-BR" sz="2000" b="0" i="0" dirty="0"/>
              <a:t>É cada existência ou ocorrência de um objeto na Entidade, um conjunto de valores.</a:t>
            </a:r>
          </a:p>
          <a:p>
            <a:pPr algn="just"/>
            <a:endParaRPr lang="pt-BR" altLang="pt-BR" sz="2000" b="0" i="0" dirty="0"/>
          </a:p>
          <a:p>
            <a:pPr algn="just"/>
            <a:r>
              <a:rPr lang="pt-BR" altLang="pt-BR" sz="2000" b="0" i="0" dirty="0"/>
              <a:t>	</a:t>
            </a:r>
            <a:endParaRPr lang="pt-BR" altLang="pt-BR" sz="2000" b="0" i="0" dirty="0">
              <a:solidFill>
                <a:srgbClr val="C00000"/>
              </a:solidFill>
            </a:endParaRPr>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708920"/>
            <a:ext cx="80962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As Instâncias</a:t>
            </a:r>
          </a:p>
          <a:p>
            <a:endParaRPr lang="pt-BR" altLang="pt-BR" sz="2000" i="0" dirty="0"/>
          </a:p>
        </p:txBody>
      </p:sp>
    </p:spTree>
    <p:extLst>
      <p:ext uri="{BB962C8B-B14F-4D97-AF65-F5344CB8AC3E}">
        <p14:creationId xmlns:p14="http://schemas.microsoft.com/office/powerpoint/2010/main" val="1367800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052736"/>
            <a:ext cx="8207375"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É a estrutura de atributos relacionados e interdependentes que residem em uma entidade.</a:t>
            </a:r>
          </a:p>
          <a:p>
            <a:pPr algn="just">
              <a:lnSpc>
                <a:spcPct val="150000"/>
              </a:lnSpc>
            </a:pPr>
            <a:endParaRPr lang="pt-BR" altLang="pt-BR" sz="2000" b="0" i="0" dirty="0"/>
          </a:p>
          <a:p>
            <a:pPr algn="just">
              <a:lnSpc>
                <a:spcPct val="150000"/>
              </a:lnSpc>
            </a:pPr>
            <a:r>
              <a:rPr lang="pt-BR" altLang="pt-BR" sz="2000" b="0" i="0" dirty="0"/>
              <a:t>Equivale a uma instância ou ocorrência de uma entidade (modelo lógico) e a um registro ou linha da tabela  (modelo físico).</a:t>
            </a:r>
          </a:p>
          <a:p>
            <a:r>
              <a:rPr lang="pt-BR" altLang="pt-BR" sz="2000" b="0" i="0" dirty="0"/>
              <a:t>	</a:t>
            </a:r>
          </a:p>
          <a:p>
            <a:pPr eaLnBrk="1" hangingPunct="1">
              <a:lnSpc>
                <a:spcPct val="90000"/>
              </a:lnSpc>
              <a:spcBef>
                <a:spcPct val="20000"/>
              </a:spcBef>
            </a:pPr>
            <a:endParaRPr lang="pt-BR" altLang="pt-BR" sz="2000" b="0" i="0" dirty="0"/>
          </a:p>
        </p:txBody>
      </p:sp>
      <p:sp>
        <p:nvSpPr>
          <p:cNvPr id="3"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As </a:t>
            </a:r>
            <a:r>
              <a:rPr lang="pt-BR" altLang="pt-BR" sz="2000" i="0" dirty="0" err="1"/>
              <a:t>Tuplas</a:t>
            </a:r>
            <a:endParaRPr lang="pt-BR" altLang="pt-BR" sz="2000" i="0" dirty="0"/>
          </a:p>
          <a:p>
            <a:endParaRPr lang="pt-BR" altLang="pt-BR" sz="2000" i="0" dirty="0"/>
          </a:p>
        </p:txBody>
      </p:sp>
    </p:spTree>
    <p:extLst>
      <p:ext uri="{BB962C8B-B14F-4D97-AF65-F5344CB8AC3E}">
        <p14:creationId xmlns:p14="http://schemas.microsoft.com/office/powerpoint/2010/main" val="2819810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388" y="836613"/>
            <a:ext cx="8424862" cy="5632311"/>
          </a:xfrm>
          <a:prstGeom prst="rect">
            <a:avLst/>
          </a:prstGeom>
        </p:spPr>
        <p:txBody>
          <a:bodyPr>
            <a:spAutoFit/>
          </a:bodyPr>
          <a:lstStyle/>
          <a:p>
            <a:pPr algn="just">
              <a:lnSpc>
                <a:spcPct val="150000"/>
              </a:lnSpc>
              <a:defRPr/>
            </a:pPr>
            <a:r>
              <a:rPr lang="pt-BR" sz="2000" b="0" i="0" dirty="0">
                <a:solidFill>
                  <a:schemeClr val="bg2"/>
                </a:solidFill>
              </a:rPr>
              <a:t>Cada Entidade possui uma forma única e exclusiva para identificar cada um de seus elementos. Se pensarmos numa pessoa física, podemos identifica-la exclusivamente por seus documentos como RG, CPF, Número da Carteira de Seguro Saúde ou Número da Carteira Profissional.</a:t>
            </a:r>
          </a:p>
          <a:p>
            <a:pPr algn="just">
              <a:lnSpc>
                <a:spcPct val="150000"/>
              </a:lnSpc>
              <a:defRPr/>
            </a:pPr>
            <a:r>
              <a:rPr lang="pt-BR" sz="2000" b="0" i="0" dirty="0">
                <a:solidFill>
                  <a:schemeClr val="bg2"/>
                </a:solidFill>
              </a:rPr>
              <a:t>Todos esses atributos identificam a pessoa como cidadão, contribuintes, beneficiário do serviço de saúde e como trabalhador.</a:t>
            </a:r>
          </a:p>
          <a:p>
            <a:pPr algn="just">
              <a:lnSpc>
                <a:spcPct val="150000"/>
              </a:lnSpc>
              <a:defRPr/>
            </a:pPr>
            <a:r>
              <a:rPr lang="pt-BR" sz="2000" b="0" i="0" dirty="0">
                <a:solidFill>
                  <a:schemeClr val="bg2"/>
                </a:solidFill>
              </a:rPr>
              <a:t>Fazendo uma associação, as instâncias de uma entidade precisam de alguma coisa que as identifique de maneira única e exclusiva, garantindo que as informações não se repitam.</a:t>
            </a:r>
          </a:p>
          <a:p>
            <a:pPr algn="just">
              <a:lnSpc>
                <a:spcPct val="150000"/>
              </a:lnSpc>
              <a:defRPr/>
            </a:pPr>
            <a:r>
              <a:rPr lang="pt-BR" sz="2000" b="0" i="0" dirty="0">
                <a:solidFill>
                  <a:schemeClr val="bg2"/>
                </a:solidFill>
              </a:rPr>
              <a:t>Pensemos no exemplo Bazar... Pense o que ocorreria se dois clientes tivessem o mesmo código?</a:t>
            </a:r>
            <a:endParaRPr lang="pt-BR" b="0" i="0" dirty="0">
              <a:solidFill>
                <a:schemeClr val="bg2"/>
              </a:solidFill>
            </a:endParaRPr>
          </a:p>
        </p:txBody>
      </p:sp>
      <p:sp>
        <p:nvSpPr>
          <p:cNvPr id="4"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Chave Primária</a:t>
            </a:r>
          </a:p>
          <a:p>
            <a:endParaRPr lang="pt-BR" altLang="pt-BR" sz="2000" i="0" dirty="0"/>
          </a:p>
        </p:txBody>
      </p:sp>
    </p:spTree>
    <p:extLst>
      <p:ext uri="{BB962C8B-B14F-4D97-AF65-F5344CB8AC3E}">
        <p14:creationId xmlns:p14="http://schemas.microsoft.com/office/powerpoint/2010/main" val="7024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tângulo 2"/>
          <p:cNvSpPr>
            <a:spLocks noChangeArrowheads="1"/>
          </p:cNvSpPr>
          <p:nvPr/>
        </p:nvSpPr>
        <p:spPr bwMode="auto">
          <a:xfrm>
            <a:off x="179512" y="908720"/>
            <a:ext cx="84963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r>
              <a:rPr lang="pt-BR" altLang="pt-BR" sz="2000" b="0" i="0" dirty="0"/>
              <a:t>Chamamos de chave Primária o atributo que identifica uma única ocorrência dentro de uma entidade.</a:t>
            </a:r>
          </a:p>
          <a:p>
            <a:pPr algn="just"/>
            <a:r>
              <a:rPr lang="pt-BR" altLang="pt-BR" sz="2000" b="0" i="0" dirty="0"/>
              <a:t>	</a:t>
            </a:r>
          </a:p>
          <a:p>
            <a:pPr algn="just"/>
            <a:r>
              <a:rPr lang="pt-BR" altLang="pt-BR" sz="2000" b="0" i="0" dirty="0"/>
              <a:t>Percebemos que nem todos os atributos são boas chaves (Exemplo: data de nascimento, telefone, endereço e nome).</a:t>
            </a:r>
          </a:p>
          <a:p>
            <a:pPr algn="just"/>
            <a:r>
              <a:rPr lang="pt-BR" altLang="pt-BR" sz="2000" b="0" i="0" dirty="0"/>
              <a:t>	</a:t>
            </a:r>
          </a:p>
          <a:p>
            <a:pPr algn="just"/>
            <a:r>
              <a:rPr lang="pt-BR" altLang="pt-BR" sz="2000" b="0" i="0" dirty="0"/>
              <a:t>Normalmente são utilizados campos numéricos como chave primária de uma entidade, pois em um SGBD sua localização é muito mais rápida.</a:t>
            </a:r>
          </a:p>
          <a:p>
            <a:pPr algn="just"/>
            <a:r>
              <a:rPr lang="pt-BR" altLang="pt-BR" sz="2000" b="0" i="0" dirty="0"/>
              <a:t>	</a:t>
            </a:r>
          </a:p>
          <a:p>
            <a:pPr algn="just"/>
            <a:r>
              <a:rPr lang="pt-BR" altLang="pt-BR" sz="2000" b="0" i="0" dirty="0"/>
              <a:t>Toda tabela deve conter uma chave primária.</a:t>
            </a:r>
          </a:p>
          <a:p>
            <a:pPr algn="just"/>
            <a:r>
              <a:rPr lang="pt-BR" altLang="pt-BR" sz="2000" b="0" i="0" dirty="0"/>
              <a:t>	</a:t>
            </a:r>
          </a:p>
          <a:p>
            <a:pPr algn="just"/>
            <a:r>
              <a:rPr lang="pt-BR" altLang="pt-BR" sz="2000" b="0" i="0" dirty="0"/>
              <a:t>Caso não exista um atributo que possa assumir a chave primária, se faz necessário criá-lo.</a:t>
            </a:r>
          </a:p>
          <a:p>
            <a:pPr algn="just"/>
            <a:endParaRPr lang="pt-BR" altLang="pt-BR" sz="2000" b="0" i="0" dirty="0"/>
          </a:p>
        </p:txBody>
      </p:sp>
      <p:sp>
        <p:nvSpPr>
          <p:cNvPr id="3"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Chave Primária</a:t>
            </a:r>
          </a:p>
          <a:p>
            <a:endParaRPr lang="pt-BR" altLang="pt-BR" sz="2000" i="0" dirty="0"/>
          </a:p>
        </p:txBody>
      </p:sp>
    </p:spTree>
    <p:extLst>
      <p:ext uri="{BB962C8B-B14F-4D97-AF65-F5344CB8AC3E}">
        <p14:creationId xmlns:p14="http://schemas.microsoft.com/office/powerpoint/2010/main" val="1980788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tângulo 31"/>
          <p:cNvSpPr>
            <a:spLocks noChangeArrowheads="1"/>
          </p:cNvSpPr>
          <p:nvPr/>
        </p:nvSpPr>
        <p:spPr bwMode="auto">
          <a:xfrm>
            <a:off x="179388" y="836613"/>
            <a:ext cx="8496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Chave Primária – Exemplo</a:t>
            </a:r>
          </a:p>
          <a:p>
            <a:pPr algn="just"/>
            <a:endParaRPr lang="pt-BR" altLang="pt-BR" sz="2000" dirty="0"/>
          </a:p>
          <a:p>
            <a:pPr algn="just"/>
            <a:r>
              <a:rPr lang="pt-BR" altLang="pt-BR" sz="2000" b="0" i="0" dirty="0"/>
              <a:t>Entidade: Funcionário</a:t>
            </a:r>
          </a:p>
          <a:p>
            <a:pPr algn="just"/>
            <a:endParaRPr lang="pt-BR" altLang="pt-BR" sz="2800" dirty="0"/>
          </a:p>
          <a:p>
            <a:pPr algn="just"/>
            <a:r>
              <a:rPr lang="pt-BR" altLang="pt-BR" sz="2000" dirty="0"/>
              <a:t>	</a:t>
            </a:r>
          </a:p>
        </p:txBody>
      </p:sp>
      <p:pic>
        <p:nvPicPr>
          <p:cNvPr id="389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8248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Chave Primária</a:t>
            </a:r>
          </a:p>
          <a:p>
            <a:endParaRPr lang="pt-BR" altLang="pt-BR" sz="2000" i="0" dirty="0"/>
          </a:p>
        </p:txBody>
      </p:sp>
    </p:spTree>
    <p:extLst>
      <p:ext uri="{BB962C8B-B14F-4D97-AF65-F5344CB8AC3E}">
        <p14:creationId xmlns:p14="http://schemas.microsoft.com/office/powerpoint/2010/main" val="1293193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204864"/>
            <a:ext cx="83058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4"/>
          <p:cNvSpPr>
            <a:spLocks noChangeArrowheads="1"/>
          </p:cNvSpPr>
          <p:nvPr/>
        </p:nvSpPr>
        <p:spPr bwMode="auto">
          <a:xfrm>
            <a:off x="250825" y="765175"/>
            <a:ext cx="8497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Entidade, Atributo, </a:t>
            </a:r>
            <a:r>
              <a:rPr lang="pt-BR" altLang="pt-BR" sz="2400" i="0" dirty="0" err="1"/>
              <a:t>Tupla</a:t>
            </a:r>
            <a:r>
              <a:rPr lang="pt-BR" altLang="pt-BR" sz="2400" i="0" dirty="0"/>
              <a:t> e Chave Primária</a:t>
            </a:r>
          </a:p>
          <a:p>
            <a:pPr algn="just"/>
            <a:endParaRPr lang="pt-BR" altLang="pt-BR" sz="2800" dirty="0"/>
          </a:p>
          <a:p>
            <a:pPr algn="just"/>
            <a:r>
              <a:rPr lang="pt-BR" altLang="pt-BR" sz="2000" dirty="0"/>
              <a:t>	</a:t>
            </a:r>
          </a:p>
        </p:txBody>
      </p:sp>
      <p:sp>
        <p:nvSpPr>
          <p:cNvPr id="5"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Componentes...</a:t>
            </a:r>
          </a:p>
          <a:p>
            <a:endParaRPr lang="pt-BR" altLang="pt-BR" sz="2000" i="0" dirty="0"/>
          </a:p>
        </p:txBody>
      </p:sp>
    </p:spTree>
    <p:extLst>
      <p:ext uri="{BB962C8B-B14F-4D97-AF65-F5344CB8AC3E}">
        <p14:creationId xmlns:p14="http://schemas.microsoft.com/office/powerpoint/2010/main" val="4189420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564904"/>
            <a:ext cx="7222672" cy="39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6" name="Retângulo 58"/>
          <p:cNvSpPr>
            <a:spLocks noChangeArrowheads="1"/>
          </p:cNvSpPr>
          <p:nvPr/>
        </p:nvSpPr>
        <p:spPr bwMode="auto">
          <a:xfrm>
            <a:off x="0" y="620688"/>
            <a:ext cx="8923802"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eaLnBrk="1" hangingPunct="1">
              <a:lnSpc>
                <a:spcPct val="150000"/>
              </a:lnSpc>
              <a:spcBef>
                <a:spcPct val="20000"/>
              </a:spcBef>
            </a:pPr>
            <a:r>
              <a:rPr lang="pt-BR" altLang="pt-BR" sz="2000" b="0" i="0" dirty="0"/>
              <a:t>É o atributo que estabelece uma relação entre entidades. A entidade relacionada possui a </a:t>
            </a:r>
            <a:r>
              <a:rPr lang="pt-BR" altLang="pt-BR" sz="2000" i="0" dirty="0"/>
              <a:t>chave primária</a:t>
            </a:r>
            <a:r>
              <a:rPr lang="pt-BR" altLang="pt-BR" sz="2000" b="0" i="0" dirty="0"/>
              <a:t> de outra entidade ou até da mesma entidade (</a:t>
            </a:r>
            <a:r>
              <a:rPr lang="pt-BR" altLang="pt-BR" sz="2000" b="0" i="0" dirty="0" err="1"/>
              <a:t>auto-relacionamento</a:t>
            </a:r>
            <a:r>
              <a:rPr lang="pt-BR" altLang="pt-BR" sz="2000" b="0" i="0" dirty="0"/>
              <a:t>). Assim, para sabermos o nome do departamento onde o funcionário trabalha, basta termos o código do departamento.</a:t>
            </a:r>
          </a:p>
          <a:p>
            <a:pPr algn="just"/>
            <a:endParaRPr lang="pt-BR" altLang="pt-BR" sz="2000" dirty="0"/>
          </a:p>
          <a:p>
            <a:pPr algn="just"/>
            <a:r>
              <a:rPr lang="pt-BR" altLang="pt-BR" sz="2000" dirty="0"/>
              <a:t>	</a:t>
            </a:r>
          </a:p>
        </p:txBody>
      </p:sp>
      <p:sp>
        <p:nvSpPr>
          <p:cNvPr id="4" name="Text Box 2"/>
          <p:cNvSpPr txBox="1">
            <a:spLocks noChangeArrowheads="1"/>
          </p:cNvSpPr>
          <p:nvPr/>
        </p:nvSpPr>
        <p:spPr bwMode="auto">
          <a:xfrm>
            <a:off x="-108520" y="102984"/>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Chave Estrangeira</a:t>
            </a:r>
          </a:p>
          <a:p>
            <a:endParaRPr lang="pt-BR" altLang="pt-BR" sz="2000" i="0" dirty="0"/>
          </a:p>
        </p:txBody>
      </p:sp>
    </p:spTree>
    <p:extLst>
      <p:ext uri="{BB962C8B-B14F-4D97-AF65-F5344CB8AC3E}">
        <p14:creationId xmlns:p14="http://schemas.microsoft.com/office/powerpoint/2010/main" val="4125368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764704"/>
            <a:ext cx="8893175" cy="456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b="0" i="0" dirty="0"/>
              <a:t>São usadas como meios alternativos de classificação ou de pesquisa em entidades.</a:t>
            </a:r>
          </a:p>
          <a:p>
            <a:pPr algn="just">
              <a:lnSpc>
                <a:spcPct val="150000"/>
              </a:lnSpc>
            </a:pPr>
            <a:r>
              <a:rPr lang="pt-BR" altLang="pt-BR" b="0" i="0" dirty="0"/>
              <a:t>Muitas vezes precisamos obter um lista ordenada de clientes, por ordem alfabética, por exemplo. Nesses casos podemos criar várias chaves secundárias para buscar ou ordenar dados semelhantes em ordem ascendente ou descendente. </a:t>
            </a:r>
          </a:p>
          <a:p>
            <a:pPr algn="just">
              <a:lnSpc>
                <a:spcPct val="150000"/>
              </a:lnSpc>
            </a:pPr>
            <a:r>
              <a:rPr lang="pt-BR" altLang="pt-BR" b="0" i="0" dirty="0"/>
              <a:t>Um dos grandes benefícios dos bancos de dados é sua capacidade de construção dessas ordenações sem que seja necessário criarmos uma chave previamente destinada a obtenção desse ordenamento.</a:t>
            </a:r>
          </a:p>
          <a:p>
            <a:pPr algn="just">
              <a:lnSpc>
                <a:spcPct val="150000"/>
              </a:lnSpc>
            </a:pPr>
            <a:r>
              <a:rPr lang="pt-BR" altLang="pt-BR" b="0" i="0" dirty="0"/>
              <a:t>Todavia, o banco de dados relacional, por exemplo, promove essa ordenação no momento em que a ordenação for solicitada, o que pode resultar em desempenho abaixo do esperado. A alternativa, nesse caso, é a construção de um índice auxiliar, cujo campo base é uma chave secundária.</a:t>
            </a:r>
          </a:p>
        </p:txBody>
      </p:sp>
      <p:sp>
        <p:nvSpPr>
          <p:cNvPr id="3" name="Text Box 2"/>
          <p:cNvSpPr txBox="1">
            <a:spLocks noChangeArrowheads="1"/>
          </p:cNvSpPr>
          <p:nvPr/>
        </p:nvSpPr>
        <p:spPr bwMode="auto">
          <a:xfrm>
            <a:off x="-108520" y="102984"/>
            <a:ext cx="820737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Chaves Auxiliares/Secundárias </a:t>
            </a:r>
          </a:p>
        </p:txBody>
      </p:sp>
    </p:spTree>
    <p:extLst>
      <p:ext uri="{BB962C8B-B14F-4D97-AF65-F5344CB8AC3E}">
        <p14:creationId xmlns:p14="http://schemas.microsoft.com/office/powerpoint/2010/main" val="365508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Ciclo de Vida de Banco de Dados</a:t>
            </a:r>
          </a:p>
          <a:p>
            <a:endParaRPr lang="pt-BR" altLang="pt-BR" sz="2400" i="0"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829454"/>
            <a:ext cx="6192688" cy="597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697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tângulo 3"/>
          <p:cNvSpPr>
            <a:spLocks noChangeArrowheads="1"/>
          </p:cNvSpPr>
          <p:nvPr/>
        </p:nvSpPr>
        <p:spPr bwMode="auto">
          <a:xfrm>
            <a:off x="107504" y="980728"/>
            <a:ext cx="856932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São entidades de dados que possuem alto grau de independência com relação à sua existência e identificação.</a:t>
            </a:r>
          </a:p>
          <a:p>
            <a:pPr algn="just">
              <a:lnSpc>
                <a:spcPct val="150000"/>
              </a:lnSpc>
            </a:pPr>
            <a:r>
              <a:rPr lang="pt-BR" altLang="pt-BR" sz="2000" b="0" i="0" dirty="0"/>
              <a:t>Toda entidade forte possui atributos candidatos a chave primária.</a:t>
            </a:r>
          </a:p>
          <a:p>
            <a:pPr algn="just">
              <a:lnSpc>
                <a:spcPct val="150000"/>
              </a:lnSpc>
            </a:pPr>
            <a:r>
              <a:rPr lang="pt-BR" altLang="pt-BR" sz="2000" b="0" i="0" dirty="0"/>
              <a:t>Exemplificando:</a:t>
            </a:r>
          </a:p>
          <a:p>
            <a:pPr marL="1085850" lvl="1" indent="-342900" algn="just">
              <a:lnSpc>
                <a:spcPct val="150000"/>
              </a:lnSpc>
              <a:buFont typeface="Arial" panose="020B0604020202020204" pitchFamily="34" charset="0"/>
              <a:buChar char="•"/>
            </a:pPr>
            <a:r>
              <a:rPr lang="pt-BR" altLang="pt-BR" sz="2000" b="0" i="0" dirty="0"/>
              <a:t>Funcionário</a:t>
            </a:r>
          </a:p>
          <a:p>
            <a:pPr marL="1085850" lvl="1" indent="-342900" algn="just">
              <a:lnSpc>
                <a:spcPct val="150000"/>
              </a:lnSpc>
              <a:buFont typeface="Arial" panose="020B0604020202020204" pitchFamily="34" charset="0"/>
              <a:buChar char="•"/>
            </a:pPr>
            <a:r>
              <a:rPr lang="pt-BR" altLang="pt-BR" sz="2000" b="0" i="0" dirty="0"/>
              <a:t>Departamento</a:t>
            </a:r>
          </a:p>
          <a:p>
            <a:pPr marL="1085850" lvl="1" indent="-342900" algn="just">
              <a:lnSpc>
                <a:spcPct val="150000"/>
              </a:lnSpc>
              <a:buFont typeface="Arial" panose="020B0604020202020204" pitchFamily="34" charset="0"/>
              <a:buChar char="•"/>
            </a:pPr>
            <a:r>
              <a:rPr lang="pt-BR" altLang="pt-BR" sz="2000" b="0" i="0" dirty="0"/>
              <a:t>Pedido</a:t>
            </a:r>
          </a:p>
        </p:txBody>
      </p:sp>
      <p:sp>
        <p:nvSpPr>
          <p:cNvPr id="4" name="Text Box 2"/>
          <p:cNvSpPr txBox="1">
            <a:spLocks noChangeArrowheads="1"/>
          </p:cNvSpPr>
          <p:nvPr/>
        </p:nvSpPr>
        <p:spPr bwMode="auto">
          <a:xfrm>
            <a:off x="-108520" y="102984"/>
            <a:ext cx="820737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Entidade Forte</a:t>
            </a:r>
          </a:p>
        </p:txBody>
      </p:sp>
    </p:spTree>
    <p:extLst>
      <p:ext uri="{BB962C8B-B14F-4D97-AF65-F5344CB8AC3E}">
        <p14:creationId xmlns:p14="http://schemas.microsoft.com/office/powerpoint/2010/main" val="1572245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tângulo 2"/>
          <p:cNvSpPr>
            <a:spLocks noChangeArrowheads="1"/>
          </p:cNvSpPr>
          <p:nvPr/>
        </p:nvSpPr>
        <p:spPr bwMode="auto">
          <a:xfrm>
            <a:off x="179388" y="836613"/>
            <a:ext cx="84963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São entidades que dependem de outras para sua existência. Dependem de uma </a:t>
            </a:r>
            <a:r>
              <a:rPr lang="pt-BR" altLang="pt-BR" sz="2000" i="0" dirty="0"/>
              <a:t>Entidade Forte</a:t>
            </a:r>
            <a:r>
              <a:rPr lang="pt-BR" altLang="pt-BR" sz="2000" b="0" i="0" dirty="0"/>
              <a:t>, de onde derivam.</a:t>
            </a:r>
            <a:endParaRPr lang="pt-BR" altLang="pt-BR" sz="2000" i="0" dirty="0"/>
          </a:p>
          <a:p>
            <a:pPr algn="just">
              <a:lnSpc>
                <a:spcPct val="150000"/>
              </a:lnSpc>
            </a:pPr>
            <a:r>
              <a:rPr lang="pt-BR" altLang="pt-BR" sz="2000" b="0" i="0" dirty="0"/>
              <a:t>A entidade fraca no modelo lógico não possui uma identificação exclusiva, justamente por apenas possuir itens da entidade forte. </a:t>
            </a:r>
          </a:p>
          <a:p>
            <a:pPr algn="just">
              <a:lnSpc>
                <a:spcPct val="150000"/>
              </a:lnSpc>
            </a:pPr>
            <a:r>
              <a:rPr lang="pt-BR" altLang="pt-BR" sz="2000" b="0" i="0" dirty="0"/>
              <a:t>Nas entidades fracas, quando passamos ao modelo físico, teremos uma chave primária que será sempre formada por uma chave estrangeira, que associa a entidade fraca a forte, adicionada a um atributo da própria entidade fraca, geralmente um número </a:t>
            </a:r>
            <a:r>
              <a:rPr lang="pt-BR" altLang="pt-BR" sz="2000" b="0" i="0" dirty="0" err="1"/>
              <a:t>auto-incrementável</a:t>
            </a:r>
            <a:r>
              <a:rPr lang="pt-BR" altLang="pt-BR" sz="2000" b="0" i="0" dirty="0"/>
              <a:t> ou ainda de uma chave primária de outra entidade.</a:t>
            </a:r>
          </a:p>
          <a:p>
            <a:pPr algn="just">
              <a:lnSpc>
                <a:spcPct val="150000"/>
              </a:lnSpc>
            </a:pPr>
            <a:r>
              <a:rPr lang="pt-BR" altLang="pt-BR" sz="2000" b="0" i="0" dirty="0"/>
              <a:t>	</a:t>
            </a:r>
            <a:endParaRPr lang="pt-BR" altLang="pt-BR" sz="2000" dirty="0"/>
          </a:p>
        </p:txBody>
      </p:sp>
      <p:sp>
        <p:nvSpPr>
          <p:cNvPr id="3" name="Text Box 2"/>
          <p:cNvSpPr txBox="1">
            <a:spLocks noChangeArrowheads="1"/>
          </p:cNvSpPr>
          <p:nvPr/>
        </p:nvSpPr>
        <p:spPr bwMode="auto">
          <a:xfrm>
            <a:off x="-108520" y="102984"/>
            <a:ext cx="820737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Entidade Fraca</a:t>
            </a:r>
          </a:p>
        </p:txBody>
      </p:sp>
    </p:spTree>
    <p:extLst>
      <p:ext uri="{BB962C8B-B14F-4D97-AF65-F5344CB8AC3E}">
        <p14:creationId xmlns:p14="http://schemas.microsoft.com/office/powerpoint/2010/main" val="74255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tângulo 2"/>
          <p:cNvSpPr>
            <a:spLocks noChangeArrowheads="1"/>
          </p:cNvSpPr>
          <p:nvPr/>
        </p:nvSpPr>
        <p:spPr bwMode="auto">
          <a:xfrm>
            <a:off x="179388" y="836613"/>
            <a:ext cx="87851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Exemplificando:</a:t>
            </a:r>
          </a:p>
          <a:p>
            <a:pPr marL="342900" indent="-342900" algn="just">
              <a:lnSpc>
                <a:spcPct val="150000"/>
              </a:lnSpc>
              <a:buFont typeface="Arial" panose="020B0604020202020204" pitchFamily="34" charset="0"/>
              <a:buChar char="•"/>
            </a:pPr>
            <a:r>
              <a:rPr lang="pt-BR" altLang="pt-BR" sz="2000" b="0" i="0" dirty="0"/>
              <a:t>A entidade Dependente, é ligada a entidade Funcionário, da qual depende. Se o funcionário for demitido, todos os seus dependentes deixam de receber os benefícios que possuíam por depender do funcionário. A chave primária de Dependente será o código do funcionário acrescido de um contador (primeiro, segundo, terceiro...) dependente.</a:t>
            </a:r>
          </a:p>
          <a:p>
            <a:pPr marL="342900" indent="-342900" algn="just">
              <a:lnSpc>
                <a:spcPct val="150000"/>
              </a:lnSpc>
              <a:buFont typeface="Arial" panose="020B0604020202020204" pitchFamily="34" charset="0"/>
              <a:buChar char="•"/>
            </a:pPr>
            <a:r>
              <a:rPr lang="pt-BR" altLang="pt-BR" sz="2000" b="0" i="0" dirty="0"/>
              <a:t>A entidade Item do Pedido, é ligada a entidade Pedido, que como seu nome indica é mero item do pedido. Todavia, cada item precisa ser identificado e uma forma de fazermos isso é termos uma chave que seja composta por dois atributos: Número do Pedido acrescido do Código do Produto, ambas primárias em suas respectivas entidades.</a:t>
            </a:r>
            <a:endParaRPr lang="pt-BR" altLang="pt-BR" sz="2000" dirty="0"/>
          </a:p>
        </p:txBody>
      </p:sp>
      <p:sp>
        <p:nvSpPr>
          <p:cNvPr id="3" name="Text Box 2"/>
          <p:cNvSpPr txBox="1">
            <a:spLocks noChangeArrowheads="1"/>
          </p:cNvSpPr>
          <p:nvPr/>
        </p:nvSpPr>
        <p:spPr bwMode="auto">
          <a:xfrm>
            <a:off x="-108520" y="102984"/>
            <a:ext cx="820737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Entidade Fraca</a:t>
            </a:r>
          </a:p>
        </p:txBody>
      </p:sp>
    </p:spTree>
    <p:extLst>
      <p:ext uri="{BB962C8B-B14F-4D97-AF65-F5344CB8AC3E}">
        <p14:creationId xmlns:p14="http://schemas.microsoft.com/office/powerpoint/2010/main" val="1148838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tângulo 20"/>
          <p:cNvSpPr>
            <a:spLocks noChangeArrowheads="1"/>
          </p:cNvSpPr>
          <p:nvPr/>
        </p:nvSpPr>
        <p:spPr bwMode="auto">
          <a:xfrm>
            <a:off x="143049" y="781419"/>
            <a:ext cx="8857902"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371600" indent="-4572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b="0" i="0" dirty="0"/>
              <a:t>No exemplo, vamos indicar duas Entidade, Funcionário e Telefone, que tem um claro relacionamento (o funcionário possui de 0 a “N” telefones). Chamamos a essa situação de “atributos multivalorados” que nos leva:</a:t>
            </a:r>
          </a:p>
          <a:p>
            <a:pPr marL="285750" indent="-285750" algn="just">
              <a:lnSpc>
                <a:spcPct val="150000"/>
              </a:lnSpc>
              <a:buFont typeface="Arial" panose="020B0604020202020204" pitchFamily="34" charset="0"/>
              <a:buChar char="•"/>
            </a:pPr>
            <a:r>
              <a:rPr lang="pt-BR" altLang="pt-BR" b="0" i="0" dirty="0"/>
              <a:t>Funcionário tem como chave primária seu número de registro.</a:t>
            </a:r>
          </a:p>
          <a:p>
            <a:pPr marL="285750" indent="-285750" algn="just">
              <a:lnSpc>
                <a:spcPct val="150000"/>
              </a:lnSpc>
              <a:buFont typeface="Arial" panose="020B0604020202020204" pitchFamily="34" charset="0"/>
              <a:buChar char="•"/>
            </a:pPr>
            <a:r>
              <a:rPr lang="pt-BR" altLang="pt-BR" b="0" i="0" dirty="0"/>
              <a:t>Telefone tem como chave estrangeira, a chave primária da entidade Funcionário.</a:t>
            </a:r>
          </a:p>
          <a:p>
            <a:pPr marL="285750" indent="-285750" algn="just">
              <a:lnSpc>
                <a:spcPct val="150000"/>
              </a:lnSpc>
              <a:buFont typeface="Arial" panose="020B0604020202020204" pitchFamily="34" charset="0"/>
              <a:buChar char="•"/>
            </a:pPr>
            <a:r>
              <a:rPr lang="pt-BR" altLang="pt-BR" b="0" i="0" dirty="0"/>
              <a:t>Telefone precisa de uma chave primária que será o Número do Registro acrescido do Número do Telefone. </a:t>
            </a:r>
          </a:p>
          <a:p>
            <a:pPr marL="285750" indent="-285750" algn="just">
              <a:lnSpc>
                <a:spcPct val="150000"/>
              </a:lnSpc>
              <a:buFont typeface="Arial" panose="020B0604020202020204" pitchFamily="34" charset="0"/>
              <a:buChar char="•"/>
            </a:pPr>
            <a:r>
              <a:rPr lang="pt-BR" altLang="pt-BR" b="0" i="0" dirty="0"/>
              <a:t>A chave primária da nova tabela é a combinação da chave estrangeira e  o valor do atributo.</a:t>
            </a:r>
          </a:p>
        </p:txBody>
      </p:sp>
      <p:pic>
        <p:nvPicPr>
          <p:cNvPr id="471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594528"/>
            <a:ext cx="56165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Conector de seta reta 22"/>
          <p:cNvCxnSpPr/>
          <p:nvPr/>
        </p:nvCxnSpPr>
        <p:spPr>
          <a:xfrm rot="10800000" flipV="1">
            <a:off x="971550" y="5242228"/>
            <a:ext cx="792163" cy="360363"/>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endCxn id="47112" idx="0"/>
          </p:cNvCxnSpPr>
          <p:nvPr/>
        </p:nvCxnSpPr>
        <p:spPr>
          <a:xfrm rot="5400000">
            <a:off x="1970087" y="5377166"/>
            <a:ext cx="360363" cy="9048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Conector de seta reta 24"/>
          <p:cNvCxnSpPr>
            <a:endCxn id="47113" idx="0"/>
          </p:cNvCxnSpPr>
          <p:nvPr/>
        </p:nvCxnSpPr>
        <p:spPr>
          <a:xfrm rot="16200000" flipH="1">
            <a:off x="2836069" y="5322397"/>
            <a:ext cx="360363" cy="200025"/>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7111" name="CaixaDeTexto 25"/>
          <p:cNvSpPr txBox="1">
            <a:spLocks noChangeArrowheads="1"/>
          </p:cNvSpPr>
          <p:nvPr/>
        </p:nvSpPr>
        <p:spPr bwMode="auto">
          <a:xfrm>
            <a:off x="395288" y="5602591"/>
            <a:ext cx="1130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1400" b="0" i="0" dirty="0"/>
              <a:t>No Registro</a:t>
            </a:r>
          </a:p>
        </p:txBody>
      </p:sp>
      <p:sp>
        <p:nvSpPr>
          <p:cNvPr id="47112" name="CaixaDeTexto 26"/>
          <p:cNvSpPr txBox="1">
            <a:spLocks noChangeArrowheads="1"/>
          </p:cNvSpPr>
          <p:nvPr/>
        </p:nvSpPr>
        <p:spPr bwMode="auto">
          <a:xfrm>
            <a:off x="1763713" y="5602591"/>
            <a:ext cx="68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1400" b="0" i="0" dirty="0"/>
              <a:t>Nome</a:t>
            </a:r>
          </a:p>
        </p:txBody>
      </p:sp>
      <p:sp>
        <p:nvSpPr>
          <p:cNvPr id="47113" name="CaixaDeTexto 27"/>
          <p:cNvSpPr txBox="1">
            <a:spLocks noChangeArrowheads="1"/>
          </p:cNvSpPr>
          <p:nvPr/>
        </p:nvSpPr>
        <p:spPr bwMode="auto">
          <a:xfrm>
            <a:off x="2843213" y="5602591"/>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1400" b="0" i="0" dirty="0"/>
              <a:t>CPF</a:t>
            </a:r>
          </a:p>
        </p:txBody>
      </p:sp>
      <p:sp>
        <p:nvSpPr>
          <p:cNvPr id="47114" name="CaixaDeTexto 28"/>
          <p:cNvSpPr txBox="1">
            <a:spLocks noChangeArrowheads="1"/>
          </p:cNvSpPr>
          <p:nvPr/>
        </p:nvSpPr>
        <p:spPr bwMode="auto">
          <a:xfrm>
            <a:off x="5148263" y="5675616"/>
            <a:ext cx="1130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1400" b="0" i="0" dirty="0"/>
              <a:t>No Registro</a:t>
            </a:r>
          </a:p>
        </p:txBody>
      </p:sp>
      <p:sp>
        <p:nvSpPr>
          <p:cNvPr id="47115" name="CaixaDeTexto 29"/>
          <p:cNvSpPr txBox="1">
            <a:spLocks noChangeArrowheads="1"/>
          </p:cNvSpPr>
          <p:nvPr/>
        </p:nvSpPr>
        <p:spPr bwMode="auto">
          <a:xfrm>
            <a:off x="6210373" y="5675616"/>
            <a:ext cx="860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1400" b="0" i="0" dirty="0"/>
              <a:t>Telefone</a:t>
            </a:r>
          </a:p>
        </p:txBody>
      </p:sp>
      <p:sp>
        <p:nvSpPr>
          <p:cNvPr id="47116" name="CaixaDeTexto 30"/>
          <p:cNvSpPr txBox="1">
            <a:spLocks noChangeArrowheads="1"/>
          </p:cNvSpPr>
          <p:nvPr/>
        </p:nvSpPr>
        <p:spPr bwMode="auto">
          <a:xfrm>
            <a:off x="7164388" y="5675616"/>
            <a:ext cx="1031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1400" b="0" i="0"/>
              <a:t>Tipo_Fone</a:t>
            </a:r>
          </a:p>
        </p:txBody>
      </p:sp>
      <p:cxnSp>
        <p:nvCxnSpPr>
          <p:cNvPr id="32" name="Conector de seta reta 31"/>
          <p:cNvCxnSpPr/>
          <p:nvPr/>
        </p:nvCxnSpPr>
        <p:spPr>
          <a:xfrm rot="5400000">
            <a:off x="5688013" y="5278740"/>
            <a:ext cx="433388" cy="360363"/>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p:cNvCxnSpPr>
            <a:endCxn id="47115" idx="0"/>
          </p:cNvCxnSpPr>
          <p:nvPr/>
        </p:nvCxnSpPr>
        <p:spPr>
          <a:xfrm flipH="1">
            <a:off x="6640619" y="5242228"/>
            <a:ext cx="217456" cy="43338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4" name="Conector de seta reta 33"/>
          <p:cNvCxnSpPr>
            <a:endCxn id="47116" idx="0"/>
          </p:cNvCxnSpPr>
          <p:nvPr/>
        </p:nvCxnSpPr>
        <p:spPr>
          <a:xfrm rot="16200000" flipH="1">
            <a:off x="7277894" y="5273184"/>
            <a:ext cx="433388" cy="371475"/>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5" name="Retângulo de cantos arredondados 34"/>
          <p:cNvSpPr/>
          <p:nvPr/>
        </p:nvSpPr>
        <p:spPr>
          <a:xfrm>
            <a:off x="347732" y="5639103"/>
            <a:ext cx="1296987" cy="215900"/>
          </a:xfrm>
          <a:prstGeom prst="round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36" name="Retângulo de cantos arredondados 35"/>
          <p:cNvSpPr/>
          <p:nvPr/>
        </p:nvSpPr>
        <p:spPr>
          <a:xfrm>
            <a:off x="5172939" y="5700413"/>
            <a:ext cx="1944688" cy="215900"/>
          </a:xfrm>
          <a:prstGeom prst="round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47122" name="Text Box 30"/>
          <p:cNvSpPr txBox="1">
            <a:spLocks noChangeArrowheads="1"/>
          </p:cNvSpPr>
          <p:nvPr/>
        </p:nvSpPr>
        <p:spPr bwMode="auto">
          <a:xfrm>
            <a:off x="2987675" y="6323316"/>
            <a:ext cx="201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eaLnBrk="1" hangingPunct="1">
              <a:spcBef>
                <a:spcPct val="50000"/>
              </a:spcBef>
            </a:pPr>
            <a:r>
              <a:rPr lang="pt-BR" altLang="pt-BR" sz="1400" i="0">
                <a:solidFill>
                  <a:srgbClr val="C00000"/>
                </a:solidFill>
              </a:rPr>
              <a:t>Chave Primária</a:t>
            </a:r>
          </a:p>
        </p:txBody>
      </p:sp>
      <p:cxnSp>
        <p:nvCxnSpPr>
          <p:cNvPr id="38" name="Conector de seta reta 37"/>
          <p:cNvCxnSpPr>
            <a:stCxn id="47122" idx="1"/>
          </p:cNvCxnSpPr>
          <p:nvPr/>
        </p:nvCxnSpPr>
        <p:spPr>
          <a:xfrm rot="10800000">
            <a:off x="1042988" y="5962953"/>
            <a:ext cx="1944687" cy="51435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flipV="1">
            <a:off x="4427538" y="6034391"/>
            <a:ext cx="1584325" cy="433387"/>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1" name="Text Box 2"/>
          <p:cNvSpPr txBox="1">
            <a:spLocks noChangeArrowheads="1"/>
          </p:cNvSpPr>
          <p:nvPr/>
        </p:nvSpPr>
        <p:spPr bwMode="auto">
          <a:xfrm>
            <a:off x="-107951" y="158849"/>
            <a:ext cx="820737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Entidades Relacionadas</a:t>
            </a:r>
          </a:p>
        </p:txBody>
      </p:sp>
    </p:spTree>
    <p:extLst>
      <p:ext uri="{BB962C8B-B14F-4D97-AF65-F5344CB8AC3E}">
        <p14:creationId xmlns:p14="http://schemas.microsoft.com/office/powerpoint/2010/main" val="2049720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50825" y="836613"/>
            <a:ext cx="842486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b="0" i="0" dirty="0"/>
              <a:t>Toda entidade tem um nome, em geral um substantivo como são Cliente, Funcionário, Produto ou Pedido.</a:t>
            </a:r>
          </a:p>
          <a:p>
            <a:pPr algn="just">
              <a:lnSpc>
                <a:spcPct val="150000"/>
              </a:lnSpc>
            </a:pPr>
            <a:r>
              <a:rPr lang="pt-BR" altLang="pt-BR" b="0" i="0" dirty="0"/>
              <a:t>Notar que esse será o nome da entidade que estará sempre no singular, mesmo porque qualquer entidade terá mais de uma ocorrência, ou seja, em Cliente teremos vários clientes, assim como em pedidos teremos vários pedidos. </a:t>
            </a:r>
          </a:p>
          <a:p>
            <a:pPr algn="just">
              <a:lnSpc>
                <a:spcPct val="150000"/>
              </a:lnSpc>
            </a:pPr>
            <a:r>
              <a:rPr lang="pt-BR" altLang="pt-BR" b="0" i="0" dirty="0"/>
              <a:t>Cada entidade deverá representar algo da realidade da organização que desejamos representar. São significantes para uma clínica médica as especialidades dos médicos. Faz sentido uma entidade Médico e outra Especialidade. Já se o médico é cliente de um restaurante onde almoça, sequer sua profissão pode constar no cadastro. Sua especialidade, mais raramente ainda será controlada.</a:t>
            </a:r>
          </a:p>
          <a:p>
            <a:pPr algn="just">
              <a:lnSpc>
                <a:spcPct val="150000"/>
              </a:lnSpc>
            </a:pPr>
            <a:r>
              <a:rPr lang="pt-BR" altLang="pt-BR" b="0" i="0" dirty="0"/>
              <a:t>Basicamente, qualquer informação relevante para uma organização ou negócio precisará estar representada em alguma entidade.</a:t>
            </a:r>
          </a:p>
        </p:txBody>
      </p:sp>
      <p:sp>
        <p:nvSpPr>
          <p:cNvPr id="3" name="Text Box 2"/>
          <p:cNvSpPr txBox="1">
            <a:spLocks noChangeArrowheads="1"/>
          </p:cNvSpPr>
          <p:nvPr/>
        </p:nvSpPr>
        <p:spPr bwMode="auto">
          <a:xfrm>
            <a:off x="-108520" y="102984"/>
            <a:ext cx="820737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Como identificar entidades</a:t>
            </a:r>
          </a:p>
        </p:txBody>
      </p:sp>
    </p:spTree>
    <p:extLst>
      <p:ext uri="{BB962C8B-B14F-4D97-AF65-F5344CB8AC3E}">
        <p14:creationId xmlns:p14="http://schemas.microsoft.com/office/powerpoint/2010/main" val="2468964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50825" y="836613"/>
            <a:ext cx="8424863" cy="23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b="0" i="0" dirty="0"/>
              <a:t>Toda entidade precisa ter identificador único e exclusivo, que será sua chave primária. Este pode ser natural a entidade, como um atributo próprio da entidade ou ser artificial. Um código, para uma entidade Pessoa é uma entidade artificial que só vale naquela circunstância. Já o número de uma Nota Fiscal é natural da entidade Nota Fiscal.</a:t>
            </a:r>
          </a:p>
          <a:p>
            <a:pPr eaLnBrk="1" hangingPunct="1">
              <a:lnSpc>
                <a:spcPct val="90000"/>
              </a:lnSpc>
              <a:spcBef>
                <a:spcPct val="20000"/>
              </a:spcBef>
            </a:pPr>
            <a:endParaRPr lang="pt-BR" altLang="pt-BR" sz="1600" b="0" i="0" dirty="0"/>
          </a:p>
        </p:txBody>
      </p:sp>
      <p:sp>
        <p:nvSpPr>
          <p:cNvPr id="3" name="Text Box 2"/>
          <p:cNvSpPr txBox="1">
            <a:spLocks noChangeArrowheads="1"/>
          </p:cNvSpPr>
          <p:nvPr/>
        </p:nvSpPr>
        <p:spPr bwMode="auto">
          <a:xfrm>
            <a:off x="-108520" y="102984"/>
            <a:ext cx="820737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MER – Como identificar entidades</a:t>
            </a:r>
          </a:p>
        </p:txBody>
      </p:sp>
    </p:spTree>
    <p:extLst>
      <p:ext uri="{BB962C8B-B14F-4D97-AF65-F5344CB8AC3E}">
        <p14:creationId xmlns:p14="http://schemas.microsoft.com/office/powerpoint/2010/main" val="1776360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388" y="836613"/>
            <a:ext cx="8424862" cy="5493812"/>
          </a:xfrm>
          <a:prstGeom prst="rect">
            <a:avLst/>
          </a:prstGeom>
        </p:spPr>
        <p:txBody>
          <a:bodyPr>
            <a:spAutoFit/>
          </a:bodyPr>
          <a:lstStyle/>
          <a:p>
            <a:pPr>
              <a:lnSpc>
                <a:spcPct val="150000"/>
              </a:lnSpc>
              <a:defRPr/>
            </a:pPr>
            <a:r>
              <a:rPr lang="pt-BR" b="0" i="0" dirty="0">
                <a:solidFill>
                  <a:schemeClr val="bg2"/>
                </a:solidFill>
              </a:rPr>
              <a:t>Existem inúmeras notações que podem ser usadas nos modelos de Entidade-Relacionamento, a começar pela adotada pelo criador desse modelo, Peter Chen. A ela se juntam as criadas pela notação IDEF (criada pela Força Aérea americana, que é usada para várias notações de sistemas e processos), a da Engenharia da Informação (pé-de-galinha), entre inúmeras técnicas.</a:t>
            </a:r>
          </a:p>
          <a:p>
            <a:pPr>
              <a:lnSpc>
                <a:spcPct val="150000"/>
              </a:lnSpc>
              <a:defRPr/>
            </a:pPr>
            <a:r>
              <a:rPr lang="pt-BR" b="0" i="0" dirty="0">
                <a:solidFill>
                  <a:schemeClr val="bg2"/>
                </a:solidFill>
              </a:rPr>
              <a:t>Pesquise notações, mas o mais importante é entender seu significado. Afinal, a notação e os modelos E-R servem “apenas” para representar realidades e facilitar nossa comunicação.</a:t>
            </a:r>
          </a:p>
          <a:p>
            <a:pPr>
              <a:lnSpc>
                <a:spcPct val="150000"/>
              </a:lnSpc>
              <a:defRPr/>
            </a:pPr>
            <a:r>
              <a:rPr lang="pt-BR" b="0" i="0" dirty="0">
                <a:solidFill>
                  <a:schemeClr val="bg2"/>
                </a:solidFill>
              </a:rPr>
              <a:t>O fundamental é entendermos seus significados, que serão fundamentais para criarmos nossas estruturas de dados, fundamentais para os sistemas de gestão e analíticos de toda e qualquer organização.</a:t>
            </a:r>
          </a:p>
          <a:p>
            <a:pPr>
              <a:lnSpc>
                <a:spcPct val="150000"/>
              </a:lnSpc>
              <a:defRPr/>
            </a:pPr>
            <a:endParaRPr lang="pt-BR" b="0" i="0" dirty="0">
              <a:solidFill>
                <a:schemeClr val="bg2"/>
              </a:solidFill>
            </a:endParaRPr>
          </a:p>
          <a:p>
            <a:pPr>
              <a:lnSpc>
                <a:spcPct val="150000"/>
              </a:lnSpc>
              <a:defRPr/>
            </a:pPr>
            <a:r>
              <a:rPr lang="pt-BR" b="0" i="0" dirty="0">
                <a:solidFill>
                  <a:schemeClr val="bg2"/>
                </a:solidFill>
              </a:rPr>
              <a:t>	</a:t>
            </a:r>
          </a:p>
        </p:txBody>
      </p:sp>
      <p:sp>
        <p:nvSpPr>
          <p:cNvPr id="3" name="Text Box 2"/>
          <p:cNvSpPr txBox="1">
            <a:spLocks noChangeArrowheads="1"/>
          </p:cNvSpPr>
          <p:nvPr/>
        </p:nvSpPr>
        <p:spPr bwMode="auto">
          <a:xfrm>
            <a:off x="-108520" y="102984"/>
            <a:ext cx="820737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000" i="0" dirty="0"/>
              <a:t>Distinção de Notações do E-R</a:t>
            </a:r>
          </a:p>
        </p:txBody>
      </p:sp>
    </p:spTree>
    <p:extLst>
      <p:ext uri="{BB962C8B-B14F-4D97-AF65-F5344CB8AC3E}">
        <p14:creationId xmlns:p14="http://schemas.microsoft.com/office/powerpoint/2010/main" val="1601681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tângulo 3"/>
          <p:cNvSpPr>
            <a:spLocks noChangeArrowheads="1"/>
          </p:cNvSpPr>
          <p:nvPr/>
        </p:nvSpPr>
        <p:spPr bwMode="auto">
          <a:xfrm>
            <a:off x="179512" y="764024"/>
            <a:ext cx="864096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bg2"/>
                </a:solidFill>
                <a:latin typeface="Square721 BT" pitchFamily="34" charset="0"/>
              </a:defRPr>
            </a:lvl1pPr>
            <a:lvl2pPr>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i="0"/>
              <a:t>Exercício 2 </a:t>
            </a:r>
            <a:r>
              <a:rPr lang="pt-BR" altLang="pt-BR" sz="2000" i="0" dirty="0"/>
              <a:t>– Pede-se</a:t>
            </a:r>
            <a:r>
              <a:rPr lang="pt-BR" altLang="pt-BR" sz="2000" b="0" i="0" dirty="0"/>
              <a:t>: Elabore um cadastro de clientes composto por quantas entidades/tabelas forem necessárias. Retome o exercício 1.</a:t>
            </a:r>
          </a:p>
          <a:p>
            <a:pPr algn="just">
              <a:lnSpc>
                <a:spcPct val="150000"/>
              </a:lnSpc>
            </a:pPr>
            <a:r>
              <a:rPr lang="pt-BR" altLang="pt-BR" sz="2000" b="0" i="0" dirty="0"/>
              <a:t>Cuidado com o fato de cada contato ter mais que um telefone. Atente-se ao fato de que existem vários tipos de telefone. No momento, não estamos preocupados com endereço do cliente, do contato, operadora de telefonia, data de nascimento do contato, entre outras coisas. Esses aspectos poderão vir a ser fundamentais (e muitos de fato o serão) no futuro. No momento, procure se concentrar nos objetivos apresentados, buscando sempre manter o lema “o ótimo é inimigo do bom”, muito usado por engenheiros, mas criado faz muito tempo, pelo filósofo Voltaire. </a:t>
            </a:r>
            <a:endParaRPr lang="pt-PT" altLang="pt-BR" sz="2000" b="0" i="0" dirty="0"/>
          </a:p>
        </p:txBody>
      </p:sp>
      <p:sp>
        <p:nvSpPr>
          <p:cNvPr id="3" name="CaixaDeTexto 2"/>
          <p:cNvSpPr txBox="1"/>
          <p:nvPr/>
        </p:nvSpPr>
        <p:spPr>
          <a:xfrm>
            <a:off x="0" y="0"/>
            <a:ext cx="4716016" cy="461665"/>
          </a:xfrm>
          <a:prstGeom prst="rect">
            <a:avLst/>
          </a:prstGeom>
          <a:noFill/>
        </p:spPr>
        <p:txBody>
          <a:bodyPr wrap="square" rtlCol="0">
            <a:spAutoFit/>
          </a:bodyPr>
          <a:lstStyle/>
          <a:p>
            <a:r>
              <a:rPr lang="pt-BR" sz="2400" i="0" dirty="0">
                <a:solidFill>
                  <a:schemeClr val="bg2"/>
                </a:solidFill>
                <a:latin typeface="+mn-lt"/>
              </a:rPr>
              <a:t>Exercícios: Modelos Básicos</a:t>
            </a:r>
          </a:p>
        </p:txBody>
      </p:sp>
    </p:spTree>
    <p:extLst>
      <p:ext uri="{BB962C8B-B14F-4D97-AF65-F5344CB8AC3E}">
        <p14:creationId xmlns:p14="http://schemas.microsoft.com/office/powerpoint/2010/main" val="4029870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2FC03A4-465A-48EB-B469-6B5926B9C376}"/>
              </a:ext>
            </a:extLst>
          </p:cNvPr>
          <p:cNvSpPr txBox="1">
            <a:spLocks noChangeArrowheads="1"/>
          </p:cNvSpPr>
          <p:nvPr/>
        </p:nvSpPr>
        <p:spPr bwMode="auto">
          <a:xfrm>
            <a:off x="107504" y="6021288"/>
            <a:ext cx="8640961" cy="7473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200" indent="-457200" algn="l"/>
            <a:r>
              <a:rPr lang="pt-BR" altLang="pt-BR" sz="1600" b="0" i="0" kern="0" dirty="0">
                <a:solidFill>
                  <a:schemeClr val="bg1"/>
                </a:solidFill>
              </a:rPr>
              <a:t>Autor: Prof. Jorge Surian</a:t>
            </a:r>
          </a:p>
          <a:p>
            <a:pPr marL="457200" indent="-457200" algn="l"/>
            <a:r>
              <a:rPr lang="pt-BR" altLang="pt-BR" sz="1600" b="0" i="0" kern="0" dirty="0">
                <a:solidFill>
                  <a:schemeClr val="bg1"/>
                </a:solidFill>
              </a:rPr>
              <a:t>jorge.surian@gmail.com</a:t>
            </a:r>
          </a:p>
        </p:txBody>
      </p:sp>
    </p:spTree>
    <p:extLst>
      <p:ext uri="{BB962C8B-B14F-4D97-AF65-F5344CB8AC3E}">
        <p14:creationId xmlns:p14="http://schemas.microsoft.com/office/powerpoint/2010/main" val="195146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179512" y="829454"/>
            <a:ext cx="8424862" cy="5078313"/>
          </a:xfrm>
          <a:prstGeom prst="rect">
            <a:avLst/>
          </a:prstGeom>
          <a:noFill/>
          <a:ln w="9525">
            <a:noFill/>
            <a:miter lim="800000"/>
            <a:headEnd/>
            <a:tailEnd/>
          </a:ln>
          <a:effectLst/>
        </p:spPr>
        <p:txBody>
          <a:bodyPr bIns="0">
            <a:spAutoFit/>
          </a:bodyPr>
          <a:lstStyle/>
          <a:p>
            <a:pPr>
              <a:defRPr/>
            </a:pPr>
            <a:endParaRPr lang="pt-BR" sz="2100" i="0" dirty="0">
              <a:solidFill>
                <a:schemeClr val="bg2"/>
              </a:solidFill>
            </a:endParaRPr>
          </a:p>
          <a:p>
            <a:pPr algn="just">
              <a:defRPr/>
            </a:pPr>
            <a:r>
              <a:rPr lang="pt-BR" i="0" u="sng" dirty="0">
                <a:solidFill>
                  <a:schemeClr val="bg2"/>
                </a:solidFill>
              </a:rPr>
              <a:t>Análise de Requisitos:</a:t>
            </a:r>
            <a:r>
              <a:rPr lang="pt-BR" i="0" dirty="0">
                <a:solidFill>
                  <a:schemeClr val="bg2"/>
                </a:solidFill>
              </a:rPr>
              <a:t> </a:t>
            </a:r>
            <a:r>
              <a:rPr lang="pt-BR" b="0" i="0" dirty="0">
                <a:solidFill>
                  <a:schemeClr val="bg2"/>
                </a:solidFill>
              </a:rPr>
              <a:t>os requisitos do banco de dados são determinados a partir da entrevista com os usuários do banco de dados. A entrevista envolve a obtenção das seguintes informações: os dados exigidos para o processamento, os relacionamentos dos dados, e a plataforma de software para implementação do banco de dados.</a:t>
            </a:r>
          </a:p>
          <a:p>
            <a:pPr algn="just">
              <a:defRPr/>
            </a:pPr>
            <a:endParaRPr lang="pt-BR" b="0" i="0" dirty="0">
              <a:solidFill>
                <a:schemeClr val="bg2"/>
              </a:solidFill>
            </a:endParaRPr>
          </a:p>
          <a:p>
            <a:pPr algn="just">
              <a:defRPr/>
            </a:pPr>
            <a:r>
              <a:rPr lang="pt-BR" i="0" u="sng" dirty="0">
                <a:solidFill>
                  <a:schemeClr val="bg2"/>
                </a:solidFill>
              </a:rPr>
              <a:t>Projeto Lógico:</a:t>
            </a:r>
            <a:r>
              <a:rPr lang="pt-BR" i="0" dirty="0">
                <a:solidFill>
                  <a:schemeClr val="bg2"/>
                </a:solidFill>
              </a:rPr>
              <a:t> </a:t>
            </a:r>
            <a:r>
              <a:rPr lang="pt-BR" b="0" i="0" dirty="0">
                <a:solidFill>
                  <a:schemeClr val="bg2"/>
                </a:solidFill>
              </a:rPr>
              <a:t>é representado por um modelo de dados conceitual que mostra todos os dados e seus relacionamentos e realiza a normalização dos dados.</a:t>
            </a:r>
          </a:p>
          <a:p>
            <a:pPr algn="just">
              <a:defRPr/>
            </a:pPr>
            <a:endParaRPr lang="pt-BR" b="0" i="0" dirty="0">
              <a:solidFill>
                <a:schemeClr val="bg2"/>
              </a:solidFill>
            </a:endParaRPr>
          </a:p>
          <a:p>
            <a:pPr algn="just">
              <a:defRPr/>
            </a:pPr>
            <a:r>
              <a:rPr lang="pt-BR" i="0" u="sng" dirty="0">
                <a:solidFill>
                  <a:schemeClr val="bg2"/>
                </a:solidFill>
              </a:rPr>
              <a:t>Modelo de dados conceitual:</a:t>
            </a:r>
            <a:r>
              <a:rPr lang="pt-BR" i="0" dirty="0">
                <a:solidFill>
                  <a:schemeClr val="bg2"/>
                </a:solidFill>
              </a:rPr>
              <a:t> </a:t>
            </a:r>
            <a:r>
              <a:rPr lang="pt-BR" b="0" i="0" dirty="0">
                <a:solidFill>
                  <a:schemeClr val="bg2"/>
                </a:solidFill>
              </a:rPr>
              <a:t>Os requisitos são modelados por meio de um diagrama ER (entidade-relacionamento).</a:t>
            </a:r>
          </a:p>
          <a:p>
            <a:pPr algn="just">
              <a:defRPr/>
            </a:pPr>
            <a:endParaRPr lang="pt-BR" b="0" i="0" dirty="0">
              <a:solidFill>
                <a:schemeClr val="bg2"/>
              </a:solidFill>
            </a:endParaRPr>
          </a:p>
          <a:p>
            <a:pPr algn="just">
              <a:defRPr/>
            </a:pPr>
            <a:r>
              <a:rPr lang="pt-BR" i="0" u="sng" dirty="0">
                <a:solidFill>
                  <a:schemeClr val="bg2"/>
                </a:solidFill>
              </a:rPr>
              <a:t>Integração da visão:</a:t>
            </a:r>
            <a:r>
              <a:rPr lang="pt-BR" i="0" dirty="0">
                <a:solidFill>
                  <a:schemeClr val="bg2"/>
                </a:solidFill>
              </a:rPr>
              <a:t> </a:t>
            </a:r>
            <a:r>
              <a:rPr lang="pt-BR" b="0" i="0" dirty="0">
                <a:solidFill>
                  <a:schemeClr val="bg2"/>
                </a:solidFill>
              </a:rPr>
              <a:t>Quando temos projetos grandes com vários envolvidos na análise de requisitos, existem várias visões dos dados e relacionamento.</a:t>
            </a:r>
          </a:p>
          <a:p>
            <a:pPr algn="just">
              <a:defRPr/>
            </a:pPr>
            <a:endParaRPr lang="pt-BR" b="0" i="0" dirty="0">
              <a:solidFill>
                <a:schemeClr val="bg2"/>
              </a:solidFill>
            </a:endParaRPr>
          </a:p>
          <a:p>
            <a:pPr algn="just">
              <a:defRPr/>
            </a:pPr>
            <a:r>
              <a:rPr lang="pt-BR" i="0" u="sng" dirty="0">
                <a:solidFill>
                  <a:schemeClr val="bg2"/>
                </a:solidFill>
              </a:rPr>
              <a:t>Transformação do modelo de dados em tabelas:</a:t>
            </a:r>
            <a:r>
              <a:rPr lang="pt-BR" i="0" dirty="0">
                <a:solidFill>
                  <a:schemeClr val="bg2"/>
                </a:solidFill>
              </a:rPr>
              <a:t> </a:t>
            </a:r>
            <a:r>
              <a:rPr lang="pt-BR" b="0" i="0" dirty="0">
                <a:solidFill>
                  <a:schemeClr val="bg2"/>
                </a:solidFill>
              </a:rPr>
              <a:t>As entidades e relacionamentos do modelo são transformados em tabelas relacionais.</a:t>
            </a:r>
          </a:p>
        </p:txBody>
      </p:sp>
      <p:sp>
        <p:nvSpPr>
          <p:cNvPr id="3"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Ciclo de Vida de Banco de Dados</a:t>
            </a:r>
          </a:p>
          <a:p>
            <a:endParaRPr lang="pt-BR" altLang="pt-BR" sz="2400" i="0" dirty="0"/>
          </a:p>
        </p:txBody>
      </p:sp>
    </p:spTree>
    <p:extLst>
      <p:ext uri="{BB962C8B-B14F-4D97-AF65-F5344CB8AC3E}">
        <p14:creationId xmlns:p14="http://schemas.microsoft.com/office/powerpoint/2010/main" val="40412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250825" y="692150"/>
            <a:ext cx="8424863" cy="5355312"/>
          </a:xfrm>
          <a:prstGeom prst="rect">
            <a:avLst/>
          </a:prstGeom>
          <a:noFill/>
          <a:ln w="9525">
            <a:noFill/>
            <a:miter lim="800000"/>
            <a:headEnd/>
            <a:tailEnd/>
          </a:ln>
          <a:effectLst/>
        </p:spPr>
        <p:txBody>
          <a:bodyPr bIns="0">
            <a:spAutoFit/>
          </a:bodyPr>
          <a:lstStyle/>
          <a:p>
            <a:pPr>
              <a:defRPr/>
            </a:pPr>
            <a:endParaRPr lang="pt-BR" sz="2100" i="0" dirty="0">
              <a:solidFill>
                <a:schemeClr val="bg2"/>
              </a:solidFill>
            </a:endParaRPr>
          </a:p>
          <a:p>
            <a:pPr algn="just">
              <a:lnSpc>
                <a:spcPct val="150000"/>
              </a:lnSpc>
              <a:defRPr/>
            </a:pPr>
            <a:r>
              <a:rPr lang="pt-BR" i="0" u="sng" dirty="0">
                <a:solidFill>
                  <a:schemeClr val="bg2"/>
                </a:solidFill>
              </a:rPr>
              <a:t>Normalização:</a:t>
            </a:r>
            <a:r>
              <a:rPr lang="pt-BR" b="0" i="0" dirty="0">
                <a:solidFill>
                  <a:schemeClr val="bg2"/>
                </a:solidFill>
              </a:rPr>
              <a:t> Aplicação de técnicas padronizadas, eliminação de redundâncias e preservação da integridade.</a:t>
            </a:r>
          </a:p>
          <a:p>
            <a:pPr algn="just">
              <a:lnSpc>
                <a:spcPct val="150000"/>
              </a:lnSpc>
              <a:defRPr/>
            </a:pPr>
            <a:endParaRPr lang="pt-BR" b="0" i="0" dirty="0">
              <a:solidFill>
                <a:schemeClr val="bg2"/>
              </a:solidFill>
            </a:endParaRPr>
          </a:p>
          <a:p>
            <a:pPr algn="just">
              <a:lnSpc>
                <a:spcPct val="150000"/>
              </a:lnSpc>
              <a:defRPr/>
            </a:pPr>
            <a:r>
              <a:rPr lang="pt-BR" i="0" u="sng" dirty="0">
                <a:solidFill>
                  <a:schemeClr val="bg2"/>
                </a:solidFill>
              </a:rPr>
              <a:t>Projeto Físico:</a:t>
            </a:r>
            <a:r>
              <a:rPr lang="pt-BR" i="0" dirty="0">
                <a:solidFill>
                  <a:schemeClr val="bg2"/>
                </a:solidFill>
              </a:rPr>
              <a:t> </a:t>
            </a:r>
            <a:r>
              <a:rPr lang="pt-BR" b="0" i="0" dirty="0">
                <a:solidFill>
                  <a:schemeClr val="bg2"/>
                </a:solidFill>
              </a:rPr>
              <a:t>Envolve a seleção de índices (métodos de acesso) e a </a:t>
            </a:r>
            <a:r>
              <a:rPr lang="pt-BR" b="0" i="0" dirty="0" err="1">
                <a:solidFill>
                  <a:schemeClr val="bg2"/>
                </a:solidFill>
              </a:rPr>
              <a:t>desnormalização</a:t>
            </a:r>
            <a:r>
              <a:rPr lang="pt-BR" b="0" i="0" dirty="0">
                <a:solidFill>
                  <a:schemeClr val="bg2"/>
                </a:solidFill>
              </a:rPr>
              <a:t>.</a:t>
            </a:r>
          </a:p>
          <a:p>
            <a:pPr algn="just">
              <a:lnSpc>
                <a:spcPct val="150000"/>
              </a:lnSpc>
              <a:defRPr/>
            </a:pPr>
            <a:endParaRPr lang="pt-BR" b="0" i="0" dirty="0">
              <a:solidFill>
                <a:schemeClr val="bg2"/>
              </a:solidFill>
            </a:endParaRPr>
          </a:p>
          <a:p>
            <a:pPr algn="just">
              <a:lnSpc>
                <a:spcPct val="150000"/>
              </a:lnSpc>
              <a:defRPr/>
            </a:pPr>
            <a:r>
              <a:rPr lang="pt-BR" i="0" u="sng" dirty="0">
                <a:solidFill>
                  <a:schemeClr val="bg2"/>
                </a:solidFill>
              </a:rPr>
              <a:t>Implementação, monitoração e modificação de banco de dados:</a:t>
            </a:r>
            <a:r>
              <a:rPr lang="pt-BR" i="0" dirty="0">
                <a:solidFill>
                  <a:schemeClr val="bg2"/>
                </a:solidFill>
              </a:rPr>
              <a:t> </a:t>
            </a:r>
            <a:r>
              <a:rPr lang="pt-BR" b="0" i="0" dirty="0">
                <a:solidFill>
                  <a:schemeClr val="bg2"/>
                </a:solidFill>
              </a:rPr>
              <a:t>Após o projeto finalizado o banco de dados é implementado usando a linguagem de definição de dados de um SGBD. A monitoração envolve indica se os requisitos de desempenho estão sendo atendidos e mudanças podem ser feitas para melhor desempenho. Outras mudanças podem ocorrer a partir quando requisitos mudam ou são inseridos novos requisitos.</a:t>
            </a:r>
          </a:p>
        </p:txBody>
      </p:sp>
      <p:sp>
        <p:nvSpPr>
          <p:cNvPr id="3"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Ciclo de Vida de Banco de Dados</a:t>
            </a:r>
          </a:p>
          <a:p>
            <a:endParaRPr lang="pt-BR" altLang="pt-BR" sz="2400" i="0" dirty="0"/>
          </a:p>
        </p:txBody>
      </p:sp>
    </p:spTree>
    <p:extLst>
      <p:ext uri="{BB962C8B-B14F-4D97-AF65-F5344CB8AC3E}">
        <p14:creationId xmlns:p14="http://schemas.microsoft.com/office/powerpoint/2010/main" val="219754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51520" y="548680"/>
            <a:ext cx="8424863" cy="586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b="0" i="0" dirty="0"/>
              <a:t>Os modelos, nossos </a:t>
            </a:r>
            <a:r>
              <a:rPr lang="pt-BR" altLang="pt-BR" b="0" i="0" dirty="0" err="1"/>
              <a:t>metadados</a:t>
            </a:r>
            <a:r>
              <a:rPr lang="pt-BR" altLang="pt-BR" b="0" i="0" dirty="0"/>
              <a:t>, descrevem os tipos de informação que estão armazenadas em um banco de dados.</a:t>
            </a:r>
          </a:p>
          <a:p>
            <a:pPr algn="just">
              <a:lnSpc>
                <a:spcPct val="150000"/>
              </a:lnSpc>
            </a:pPr>
            <a:endParaRPr lang="pt-BR" altLang="pt-BR" b="0" i="0" dirty="0"/>
          </a:p>
          <a:p>
            <a:pPr algn="just">
              <a:lnSpc>
                <a:spcPct val="150000"/>
              </a:lnSpc>
            </a:pPr>
            <a:r>
              <a:rPr lang="pt-BR" altLang="pt-BR" b="0" i="0" dirty="0"/>
              <a:t>Trata-se da descrição formal da estrutura de um banco de dados. Habitualmente é feita através de ferramentas próprias do banco de dados ou de engenharia de software, mas pode ser um simples script (texto) contendo a descrição técnica da construção das tabelas e seu relacionamento.</a:t>
            </a:r>
          </a:p>
          <a:p>
            <a:pPr algn="just">
              <a:lnSpc>
                <a:spcPct val="150000"/>
              </a:lnSpc>
            </a:pPr>
            <a:endParaRPr lang="pt-BR" altLang="pt-BR" b="0" i="0" dirty="0"/>
          </a:p>
          <a:p>
            <a:pPr algn="just">
              <a:lnSpc>
                <a:spcPct val="150000"/>
              </a:lnSpc>
            </a:pPr>
            <a:r>
              <a:rPr lang="pt-BR" altLang="pt-BR" b="0" i="0" dirty="0"/>
              <a:t>Um banco de dados contém dados sobre três tipos de dados:</a:t>
            </a:r>
          </a:p>
          <a:p>
            <a:pPr marL="285750" indent="-285750" algn="just">
              <a:lnSpc>
                <a:spcPct val="150000"/>
              </a:lnSpc>
              <a:buFont typeface="Arial" panose="020B0604020202020204" pitchFamily="34" charset="0"/>
              <a:buChar char="•"/>
            </a:pPr>
            <a:r>
              <a:rPr lang="pt-BR" altLang="pt-BR" b="0" i="0" dirty="0"/>
              <a:t>Mestres: Cadastros de Produtos, Clientes e outros que representam as informações vitais de uma organização.</a:t>
            </a:r>
          </a:p>
          <a:p>
            <a:pPr marL="285750" indent="-285750" algn="just">
              <a:lnSpc>
                <a:spcPct val="150000"/>
              </a:lnSpc>
              <a:buFont typeface="Arial" panose="020B0604020202020204" pitchFamily="34" charset="0"/>
              <a:buChar char="•"/>
            </a:pPr>
            <a:r>
              <a:rPr lang="pt-BR" altLang="pt-BR" b="0" i="0" dirty="0"/>
              <a:t>Referência: Dados que qualificam os Mestres, como Tipo de Clientes, Tipo de Produtos e institucionais como Estado, de Classificação Fiscal.</a:t>
            </a:r>
          </a:p>
          <a:p>
            <a:pPr marL="285750" indent="-285750" algn="just">
              <a:lnSpc>
                <a:spcPct val="150000"/>
              </a:lnSpc>
              <a:buFont typeface="Arial" panose="020B0604020202020204" pitchFamily="34" charset="0"/>
              <a:buChar char="•"/>
            </a:pPr>
            <a:r>
              <a:rPr lang="pt-BR" altLang="pt-BR" b="0" i="0" dirty="0"/>
              <a:t>Transacionais: Que representam movimentos como Notas, Pedidos, etc.</a:t>
            </a:r>
          </a:p>
        </p:txBody>
      </p:sp>
      <p:sp>
        <p:nvSpPr>
          <p:cNvPr id="3"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Modelos</a:t>
            </a:r>
          </a:p>
          <a:p>
            <a:endParaRPr lang="pt-BR" altLang="pt-BR" sz="2400" i="0" dirty="0"/>
          </a:p>
        </p:txBody>
      </p:sp>
    </p:spTree>
    <p:extLst>
      <p:ext uri="{BB962C8B-B14F-4D97-AF65-F5344CB8AC3E}">
        <p14:creationId xmlns:p14="http://schemas.microsoft.com/office/powerpoint/2010/main" val="51943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79388" y="836613"/>
            <a:ext cx="8207375"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lnSpc>
                <a:spcPct val="150000"/>
              </a:lnSpc>
            </a:pPr>
            <a:r>
              <a:rPr lang="pt-BR" altLang="pt-BR" sz="2000" b="0" i="0" dirty="0"/>
              <a:t>No projeto de banco de dados, normalmente são considerados dois níveis de abstração de modelo de dados:</a:t>
            </a:r>
          </a:p>
          <a:p>
            <a:pPr algn="just">
              <a:lnSpc>
                <a:spcPct val="150000"/>
              </a:lnSpc>
            </a:pPr>
            <a:endParaRPr lang="pt-BR" altLang="pt-BR" sz="2000" b="0" i="0" dirty="0"/>
          </a:p>
          <a:p>
            <a:pPr marL="800100" lvl="1" indent="-342900" algn="just">
              <a:lnSpc>
                <a:spcPct val="150000"/>
              </a:lnSpc>
              <a:buFont typeface="Arial" panose="020B0604020202020204" pitchFamily="34" charset="0"/>
              <a:buChar char="•"/>
            </a:pPr>
            <a:r>
              <a:rPr lang="pt-BR" altLang="pt-BR" sz="2000" b="0" i="0" dirty="0"/>
              <a:t>Modelo Conceitual</a:t>
            </a:r>
          </a:p>
          <a:p>
            <a:pPr marL="800100" lvl="1" indent="-342900" algn="just">
              <a:lnSpc>
                <a:spcPct val="150000"/>
              </a:lnSpc>
              <a:buFont typeface="Arial" panose="020B0604020202020204" pitchFamily="34" charset="0"/>
              <a:buChar char="•"/>
            </a:pPr>
            <a:r>
              <a:rPr lang="pt-BR" altLang="pt-BR" sz="2000" b="0" i="0" dirty="0"/>
              <a:t>Modelo Lógico</a:t>
            </a:r>
          </a:p>
        </p:txBody>
      </p:sp>
      <p:sp>
        <p:nvSpPr>
          <p:cNvPr id="3"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Projeto de Banco de Dados</a:t>
            </a:r>
          </a:p>
          <a:p>
            <a:endParaRPr lang="pt-BR" altLang="pt-BR" sz="2400" i="0" dirty="0"/>
          </a:p>
        </p:txBody>
      </p:sp>
    </p:spTree>
    <p:extLst>
      <p:ext uri="{BB962C8B-B14F-4D97-AF65-F5344CB8AC3E}">
        <p14:creationId xmlns:p14="http://schemas.microsoft.com/office/powerpoint/2010/main" val="90575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07504" y="620688"/>
            <a:ext cx="8677275" cy="589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just"/>
            <a:r>
              <a:rPr lang="pt-BR" altLang="pt-BR" sz="2000" b="0" i="0" dirty="0"/>
              <a:t>É uma representação da realidade através de uma visão geral e o máximo possível genérica, dos dados e seus relacionamentos. </a:t>
            </a:r>
          </a:p>
          <a:p>
            <a:pPr algn="just"/>
            <a:r>
              <a:rPr lang="pt-BR" altLang="pt-BR" sz="2000" b="0" i="0" dirty="0"/>
              <a:t>	</a:t>
            </a:r>
          </a:p>
          <a:p>
            <a:pPr algn="just"/>
            <a:r>
              <a:rPr lang="pt-BR" altLang="pt-BR" sz="2000" b="0" i="0" dirty="0"/>
              <a:t>Objetiva conter todas as informações dessa realidade que serão armazenadas no banco de dados, sem que se retratem aspectos relativos ao banco de dados que será utilizado.</a:t>
            </a:r>
          </a:p>
          <a:p>
            <a:pPr algn="just"/>
            <a:endParaRPr lang="pt-BR" altLang="pt-BR" sz="2000" b="0" i="0" dirty="0"/>
          </a:p>
          <a:p>
            <a:pPr algn="just"/>
            <a:r>
              <a:rPr lang="pt-BR" altLang="pt-BR" sz="2000" b="0" i="0" dirty="0"/>
              <a:t>Modernamente, dada a grande profusão de ferramentas que conseguem gerar os códigos nativos aos bancos de dados ou, ainda, ferramentas de apoio dos próprios banco de dados, cada vez mais aceita-se que nos próprios modelos conceituais sejam identificados tipos específicos do banco de dados (tecnologia) em que o banco será implementado.</a:t>
            </a:r>
          </a:p>
          <a:p>
            <a:pPr algn="just"/>
            <a:endParaRPr lang="pt-BR" altLang="pt-BR" sz="2000" b="0" i="0" dirty="0"/>
          </a:p>
          <a:p>
            <a:pPr algn="just"/>
            <a:r>
              <a:rPr lang="pt-BR" altLang="pt-BR" sz="2000" b="0" i="0" dirty="0"/>
              <a:t>Registra-se quais dados estarão no banco de dados, mas não se registra como estes dados estarão armazenados no Banco de Dados.</a:t>
            </a:r>
          </a:p>
          <a:p>
            <a:pPr algn="just"/>
            <a:endParaRPr lang="pt-BR" altLang="pt-BR" sz="2000" b="0" i="0" dirty="0"/>
          </a:p>
          <a:p>
            <a:pPr algn="just"/>
            <a:r>
              <a:rPr lang="pt-BR" altLang="pt-BR" sz="2000" b="0" i="0" dirty="0"/>
              <a:t>A modelagem conceitual para bancos de dados relacionais mais utilizada  é a abordagem conhecida como Entidade-Relacionamento, um dos focos de nossa aula.</a:t>
            </a:r>
            <a:endParaRPr lang="pt-BR" altLang="pt-BR" sz="2000" i="0" dirty="0"/>
          </a:p>
        </p:txBody>
      </p:sp>
      <p:sp>
        <p:nvSpPr>
          <p:cNvPr id="3" name="Text Box 2"/>
          <p:cNvSpPr txBox="1">
            <a:spLocks noChangeArrowheads="1"/>
          </p:cNvSpPr>
          <p:nvPr/>
        </p:nvSpPr>
        <p:spPr bwMode="auto">
          <a:xfrm>
            <a:off x="0" y="44624"/>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r>
              <a:rPr lang="pt-BR" altLang="pt-BR" sz="2400" i="0" dirty="0"/>
              <a:t>Modelo Conceitual - Relacional</a:t>
            </a:r>
          </a:p>
          <a:p>
            <a:endParaRPr lang="pt-BR" altLang="pt-BR" sz="2400" i="0" dirty="0"/>
          </a:p>
        </p:txBody>
      </p:sp>
    </p:spTree>
    <p:extLst>
      <p:ext uri="{BB962C8B-B14F-4D97-AF65-F5344CB8AC3E}">
        <p14:creationId xmlns:p14="http://schemas.microsoft.com/office/powerpoint/2010/main" val="797379141"/>
      </p:ext>
    </p:extLst>
  </p:cSld>
  <p:clrMapOvr>
    <a:masterClrMapping/>
  </p:clrMapOvr>
</p:sld>
</file>

<file path=ppt/theme/theme1.xml><?xml version="1.0" encoding="utf-8"?>
<a:theme xmlns:a="http://schemas.openxmlformats.org/drawingml/2006/main" name="Personalizar design">
  <a:themeElements>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r design">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ar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ar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ar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ar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ar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ar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ar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ar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ar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ar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ar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FFFFCC"/>
      </a:dk2>
      <a:lt2>
        <a:srgbClr val="FFFFFF"/>
      </a:lt2>
      <a:accent1>
        <a:srgbClr val="C0C000"/>
      </a:accent1>
      <a:accent2>
        <a:srgbClr val="FF8000"/>
      </a:accent2>
      <a:accent3>
        <a:srgbClr val="FFFFE2"/>
      </a:accent3>
      <a:accent4>
        <a:srgbClr val="DADADA"/>
      </a:accent4>
      <a:accent5>
        <a:srgbClr val="DCDCAA"/>
      </a:accent5>
      <a:accent6>
        <a:srgbClr val="E77300"/>
      </a:accent6>
      <a:hlink>
        <a:srgbClr val="C00000"/>
      </a:hlink>
      <a:folHlink>
        <a:srgbClr val="808080"/>
      </a:folHlink>
    </a:clrScheme>
    <a:fontScheme name="Default Design">
      <a:majorFont>
        <a:latin typeface="Arial"/>
        <a:ea typeface=""/>
        <a:cs typeface=""/>
      </a:majorFont>
      <a:minorFont>
        <a:latin typeface="Square721 BT"/>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FFFFFF"/>
        </a:lt1>
        <a:dk2>
          <a:srgbClr val="FFFFFF"/>
        </a:dk2>
        <a:lt2>
          <a:srgbClr val="000000"/>
        </a:lt2>
        <a:accent1>
          <a:srgbClr val="C0C000"/>
        </a:accent1>
        <a:accent2>
          <a:srgbClr val="FF8000"/>
        </a:accent2>
        <a:accent3>
          <a:srgbClr val="FFFFFF"/>
        </a:accent3>
        <a:accent4>
          <a:srgbClr val="DADADA"/>
        </a:accent4>
        <a:accent5>
          <a:srgbClr val="DCDCAA"/>
        </a:accent5>
        <a:accent6>
          <a:srgbClr val="E77300"/>
        </a:accent6>
        <a:hlink>
          <a:srgbClr val="C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6679</TotalTime>
  <Words>2986</Words>
  <Application>Microsoft Office PowerPoint</Application>
  <PresentationFormat>Papel Carta (216 x 279 mm)</PresentationFormat>
  <Paragraphs>283</Paragraphs>
  <Slides>48</Slides>
  <Notes>48</Notes>
  <HiddenSlides>0</HiddenSlides>
  <MMClips>0</MMClips>
  <ScaleCrop>false</ScaleCrop>
  <HeadingPairs>
    <vt:vector size="8" baseType="variant">
      <vt:variant>
        <vt:lpstr>Fontes usadas</vt:lpstr>
      </vt:variant>
      <vt:variant>
        <vt:i4>5</vt:i4>
      </vt:variant>
      <vt:variant>
        <vt:lpstr>Tema</vt:lpstr>
      </vt:variant>
      <vt:variant>
        <vt:i4>2</vt:i4>
      </vt:variant>
      <vt:variant>
        <vt:lpstr>Servidores OLE inseridos</vt:lpstr>
      </vt:variant>
      <vt:variant>
        <vt:i4>1</vt:i4>
      </vt:variant>
      <vt:variant>
        <vt:lpstr>Títulos de slides</vt:lpstr>
      </vt:variant>
      <vt:variant>
        <vt:i4>48</vt:i4>
      </vt:variant>
    </vt:vector>
  </HeadingPairs>
  <TitlesOfParts>
    <vt:vector size="56" baseType="lpstr">
      <vt:lpstr>Arial</vt:lpstr>
      <vt:lpstr>Calibri</vt:lpstr>
      <vt:lpstr>Square721 BT</vt:lpstr>
      <vt:lpstr>Times New Roman</vt:lpstr>
      <vt:lpstr>Wingdings</vt:lpstr>
      <vt:lpstr>Personalizar design</vt:lpstr>
      <vt:lpstr>Default Design</vt:lpstr>
      <vt:lpstr>CorelDRAW.Graphic.10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FIAP - FACULDADE DE INFORMÁTICA PAULISTA</dc:title>
  <dc:creator>Gutenberg Silveira</dc:creator>
  <cp:lastModifiedBy>Jorge Luiz Surian</cp:lastModifiedBy>
  <cp:revision>453</cp:revision>
  <dcterms:created xsi:type="dcterms:W3CDTF">1999-05-02T13:25:21Z</dcterms:created>
  <dcterms:modified xsi:type="dcterms:W3CDTF">2019-06-10T15:05:22Z</dcterms:modified>
</cp:coreProperties>
</file>