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22"/>
  </p:notesMasterIdLst>
  <p:handoutMasterIdLst>
    <p:handoutMasterId r:id="rId23"/>
  </p:handoutMasterIdLst>
  <p:sldIdLst>
    <p:sldId id="363" r:id="rId3"/>
    <p:sldId id="396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3" r:id="rId18"/>
    <p:sldId id="434" r:id="rId19"/>
    <p:sldId id="435" r:id="rId20"/>
    <p:sldId id="416" r:id="rId21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14" y="102"/>
      </p:cViewPr>
      <p:guideLst>
        <p:guide orient="horz" pos="3504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82"/>
    </p:cViewPr>
  </p:sorterViewPr>
  <p:notesViewPr>
    <p:cSldViewPr>
      <p:cViewPr varScale="1">
        <p:scale>
          <a:sx n="54" d="100"/>
          <a:sy n="54" d="100"/>
        </p:scale>
        <p:origin x="2826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4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77825" y="211138"/>
          <a:ext cx="64531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r:id="rId3" imgW="6867525" imgH="904875" progId="CorelDRAW.Graphic.10">
                  <p:embed/>
                </p:oleObj>
              </mc:Choice>
              <mc:Fallback>
                <p:oleObj r:id="rId3" imgW="6867525" imgH="904875" progId="CorelDRAW.Graphic.10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11138"/>
                        <a:ext cx="645318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23838" y="8875713"/>
          <a:ext cx="6816725" cy="373062"/>
        </p:xfrm>
        <a:graphic>
          <a:graphicData uri="http://schemas.openxmlformats.org/drawingml/2006/table">
            <a:tbl>
              <a:tblPr/>
              <a:tblGrid>
                <a:gridCol w="584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728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1675" y="9145588"/>
            <a:ext cx="833438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>
            <a:lvl1pPr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t>Page </a:t>
            </a:r>
            <a:fld id="{4523692F-00CA-47AB-9651-05479E386F52}" type="slidenum"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‹nº›</a:t>
            </a:fld>
            <a:endParaRPr lang="en-US" altLang="pt-BR" sz="13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80586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5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98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79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66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43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92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39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50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10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81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6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1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0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0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8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2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8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7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3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2336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337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88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913408" y="332656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5435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9274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236" y="70182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206084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2778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8520" y="-27384"/>
            <a:ext cx="9334500" cy="687705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46236" y="701823"/>
            <a:ext cx="8229600" cy="664121"/>
          </a:xfrm>
          <a:prstGeom prst="rect">
            <a:avLst/>
          </a:prstGeom>
        </p:spPr>
        <p:txBody>
          <a:bodyPr/>
          <a:lstStyle>
            <a:lvl1pPr>
              <a:defRPr sz="2800" i="0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1628800"/>
            <a:ext cx="8229600" cy="4958011"/>
          </a:xfrm>
          <a:prstGeom prst="rect">
            <a:avLst/>
          </a:prstGeom>
        </p:spPr>
        <p:txBody>
          <a:bodyPr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22164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5199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58530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75828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0400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56088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1308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84767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82850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0790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85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794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495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262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70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6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648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153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315020-6E76-4A0F-95D3-48461A5B85D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5B271CFC-77F2-4B8D-817F-3F75B8122DB8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2C75A06-A7E7-4786-A67A-D179E07C408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  <p:sldLayoutId id="2147483662" r:id="rId13"/>
  </p:sldLayoutIdLst>
  <p:hf sldNum="0" hdr="0" ft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 i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 b="1" i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 b="1" i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 i="1"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683568" y="908720"/>
            <a:ext cx="8207375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2800" i="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pt-BR" altLang="pt-BR" sz="2800" i="0" dirty="0">
              <a:solidFill>
                <a:schemeClr val="tx1"/>
              </a:solidFill>
            </a:endParaRPr>
          </a:p>
          <a:p>
            <a:pPr algn="ctr"/>
            <a:endParaRPr lang="pt-BR" altLang="pt-BR" sz="2800" i="0" dirty="0">
              <a:solidFill>
                <a:schemeClr val="tx1"/>
              </a:solidFill>
            </a:endParaRP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EXEMPLO DE APLICAÇÃO DO MODELO ENTIDADE RELACIONAMENTO (MER)</a:t>
            </a:r>
          </a:p>
          <a:p>
            <a:endParaRPr lang="pt-BR" altLang="pt-BR" sz="2800" b="0" i="0" dirty="0">
              <a:solidFill>
                <a:schemeClr val="tx1"/>
              </a:solidFill>
            </a:endParaRPr>
          </a:p>
          <a:p>
            <a:endParaRPr lang="pt-BR" altLang="pt-BR" sz="2800" b="0" i="0" dirty="0">
              <a:solidFill>
                <a:schemeClr val="tx1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D28C4F5-40EA-42FC-91E4-6346A3149D83}"/>
              </a:ext>
            </a:extLst>
          </p:cNvPr>
          <p:cNvSpPr txBox="1">
            <a:spLocks/>
          </p:cNvSpPr>
          <p:nvPr/>
        </p:nvSpPr>
        <p:spPr>
          <a:xfrm>
            <a:off x="827584" y="649014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b="0" i="0" kern="0"/>
              <a:t>Data Base Essentials</a:t>
            </a:r>
            <a:endParaRPr lang="pt-BR" b="0" i="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42486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i="0" dirty="0"/>
              <a:t>Etapa 2 – Descrição das Entidade</a:t>
            </a:r>
            <a:endParaRPr lang="pt-PT" altLang="pt-BR" sz="2000" b="0" i="0" dirty="0"/>
          </a:p>
          <a:p>
            <a:pPr>
              <a:defRPr/>
            </a:pPr>
            <a:endParaRPr lang="pt-BR" sz="2000" b="0" i="0" dirty="0"/>
          </a:p>
          <a:p>
            <a:pPr>
              <a:defRPr/>
            </a:pPr>
            <a:r>
              <a:rPr lang="pt-BR" sz="2000" b="0" i="0" dirty="0"/>
              <a:t>Entidade Especialidade</a:t>
            </a: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Exemplo: Clínica Médica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0" y="2636912"/>
            <a:ext cx="7874806" cy="28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7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424863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i="0" dirty="0"/>
              <a:t>Etapa 2 – Descrição das Entidade</a:t>
            </a:r>
            <a:endParaRPr lang="pt-PT" altLang="pt-BR" sz="2000" b="0" i="0" dirty="0"/>
          </a:p>
          <a:p>
            <a:pPr>
              <a:defRPr/>
            </a:pPr>
            <a:endParaRPr lang="pt-BR" sz="2000" b="0" i="0" dirty="0"/>
          </a:p>
          <a:p>
            <a:pPr>
              <a:defRPr/>
            </a:pPr>
            <a:r>
              <a:rPr lang="pt-BR" sz="2000" b="0" i="0" dirty="0"/>
              <a:t>Uma vez determinada a entidade Especialidade, vamos a entidade </a:t>
            </a:r>
            <a:r>
              <a:rPr lang="pt-BR" sz="2000" i="0" dirty="0"/>
              <a:t>Médico</a:t>
            </a:r>
            <a:r>
              <a:rPr lang="pt-BR" sz="2000" b="0" i="0" dirty="0"/>
              <a:t> que (que será representada por “medico” no modelo “tecnológico”). Esta está relacionada a Especialidade, pois uma de nossas premissas é que cada médico tem uma especialidade (depois pense numa solução considerando a possibilidade de um médico ter mais de uma especialidade, por exemplo, ser cardiologista determinado período do dia e clínico geral, noutra parte do dia).</a:t>
            </a:r>
          </a:p>
          <a:p>
            <a:pPr>
              <a:defRPr/>
            </a:pPr>
            <a:endParaRPr lang="pt-BR" sz="2000" b="0" i="0" dirty="0"/>
          </a:p>
          <a:p>
            <a:pPr>
              <a:defRPr/>
            </a:pPr>
            <a:r>
              <a:rPr lang="pt-BR" sz="2000" b="0" i="0" dirty="0"/>
              <a:t>Podemos determinar um código (uma chave artificial) para identificar cada médico exclusivamente ou ainda escolher uma chave natural a cada médico, seu CRM.</a:t>
            </a:r>
          </a:p>
          <a:p>
            <a:pPr>
              <a:defRPr/>
            </a:pPr>
            <a:endParaRPr lang="pt-BR" sz="2000" b="0" i="0" dirty="0"/>
          </a:p>
          <a:p>
            <a:pPr>
              <a:defRPr/>
            </a:pPr>
            <a:r>
              <a:rPr lang="pt-BR" sz="2000" b="0" i="0" dirty="0"/>
              <a:t>Mas, devemos tomar muito cuidado nessa escolha (pesquise mais sobre </a:t>
            </a:r>
            <a:r>
              <a:rPr lang="pt-BR" sz="2000" b="0" i="0" dirty="0" err="1"/>
              <a:t>CRMs</a:t>
            </a:r>
            <a:r>
              <a:rPr lang="pt-BR" sz="2000" b="0" i="0" dirty="0"/>
              <a:t>...).</a:t>
            </a:r>
          </a:p>
          <a:p>
            <a:pPr>
              <a:defRPr/>
            </a:pP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Exemplo: Clínica Médica</a:t>
            </a:r>
          </a:p>
        </p:txBody>
      </p:sp>
    </p:spTree>
    <p:extLst>
      <p:ext uri="{BB962C8B-B14F-4D97-AF65-F5344CB8AC3E}">
        <p14:creationId xmlns:p14="http://schemas.microsoft.com/office/powerpoint/2010/main" val="273667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42486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i="0" dirty="0"/>
              <a:t>Etapa 2 – Descrição das Entidade</a:t>
            </a:r>
            <a:endParaRPr lang="pt-PT" altLang="pt-BR" sz="2000" b="0" i="0" dirty="0"/>
          </a:p>
          <a:p>
            <a:pPr>
              <a:defRPr/>
            </a:pPr>
            <a:endParaRPr lang="pt-BR" sz="2000" b="0" i="0" dirty="0"/>
          </a:p>
          <a:p>
            <a:pPr>
              <a:defRPr/>
            </a:pPr>
            <a:r>
              <a:rPr lang="pt-BR" sz="2000" b="0" i="0" dirty="0"/>
              <a:t>Entidade Médico</a:t>
            </a: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Exemplo: Clínica Médica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123192"/>
            <a:ext cx="5632827" cy="399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1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42486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i="0" dirty="0"/>
              <a:t>Etapa 2 – Descrição das Entidade</a:t>
            </a:r>
            <a:endParaRPr lang="pt-PT" altLang="pt-BR" sz="2000" b="0" i="0" dirty="0"/>
          </a:p>
          <a:p>
            <a:pPr>
              <a:defRPr/>
            </a:pPr>
            <a:endParaRPr lang="pt-BR" sz="2000" b="0" i="0" dirty="0"/>
          </a:p>
          <a:p>
            <a:pPr>
              <a:defRPr/>
            </a:pPr>
            <a:r>
              <a:rPr lang="pt-BR" sz="2000" b="0" i="0" dirty="0"/>
              <a:t>Paciente...</a:t>
            </a:r>
          </a:p>
          <a:p>
            <a:pPr>
              <a:defRPr/>
            </a:pP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Exemplo: Clínica Médica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90" y="2060848"/>
            <a:ext cx="6361905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42486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i="0" dirty="0"/>
              <a:t>Etapa 2 – Descrição das Entidade</a:t>
            </a:r>
            <a:endParaRPr lang="pt-PT" altLang="pt-BR" sz="2000" b="0" i="0" dirty="0"/>
          </a:p>
          <a:p>
            <a:pPr>
              <a:defRPr/>
            </a:pPr>
            <a:endParaRPr lang="pt-BR" sz="2000" b="0" i="0" dirty="0"/>
          </a:p>
          <a:p>
            <a:pPr>
              <a:defRPr/>
            </a:pPr>
            <a:r>
              <a:rPr lang="pt-BR" sz="2000" b="0" i="0" dirty="0"/>
              <a:t>Paciente ...</a:t>
            </a: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Exemplo: Clínica Médica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674928"/>
            <a:ext cx="6752381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7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424863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i="0" dirty="0"/>
              <a:t>Etapa 2 – Descrição das Entidade</a:t>
            </a:r>
            <a:endParaRPr lang="pt-PT" altLang="pt-BR" sz="2000" b="0" i="0" dirty="0"/>
          </a:p>
          <a:p>
            <a:pPr>
              <a:defRPr/>
            </a:pPr>
            <a:endParaRPr lang="pt-BR" sz="2000" b="0" i="0" dirty="0"/>
          </a:p>
          <a:p>
            <a:pPr>
              <a:defRPr/>
            </a:pPr>
            <a:r>
              <a:rPr lang="pt-BR" sz="2000" b="0" i="0" dirty="0"/>
              <a:t>Vamos juntos descrever os atributos identificados nas imagens e vamos também acrescer outros, que julgarmos interessantes para controle de uma clínica médica (oftalmológica, odontológica, ...).</a:t>
            </a:r>
          </a:p>
          <a:p>
            <a:pPr>
              <a:defRPr/>
            </a:pP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Exemplo: Clínica Médica</a:t>
            </a:r>
          </a:p>
        </p:txBody>
      </p:sp>
    </p:spTree>
    <p:extLst>
      <p:ext uri="{BB962C8B-B14F-4D97-AF65-F5344CB8AC3E}">
        <p14:creationId xmlns:p14="http://schemas.microsoft.com/office/powerpoint/2010/main" val="424928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424863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Ao longo de nosso curso faremos inúmeros exercícios de modelagem, de construção de tabelas, de acessos SQL e de programação SQL em duas tecnologias distintas.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Por isso mesmo, não podemos nos dar ao luxo de, a cada exercício novo, construirmos novamente o que já fizemos em aulas anteriores. 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Assim, não perca e nem deixe de ter todos os materiais necessários para voltar a trabalhar, em novos exercícios, com os exercícios que foram anteriormente trabalhados.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Nosso primeiro exercício será um paradigma importante para essa forma de trabalhar. Começaremos com um cadastro de cliente que atenderá a pequenas especificações. Contudo, muitos serão os problemas que envolverão clientes, fazendo com que esse cadastro volte a ser trabalhado futuramente.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 </a:t>
            </a: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Exercícios: Modelos Básicos</a:t>
            </a:r>
          </a:p>
        </p:txBody>
      </p:sp>
    </p:spTree>
    <p:extLst>
      <p:ext uri="{BB962C8B-B14F-4D97-AF65-F5344CB8AC3E}">
        <p14:creationId xmlns:p14="http://schemas.microsoft.com/office/powerpoint/2010/main" val="330688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424863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i="0" dirty="0"/>
              <a:t>Exercício 3 – Descrição do Problema</a:t>
            </a:r>
            <a:r>
              <a:rPr lang="pt-BR" altLang="pt-BR" sz="2000" b="0" i="0" dirty="0"/>
              <a:t>: Considere uma pequena empresa, a ASTECO, assistência técnica de computadores, que precisa de um cadastro de clientes para duas finalidades bastante específicas: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altLang="pt-BR" sz="2000" b="0" i="0" dirty="0"/>
              <a:t>Ter os telefones de seus vários contatos. A empresa atende a grandes bancos, que possuem vários contatos e a ASTECO constantemente perde os telefones destes contatos. Cada contato pode ter um ou mais telefones.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altLang="pt-BR" sz="2000" b="0" i="0" dirty="0"/>
              <a:t>Ter os e-mails de contatos de determinado departamento. Muitas vezes a ASTECO precisa se comunicar não com uma pessoa, mas com várias de determinado departamento através de e-mails, o que sempre causa problemas, pois não sabe ao certo quem pertence a determinado departamento e nem qual seu e-mail. Cada contato tem apenas um e-mail.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 </a:t>
            </a: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Exercícios: Modelos Básicos</a:t>
            </a:r>
          </a:p>
        </p:txBody>
      </p:sp>
    </p:spTree>
    <p:extLst>
      <p:ext uri="{BB962C8B-B14F-4D97-AF65-F5344CB8AC3E}">
        <p14:creationId xmlns:p14="http://schemas.microsoft.com/office/powerpoint/2010/main" val="303543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64096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i="0" dirty="0"/>
              <a:t>Exercício 4 – Pede-se</a:t>
            </a:r>
            <a:r>
              <a:rPr lang="pt-BR" altLang="pt-BR" sz="2000" b="0" i="0" dirty="0"/>
              <a:t>: Elabore um cadastro de produtos composto por quantas entidades/tabelas forem necessárias. 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Sugestão: Pesquise formulários na internet, como fez com clientes. </a:t>
            </a: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Exercícios: Modelos Básicos</a:t>
            </a:r>
          </a:p>
        </p:txBody>
      </p:sp>
    </p:spTree>
    <p:extLst>
      <p:ext uri="{BB962C8B-B14F-4D97-AF65-F5344CB8AC3E}">
        <p14:creationId xmlns:p14="http://schemas.microsoft.com/office/powerpoint/2010/main" val="2149272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9509E34-8E63-4D06-8BEB-689B6DA3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  <p:extLst>
      <p:ext uri="{BB962C8B-B14F-4D97-AF65-F5344CB8AC3E}">
        <p14:creationId xmlns:p14="http://schemas.microsoft.com/office/powerpoint/2010/main" val="195146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Exemplo de Aplicação do Modelo de Entidade e Relacionamento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Exercício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908720"/>
            <a:ext cx="842486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“Felizmente”, todos nós conhecemos uma clínica médica. 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Nosso exemplo inicial, embora longe de tratar toda complexidade que é o atendimento de pacientes numa clínica médica, procurará representar algumas de suas características.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O primeiro, e fundamental passo, é entender os requisitos do negócio, o que nos permitirá identificar os dados necessários ao sistema.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Nesse primeiro exemplo, vamos apresentar conceitos e imagens de um sistema real, de forma a demonstrar como as situações descritas ocorrem no “mundo real”.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Tenhamos em mente, entretanto, que nosso modelo final, “nossa reposta” será uma pálida representação do caso real que estamos usando...</a:t>
            </a: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Exemplo: Clínica Médica</a:t>
            </a:r>
          </a:p>
        </p:txBody>
      </p:sp>
    </p:spTree>
    <p:extLst>
      <p:ext uri="{BB962C8B-B14F-4D97-AF65-F5344CB8AC3E}">
        <p14:creationId xmlns:p14="http://schemas.microsoft.com/office/powerpoint/2010/main" val="181832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908720"/>
            <a:ext cx="8424863" cy="326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Apresentaremos uma “metodologia” que pode ser seguida no levantamento de requisitos, principalmente no que concerne a etapa de levantamento de dados, mas cumpre observar que são várias as técnicas existentes, que quando corretamente usadas, levam a ótimos resultados, mesmo que os modelos de dados e as aplicações sejam significativamente distintas entre si.</a:t>
            </a:r>
          </a:p>
          <a:p>
            <a:pPr algn="just">
              <a:lnSpc>
                <a:spcPct val="150000"/>
              </a:lnSpc>
            </a:pP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Exemplo: Clínica Médica</a:t>
            </a:r>
          </a:p>
        </p:txBody>
      </p:sp>
    </p:spTree>
    <p:extLst>
      <p:ext uri="{BB962C8B-B14F-4D97-AF65-F5344CB8AC3E}">
        <p14:creationId xmlns:p14="http://schemas.microsoft.com/office/powerpoint/2010/main" val="11750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424863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i="0" dirty="0"/>
              <a:t>Etapa 1 – Levantamento de Requisitos</a:t>
            </a:r>
          </a:p>
          <a:p>
            <a:pPr algn="just">
              <a:lnSpc>
                <a:spcPct val="150000"/>
              </a:lnSpc>
            </a:pPr>
            <a:endParaRPr lang="pt-PT" altLang="pt-BR" sz="2000" b="0" i="0" dirty="0"/>
          </a:p>
          <a:p>
            <a:pPr>
              <a:defRPr/>
            </a:pPr>
            <a:r>
              <a:rPr lang="pt-BR" sz="2000" b="0" i="0" dirty="0"/>
              <a:t>Trata-se de uma descrição concisa das características e necessidades do sistema, em que preferencialmente devem conter imagens de sistemas semelhantes, formulários, fichas e todos os recursos adequados para descrever o sistema a ser construído.</a:t>
            </a:r>
          </a:p>
          <a:p>
            <a:pPr>
              <a:defRPr/>
            </a:pPr>
            <a:endParaRPr lang="pt-BR" sz="2000" b="0" i="0" dirty="0"/>
          </a:p>
          <a:p>
            <a:pPr>
              <a:defRPr/>
            </a:pPr>
            <a:r>
              <a:rPr lang="pt-BR" sz="2000" b="0" i="0" dirty="0"/>
              <a:t>É importante observar que a técnica de se descrever o sistema como uma breve história ou ainda com Diagramas de Fluxo de Dados, são técnicas antigas e que devem ser evitadas.</a:t>
            </a:r>
          </a:p>
          <a:p>
            <a:pPr>
              <a:defRPr/>
            </a:pPr>
            <a:endParaRPr lang="pt-BR" sz="2000" b="0" i="0" dirty="0"/>
          </a:p>
          <a:p>
            <a:pPr>
              <a:defRPr/>
            </a:pPr>
            <a:r>
              <a:rPr lang="pt-BR" sz="2000" b="0" i="0" dirty="0"/>
              <a:t>Contra a primeira pesa o fato de que acabam sendo lidas superficialmente e ignoradas em seus detalhes, que por vezes são muito relevantes.</a:t>
            </a:r>
          </a:p>
          <a:p>
            <a:pPr>
              <a:defRPr/>
            </a:pPr>
            <a:endParaRPr lang="pt-BR" sz="2000" b="0" i="0" dirty="0"/>
          </a:p>
          <a:p>
            <a:pPr>
              <a:defRPr/>
            </a:pPr>
            <a:r>
              <a:rPr lang="pt-BR" sz="2000" b="0" i="0" dirty="0"/>
              <a:t>Contra a segunda pesa o fato de serem incompreensíveis ao usuário final, que acaba aprovando algo que não compreendeu bem o que é ...</a:t>
            </a:r>
          </a:p>
          <a:p>
            <a:pPr algn="just">
              <a:lnSpc>
                <a:spcPct val="150000"/>
              </a:lnSpc>
            </a:pP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Exemplo: Clínica Médica</a:t>
            </a:r>
          </a:p>
        </p:txBody>
      </p:sp>
    </p:spTree>
    <p:extLst>
      <p:ext uri="{BB962C8B-B14F-4D97-AF65-F5344CB8AC3E}">
        <p14:creationId xmlns:p14="http://schemas.microsoft.com/office/powerpoint/2010/main" val="182084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424863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i="0" dirty="0"/>
              <a:t>Etapa 1 – Levantamento de Requisitos</a:t>
            </a:r>
          </a:p>
          <a:p>
            <a:pPr algn="just">
              <a:lnSpc>
                <a:spcPct val="150000"/>
              </a:lnSpc>
            </a:pPr>
            <a:endParaRPr lang="pt-PT" altLang="pt-BR" sz="2000" b="0" i="0" dirty="0"/>
          </a:p>
          <a:p>
            <a:pPr>
              <a:defRPr/>
            </a:pPr>
            <a:r>
              <a:rPr lang="pt-BR" sz="2000" b="0" i="0" dirty="0"/>
              <a:t>Basicamente, um sistema de Clínica médica possui uma </a:t>
            </a:r>
            <a:r>
              <a:rPr lang="pt-BR" sz="2000" i="0" dirty="0"/>
              <a:t>Agenda</a:t>
            </a:r>
            <a:r>
              <a:rPr lang="pt-BR" sz="2000" b="0" i="0" dirty="0"/>
              <a:t>, que registra o atendimento que cada </a:t>
            </a:r>
            <a:r>
              <a:rPr lang="pt-BR" sz="2000" i="0" dirty="0"/>
              <a:t>Paciente</a:t>
            </a:r>
            <a:r>
              <a:rPr lang="pt-BR" sz="2000" b="0" i="0" dirty="0"/>
              <a:t> realiza, sendo atendido por um </a:t>
            </a:r>
            <a:r>
              <a:rPr lang="pt-BR" sz="2000" i="0" dirty="0"/>
              <a:t>Médico</a:t>
            </a:r>
            <a:r>
              <a:rPr lang="pt-BR" sz="2000" b="0" i="0" dirty="0"/>
              <a:t>. </a:t>
            </a:r>
          </a:p>
          <a:p>
            <a:pPr>
              <a:defRPr/>
            </a:pPr>
            <a:endParaRPr lang="pt-BR" sz="2000" b="0" i="0" dirty="0"/>
          </a:p>
          <a:p>
            <a:pPr>
              <a:defRPr/>
            </a:pPr>
            <a:r>
              <a:rPr lang="pt-BR" sz="2000" b="0" i="0" dirty="0"/>
              <a:t>Obviamente, temos vários e importantes detalhes, que não iremos considerar, nesse momento: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b="0" i="0" dirty="0"/>
              <a:t>O médico pode indicar necessidade de registrar mais de um horário, em sequência, para um mesmo paciente.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b="0" i="0" dirty="0"/>
              <a:t>O médico pode ter preferências no atendimento para determinado convênio, que pode ter mais de um paciente por dia. Outro convênio, por exemplo, somente tem atendimentos num dia da semana.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b="0" i="0" dirty="0"/>
              <a:t>É possível que existam valores distintos pagos por tipo de paciente.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b="0" i="0" dirty="0"/>
              <a:t>O mesmo médico pode atender a várias especialidades distintas.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b="0" i="0" dirty="0"/>
              <a:t>A forma de pagamento pode variar bastante, indo de apenas dinheiro até por cartão de crédito e remunerada pelo convênio.</a:t>
            </a:r>
          </a:p>
          <a:p>
            <a:pPr algn="just">
              <a:lnSpc>
                <a:spcPct val="150000"/>
              </a:lnSpc>
            </a:pP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Exemplo: Clínica Médica</a:t>
            </a:r>
          </a:p>
        </p:txBody>
      </p:sp>
    </p:spTree>
    <p:extLst>
      <p:ext uri="{BB962C8B-B14F-4D97-AF65-F5344CB8AC3E}">
        <p14:creationId xmlns:p14="http://schemas.microsoft.com/office/powerpoint/2010/main" val="206081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42486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i="0" dirty="0"/>
              <a:t>Etapa 1 – Levantamento de Requisitos</a:t>
            </a:r>
          </a:p>
          <a:p>
            <a:pPr algn="just">
              <a:lnSpc>
                <a:spcPct val="150000"/>
              </a:lnSpc>
            </a:pPr>
            <a:endParaRPr lang="pt-PT" altLang="pt-BR" sz="2000" b="0" i="0" dirty="0"/>
          </a:p>
          <a:p>
            <a:pPr>
              <a:defRPr/>
            </a:pPr>
            <a:r>
              <a:rPr lang="pt-BR" sz="2000" b="0" i="0" dirty="0"/>
              <a:t>Considerando então já termos três entidades (</a:t>
            </a:r>
            <a:r>
              <a:rPr lang="pt-BR" sz="2000" i="0" dirty="0"/>
              <a:t>Agenda</a:t>
            </a:r>
            <a:r>
              <a:rPr lang="pt-BR" sz="2000" b="0" i="0" dirty="0"/>
              <a:t>, </a:t>
            </a:r>
            <a:r>
              <a:rPr lang="pt-BR" sz="2000" i="0" dirty="0"/>
              <a:t>Paciente</a:t>
            </a:r>
            <a:r>
              <a:rPr lang="pt-BR" sz="2000" b="0" i="0" dirty="0"/>
              <a:t> e </a:t>
            </a:r>
            <a:r>
              <a:rPr lang="pt-BR" sz="2000" i="0" dirty="0"/>
              <a:t>Médico</a:t>
            </a:r>
            <a:r>
              <a:rPr lang="pt-BR" sz="2000" b="0" i="0" dirty="0"/>
              <a:t>). Pensando numa policlínica, ou seja, atende a várias especialidades, precisaremos de uma nova entidade: </a:t>
            </a:r>
            <a:r>
              <a:rPr lang="pt-BR" sz="2000" i="0" dirty="0"/>
              <a:t>Especialidade.</a:t>
            </a:r>
            <a:endParaRPr lang="pt-BR" sz="2000" b="0" i="0" dirty="0"/>
          </a:p>
          <a:p>
            <a:pPr algn="just"/>
            <a:endParaRPr lang="pt-PT" altLang="pt-BR" sz="2000" b="0" i="0" dirty="0"/>
          </a:p>
          <a:p>
            <a:pPr algn="just"/>
            <a:r>
              <a:rPr lang="pt-PT" altLang="pt-BR" sz="2000" b="0" i="0" dirty="0"/>
              <a:t>Quanto a remuneração, vamos supor que essa clínica atenda apenas a um convênio (seja clínica exclusiva de um plano de saúde), mas que esses pacientes tenham planos distintos, o que nos leva a outra entidade: </a:t>
            </a:r>
            <a:r>
              <a:rPr lang="pt-PT" altLang="pt-BR" sz="2000" i="0" dirty="0"/>
              <a:t>Plano.</a:t>
            </a:r>
          </a:p>
          <a:p>
            <a:pPr algn="just"/>
            <a:endParaRPr lang="pt-PT" altLang="pt-BR" sz="2000" b="0" i="0" dirty="0"/>
          </a:p>
          <a:p>
            <a:pPr algn="just"/>
            <a:r>
              <a:rPr lang="pt-PT" altLang="pt-BR" sz="2000" b="0" i="0" dirty="0"/>
              <a:t>As imagens a seguir tentam demonstrar o que foi dito a respeito de imagens dizerem mais que palavras...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Exemplo: Clínica Médica</a:t>
            </a:r>
          </a:p>
        </p:txBody>
      </p:sp>
    </p:spTree>
    <p:extLst>
      <p:ext uri="{BB962C8B-B14F-4D97-AF65-F5344CB8AC3E}">
        <p14:creationId xmlns:p14="http://schemas.microsoft.com/office/powerpoint/2010/main" val="163661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3" y="1966369"/>
            <a:ext cx="4064325" cy="4114160"/>
          </a:xfrm>
          <a:prstGeom prst="rect">
            <a:avLst/>
          </a:prstGeom>
        </p:spPr>
      </p:pic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424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i="0" dirty="0"/>
              <a:t>Etapa 1 – Levantamento de Requisitos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b="0" i="0" dirty="0"/>
              <a:t>É fácil perceber que teremos muitas entidades para discutir...</a:t>
            </a:r>
          </a:p>
          <a:p>
            <a:pPr algn="just">
              <a:lnSpc>
                <a:spcPct val="150000"/>
              </a:lnSpc>
            </a:pPr>
            <a:endParaRPr lang="pt-BR" altLang="pt-BR" sz="2000" i="0" dirty="0"/>
          </a:p>
          <a:p>
            <a:pPr algn="just">
              <a:lnSpc>
                <a:spcPct val="150000"/>
              </a:lnSpc>
            </a:pP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Exemplo: Clínica Médica</a:t>
            </a:r>
          </a:p>
        </p:txBody>
      </p:sp>
    </p:spTree>
    <p:extLst>
      <p:ext uri="{BB962C8B-B14F-4D97-AF65-F5344CB8AC3E}">
        <p14:creationId xmlns:p14="http://schemas.microsoft.com/office/powerpoint/2010/main" val="117239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3"/>
          <p:cNvSpPr>
            <a:spLocks noChangeArrowheads="1"/>
          </p:cNvSpPr>
          <p:nvPr/>
        </p:nvSpPr>
        <p:spPr bwMode="auto">
          <a:xfrm>
            <a:off x="179512" y="764024"/>
            <a:ext cx="8424863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i="0" dirty="0"/>
              <a:t>Etapa 2 – Descrição das Entidade</a:t>
            </a:r>
            <a:endParaRPr lang="pt-PT" altLang="pt-BR" sz="2000" b="0" i="0" dirty="0"/>
          </a:p>
          <a:p>
            <a:pPr>
              <a:defRPr/>
            </a:pPr>
            <a:endParaRPr lang="pt-BR" sz="2000" b="0" i="0" dirty="0"/>
          </a:p>
          <a:p>
            <a:pPr>
              <a:defRPr/>
            </a:pPr>
            <a:r>
              <a:rPr lang="pt-BR" sz="2000" b="0" i="0" dirty="0"/>
              <a:t>Em nosso pequeno exemplo nomeamos quatro entidades, mas precisamos também indicar seus atributos, sua chave primária e seus relacionamentos.</a:t>
            </a:r>
          </a:p>
          <a:p>
            <a:pPr>
              <a:defRPr/>
            </a:pPr>
            <a:endParaRPr lang="pt-BR" altLang="pt-BR" sz="2000" b="0" i="0" dirty="0"/>
          </a:p>
          <a:p>
            <a:pPr>
              <a:defRPr/>
            </a:pPr>
            <a:r>
              <a:rPr lang="pt-BR" altLang="pt-BR" sz="2000" b="0" i="0" dirty="0"/>
              <a:t>Vamos começar por </a:t>
            </a:r>
            <a:r>
              <a:rPr lang="pt-BR" altLang="pt-BR" sz="2000" i="0" dirty="0"/>
              <a:t>Especialidade</a:t>
            </a:r>
            <a:r>
              <a:rPr lang="pt-BR" altLang="pt-BR" sz="2000" b="0" i="0" dirty="0"/>
              <a:t>, que é uma entidade que irá classificar médicos. Esse tipo de entidade irá gerar uma </a:t>
            </a:r>
            <a:r>
              <a:rPr lang="pt-BR" altLang="pt-BR" sz="2000" dirty="0"/>
              <a:t>tabela</a:t>
            </a:r>
            <a:r>
              <a:rPr lang="pt-BR" altLang="pt-BR" sz="2000" b="0" i="0" dirty="0"/>
              <a:t> no modelo relacional que é conhecida como </a:t>
            </a:r>
            <a:r>
              <a:rPr lang="pt-BR" altLang="pt-BR" sz="2000" b="0" dirty="0"/>
              <a:t>classificatória </a:t>
            </a:r>
            <a:r>
              <a:rPr lang="pt-BR" altLang="pt-BR" sz="2000" b="0" i="0" dirty="0"/>
              <a:t>ou </a:t>
            </a:r>
            <a:r>
              <a:rPr lang="pt-BR" altLang="pt-BR" sz="2000" b="0" dirty="0"/>
              <a:t>de referência.</a:t>
            </a:r>
          </a:p>
          <a:p>
            <a:pPr>
              <a:defRPr/>
            </a:pPr>
            <a:endParaRPr lang="pt-BR" altLang="pt-BR" sz="2000" b="0" i="0" dirty="0"/>
          </a:p>
          <a:p>
            <a:pPr>
              <a:defRPr/>
            </a:pPr>
            <a:r>
              <a:rPr lang="pt-BR" altLang="pt-BR" sz="2000" b="0" i="0" dirty="0"/>
              <a:t>Seus atributos serão seu </a:t>
            </a:r>
            <a:r>
              <a:rPr lang="pt-BR" altLang="pt-BR" sz="2000" dirty="0"/>
              <a:t>código</a:t>
            </a:r>
            <a:r>
              <a:rPr lang="pt-BR" altLang="pt-BR" sz="2000" b="0" dirty="0"/>
              <a:t> </a:t>
            </a:r>
            <a:r>
              <a:rPr lang="pt-BR" altLang="pt-BR" sz="2000" b="0" i="0" dirty="0"/>
              <a:t>que também é sua </a:t>
            </a:r>
            <a:r>
              <a:rPr lang="pt-BR" altLang="pt-BR" sz="2000" dirty="0"/>
              <a:t>chave primária</a:t>
            </a:r>
            <a:r>
              <a:rPr lang="pt-BR" altLang="pt-BR" sz="2000" b="0" i="0" dirty="0"/>
              <a:t> e ao menos mais um atributo descritivo, que no caso é a descrição da especialidade, que chamaremos de </a:t>
            </a:r>
            <a:r>
              <a:rPr lang="pt-BR" altLang="pt-BR" sz="2000" dirty="0"/>
              <a:t>descrição.</a:t>
            </a:r>
          </a:p>
          <a:p>
            <a:pPr>
              <a:defRPr/>
            </a:pPr>
            <a:endParaRPr lang="pt-BR" altLang="pt-BR" sz="2000" b="0" i="0" dirty="0"/>
          </a:p>
          <a:p>
            <a:pPr>
              <a:defRPr/>
            </a:pPr>
            <a:r>
              <a:rPr lang="pt-BR" altLang="pt-BR" sz="2000" b="0" i="0" dirty="0"/>
              <a:t>Temos aqui um ponto bastante significativo. Chamaremos Código e Descrição e até pronunciaremos dessa forma, mas escreveremos “</a:t>
            </a:r>
            <a:r>
              <a:rPr lang="pt-BR" altLang="pt-BR" sz="2000" b="0" i="0" dirty="0" err="1"/>
              <a:t>codigo</a:t>
            </a:r>
            <a:r>
              <a:rPr lang="pt-BR" altLang="pt-BR" sz="2000" b="0" i="0" dirty="0"/>
              <a:t>” e “</a:t>
            </a:r>
            <a:r>
              <a:rPr lang="pt-BR" altLang="pt-BR" sz="2000" b="0" i="0" dirty="0" err="1"/>
              <a:t>descricao</a:t>
            </a:r>
            <a:r>
              <a:rPr lang="pt-BR" altLang="pt-BR" sz="2000" b="0" i="0" dirty="0"/>
              <a:t>“. Muito cuidado com os corretores automáticos, que teimam em nos ajudar...</a:t>
            </a:r>
            <a:endParaRPr lang="pt-PT" altLang="pt-BR" sz="2000" b="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Exemplo: Clínica Médica</a:t>
            </a:r>
          </a:p>
        </p:txBody>
      </p:sp>
    </p:spTree>
    <p:extLst>
      <p:ext uri="{BB962C8B-B14F-4D97-AF65-F5344CB8AC3E}">
        <p14:creationId xmlns:p14="http://schemas.microsoft.com/office/powerpoint/2010/main" val="80774935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6797</TotalTime>
  <Words>1289</Words>
  <Application>Microsoft Office PowerPoint</Application>
  <PresentationFormat>Papel Carta (216 x 279 mm)</PresentationFormat>
  <Paragraphs>102</Paragraphs>
  <Slides>19</Slides>
  <Notes>19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Gotham-Bold</vt:lpstr>
      <vt:lpstr>Square721 BT</vt:lpstr>
      <vt:lpstr>Times New Roman</vt:lpstr>
      <vt:lpstr>Wingdings</vt:lpstr>
      <vt:lpstr>Personalizar design</vt:lpstr>
      <vt:lpstr>Default Design</vt:lpstr>
      <vt:lpstr>CorelDRAW.Graphic.10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- FACULDADE DE INFORMÁTICA PAULISTA</dc:title>
  <dc:creator>Gutenberg Silveira</dc:creator>
  <cp:lastModifiedBy>Jorge Luiz Surian</cp:lastModifiedBy>
  <cp:revision>464</cp:revision>
  <dcterms:created xsi:type="dcterms:W3CDTF">1999-05-02T13:25:21Z</dcterms:created>
  <dcterms:modified xsi:type="dcterms:W3CDTF">2019-04-28T22:03:38Z</dcterms:modified>
</cp:coreProperties>
</file>