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36"/>
  </p:notesMasterIdLst>
  <p:handoutMasterIdLst>
    <p:handoutMasterId r:id="rId37"/>
  </p:handoutMasterIdLst>
  <p:sldIdLst>
    <p:sldId id="363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6" r:id="rId12"/>
    <p:sldId id="428" r:id="rId13"/>
    <p:sldId id="429" r:id="rId14"/>
    <p:sldId id="431" r:id="rId15"/>
    <p:sldId id="432" r:id="rId16"/>
    <p:sldId id="434" r:id="rId17"/>
    <p:sldId id="435" r:id="rId18"/>
    <p:sldId id="437" r:id="rId19"/>
    <p:sldId id="459" r:id="rId20"/>
    <p:sldId id="440" r:id="rId21"/>
    <p:sldId id="442" r:id="rId22"/>
    <p:sldId id="443" r:id="rId23"/>
    <p:sldId id="446" r:id="rId24"/>
    <p:sldId id="447" r:id="rId25"/>
    <p:sldId id="450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60" r:id="rId34"/>
    <p:sldId id="416" r:id="rId35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82"/>
    </p:cViewPr>
  </p:sorter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" Type="http://schemas.openxmlformats.org/officeDocument/2006/relationships/slide" Target="slides/slide8.xml"/><Relationship Id="rId21" Type="http://schemas.openxmlformats.org/officeDocument/2006/relationships/slide" Target="slides/slide26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2" Type="http://schemas.openxmlformats.org/officeDocument/2006/relationships/slide" Target="slides/slide7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29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10" Type="http://schemas.openxmlformats.org/officeDocument/2006/relationships/slide" Target="slides/slide15.xml"/><Relationship Id="rId19" Type="http://schemas.openxmlformats.org/officeDocument/2006/relationships/slide" Target="slides/slide24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27.xml"/><Relationship Id="rId27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4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77825" y="211138"/>
          <a:ext cx="64531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1138"/>
                        <a:ext cx="64531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23838" y="8875713"/>
          <a:ext cx="6816725" cy="373062"/>
        </p:xfrm>
        <a:graphic>
          <a:graphicData uri="http://schemas.openxmlformats.org/drawingml/2006/table">
            <a:tbl>
              <a:tblPr/>
              <a:tblGrid>
                <a:gridCol w="584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28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1675" y="9145588"/>
            <a:ext cx="833438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4523692F-00CA-47AB-9651-05479E386F52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805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65C6D828-459D-43E4-9106-D2BD98BC1A46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11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41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33E08899-E91E-4A37-80DD-17FFAD8CCAA3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12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78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D5A52812-79D2-4736-ADAC-B96503BABA11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13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0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583C9842-3835-4593-A1AB-A16E87BDA960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14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6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A642DD33-0E29-477B-B2D2-F0D93F33899D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15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34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E76413DE-AAC1-427A-B045-710F522BABCB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16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20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1BA4BA18-C309-4499-BA3F-ECFFEE86B85D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17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1BA4BA18-C309-4499-BA3F-ECFFEE86B85D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18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8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573A56A7-0013-4C2F-9CC3-075EA7242D82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19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08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6867B0CC-D56E-449C-A6B5-3CB1FE2A4FE0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20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2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7DF1588E-3726-4CBB-B56A-1B8C7C7E3173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r>
              <a:rPr lang="pt-BR" altLang="pt-BR">
                <a:latin typeface="Arial" panose="020B0604020202020204" pitchFamily="34" charset="0"/>
              </a:rPr>
              <a:t>Outras Definições:</a:t>
            </a:r>
          </a:p>
          <a:p>
            <a:pPr>
              <a:lnSpc>
                <a:spcPct val="82000"/>
              </a:lnSpc>
            </a:pPr>
            <a:r>
              <a:rPr lang="pt-BR" altLang="pt-BR">
                <a:latin typeface="Arial" panose="020B0604020202020204" pitchFamily="34" charset="0"/>
              </a:rPr>
              <a:t>Reunião de arquivos de dados de toda a organização em algum tipo de armazenamento, sendo manipulado por um conjunto de programas.</a:t>
            </a:r>
          </a:p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32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5F4E0391-7216-434E-8B25-E8CE3396DBF0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21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43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8B394077-EBD5-4C9B-9290-991B115A0B09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22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94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D219AF98-E044-4BEF-A044-1B44D24B33E7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23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32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78B0CBC0-A750-448C-9916-C76CE64A7ACC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24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78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43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8DD8C3F8-321E-447A-8778-D17852D3D057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25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89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56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8D3F2E23-9A02-4113-B2F7-260BC19A363C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26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4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3E6C8FA9-1DE2-468C-ABEB-C5FE9B453A48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27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71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0C532797-0257-48A4-B421-9C4DC1C8BE0E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28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0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80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0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F9061C09-973C-4A70-BF95-E2FF8942332C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29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2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82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2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DE7E7F00-EEC5-47F5-9BBD-C1648C7B209A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30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5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95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2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45B6C52D-D61B-4A30-BE29-06DAAE919D2A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4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r>
              <a:rPr lang="pt-BR" altLang="pt-BR">
                <a:latin typeface="Arial" panose="020B0604020202020204" pitchFamily="34" charset="0"/>
              </a:rPr>
              <a:t>Outras Definições:</a:t>
            </a:r>
          </a:p>
          <a:p>
            <a:r>
              <a:rPr lang="pt-BR" altLang="pt-BR">
                <a:latin typeface="Arial" panose="020B0604020202020204" pitchFamily="34" charset="0"/>
              </a:rPr>
              <a:t>Software que incorpora as funções de definição, recuperação e alteração de dados em um banco de dados.</a:t>
            </a:r>
          </a:p>
          <a:p>
            <a:endParaRPr lang="pt-PT" altLang="pt-BR">
              <a:latin typeface="Arial" panose="020B0604020202020204" pitchFamily="34" charset="0"/>
            </a:endParaRPr>
          </a:p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17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BC395BB6-B3CC-4B6E-A26A-28721A24C5EB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31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97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0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8D3F2E23-9A02-4113-B2F7-260BC19A363C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32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81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6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3F7127D2-584E-4718-BD5F-7BF333D3BE40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5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B73FA8A7-3461-4978-81B0-64EDDF9750EA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6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9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EAFE5D87-B4F5-45BB-B0C5-1DD2327BDB89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7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4D7F4C25-B5A5-419B-8946-062A8F000B8D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8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0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B9A3BDF9-2823-44E9-914B-1714D3617B79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9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8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804863" indent="-309563" defTabSz="99060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2382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7335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228850" indent="-247650" defTabSz="990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/>
            <a:fld id="{7ACDD313-BCFA-45E7-A979-1118DCEB86A7}" type="slidenum">
              <a:rPr lang="pt-BR" altLang="pt-BR" sz="13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10</a:t>
            </a:fld>
            <a:endParaRPr lang="pt-BR" altLang="pt-BR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8" tIns="49524" rIns="99048" bIns="49524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7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33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33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8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3408" y="332656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5435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274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236" y="7018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206084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2778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520" y="-27384"/>
            <a:ext cx="9334500" cy="68770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46236" y="701823"/>
            <a:ext cx="8229600" cy="664121"/>
          </a:xfrm>
          <a:prstGeom prst="rect">
            <a:avLst/>
          </a:prstGeom>
        </p:spPr>
        <p:txBody>
          <a:bodyPr/>
          <a:lstStyle>
            <a:lvl1pPr>
              <a:defRPr sz="2800" i="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1628800"/>
            <a:ext cx="8229600" cy="4958011"/>
          </a:xfrm>
          <a:prstGeom prst="rect">
            <a:avLst/>
          </a:prstGeom>
        </p:spPr>
        <p:txBody>
          <a:bodyPr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2216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5199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5853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582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400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608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1308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476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8285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0790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85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794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49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62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70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648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153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2D8D84-B76A-4F01-9E9F-3760AA2A59D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CD27FA0C-6FB1-4C2A-BAD8-E1B2E5BE6DAA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D02C5DD-06F1-4CE9-BAFE-8DD15F1E811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</p:sldLayoutIdLst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 i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b="1" i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b="1" i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i="1"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207375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pt-BR" sz="2800" i="0" dirty="0">
              <a:solidFill>
                <a:schemeClr val="tx1"/>
              </a:solidFill>
            </a:endParaRPr>
          </a:p>
          <a:p>
            <a:pPr algn="ctr"/>
            <a:endParaRPr lang="pt-BR" altLang="pt-BR" sz="2800" i="0" dirty="0">
              <a:solidFill>
                <a:schemeClr val="tx1"/>
              </a:solidFill>
            </a:endParaRP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Teoria Relacional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09C6727-1243-435C-9F7A-9465BE8062EA}"/>
              </a:ext>
            </a:extLst>
          </p:cNvPr>
          <p:cNvSpPr txBox="1">
            <a:spLocks/>
          </p:cNvSpPr>
          <p:nvPr/>
        </p:nvSpPr>
        <p:spPr>
          <a:xfrm>
            <a:off x="827584" y="649014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b="0" i="0" kern="0"/>
              <a:t>Data Base Essentials</a:t>
            </a:r>
            <a:endParaRPr lang="pt-BR" b="0" i="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0D42E76C-39C0-4B48-B15A-C61546CE3C29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10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5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9610" y="840194"/>
            <a:ext cx="8208590" cy="4104679"/>
          </a:xfrm>
          <a:prstGeom prst="rect">
            <a:avLst/>
          </a:prstGeo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b="0" i="0" dirty="0"/>
              <a:t>O mesmo objeto da realidade é representado nas várias aplicações.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000" b="0" i="0" dirty="0"/>
              <a:t>Ocorre uma redundância não controlada dos dados.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 b="0" i="0" dirty="0"/>
          </a:p>
          <a:p>
            <a:pPr eaLnBrk="1" hangingPunct="1"/>
            <a:r>
              <a:rPr lang="en-US" altLang="pt-BR" sz="2000" b="0" i="0" dirty="0"/>
              <a:t>Essa </a:t>
            </a:r>
            <a:r>
              <a:rPr lang="en-US" altLang="pt-BR" sz="2000" b="0" i="0" dirty="0" err="1"/>
              <a:t>redundância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acarreta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na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inconsistência</a:t>
            </a:r>
            <a:r>
              <a:rPr lang="en-US" altLang="pt-BR" sz="2000" b="0" i="0" dirty="0"/>
              <a:t> dos dados.</a:t>
            </a:r>
          </a:p>
          <a:p>
            <a:pPr eaLnBrk="1" hangingPunct="1">
              <a:buNone/>
            </a:pPr>
            <a:endParaRPr lang="en-US" altLang="pt-BR" sz="2000" b="0" i="0" dirty="0"/>
          </a:p>
          <a:p>
            <a:pPr eaLnBrk="1" hangingPunct="1"/>
            <a:r>
              <a:rPr lang="en-US" altLang="pt-BR" sz="2000" b="0" i="0" dirty="0"/>
              <a:t>Como dados de </a:t>
            </a:r>
            <a:r>
              <a:rPr lang="en-US" altLang="pt-BR" sz="2000" b="0" i="0" dirty="0" err="1"/>
              <a:t>sistemas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distintos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só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ficam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disponíveis</a:t>
            </a:r>
            <a:r>
              <a:rPr lang="en-US" altLang="pt-BR" sz="2000" b="0" i="0" dirty="0"/>
              <a:t> se </a:t>
            </a:r>
            <a:r>
              <a:rPr lang="en-US" altLang="pt-BR" sz="2000" b="0" i="0" dirty="0" err="1"/>
              <a:t>migrados</a:t>
            </a:r>
            <a:r>
              <a:rPr lang="en-US" altLang="pt-BR" sz="2000" b="0" i="0" dirty="0"/>
              <a:t> entre </a:t>
            </a:r>
            <a:r>
              <a:rPr lang="en-US" altLang="pt-BR" sz="2000" b="0" i="0" dirty="0" err="1"/>
              <a:t>aplicações</a:t>
            </a:r>
            <a:r>
              <a:rPr lang="en-US" altLang="pt-BR" sz="2000" b="0" i="0" dirty="0"/>
              <a:t>, </a:t>
            </a:r>
            <a:r>
              <a:rPr lang="en-US" altLang="pt-BR" sz="2000" b="0" i="0" dirty="0" err="1"/>
              <a:t>temos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como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consequência</a:t>
            </a:r>
            <a:r>
              <a:rPr lang="en-US" altLang="pt-BR" sz="2000" b="0" i="0" dirty="0"/>
              <a:t> a </a:t>
            </a:r>
            <a:r>
              <a:rPr lang="en-US" altLang="pt-BR" sz="2000" b="0" i="0" dirty="0" err="1"/>
              <a:t>redigitação</a:t>
            </a:r>
            <a:r>
              <a:rPr lang="en-US" altLang="pt-BR" sz="2000" b="0" i="0" dirty="0"/>
              <a:t> de dados, que </a:t>
            </a:r>
            <a:r>
              <a:rPr lang="en-US" altLang="pt-BR" sz="2000" b="0" i="0" dirty="0" err="1"/>
              <a:t>usualmente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gera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todo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tipo</a:t>
            </a:r>
            <a:r>
              <a:rPr lang="en-US" altLang="pt-BR" sz="2000" b="0" i="0" dirty="0"/>
              <a:t> de </a:t>
            </a:r>
            <a:r>
              <a:rPr lang="en-US" altLang="pt-BR" sz="2000" b="0" i="0" dirty="0" err="1"/>
              <a:t>inconsistência</a:t>
            </a:r>
            <a:r>
              <a:rPr lang="en-US" altLang="pt-BR" sz="2000" b="0" i="0" dirty="0"/>
              <a:t>.</a:t>
            </a:r>
            <a:endParaRPr lang="pt-PT" altLang="pt-BR" sz="2000" b="0" i="0" dirty="0"/>
          </a:p>
          <a:p>
            <a:pPr eaLnBrk="1" hangingPunct="1">
              <a:lnSpc>
                <a:spcPct val="90000"/>
              </a:lnSpc>
            </a:pPr>
            <a:endParaRPr lang="pt-PT" altLang="pt-BR" sz="2000" b="0" i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36512" y="44624"/>
            <a:ext cx="8229600" cy="53022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Processamento</a:t>
            </a:r>
            <a:r>
              <a:rPr lang="en-US" altLang="pt-BR" sz="2400" i="0" kern="0" dirty="0">
                <a:solidFill>
                  <a:schemeClr val="bg2"/>
                </a:solidFill>
              </a:rPr>
              <a:t>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sem</a:t>
            </a:r>
            <a:r>
              <a:rPr lang="en-US" altLang="pt-BR" sz="2400" i="0" kern="0" dirty="0">
                <a:solidFill>
                  <a:schemeClr val="bg2"/>
                </a:solidFill>
              </a:rPr>
              <a:t> BD –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Consequências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70107"/>
            <a:ext cx="4299595" cy="24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765175"/>
            <a:ext cx="7920038" cy="1439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pt-BR" sz="2800" b="1"/>
              <a:t>Exemplo:</a:t>
            </a:r>
            <a:endParaRPr lang="pt-PT" altLang="pt-BR" sz="2800" b="1"/>
          </a:p>
        </p:txBody>
      </p:sp>
      <p:sp>
        <p:nvSpPr>
          <p:cNvPr id="300037" name="AutoShape 4"/>
          <p:cNvSpPr>
            <a:spLocks noChangeArrowheads="1"/>
          </p:cNvSpPr>
          <p:nvPr/>
        </p:nvSpPr>
        <p:spPr bwMode="auto">
          <a:xfrm>
            <a:off x="1143000" y="3016250"/>
            <a:ext cx="1676400" cy="11906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0038" name="AutoShape 5"/>
          <p:cNvSpPr>
            <a:spLocks noChangeArrowheads="1"/>
          </p:cNvSpPr>
          <p:nvPr/>
        </p:nvSpPr>
        <p:spPr bwMode="auto">
          <a:xfrm>
            <a:off x="3505200" y="2778125"/>
            <a:ext cx="1676400" cy="11906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0039" name="AutoShape 6"/>
          <p:cNvSpPr>
            <a:spLocks noChangeArrowheads="1"/>
          </p:cNvSpPr>
          <p:nvPr/>
        </p:nvSpPr>
        <p:spPr bwMode="auto">
          <a:xfrm>
            <a:off x="5867400" y="3016250"/>
            <a:ext cx="1676400" cy="11906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0040" name="WordArt 7"/>
          <p:cNvSpPr>
            <a:spLocks noChangeArrowheads="1" noChangeShapeType="1" noTextEdit="1"/>
          </p:cNvSpPr>
          <p:nvPr/>
        </p:nvSpPr>
        <p:spPr bwMode="auto">
          <a:xfrm>
            <a:off x="3581400" y="3214688"/>
            <a:ext cx="1219200" cy="5953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FF"/>
                </a:solidFill>
                <a:latin typeface="Arial Black" panose="020B0A04020102020204" pitchFamily="34" charset="0"/>
              </a:rPr>
              <a:t>Sistema de</a:t>
            </a:r>
          </a:p>
          <a:p>
            <a:pPr algn="ctr"/>
            <a:r>
              <a:rPr lang="pt-BR" sz="1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FF"/>
                </a:solidFill>
                <a:latin typeface="Arial Black" panose="020B0A04020102020204" pitchFamily="34" charset="0"/>
              </a:rPr>
              <a:t>Produção</a:t>
            </a:r>
          </a:p>
        </p:txBody>
      </p:sp>
      <p:sp>
        <p:nvSpPr>
          <p:cNvPr id="300041" name="WordArt 8"/>
          <p:cNvSpPr>
            <a:spLocks noChangeArrowheads="1" noChangeShapeType="1" noTextEdit="1"/>
          </p:cNvSpPr>
          <p:nvPr/>
        </p:nvSpPr>
        <p:spPr bwMode="auto">
          <a:xfrm>
            <a:off x="1200150" y="3413125"/>
            <a:ext cx="1143000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FF"/>
                </a:solidFill>
                <a:latin typeface="Arial Black" panose="020B0A04020102020204" pitchFamily="34" charset="0"/>
              </a:rPr>
              <a:t>Sistema</a:t>
            </a:r>
          </a:p>
          <a:p>
            <a:pPr algn="ctr"/>
            <a:r>
              <a:rPr lang="pt-BR" sz="1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FF"/>
                </a:solidFill>
                <a:latin typeface="Arial Black" panose="020B0A04020102020204" pitchFamily="34" charset="0"/>
              </a:rPr>
              <a:t>de Vendas</a:t>
            </a:r>
          </a:p>
        </p:txBody>
      </p:sp>
      <p:sp>
        <p:nvSpPr>
          <p:cNvPr id="300042" name="WordArt 9"/>
          <p:cNvSpPr>
            <a:spLocks noChangeArrowheads="1" noChangeShapeType="1" noTextEdit="1"/>
          </p:cNvSpPr>
          <p:nvPr/>
        </p:nvSpPr>
        <p:spPr bwMode="auto">
          <a:xfrm>
            <a:off x="5943600" y="3413125"/>
            <a:ext cx="1219200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FF"/>
                </a:solidFill>
                <a:latin typeface="Arial Black" panose="020B0A04020102020204" pitchFamily="34" charset="0"/>
              </a:rPr>
              <a:t>Sistema de</a:t>
            </a:r>
          </a:p>
          <a:p>
            <a:pPr algn="ctr"/>
            <a:r>
              <a:rPr lang="pt-BR" sz="1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FF"/>
                </a:solidFill>
                <a:latin typeface="Arial Black" panose="020B0A04020102020204" pitchFamily="34" charset="0"/>
              </a:rPr>
              <a:t>Engenharia</a:t>
            </a:r>
          </a:p>
        </p:txBody>
      </p:sp>
      <p:sp>
        <p:nvSpPr>
          <p:cNvPr id="300043" name="AutoShape 11"/>
          <p:cNvSpPr>
            <a:spLocks noChangeArrowheads="1"/>
          </p:cNvSpPr>
          <p:nvPr/>
        </p:nvSpPr>
        <p:spPr bwMode="auto">
          <a:xfrm>
            <a:off x="4038600" y="4127500"/>
            <a:ext cx="457200" cy="555625"/>
          </a:xfrm>
          <a:prstGeom prst="upDownArrow">
            <a:avLst>
              <a:gd name="adj1" fmla="val 50000"/>
              <a:gd name="adj2" fmla="val 24306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0044" name="AutoShape 14"/>
          <p:cNvSpPr>
            <a:spLocks noChangeArrowheads="1"/>
          </p:cNvSpPr>
          <p:nvPr/>
        </p:nvSpPr>
        <p:spPr bwMode="auto">
          <a:xfrm>
            <a:off x="3200400" y="4841875"/>
            <a:ext cx="2133600" cy="1270000"/>
          </a:xfrm>
          <a:prstGeom prst="can">
            <a:avLst>
              <a:gd name="adj" fmla="val 25000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PT" altLang="pt-BR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0045" name="WordArt 23"/>
          <p:cNvSpPr>
            <a:spLocks noChangeArrowheads="1" noChangeShapeType="1" noTextEdit="1"/>
          </p:cNvSpPr>
          <p:nvPr/>
        </p:nvSpPr>
        <p:spPr bwMode="auto">
          <a:xfrm>
            <a:off x="3371850" y="6191250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CCFF"/>
                </a:solidFill>
                <a:latin typeface="Arial Black" panose="020B0A04020102020204" pitchFamily="34" charset="0"/>
              </a:rPr>
              <a:t>Dados de Produtos</a:t>
            </a:r>
          </a:p>
        </p:txBody>
      </p:sp>
      <p:sp>
        <p:nvSpPr>
          <p:cNvPr id="300046" name="WordArt 24"/>
          <p:cNvSpPr>
            <a:spLocks noChangeArrowheads="1" noChangeShapeType="1" noTextEdit="1"/>
          </p:cNvSpPr>
          <p:nvPr/>
        </p:nvSpPr>
        <p:spPr bwMode="auto">
          <a:xfrm>
            <a:off x="3352800" y="5397500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FF"/>
                </a:solidFill>
                <a:latin typeface="Arial Black" panose="020B0A04020102020204" pitchFamily="34" charset="0"/>
              </a:rPr>
              <a:t>Banco de Dados</a:t>
            </a:r>
          </a:p>
        </p:txBody>
      </p:sp>
      <p:sp>
        <p:nvSpPr>
          <p:cNvPr id="300047" name="AutoShape 26"/>
          <p:cNvSpPr>
            <a:spLocks noChangeArrowheads="1"/>
          </p:cNvSpPr>
          <p:nvPr/>
        </p:nvSpPr>
        <p:spPr bwMode="auto">
          <a:xfrm rot="1971374">
            <a:off x="5410200" y="4286250"/>
            <a:ext cx="457200" cy="555625"/>
          </a:xfrm>
          <a:prstGeom prst="upDownArrow">
            <a:avLst>
              <a:gd name="adj1" fmla="val 50000"/>
              <a:gd name="adj2" fmla="val 24306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0048" name="AutoShape 27"/>
          <p:cNvSpPr>
            <a:spLocks noChangeArrowheads="1"/>
          </p:cNvSpPr>
          <p:nvPr/>
        </p:nvSpPr>
        <p:spPr bwMode="auto">
          <a:xfrm rot="-2141038">
            <a:off x="2667000" y="4302125"/>
            <a:ext cx="457200" cy="539750"/>
          </a:xfrm>
          <a:prstGeom prst="upDownArrow">
            <a:avLst>
              <a:gd name="adj1" fmla="val 50000"/>
              <a:gd name="adj2" fmla="val 23611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-36512" y="44624"/>
            <a:ext cx="8229600" cy="53022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Processamento</a:t>
            </a:r>
            <a:r>
              <a:rPr lang="en-US" altLang="pt-BR" sz="2400" i="0" kern="0" dirty="0">
                <a:solidFill>
                  <a:schemeClr val="bg2"/>
                </a:solidFill>
              </a:rPr>
              <a:t> com BD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8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87BDF1E0-6F8D-46EC-A3FD-8A5C4C84FF58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12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2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765175"/>
            <a:ext cx="8229600" cy="583247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b="0" i="0" dirty="0"/>
              <a:t>Cada informação é armazenada uma única vez, eliminando retrabalhos e riscos de armazenarmos dados inconsistentes entre si.</a:t>
            </a:r>
          </a:p>
          <a:p>
            <a:pPr marL="0" indent="0" eaLnBrk="1" hangingPunct="1">
              <a:buNone/>
            </a:pPr>
            <a:endParaRPr lang="pt-BR" altLang="pt-BR" sz="2000" b="0" i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2000" b="0" i="0" dirty="0" err="1"/>
              <a:t>Quaisquer</a:t>
            </a:r>
            <a:r>
              <a:rPr lang="en-US" altLang="pt-BR" sz="2000" b="0" i="0" dirty="0"/>
              <a:t> </a:t>
            </a:r>
            <a:r>
              <a:rPr lang="pt-BR" altLang="pt-BR" sz="2000" b="0" i="0" dirty="0"/>
              <a:t>eventuais redundâncias são controladas pelo sistema, sendo invisíveis para os usuários.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pt-BR" altLang="pt-BR" sz="2000" b="0" i="0" dirty="0"/>
          </a:p>
          <a:p>
            <a:pPr marL="0" indent="0" eaLnBrk="1" hangingPunct="1">
              <a:buNone/>
            </a:pPr>
            <a:r>
              <a:rPr lang="pt-BR" altLang="pt-BR" sz="2000" b="0" i="0" dirty="0"/>
              <a:t>É proporcionada independência das aplicações em relação aos dados. Lembremos que nos primeiros sistemas em COBOL os dados eram descritos como parte das aplicações.</a:t>
            </a:r>
          </a:p>
          <a:p>
            <a:pPr marL="0" indent="0" eaLnBrk="1" hangingPunct="1">
              <a:buNone/>
            </a:pPr>
            <a:endParaRPr lang="pt-BR" altLang="pt-BR" sz="2000" b="0" i="0" dirty="0"/>
          </a:p>
          <a:p>
            <a:pPr marL="0" indent="0" eaLnBrk="1" hangingPunct="1">
              <a:buNone/>
            </a:pPr>
            <a:r>
              <a:rPr lang="pt-BR" altLang="pt-BR" sz="2000" b="0" i="0" dirty="0"/>
              <a:t>O SGBD é quem oferece o isolamento das aplicações em relação aos dados.	</a:t>
            </a:r>
            <a:endParaRPr lang="pt-PT" altLang="pt-BR" sz="2000" b="0" i="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pt-PT" altLang="pt-BR" sz="2000" b="0" i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937"/>
            <a:ext cx="8229600" cy="53022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Processamento</a:t>
            </a:r>
            <a:r>
              <a:rPr lang="en-US" altLang="pt-BR" sz="2400" i="0" kern="0" dirty="0">
                <a:solidFill>
                  <a:schemeClr val="bg2"/>
                </a:solidFill>
              </a:rPr>
              <a:t> com BD –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Vantagens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sp>
        <p:nvSpPr>
          <p:cNvPr id="3" name="AutoShape 2" descr="Resultado de imagem para SGB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2470" name="Picture 6" descr="https://c2.staticflickr.com/6/5470/6947153724_fd168a3222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77" y="4509121"/>
            <a:ext cx="2819757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5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7B45B150-8FB1-4A59-A6BF-2DE070104DB5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13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34938"/>
            <a:ext cx="8456613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>
                <a:solidFill>
                  <a:schemeClr val="bg2"/>
                </a:solidFill>
              </a:rPr>
              <a:t>Propostas dos Bancos de Dados</a:t>
            </a:r>
            <a:endParaRPr lang="pt-PT" altLang="pt-BR" sz="2400" i="0">
              <a:solidFill>
                <a:schemeClr val="bg2"/>
              </a:solidFill>
            </a:endParaRPr>
          </a:p>
        </p:txBody>
      </p:sp>
      <p:sp>
        <p:nvSpPr>
          <p:cNvPr id="306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765175"/>
            <a:ext cx="8229600" cy="583247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 eaLnBrk="1" hangingPunct="1">
              <a:buNone/>
            </a:pPr>
            <a:r>
              <a:rPr lang="pt-BR" altLang="pt-BR" sz="2000" b="0" i="0" dirty="0"/>
              <a:t>As aplicações devem ver os dados de forma abstrata, independente de detalhes físicos de implementação.</a:t>
            </a:r>
          </a:p>
          <a:p>
            <a:pPr marL="0" indent="0" eaLnBrk="1" hangingPunct="1">
              <a:buNone/>
            </a:pPr>
            <a:r>
              <a:rPr lang="pt-BR" altLang="pt-BR" sz="2000" b="0" i="0" dirty="0"/>
              <a:t>Desta forma, os programadores deixam de acessar o dado diretamente do local onde este está armazenado, ou seja, o acesso ao dado passa a ser feito pelo SGBD que recebe a instrução, geralmente em SQL nas aplicações transacionais típicas, e devolve para a aplicação os resultados obtidos.</a:t>
            </a:r>
            <a:endParaRPr lang="pt-PT" altLang="pt-BR" sz="2000" b="0" i="0" dirty="0"/>
          </a:p>
        </p:txBody>
      </p:sp>
      <p:pic>
        <p:nvPicPr>
          <p:cNvPr id="6" name="Picture 4" descr="http://www.devmedia.com.br/imagens/SQL/SQL16/ok%20-%20SQL16_Otimizador_de_Consultas_Evandro_Traina_R6_arquivos/image0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68183"/>
            <a:ext cx="4069293" cy="308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7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74ADBB88-F49C-419C-8D9C-99E8B24891E8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14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9050"/>
            <a:ext cx="91440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 dirty="0" err="1">
                <a:solidFill>
                  <a:schemeClr val="bg2"/>
                </a:solidFill>
              </a:rPr>
              <a:t>Arquiteturas</a:t>
            </a:r>
            <a:r>
              <a:rPr lang="en-US" altLang="pt-BR" sz="2400" i="0" dirty="0">
                <a:solidFill>
                  <a:schemeClr val="bg2"/>
                </a:solidFill>
              </a:rPr>
              <a:t> de BD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308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36613"/>
            <a:ext cx="8229600" cy="583247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pt-BR" altLang="pt-BR" sz="2000" b="0" i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b="0" i="0" dirty="0"/>
              <a:t>Modelos de Plataformas para Banco de Dados: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0" i="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0" i="0" dirty="0"/>
              <a:t>	- </a:t>
            </a:r>
            <a:r>
              <a:rPr lang="pt-BR" altLang="pt-BR" sz="2000" b="0" i="0" dirty="0" err="1"/>
              <a:t>Mono-Usuário</a:t>
            </a:r>
            <a:endParaRPr lang="pt-BR" altLang="pt-BR" sz="2000" b="0" i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0" i="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0" i="0" dirty="0"/>
              <a:t>	- Centralizada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0" i="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0" i="0" dirty="0"/>
              <a:t>	- Cliente/Servidor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altLang="pt-BR" sz="2000" b="0" i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0" i="0" dirty="0"/>
              <a:t>	-Múltiplas Camadas </a:t>
            </a:r>
          </a:p>
        </p:txBody>
      </p:sp>
    </p:spTree>
    <p:extLst>
      <p:ext uri="{BB962C8B-B14F-4D97-AF65-F5344CB8AC3E}">
        <p14:creationId xmlns:p14="http://schemas.microsoft.com/office/powerpoint/2010/main" val="56728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1403648" y="3024336"/>
            <a:ext cx="6696744" cy="3212976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Computador</a:t>
            </a:r>
          </a:p>
        </p:txBody>
      </p:sp>
      <p:sp>
        <p:nvSpPr>
          <p:cNvPr id="312325" name="AutoShape 4"/>
          <p:cNvSpPr>
            <a:spLocks noChangeArrowheads="1"/>
          </p:cNvSpPr>
          <p:nvPr/>
        </p:nvSpPr>
        <p:spPr bwMode="auto">
          <a:xfrm>
            <a:off x="1906488" y="5413672"/>
            <a:ext cx="2286000" cy="635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2326" name="AutoShape 5"/>
          <p:cNvSpPr>
            <a:spLocks noChangeArrowheads="1"/>
          </p:cNvSpPr>
          <p:nvPr/>
        </p:nvSpPr>
        <p:spPr bwMode="auto">
          <a:xfrm>
            <a:off x="1906488" y="4937422"/>
            <a:ext cx="2286000" cy="6350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2327" name="AutoShape 6"/>
          <p:cNvSpPr>
            <a:spLocks noChangeArrowheads="1"/>
          </p:cNvSpPr>
          <p:nvPr/>
        </p:nvSpPr>
        <p:spPr bwMode="auto">
          <a:xfrm>
            <a:off x="1906488" y="4461172"/>
            <a:ext cx="2286000" cy="6350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2328" name="WordArt 7"/>
          <p:cNvSpPr>
            <a:spLocks noChangeArrowheads="1" noChangeShapeType="1" noTextEdit="1"/>
          </p:cNvSpPr>
          <p:nvPr/>
        </p:nvSpPr>
        <p:spPr bwMode="auto">
          <a:xfrm>
            <a:off x="2058888" y="5651797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Sistema Operacional</a:t>
            </a:r>
          </a:p>
        </p:txBody>
      </p:sp>
      <p:sp>
        <p:nvSpPr>
          <p:cNvPr id="312329" name="WordArt 8"/>
          <p:cNvSpPr>
            <a:spLocks noChangeArrowheads="1" noChangeShapeType="1" noTextEdit="1"/>
          </p:cNvSpPr>
          <p:nvPr/>
        </p:nvSpPr>
        <p:spPr bwMode="auto">
          <a:xfrm>
            <a:off x="2058888" y="5175547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Banco de Dados</a:t>
            </a:r>
          </a:p>
        </p:txBody>
      </p:sp>
      <p:sp>
        <p:nvSpPr>
          <p:cNvPr id="312330" name="WordArt 9"/>
          <p:cNvSpPr>
            <a:spLocks noChangeArrowheads="1" noChangeShapeType="1" noTextEdit="1"/>
          </p:cNvSpPr>
          <p:nvPr/>
        </p:nvSpPr>
        <p:spPr bwMode="auto">
          <a:xfrm>
            <a:off x="2439888" y="4699297"/>
            <a:ext cx="990600" cy="238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SGBD</a:t>
            </a:r>
          </a:p>
        </p:txBody>
      </p:sp>
      <p:sp>
        <p:nvSpPr>
          <p:cNvPr id="312331" name="AutoShape 10"/>
          <p:cNvSpPr>
            <a:spLocks noChangeArrowheads="1"/>
          </p:cNvSpPr>
          <p:nvPr/>
        </p:nvSpPr>
        <p:spPr bwMode="auto">
          <a:xfrm>
            <a:off x="1906488" y="3984922"/>
            <a:ext cx="2286000" cy="6350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2332" name="WordArt 11"/>
          <p:cNvSpPr>
            <a:spLocks noChangeArrowheads="1" noChangeShapeType="1" noTextEdit="1"/>
          </p:cNvSpPr>
          <p:nvPr/>
        </p:nvSpPr>
        <p:spPr bwMode="auto">
          <a:xfrm>
            <a:off x="2058888" y="4223047"/>
            <a:ext cx="1828800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Aplicações</a:t>
            </a:r>
          </a:p>
        </p:txBody>
      </p:sp>
      <p:sp>
        <p:nvSpPr>
          <p:cNvPr id="312333" name="AutoShape 12"/>
          <p:cNvSpPr>
            <a:spLocks noChangeArrowheads="1"/>
          </p:cNvSpPr>
          <p:nvPr/>
        </p:nvSpPr>
        <p:spPr bwMode="auto">
          <a:xfrm>
            <a:off x="4351933" y="4170440"/>
            <a:ext cx="990600" cy="317500"/>
          </a:xfrm>
          <a:prstGeom prst="leftArrow">
            <a:avLst>
              <a:gd name="adj1" fmla="val 50000"/>
              <a:gd name="adj2" fmla="val 7800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98325" y="901973"/>
            <a:ext cx="7847013" cy="4527550"/>
          </a:xfrm>
          <a:prstGeom prst="rect">
            <a:avLst/>
          </a:prstGeom>
        </p:spPr>
        <p:txBody>
          <a:bodyPr lIns="92075" tIns="46038" rIns="92075" bIns="46038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b="1" i="1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b="1" i="1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pt-BR" altLang="pt-BR" sz="2000" b="0" i="0" kern="0" dirty="0" err="1"/>
              <a:t>Mono-Usuário</a:t>
            </a:r>
            <a:endParaRPr lang="pt-BR" altLang="pt-BR" sz="2000" b="0" i="0" kern="0" dirty="0"/>
          </a:p>
          <a:p>
            <a:pPr marL="0" indent="0" eaLnBrk="1" hangingPunct="1">
              <a:buNone/>
            </a:pPr>
            <a:endParaRPr lang="pt-BR" altLang="pt-BR" sz="2000" b="0" i="0" kern="0" dirty="0"/>
          </a:p>
          <a:p>
            <a:pPr>
              <a:spcBef>
                <a:spcPct val="0"/>
              </a:spcBef>
              <a:buClrTx/>
            </a:pPr>
            <a:r>
              <a:rPr lang="pt-BR" altLang="pt-BR" sz="2000" b="0" i="0" kern="0" dirty="0"/>
              <a:t>O banco de dados encontra-se no mesmo computador em que são executadas as aplicações.</a:t>
            </a:r>
          </a:p>
          <a:p>
            <a:pPr>
              <a:spcBef>
                <a:spcPct val="0"/>
              </a:spcBef>
              <a:buClrTx/>
            </a:pPr>
            <a:r>
              <a:rPr lang="pt-BR" altLang="pt-BR" sz="2000" b="0" i="0" kern="0" dirty="0"/>
              <a:t>Não há múltiplos usuários.</a:t>
            </a:r>
          </a:p>
          <a:p>
            <a:pPr>
              <a:spcBef>
                <a:spcPct val="0"/>
              </a:spcBef>
              <a:buClrTx/>
            </a:pPr>
            <a:r>
              <a:rPr lang="pt-BR" altLang="pt-BR" sz="2000" b="0" i="0" kern="0" dirty="0"/>
              <a:t>Típico de computadores pessoais.</a:t>
            </a:r>
            <a:endParaRPr lang="pt-PT" altLang="pt-BR" sz="2000" b="0" i="0" kern="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07950" y="19050"/>
            <a:ext cx="91440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Arquiteturas</a:t>
            </a:r>
            <a:r>
              <a:rPr lang="en-US" altLang="pt-BR" sz="2400" i="0" kern="0" dirty="0">
                <a:solidFill>
                  <a:schemeClr val="bg2"/>
                </a:solidFill>
              </a:rPr>
              <a:t> de BD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57" y="3468984"/>
            <a:ext cx="21621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700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63500"/>
            <a:ext cx="91440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 dirty="0" err="1">
                <a:solidFill>
                  <a:schemeClr val="bg2"/>
                </a:solidFill>
              </a:rPr>
              <a:t>Arquiteturas</a:t>
            </a:r>
            <a:r>
              <a:rPr lang="en-US" altLang="pt-BR" sz="2400" i="0" dirty="0">
                <a:solidFill>
                  <a:schemeClr val="bg2"/>
                </a:solidFill>
              </a:rPr>
              <a:t> de BD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314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0158" y="911225"/>
            <a:ext cx="8075612" cy="444817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b="0" i="0" dirty="0"/>
              <a:t>Centralizada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pt-BR" altLang="pt-BR" sz="2000" b="0" i="0" dirty="0"/>
          </a:p>
          <a:p>
            <a:pPr>
              <a:spcBef>
                <a:spcPct val="0"/>
              </a:spcBef>
              <a:buClrTx/>
            </a:pPr>
            <a:r>
              <a:rPr lang="pt-BR" altLang="pt-BR" sz="2000" b="0" i="0" dirty="0"/>
              <a:t>O banco de dados encontra-se no mesmo computador em que são executadas as aplicações.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	- Múltiplos usuários acessam através de terminais “burros”.</a:t>
            </a:r>
          </a:p>
          <a:p>
            <a:pPr>
              <a:spcBef>
                <a:spcPct val="0"/>
              </a:spcBef>
              <a:buClrTx/>
            </a:pPr>
            <a:r>
              <a:rPr lang="pt-BR" altLang="pt-BR" sz="2000" b="0" i="0" dirty="0"/>
              <a:t>Arquitetura típica de “mainframe”.</a:t>
            </a:r>
            <a:endParaRPr lang="pt-PT" altLang="pt-BR" sz="2000" b="0" i="0" dirty="0"/>
          </a:p>
        </p:txBody>
      </p:sp>
      <p:sp>
        <p:nvSpPr>
          <p:cNvPr id="22" name="Retângulo 21"/>
          <p:cNvSpPr/>
          <p:nvPr/>
        </p:nvSpPr>
        <p:spPr bwMode="auto">
          <a:xfrm>
            <a:off x="1331640" y="2996952"/>
            <a:ext cx="6696744" cy="3212976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Computador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1834480" y="5386288"/>
            <a:ext cx="2286000" cy="635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834480" y="4910038"/>
            <a:ext cx="2286000" cy="6350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34480" y="4433788"/>
            <a:ext cx="2286000" cy="6350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WordArt 7"/>
          <p:cNvSpPr>
            <a:spLocks noChangeArrowheads="1" noChangeShapeType="1" noTextEdit="1"/>
          </p:cNvSpPr>
          <p:nvPr/>
        </p:nvSpPr>
        <p:spPr bwMode="auto">
          <a:xfrm>
            <a:off x="1986880" y="5624413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Sistema Operacional</a:t>
            </a:r>
          </a:p>
        </p:txBody>
      </p:sp>
      <p:sp>
        <p:nvSpPr>
          <p:cNvPr id="27" name="WordArt 8"/>
          <p:cNvSpPr>
            <a:spLocks noChangeArrowheads="1" noChangeShapeType="1" noTextEdit="1"/>
          </p:cNvSpPr>
          <p:nvPr/>
        </p:nvSpPr>
        <p:spPr bwMode="auto">
          <a:xfrm>
            <a:off x="1986880" y="5148163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Banco de Dados</a:t>
            </a:r>
          </a:p>
        </p:txBody>
      </p:sp>
      <p:sp>
        <p:nvSpPr>
          <p:cNvPr id="28" name="WordArt 9"/>
          <p:cNvSpPr>
            <a:spLocks noChangeArrowheads="1" noChangeShapeType="1" noTextEdit="1"/>
          </p:cNvSpPr>
          <p:nvPr/>
        </p:nvSpPr>
        <p:spPr bwMode="auto">
          <a:xfrm>
            <a:off x="2367880" y="4671913"/>
            <a:ext cx="990600" cy="238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SGBD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1834480" y="3957538"/>
            <a:ext cx="2286000" cy="6350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WordArt 11"/>
          <p:cNvSpPr>
            <a:spLocks noChangeArrowheads="1" noChangeShapeType="1" noTextEdit="1"/>
          </p:cNvSpPr>
          <p:nvPr/>
        </p:nvSpPr>
        <p:spPr bwMode="auto">
          <a:xfrm>
            <a:off x="1986880" y="4195663"/>
            <a:ext cx="1828800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Aplicações</a:t>
            </a: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4279925" y="4143056"/>
            <a:ext cx="990600" cy="317500"/>
          </a:xfrm>
          <a:prstGeom prst="leftArrow">
            <a:avLst>
              <a:gd name="adj1" fmla="val 50000"/>
              <a:gd name="adj2" fmla="val 7800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871" y="3763062"/>
            <a:ext cx="1363786" cy="11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9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416" y="5073483"/>
            <a:ext cx="1128738" cy="1118793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339" y="3457899"/>
            <a:ext cx="1128738" cy="1118793"/>
          </a:xfrm>
          <a:prstGeom prst="rect">
            <a:avLst/>
          </a:prstGeom>
        </p:spPr>
      </p:pic>
      <p:sp>
        <p:nvSpPr>
          <p:cNvPr id="318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05554"/>
            <a:ext cx="8075613" cy="4130675"/>
          </a:xfrm>
          <a:prstGeom prst="rect">
            <a:avLst/>
          </a:prstGeom>
        </p:spPr>
        <p:txBody>
          <a:bodyPr lIns="92075" tIns="46038" rIns="92075" bIns="46038"/>
          <a:lstStyle/>
          <a:p>
            <a:pPr eaLnBrk="1" hangingPunct="1"/>
            <a:r>
              <a:rPr lang="pt-BR" altLang="pt-BR" sz="2000" b="0" i="0" dirty="0"/>
              <a:t>Cliente/Servidor</a:t>
            </a:r>
          </a:p>
          <a:p>
            <a:pPr lvl="1">
              <a:spcBef>
                <a:spcPct val="0"/>
              </a:spcBef>
              <a:buClrTx/>
              <a:buFontTx/>
              <a:buChar char="-"/>
            </a:pPr>
            <a:r>
              <a:rPr lang="pt-BR" altLang="pt-BR" sz="2000" b="0" i="0" dirty="0"/>
              <a:t>Múltiplos usuários, cada qual em seu microcomputador.</a:t>
            </a:r>
          </a:p>
          <a:p>
            <a:pPr lvl="1">
              <a:spcBef>
                <a:spcPct val="0"/>
              </a:spcBef>
              <a:buClrTx/>
              <a:buFontTx/>
              <a:buChar char="-"/>
            </a:pPr>
            <a:r>
              <a:rPr lang="pt-BR" altLang="pt-BR" sz="2000" b="0" i="0" dirty="0"/>
              <a:t>Servidor de banco de dados num microcomputador dedicado a essa tarefa (normalmente um computador com mais memória RAM e com dispositivos de armazenamento de dados maiores e mais rápidos que os demais microcomputadores da rede, onde fica o banco de dados e o seu sistema </a:t>
            </a:r>
            <a:r>
              <a:rPr lang="pt-BR" altLang="pt-BR" sz="2000" b="0" i="0" dirty="0" err="1"/>
              <a:t>gerenciadorD</a:t>
            </a:r>
            <a:r>
              <a:rPr lang="pt-BR" altLang="pt-BR" sz="2000" b="0" i="0" dirty="0"/>
              <a:t>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000" b="0" i="0" dirty="0"/>
              <a:t>	  - Os clientes executam as aplicações.</a:t>
            </a:r>
            <a:endParaRPr lang="pt-PT" altLang="pt-BR" sz="2000" b="0" i="0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1212454" y="3140968"/>
            <a:ext cx="2948285" cy="3212976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Computador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715294" y="5530304"/>
            <a:ext cx="2286000" cy="635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715294" y="5054054"/>
            <a:ext cx="2286000" cy="6350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715294" y="4577804"/>
            <a:ext cx="2286000" cy="6350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WordArt 7"/>
          <p:cNvSpPr>
            <a:spLocks noChangeArrowheads="1" noChangeShapeType="1" noTextEdit="1"/>
          </p:cNvSpPr>
          <p:nvPr/>
        </p:nvSpPr>
        <p:spPr bwMode="auto">
          <a:xfrm>
            <a:off x="1867694" y="5768429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Sistema Operacional</a:t>
            </a:r>
          </a:p>
        </p:txBody>
      </p:sp>
      <p:sp>
        <p:nvSpPr>
          <p:cNvPr id="13" name="WordArt 8"/>
          <p:cNvSpPr>
            <a:spLocks noChangeArrowheads="1" noChangeShapeType="1" noTextEdit="1"/>
          </p:cNvSpPr>
          <p:nvPr/>
        </p:nvSpPr>
        <p:spPr bwMode="auto">
          <a:xfrm>
            <a:off x="1867694" y="5292179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Banco de Dados</a:t>
            </a:r>
          </a:p>
        </p:txBody>
      </p:sp>
      <p:sp>
        <p:nvSpPr>
          <p:cNvPr id="14" name="WordArt 9"/>
          <p:cNvSpPr>
            <a:spLocks noChangeArrowheads="1" noChangeShapeType="1" noTextEdit="1"/>
          </p:cNvSpPr>
          <p:nvPr/>
        </p:nvSpPr>
        <p:spPr bwMode="auto">
          <a:xfrm>
            <a:off x="2248694" y="4815929"/>
            <a:ext cx="990600" cy="238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SGBD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1715294" y="4101554"/>
            <a:ext cx="2286000" cy="6350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WordArt 11"/>
          <p:cNvSpPr>
            <a:spLocks noChangeArrowheads="1" noChangeShapeType="1" noTextEdit="1"/>
          </p:cNvSpPr>
          <p:nvPr/>
        </p:nvSpPr>
        <p:spPr bwMode="auto">
          <a:xfrm>
            <a:off x="1867694" y="4339679"/>
            <a:ext cx="1828800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Aplicações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4343486" y="4637115"/>
            <a:ext cx="990600" cy="317500"/>
          </a:xfrm>
          <a:prstGeom prst="leftArrow">
            <a:avLst>
              <a:gd name="adj1" fmla="val 50000"/>
              <a:gd name="adj2" fmla="val 7800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20812" y="18216"/>
            <a:ext cx="91440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Arquiteturas</a:t>
            </a:r>
            <a:r>
              <a:rPr lang="en-US" altLang="pt-BR" sz="2400" i="0" kern="0" dirty="0">
                <a:solidFill>
                  <a:schemeClr val="bg2"/>
                </a:solidFill>
              </a:rPr>
              <a:t> de BD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31" y="4077719"/>
            <a:ext cx="1128738" cy="11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6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15" y="5107794"/>
            <a:ext cx="1128738" cy="1118793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59" y="3494248"/>
            <a:ext cx="1128738" cy="1118793"/>
          </a:xfrm>
          <a:prstGeom prst="rect">
            <a:avLst/>
          </a:prstGeom>
        </p:spPr>
      </p:pic>
      <p:sp>
        <p:nvSpPr>
          <p:cNvPr id="318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05554"/>
            <a:ext cx="8075613" cy="4130675"/>
          </a:xfrm>
          <a:prstGeom prst="rect">
            <a:avLst/>
          </a:prstGeom>
        </p:spPr>
        <p:txBody>
          <a:bodyPr lIns="92075" tIns="46038" rIns="92075" bIns="46038"/>
          <a:lstStyle/>
          <a:p>
            <a:pPr eaLnBrk="1" hangingPunct="1"/>
            <a:r>
              <a:rPr lang="pt-BR" altLang="pt-BR" sz="2000" b="0" i="0" dirty="0"/>
              <a:t>Múltiplas Camadas</a:t>
            </a:r>
          </a:p>
          <a:p>
            <a:pPr lvl="1">
              <a:spcBef>
                <a:spcPct val="0"/>
              </a:spcBef>
              <a:buClrTx/>
              <a:buFontTx/>
              <a:buChar char="-"/>
            </a:pPr>
            <a:r>
              <a:rPr lang="pt-BR" altLang="pt-BR" sz="2000" b="0" i="0" dirty="0"/>
              <a:t>Do ponto de vista do banco de dados, este continua a ser acessado por aplicações, todavia essas aplicações estão divididas em pelo menos duas partes: Camada de Negócio e do Cliente. </a:t>
            </a:r>
          </a:p>
          <a:p>
            <a:pPr lvl="1">
              <a:spcBef>
                <a:spcPct val="0"/>
              </a:spcBef>
              <a:buClrTx/>
              <a:buFontTx/>
              <a:buChar char="-"/>
            </a:pPr>
            <a:r>
              <a:rPr lang="pt-BR" altLang="pt-BR" sz="2000" b="0" i="0" dirty="0"/>
              <a:t>Esse é o tipo de aplicação mais usualmente praticado, atualmente, pois adapta-se muito melhor a computação em nuvem, na execução por browsers que independam de um Sistema Operacional específico.</a:t>
            </a:r>
            <a:endParaRPr lang="pt-PT" altLang="pt-BR" sz="2000" b="0" i="0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1212454" y="3140968"/>
            <a:ext cx="2948285" cy="3212976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Computador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715294" y="5529470"/>
            <a:ext cx="2286000" cy="635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715294" y="5053220"/>
            <a:ext cx="2286000" cy="6350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715294" y="4576970"/>
            <a:ext cx="2286000" cy="6350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WordArt 7"/>
          <p:cNvSpPr>
            <a:spLocks noChangeArrowheads="1" noChangeShapeType="1" noTextEdit="1"/>
          </p:cNvSpPr>
          <p:nvPr/>
        </p:nvSpPr>
        <p:spPr bwMode="auto">
          <a:xfrm>
            <a:off x="1867694" y="5767595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Sistema Operacional</a:t>
            </a:r>
          </a:p>
        </p:txBody>
      </p:sp>
      <p:sp>
        <p:nvSpPr>
          <p:cNvPr id="13" name="WordArt 8"/>
          <p:cNvSpPr>
            <a:spLocks noChangeArrowheads="1" noChangeShapeType="1" noTextEdit="1"/>
          </p:cNvSpPr>
          <p:nvPr/>
        </p:nvSpPr>
        <p:spPr bwMode="auto">
          <a:xfrm>
            <a:off x="1867694" y="5291345"/>
            <a:ext cx="188595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Banco de Dados</a:t>
            </a:r>
          </a:p>
        </p:txBody>
      </p:sp>
      <p:sp>
        <p:nvSpPr>
          <p:cNvPr id="14" name="WordArt 9"/>
          <p:cNvSpPr>
            <a:spLocks noChangeArrowheads="1" noChangeShapeType="1" noTextEdit="1"/>
          </p:cNvSpPr>
          <p:nvPr/>
        </p:nvSpPr>
        <p:spPr bwMode="auto">
          <a:xfrm>
            <a:off x="2248694" y="4815095"/>
            <a:ext cx="990600" cy="238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SGBD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1715294" y="4100720"/>
            <a:ext cx="2286000" cy="6350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WordArt 11"/>
          <p:cNvSpPr>
            <a:spLocks noChangeArrowheads="1" noChangeShapeType="1" noTextEdit="1"/>
          </p:cNvSpPr>
          <p:nvPr/>
        </p:nvSpPr>
        <p:spPr bwMode="auto">
          <a:xfrm>
            <a:off x="1867694" y="4338845"/>
            <a:ext cx="1828800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Aplicações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4160739" y="4790294"/>
            <a:ext cx="990600" cy="317500"/>
          </a:xfrm>
          <a:prstGeom prst="leftArrow">
            <a:avLst>
              <a:gd name="adj1" fmla="val 50000"/>
              <a:gd name="adj2" fmla="val 7800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20812" y="18216"/>
            <a:ext cx="91440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Arquiteturas</a:t>
            </a:r>
            <a:r>
              <a:rPr lang="en-US" altLang="pt-BR" sz="2400" i="0" kern="0" dirty="0">
                <a:solidFill>
                  <a:schemeClr val="bg2"/>
                </a:solidFill>
              </a:rPr>
              <a:t> de BD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38" y="4338845"/>
            <a:ext cx="1128738" cy="11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6321F68D-090A-4EB2-9C7C-1979D4AEF4B1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19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 dirty="0" err="1">
                <a:solidFill>
                  <a:schemeClr val="bg2"/>
                </a:solidFill>
              </a:rPr>
              <a:t>Modelo</a:t>
            </a:r>
            <a:r>
              <a:rPr lang="en-US" altLang="pt-BR" sz="2400" i="0" dirty="0">
                <a:solidFill>
                  <a:schemeClr val="bg2"/>
                </a:solidFill>
              </a:rPr>
              <a:t> </a:t>
            </a:r>
            <a:r>
              <a:rPr lang="en-US" altLang="pt-BR" sz="2400" i="0" dirty="0" err="1">
                <a:solidFill>
                  <a:schemeClr val="bg2"/>
                </a:solidFill>
              </a:rPr>
              <a:t>Relacional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3471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36613"/>
            <a:ext cx="8219380" cy="4448175"/>
          </a:xfrm>
          <a:prstGeom prst="rect">
            <a:avLst/>
          </a:prstGeom>
        </p:spPr>
        <p:txBody>
          <a:bodyPr lIns="92075" tIns="46038" rIns="92075" bIns="46038"/>
          <a:lstStyle/>
          <a:p>
            <a:pPr eaLnBrk="1" hangingPunct="1"/>
            <a:r>
              <a:rPr lang="pt-BR" altLang="pt-BR" sz="2000" b="0" i="0" dirty="0"/>
              <a:t> Surgiu dos trabalhos teóricos de Edgard F. </a:t>
            </a:r>
            <a:r>
              <a:rPr lang="pt-BR" altLang="pt-BR" sz="2000" b="0" i="0" dirty="0" err="1"/>
              <a:t>Codd</a:t>
            </a:r>
            <a:r>
              <a:rPr lang="pt-BR" altLang="pt-BR" sz="2000" b="0" i="0" dirty="0"/>
              <a:t> (IBM) procurando um modelo lógico independente de detalhes de implementação.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 eaLnBrk="1" hangingPunct="1"/>
            <a:r>
              <a:rPr lang="pt-BR" altLang="pt-BR" sz="2000" b="0" i="0" dirty="0"/>
              <a:t>Baseado na álgebra relacional.</a:t>
            </a:r>
          </a:p>
          <a:p>
            <a:pPr eaLnBrk="1" hangingPunct="1"/>
            <a:endParaRPr lang="pt-BR" altLang="pt-BR" sz="2000" b="0" i="0" dirty="0"/>
          </a:p>
          <a:p>
            <a:pPr eaLnBrk="1" hangingPunct="1"/>
            <a:r>
              <a:rPr lang="pt-BR" altLang="pt-BR" sz="2000" b="0" i="0" dirty="0"/>
              <a:t>Pesquisas e construções de protótipos iniciaram em meados da década de 70.</a:t>
            </a:r>
          </a:p>
          <a:p>
            <a:pPr eaLnBrk="1" hangingPunct="1">
              <a:buNone/>
            </a:pPr>
            <a:endParaRPr lang="pt-BR" altLang="pt-BR" sz="2000" b="0" i="0" dirty="0"/>
          </a:p>
          <a:p>
            <a:pPr eaLnBrk="1" hangingPunct="1"/>
            <a:r>
              <a:rPr lang="pt-BR" altLang="pt-BR" sz="2000" b="0" i="0" dirty="0"/>
              <a:t>Como primeiros produtos surgiram o System R (IBM) e o INGRES (Universidade da Califórnia).</a:t>
            </a:r>
            <a:endParaRPr lang="pt-PT" altLang="pt-BR" sz="2000" b="0" i="0" dirty="0"/>
          </a:p>
          <a:p>
            <a:pPr eaLnBrk="1" hangingPunct="1"/>
            <a:endParaRPr lang="pt-PT" altLang="pt-BR" sz="2000" b="0" i="0" dirty="0"/>
          </a:p>
        </p:txBody>
      </p:sp>
      <p:pic>
        <p:nvPicPr>
          <p:cNvPr id="39938" name="Picture 2" descr="http://www.techweekeurope.co.uk/wp-content/uploads/2010/10/ingres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71761"/>
            <a:ext cx="1869653" cy="171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http://www.mcjones.org/System_R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53" y="4571761"/>
            <a:ext cx="1608269" cy="160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93663"/>
            <a:ext cx="8229600" cy="5715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pt-BR" sz="2400" i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229600" cy="554513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rPr lang="pt-BR" altLang="pt-BR" sz="2000" b="0" i="0" dirty="0"/>
              <a:t>Fundamentos da Teoria Relacional</a:t>
            </a:r>
          </a:p>
          <a:p>
            <a:pPr>
              <a:spcBef>
                <a:spcPts val="300"/>
              </a:spcBef>
            </a:pPr>
            <a:r>
              <a:rPr lang="pt-BR" altLang="pt-BR" sz="2000" b="0" i="0" dirty="0"/>
              <a:t>Conceituação de Bases de Dados</a:t>
            </a:r>
          </a:p>
          <a:p>
            <a:pPr>
              <a:spcBef>
                <a:spcPts val="300"/>
              </a:spcBef>
            </a:pPr>
            <a:r>
              <a:rPr lang="pt-BR" altLang="pt-BR" sz="2000" b="0" i="0" dirty="0"/>
              <a:t>Atributos e Chaves</a:t>
            </a:r>
          </a:p>
          <a:p>
            <a:pPr>
              <a:spcBef>
                <a:spcPts val="300"/>
              </a:spcBef>
            </a:pPr>
            <a:r>
              <a:rPr lang="pt-BR" altLang="pt-BR" sz="2000" b="0" i="0" dirty="0"/>
              <a:t>Integridade Referencial</a:t>
            </a:r>
          </a:p>
          <a:p>
            <a:pPr>
              <a:spcBef>
                <a:spcPts val="300"/>
              </a:spcBef>
            </a:pPr>
            <a:r>
              <a:rPr lang="pt-BR" altLang="pt-BR" sz="2000" b="0" i="0" dirty="0"/>
              <a:t>Redundância e Inconsistência</a:t>
            </a:r>
          </a:p>
          <a:p>
            <a:pPr>
              <a:spcBef>
                <a:spcPts val="300"/>
              </a:spcBef>
            </a:pPr>
            <a:r>
              <a:rPr lang="pt-BR" altLang="pt-BR" sz="2000" b="0" i="0" dirty="0"/>
              <a:t>Dependências</a:t>
            </a:r>
          </a:p>
          <a:p>
            <a:pPr lvl="1">
              <a:spcBef>
                <a:spcPts val="300"/>
              </a:spcBef>
              <a:buFontTx/>
              <a:buNone/>
            </a:pPr>
            <a:endParaRPr lang="pt-BR" altLang="pt-BR" sz="2000" b="0" i="0" dirty="0"/>
          </a:p>
          <a:p>
            <a:pPr>
              <a:spcBef>
                <a:spcPts val="300"/>
              </a:spcBef>
            </a:pPr>
            <a:endParaRPr lang="pt-BR" altLang="pt-BR" sz="2000" b="0" i="0" dirty="0"/>
          </a:p>
        </p:txBody>
      </p:sp>
    </p:spTree>
    <p:extLst>
      <p:ext uri="{BB962C8B-B14F-4D97-AF65-F5344CB8AC3E}">
        <p14:creationId xmlns:p14="http://schemas.microsoft.com/office/powerpoint/2010/main" val="19871451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264F4E36-A2C7-4D9D-A31B-D4BCD72A9116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20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12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3820" y="1046570"/>
            <a:ext cx="5172110" cy="2960278"/>
          </a:xfrm>
          <a:prstGeom prst="rect">
            <a:avLst/>
          </a:prstGeom>
        </p:spPr>
        <p:txBody>
          <a:bodyPr lIns="92075" tIns="46038" rIns="92075" bIns="46038"/>
          <a:lstStyle/>
          <a:p>
            <a:pPr eaLnBrk="1" hangingPunct="1"/>
            <a:r>
              <a:rPr lang="pt-BR" altLang="pt-BR" sz="2000" b="0" i="0" dirty="0"/>
              <a:t>Produtos conhecidos atualmente: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000" b="0" i="0" dirty="0"/>
              <a:t>   - Oracle, DB2 (IBM), MS-SQL SERVER (Microsoft), </a:t>
            </a:r>
            <a:r>
              <a:rPr lang="pt-BR" altLang="pt-BR" sz="2000" b="0" i="0" dirty="0" err="1"/>
              <a:t>SyBASE</a:t>
            </a:r>
            <a:r>
              <a:rPr lang="pt-BR" altLang="pt-BR" sz="2000" b="0" i="0" dirty="0"/>
              <a:t>, MySQL, </a:t>
            </a:r>
            <a:r>
              <a:rPr lang="pt-BR" altLang="pt-BR" sz="2000" b="0" i="0" dirty="0" err="1"/>
              <a:t>PostgreSQL</a:t>
            </a:r>
            <a:r>
              <a:rPr lang="pt-BR" altLang="pt-BR" sz="2000" b="0" i="0" dirty="0"/>
              <a:t>.</a:t>
            </a:r>
            <a:endParaRPr lang="pt-PT" altLang="pt-BR" sz="2000" b="0" i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>
                <a:solidFill>
                  <a:schemeClr val="bg2"/>
                </a:solidFill>
              </a:rPr>
              <a:t>Modelo Relacional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407" y="2923198"/>
            <a:ext cx="257175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055" y="2670736"/>
            <a:ext cx="1955549" cy="15430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343" y="4364760"/>
            <a:ext cx="2015777" cy="16784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504" y="4977934"/>
            <a:ext cx="2243196" cy="1473869"/>
          </a:xfrm>
          <a:prstGeom prst="rect">
            <a:avLst/>
          </a:prstGeom>
        </p:spPr>
      </p:pic>
      <p:pic>
        <p:nvPicPr>
          <p:cNvPr id="35842" name="Picture 2" descr="https://upload.wikimedia.org/wikipedia/commons/c/ce/SybaseSAP_FINAL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1006941"/>
            <a:ext cx="19050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://3.bp.blogspot.com/-_7UTBqs5MOE/Vou4ySy0jHI/AAAAAAAACho/uEYmYl2mB0k/s640/postgresq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18" y="2243704"/>
            <a:ext cx="2627212" cy="12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1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65B323F4-0936-41B5-9AA8-58747F9E45B9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21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32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144" y="980728"/>
            <a:ext cx="8658312" cy="4130675"/>
          </a:xfrm>
          <a:prstGeom prst="rect">
            <a:avLst/>
          </a:prstGeom>
        </p:spPr>
        <p:txBody>
          <a:bodyPr lIns="92075" tIns="46038" rIns="92075" bIns="46038"/>
          <a:lstStyle/>
          <a:p>
            <a:pPr eaLnBrk="1" hangingPunct="1"/>
            <a:r>
              <a:rPr lang="pt-BR" altLang="pt-BR" sz="2000" b="0" i="0" dirty="0"/>
              <a:t>Sistema relacional é aquele no qual os dados são percebidos pelos usuários como tabelas.</a:t>
            </a:r>
          </a:p>
          <a:p>
            <a:pPr eaLnBrk="1" hangingPunct="1"/>
            <a:r>
              <a:rPr lang="pt-BR" altLang="pt-BR" sz="2000" b="0" i="0" dirty="0"/>
              <a:t>As ligações entre linhas de diferentes tabelas são feitas através do uso de valores de atributos.</a:t>
            </a:r>
          </a:p>
          <a:p>
            <a:pPr eaLnBrk="1" hangingPunct="1"/>
            <a:r>
              <a:rPr lang="pt-BR" altLang="pt-BR" sz="2000" b="0" i="0" dirty="0"/>
              <a:t>No modelo relacional a independência de dados aumenta, pois programas não são influenciados pela existência ou não de caminhos de acesso.</a:t>
            </a:r>
          </a:p>
          <a:p>
            <a:pPr eaLnBrk="1" hangingPunct="1"/>
            <a:r>
              <a:rPr lang="en-US" altLang="pt-BR" sz="2000" b="0" i="0" dirty="0" err="1"/>
              <a:t>Os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bancos</a:t>
            </a:r>
            <a:r>
              <a:rPr lang="en-US" altLang="pt-BR" sz="2000" b="0" i="0" dirty="0"/>
              <a:t> de dados </a:t>
            </a:r>
            <a:r>
              <a:rPr lang="en-US" altLang="pt-BR" sz="2000" b="0" i="0" dirty="0" err="1"/>
              <a:t>relacionais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possuem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regras</a:t>
            </a:r>
            <a:r>
              <a:rPr lang="en-US" altLang="pt-BR" sz="2000" b="0" i="0" dirty="0"/>
              <a:t> </a:t>
            </a:r>
            <a:r>
              <a:rPr lang="en-US" altLang="pt-BR" sz="2000" b="0" i="0" dirty="0" err="1"/>
              <a:t>básicas</a:t>
            </a:r>
            <a:r>
              <a:rPr lang="en-US" altLang="pt-BR" sz="2000" b="0" i="0" dirty="0"/>
              <a:t> de </a:t>
            </a:r>
            <a:r>
              <a:rPr lang="en-US" altLang="pt-BR" sz="2000" b="0" i="0" dirty="0" err="1"/>
              <a:t>integridade</a:t>
            </a:r>
            <a:r>
              <a:rPr lang="pt-BR" altLang="pt-BR" sz="2000" b="0" i="0" dirty="0"/>
              <a:t> que permitem o controle de preenchimento das colunas das tabelas existentes  no banco de dados.</a:t>
            </a:r>
            <a:endParaRPr lang="pt-PT" altLang="pt-BR" sz="2000" b="0" i="0" dirty="0"/>
          </a:p>
          <a:p>
            <a:pPr eaLnBrk="1" hangingPunct="1"/>
            <a:endParaRPr lang="pt-PT" altLang="pt-BR" sz="2000" b="0" i="0" dirty="0"/>
          </a:p>
          <a:p>
            <a:pPr eaLnBrk="1" hangingPunct="1"/>
            <a:endParaRPr lang="pt-PT" altLang="pt-BR" sz="2000" b="0" i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Modelo</a:t>
            </a:r>
            <a:r>
              <a:rPr lang="en-US" altLang="pt-BR" sz="2400" i="0" kern="0" dirty="0">
                <a:solidFill>
                  <a:schemeClr val="bg2"/>
                </a:solidFill>
              </a:rPr>
              <a:t>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Relacional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pic>
        <p:nvPicPr>
          <p:cNvPr id="33794" name="Picture 2" descr="http://www.culturamix.com/wp-content/gallery/banco-de-dados-relacionais/banco-de-dados-relacionais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24367"/>
            <a:ext cx="2608884" cy="217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3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0B4B90CF-4996-4E66-A836-8A88FB22F9C1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22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668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81075"/>
            <a:ext cx="8151813" cy="46863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Chave Primária: Coluna ou colunas cujos valores diferenciam uma linha das demais para todos os possíveis valores de uma tabela. É o identificador exclusivo de cada registro, dentro de uma tabela.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2000" b="0" i="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000" b="0" i="0" dirty="0"/>
              <a:t>O valor da chave primária não pode ser vazio.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2000" b="0" i="0" dirty="0"/>
          </a:p>
          <a:p>
            <a:pPr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Chave Candidata: coluna ou colunas de uma tabela, cujos valores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diferenciam uma linha das demais para todos os possíveis valores de 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uma tabela. Porém, por questões funcionais não foram escolhidas 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para chave primária.</a:t>
            </a:r>
            <a:endParaRPr lang="pt-BR" altLang="pt-BR" sz="2000" b="0" i="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PT" altLang="pt-BR" sz="2000" b="0" i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Modelo</a:t>
            </a:r>
            <a:r>
              <a:rPr lang="en-US" altLang="pt-BR" sz="2400" i="0" kern="0" dirty="0">
                <a:solidFill>
                  <a:schemeClr val="bg2"/>
                </a:solidFill>
              </a:rPr>
              <a:t>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Relacional</a:t>
            </a:r>
            <a:r>
              <a:rPr lang="en-US" altLang="pt-BR" sz="2400" i="0" kern="0" dirty="0">
                <a:solidFill>
                  <a:schemeClr val="bg2"/>
                </a:solidFill>
              </a:rPr>
              <a:t> -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Integridade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pic>
        <p:nvPicPr>
          <p:cNvPr id="27650" name="Picture 2" descr="http://www.ligiafascioni.com.br/wp-content/uploads/2011/02/imagem-da-historia-a-chave-de-our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1128"/>
            <a:ext cx="35433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36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5DBDDA79-6FC3-46C1-96CC-06A8DCF9E075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23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171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151813" cy="46863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Obrigatoriedade / </a:t>
            </a:r>
            <a:r>
              <a:rPr lang="pt-BR" altLang="pt-BR" sz="2000" b="0" i="0" dirty="0" err="1"/>
              <a:t>Opcionalidade</a:t>
            </a:r>
            <a:r>
              <a:rPr lang="pt-BR" altLang="pt-BR" sz="2000" b="0" i="0" dirty="0"/>
              <a:t>: as informações de cada coluna da tabela podem ser opcionais  ou obrigatórias.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pt-BR" altLang="pt-BR" sz="2000" b="0" i="0" dirty="0"/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A obrigatoriedade indica que na inclusão de novas linhas ou na atualização de campos, os campos obrigatórios deverão estar preenchidos.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pt-BR" altLang="pt-BR" sz="2000" b="0" i="0" dirty="0"/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Validação a nível de campo: os valores de um determinado campo  podem ser predefinidos</a:t>
            </a:r>
            <a:r>
              <a:rPr lang="pt-PT" altLang="pt-BR" sz="2000" b="0" i="0" dirty="0"/>
              <a:t> (domínio).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pt-PT" altLang="pt-BR" sz="2000" b="0" i="0" dirty="0"/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pt-PT" altLang="pt-BR" sz="2000" b="0" i="0" dirty="0"/>
              <a:t>Valores entre dois ou mais campos também podem ser comparados em uma mesma linha.</a:t>
            </a:r>
            <a:endParaRPr lang="pt-BR" altLang="pt-BR" sz="2000" b="0" i="0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BR" altLang="pt-BR" sz="2000" b="0" i="0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BR" altLang="pt-BR" sz="2000" b="0" i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Modelo</a:t>
            </a:r>
            <a:r>
              <a:rPr lang="en-US" altLang="pt-BR" sz="2400" i="0" kern="0" dirty="0">
                <a:solidFill>
                  <a:schemeClr val="bg2"/>
                </a:solidFill>
              </a:rPr>
              <a:t>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Relacional</a:t>
            </a:r>
            <a:r>
              <a:rPr lang="en-US" altLang="pt-BR" sz="2400" i="0" kern="0" dirty="0">
                <a:solidFill>
                  <a:schemeClr val="bg2"/>
                </a:solidFill>
              </a:rPr>
              <a:t> -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Integridade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1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5C3AE633-D630-4BA0-81D5-0184C00E0782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24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7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7975" y="981075"/>
            <a:ext cx="8151813" cy="46863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Chave Estrangeira: Coluna ou colunas de uma tabela, cujos valores devem aparecer na chave primária de uma tabela, habitualmente outra, mas podendo ser a mesma tabela.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pt-BR" altLang="pt-BR" sz="2000" b="0" i="0" dirty="0"/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Associações: Cada tabela pode ter algum de seus atributos relacionado ao de outras tabelas, habitualmente o par chave primária-chave estrangeira.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pt-BR" altLang="pt-BR" sz="2000" b="0" i="0" dirty="0"/>
          </a:p>
          <a:p>
            <a:pPr marL="0" indent="0">
              <a:buNone/>
            </a:pPr>
            <a:r>
              <a:rPr lang="pt-BR" altLang="pt-BR" sz="2000" b="0" i="0" dirty="0"/>
              <a:t>As ligações representam situações que são representados por verbos, como: </a:t>
            </a:r>
          </a:p>
          <a:p>
            <a:pPr lvl="1"/>
            <a:r>
              <a:rPr lang="pt-BR" altLang="pt-BR" sz="2000" b="0" i="0" dirty="0"/>
              <a:t>Médico </a:t>
            </a:r>
            <a:r>
              <a:rPr lang="pt-BR" altLang="pt-BR" sz="2000" i="0" dirty="0"/>
              <a:t>realiza </a:t>
            </a:r>
            <a:r>
              <a:rPr lang="pt-BR" altLang="pt-BR" sz="2000" b="0" i="0" dirty="0"/>
              <a:t>Consulta.</a:t>
            </a:r>
          </a:p>
          <a:p>
            <a:pPr lvl="1"/>
            <a:r>
              <a:rPr lang="pt-BR" altLang="pt-BR" sz="2000" b="0" i="0" dirty="0"/>
              <a:t>Cliente </a:t>
            </a:r>
            <a:r>
              <a:rPr lang="pt-BR" altLang="pt-BR" sz="2000" i="0" dirty="0"/>
              <a:t>faz</a:t>
            </a:r>
            <a:r>
              <a:rPr lang="pt-BR" altLang="pt-BR" sz="2000" b="0" i="0" dirty="0"/>
              <a:t> um Pedido.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endParaRPr lang="pt-BR" altLang="pt-BR" sz="2000" b="0" i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Modelo</a:t>
            </a:r>
            <a:r>
              <a:rPr lang="en-US" altLang="pt-BR" sz="2400" i="0" kern="0" dirty="0">
                <a:solidFill>
                  <a:schemeClr val="bg2"/>
                </a:solidFill>
              </a:rPr>
              <a:t>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Relacional</a:t>
            </a:r>
            <a:r>
              <a:rPr lang="en-US" altLang="pt-BR" sz="2400" i="0" kern="0" dirty="0">
                <a:solidFill>
                  <a:schemeClr val="bg2"/>
                </a:solidFill>
              </a:rPr>
              <a:t> -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Integridade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2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E21BAC73-17E0-4205-A20C-05E4762A9119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25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8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765175"/>
            <a:ext cx="8569325" cy="6092825"/>
          </a:xfrm>
          <a:prstGeom prst="rect">
            <a:avLst/>
          </a:prstGeom>
        </p:spPr>
        <p:txBody>
          <a:bodyPr lIns="92075" tIns="46038" rIns="92075" bIns="46038"/>
          <a:lstStyle/>
          <a:p>
            <a:r>
              <a:rPr lang="pt-BR" altLang="pt-BR" b="0" i="0" dirty="0"/>
              <a:t>Há varias formas como duas tabelas podem estar relacionadas:</a:t>
            </a:r>
          </a:p>
          <a:p>
            <a:pPr lvl="1"/>
            <a:r>
              <a:rPr lang="pt-BR" altLang="pt-BR" b="0" i="0" dirty="0"/>
              <a:t>Para cada ocorrência da tabela A há uma e uma somente uma ocorrência na tabela B.</a:t>
            </a:r>
          </a:p>
          <a:p>
            <a:pPr lvl="1"/>
            <a:r>
              <a:rPr lang="pt-BR" altLang="pt-BR" b="0" i="0" dirty="0"/>
              <a:t>Para cada ocorrência da tabela A há uma ou nenhuma ocorrência na tabela B.</a:t>
            </a:r>
          </a:p>
          <a:p>
            <a:pPr lvl="1"/>
            <a:r>
              <a:rPr lang="pt-BR" altLang="pt-BR" b="0" i="0" dirty="0"/>
              <a:t>Para cada ocorrência da tabela A há uma ou mais ocorrências na tabela B.</a:t>
            </a:r>
          </a:p>
          <a:p>
            <a:pPr lvl="1"/>
            <a:r>
              <a:rPr lang="pt-BR" altLang="pt-BR" b="0" i="0" dirty="0"/>
              <a:t>Para cada ocorrência da tabela A há uma, várias ou nenhuma ocorrência na tabela B.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>
                <a:solidFill>
                  <a:schemeClr val="bg2"/>
                </a:solidFill>
              </a:rPr>
              <a:t>Modelagem de Dados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2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33FAE2AB-AEE1-48A7-941B-527C67F84044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26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 dirty="0" err="1">
                <a:solidFill>
                  <a:schemeClr val="bg2"/>
                </a:solidFill>
              </a:rPr>
              <a:t>Modelagem</a:t>
            </a:r>
            <a:r>
              <a:rPr lang="en-US" altLang="pt-BR" sz="2400" i="0" dirty="0">
                <a:solidFill>
                  <a:schemeClr val="bg2"/>
                </a:solidFill>
              </a:rPr>
              <a:t> de Dados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390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7975" y="981075"/>
            <a:ext cx="8151813" cy="5184775"/>
          </a:xfrm>
          <a:prstGeom prst="rect">
            <a:avLst/>
          </a:prstGeom>
        </p:spPr>
        <p:txBody>
          <a:bodyPr lIns="92075" tIns="46038" rIns="92075" bIns="46038"/>
          <a:lstStyle/>
          <a:p>
            <a:r>
              <a:rPr lang="pt-BR" altLang="pt-BR" sz="2000" b="0" i="0" dirty="0"/>
              <a:t>Tipicamente as associações são classificadas:</a:t>
            </a:r>
          </a:p>
          <a:p>
            <a:pPr lvl="1"/>
            <a:r>
              <a:rPr lang="pt-BR" altLang="pt-BR" sz="2000" b="0" i="0" dirty="0"/>
              <a:t>Associação 1:1 (um pra um)</a:t>
            </a:r>
          </a:p>
          <a:p>
            <a:pPr lvl="1"/>
            <a:r>
              <a:rPr lang="pt-BR" altLang="pt-BR" sz="2000" b="0" i="0" dirty="0"/>
              <a:t>Associação 1: N ( um para muitos)</a:t>
            </a:r>
          </a:p>
          <a:p>
            <a:pPr lvl="1"/>
            <a:r>
              <a:rPr lang="pt-BR" altLang="pt-BR" sz="2000" b="0" i="0" dirty="0"/>
              <a:t>Associação N:N (muitos para muitos)</a:t>
            </a:r>
          </a:p>
          <a:p>
            <a:pPr lvl="1"/>
            <a:endParaRPr lang="pt-BR" altLang="pt-BR" sz="2000" b="0" i="0" dirty="0"/>
          </a:p>
          <a:p>
            <a:r>
              <a:rPr lang="pt-BR" altLang="pt-BR" sz="2000" b="0" i="0" dirty="0"/>
              <a:t>Obrigatoriedade ou </a:t>
            </a:r>
            <a:r>
              <a:rPr lang="pt-BR" altLang="pt-BR" sz="2000" b="0" i="0" dirty="0" err="1"/>
              <a:t>opcionalidade</a:t>
            </a:r>
            <a:r>
              <a:rPr lang="pt-BR" altLang="pt-BR" sz="2000" b="0" i="0" dirty="0"/>
              <a:t> da participação nas tabelas: Obrigatória em ambas as tabelas, Obrigatória em uma tabela e não na outra ou Não obrigatória em nenhuma das duas tabelas.</a:t>
            </a:r>
          </a:p>
        </p:txBody>
      </p:sp>
    </p:spTree>
    <p:extLst>
      <p:ext uri="{BB962C8B-B14F-4D97-AF65-F5344CB8AC3E}">
        <p14:creationId xmlns:p14="http://schemas.microsoft.com/office/powerpoint/2010/main" val="2928209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D085B1E6-6AF6-4C5A-9257-8F8B255A3FB2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27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7975" y="981075"/>
            <a:ext cx="8151813" cy="5184775"/>
          </a:xfrm>
          <a:prstGeom prst="rect">
            <a:avLst/>
          </a:prstGeom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r>
              <a:rPr lang="pt-BR" altLang="pt-BR" dirty="0"/>
              <a:t>Notação Pé-de-galinha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r>
              <a:rPr lang="pt-BR" altLang="pt-BR" dirty="0"/>
              <a:t>Quando um A está associado a um B.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r>
              <a:rPr lang="pt-BR" altLang="pt-BR" dirty="0"/>
              <a:t>Quando um A está associado a um ou nenhum B.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r>
              <a:rPr lang="pt-BR" altLang="pt-BR" dirty="0"/>
              <a:t>Quando um A está associado a um, nenhum ou vários B.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dirty="0"/>
          </a:p>
        </p:txBody>
      </p:sp>
      <p:sp>
        <p:nvSpPr>
          <p:cNvPr id="392197" name="Text Box 4"/>
          <p:cNvSpPr txBox="1">
            <a:spLocks noChangeArrowheads="1"/>
          </p:cNvSpPr>
          <p:nvPr/>
        </p:nvSpPr>
        <p:spPr bwMode="auto">
          <a:xfrm>
            <a:off x="1619250" y="2420938"/>
            <a:ext cx="173037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Rapaz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4645025" y="2420938"/>
            <a:ext cx="17272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Namorada</a:t>
            </a:r>
          </a:p>
        </p:txBody>
      </p:sp>
      <p:sp>
        <p:nvSpPr>
          <p:cNvPr id="392199" name="Line 9"/>
          <p:cNvSpPr>
            <a:spLocks noChangeShapeType="1"/>
          </p:cNvSpPr>
          <p:nvPr/>
        </p:nvSpPr>
        <p:spPr bwMode="auto">
          <a:xfrm>
            <a:off x="3349625" y="2659063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2200" name="Line 12"/>
          <p:cNvSpPr>
            <a:spLocks noChangeShapeType="1"/>
          </p:cNvSpPr>
          <p:nvPr/>
        </p:nvSpPr>
        <p:spPr bwMode="auto">
          <a:xfrm>
            <a:off x="4424363" y="2565400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2201" name="Line 13"/>
          <p:cNvSpPr>
            <a:spLocks noChangeShapeType="1"/>
          </p:cNvSpPr>
          <p:nvPr/>
        </p:nvSpPr>
        <p:spPr bwMode="auto">
          <a:xfrm>
            <a:off x="4500563" y="2565400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2202" name="Text Box 4"/>
          <p:cNvSpPr txBox="1">
            <a:spLocks noChangeArrowheads="1"/>
          </p:cNvSpPr>
          <p:nvPr/>
        </p:nvSpPr>
        <p:spPr bwMode="auto">
          <a:xfrm>
            <a:off x="1690688" y="3838085"/>
            <a:ext cx="173037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Rapaz</a:t>
            </a:r>
          </a:p>
        </p:txBody>
      </p:sp>
      <p:sp>
        <p:nvSpPr>
          <p:cNvPr id="392203" name="Text Box 6"/>
          <p:cNvSpPr txBox="1">
            <a:spLocks noChangeArrowheads="1"/>
          </p:cNvSpPr>
          <p:nvPr/>
        </p:nvSpPr>
        <p:spPr bwMode="auto">
          <a:xfrm>
            <a:off x="4716463" y="3838085"/>
            <a:ext cx="17272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Namorada</a:t>
            </a:r>
          </a:p>
        </p:txBody>
      </p:sp>
      <p:sp>
        <p:nvSpPr>
          <p:cNvPr id="392204" name="Line 9"/>
          <p:cNvSpPr>
            <a:spLocks noChangeShapeType="1"/>
          </p:cNvSpPr>
          <p:nvPr/>
        </p:nvSpPr>
        <p:spPr bwMode="auto">
          <a:xfrm>
            <a:off x="3421063" y="4076210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2205" name="Line 13"/>
          <p:cNvSpPr>
            <a:spLocks noChangeShapeType="1"/>
          </p:cNvSpPr>
          <p:nvPr/>
        </p:nvSpPr>
        <p:spPr bwMode="auto">
          <a:xfrm>
            <a:off x="4572000" y="3990330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2206" name="Oval 14"/>
          <p:cNvSpPr>
            <a:spLocks noChangeArrowheads="1"/>
          </p:cNvSpPr>
          <p:nvPr/>
        </p:nvSpPr>
        <p:spPr bwMode="auto">
          <a:xfrm flipH="1">
            <a:off x="4424363" y="3982548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2208" name="Line 9"/>
          <p:cNvSpPr>
            <a:spLocks noChangeShapeType="1"/>
          </p:cNvSpPr>
          <p:nvPr/>
        </p:nvSpPr>
        <p:spPr bwMode="auto">
          <a:xfrm>
            <a:off x="3492500" y="5525885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2209" name="Line 10"/>
          <p:cNvSpPr>
            <a:spLocks noChangeShapeType="1"/>
          </p:cNvSpPr>
          <p:nvPr/>
        </p:nvSpPr>
        <p:spPr bwMode="auto">
          <a:xfrm flipV="1">
            <a:off x="4635500" y="5517232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2210" name="Line 11"/>
          <p:cNvSpPr>
            <a:spLocks noChangeShapeType="1"/>
          </p:cNvSpPr>
          <p:nvPr/>
        </p:nvSpPr>
        <p:spPr bwMode="auto">
          <a:xfrm>
            <a:off x="4635500" y="5445224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2211" name="Oval 14"/>
          <p:cNvSpPr>
            <a:spLocks noChangeArrowheads="1"/>
          </p:cNvSpPr>
          <p:nvPr/>
        </p:nvSpPr>
        <p:spPr bwMode="auto">
          <a:xfrm flipH="1">
            <a:off x="4500563" y="5446510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2212" name="Text Box 4"/>
          <p:cNvSpPr txBox="1">
            <a:spLocks noChangeArrowheads="1"/>
          </p:cNvSpPr>
          <p:nvPr/>
        </p:nvSpPr>
        <p:spPr bwMode="auto">
          <a:xfrm>
            <a:off x="1835150" y="5262360"/>
            <a:ext cx="173037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Rapaz</a:t>
            </a:r>
          </a:p>
        </p:txBody>
      </p:sp>
      <p:sp>
        <p:nvSpPr>
          <p:cNvPr id="392213" name="Text Box 6"/>
          <p:cNvSpPr txBox="1">
            <a:spLocks noChangeArrowheads="1"/>
          </p:cNvSpPr>
          <p:nvPr/>
        </p:nvSpPr>
        <p:spPr bwMode="auto">
          <a:xfrm>
            <a:off x="4860925" y="5262360"/>
            <a:ext cx="17272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Amigos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87325" y="2206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>
                <a:solidFill>
                  <a:schemeClr val="bg2"/>
                </a:solidFill>
              </a:rPr>
              <a:t>Modelagem de Dados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04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9" name="Text Box 4"/>
          <p:cNvSpPr txBox="1">
            <a:spLocks noChangeArrowheads="1"/>
          </p:cNvSpPr>
          <p:nvPr/>
        </p:nvSpPr>
        <p:spPr bwMode="auto">
          <a:xfrm>
            <a:off x="1524000" y="3095625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Cliente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114800" y="3095625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Pedido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4114800" y="4891088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Item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6705600" y="4891088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Peça</a:t>
            </a:r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2819400" y="3333750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14" name="Line 10"/>
          <p:cNvSpPr>
            <a:spLocks noChangeShapeType="1"/>
          </p:cNvSpPr>
          <p:nvPr/>
        </p:nvSpPr>
        <p:spPr bwMode="auto">
          <a:xfrm flipV="1">
            <a:off x="3962400" y="3254375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3962400" y="3333750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16" name="Line 12"/>
          <p:cNvSpPr>
            <a:spLocks noChangeShapeType="1"/>
          </p:cNvSpPr>
          <p:nvPr/>
        </p:nvSpPr>
        <p:spPr bwMode="auto">
          <a:xfrm>
            <a:off x="2895600" y="3254375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2971800" y="3254375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18" name="Oval 14"/>
          <p:cNvSpPr>
            <a:spLocks noChangeArrowheads="1"/>
          </p:cNvSpPr>
          <p:nvPr/>
        </p:nvSpPr>
        <p:spPr bwMode="auto">
          <a:xfrm flipH="1">
            <a:off x="3886200" y="3254375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919" name="Line 15"/>
          <p:cNvSpPr>
            <a:spLocks noChangeShapeType="1"/>
          </p:cNvSpPr>
          <p:nvPr/>
        </p:nvSpPr>
        <p:spPr bwMode="auto">
          <a:xfrm>
            <a:off x="5410200" y="5159375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6477000" y="5080000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21" name="Line 17"/>
          <p:cNvSpPr>
            <a:spLocks noChangeShapeType="1"/>
          </p:cNvSpPr>
          <p:nvPr/>
        </p:nvSpPr>
        <p:spPr bwMode="auto">
          <a:xfrm>
            <a:off x="6553200" y="5080000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 flipH="1">
            <a:off x="5410200" y="5159375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23" name="Oval 20"/>
          <p:cNvSpPr>
            <a:spLocks noChangeArrowheads="1"/>
          </p:cNvSpPr>
          <p:nvPr/>
        </p:nvSpPr>
        <p:spPr bwMode="auto">
          <a:xfrm flipH="1">
            <a:off x="5562600" y="5080000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924" name="Line 22"/>
          <p:cNvSpPr>
            <a:spLocks noChangeShapeType="1"/>
          </p:cNvSpPr>
          <p:nvPr/>
        </p:nvSpPr>
        <p:spPr bwMode="auto">
          <a:xfrm>
            <a:off x="5410200" y="5080000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25" name="Line 23"/>
          <p:cNvSpPr>
            <a:spLocks noChangeShapeType="1"/>
          </p:cNvSpPr>
          <p:nvPr/>
        </p:nvSpPr>
        <p:spPr bwMode="auto">
          <a:xfrm>
            <a:off x="4724400" y="3571875"/>
            <a:ext cx="0" cy="134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26" name="Line 25"/>
          <p:cNvSpPr>
            <a:spLocks noChangeShapeType="1"/>
          </p:cNvSpPr>
          <p:nvPr/>
        </p:nvSpPr>
        <p:spPr bwMode="auto">
          <a:xfrm flipH="1">
            <a:off x="4648200" y="4683125"/>
            <a:ext cx="76200" cy="2381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27" name="Line 26"/>
          <p:cNvSpPr>
            <a:spLocks noChangeShapeType="1"/>
          </p:cNvSpPr>
          <p:nvPr/>
        </p:nvSpPr>
        <p:spPr bwMode="auto">
          <a:xfrm>
            <a:off x="4724400" y="4683125"/>
            <a:ext cx="76200" cy="2381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28" name="Line 27"/>
          <p:cNvSpPr>
            <a:spLocks noChangeShapeType="1"/>
          </p:cNvSpPr>
          <p:nvPr/>
        </p:nvSpPr>
        <p:spPr bwMode="auto">
          <a:xfrm>
            <a:off x="4648200" y="3730625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29" name="Line 28"/>
          <p:cNvSpPr>
            <a:spLocks noChangeShapeType="1"/>
          </p:cNvSpPr>
          <p:nvPr/>
        </p:nvSpPr>
        <p:spPr bwMode="auto">
          <a:xfrm>
            <a:off x="4648200" y="3810000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30" name="Line 29"/>
          <p:cNvSpPr>
            <a:spLocks noChangeShapeType="1"/>
          </p:cNvSpPr>
          <p:nvPr/>
        </p:nvSpPr>
        <p:spPr bwMode="auto">
          <a:xfrm>
            <a:off x="4648200" y="4683125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1116013" y="2349500"/>
            <a:ext cx="5256212" cy="330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dirty="0">
                <a:solidFill>
                  <a:schemeClr val="bg2"/>
                </a:solidFill>
              </a:rPr>
              <a:t>Cada Pedido tem apenas um único Cliente</a:t>
            </a:r>
          </a:p>
        </p:txBody>
      </p:sp>
      <p:sp>
        <p:nvSpPr>
          <p:cNvPr id="379932" name="Line 28"/>
          <p:cNvSpPr>
            <a:spLocks noChangeShapeType="1"/>
          </p:cNvSpPr>
          <p:nvPr/>
        </p:nvSpPr>
        <p:spPr bwMode="auto">
          <a:xfrm>
            <a:off x="3492500" y="2708275"/>
            <a:ext cx="0" cy="504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3995738" y="5805488"/>
            <a:ext cx="4392612" cy="6048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Cada Item de Pedido tem apenas uma única Peça</a:t>
            </a:r>
          </a:p>
        </p:txBody>
      </p:sp>
      <p:sp>
        <p:nvSpPr>
          <p:cNvPr id="379934" name="Line 30"/>
          <p:cNvSpPr>
            <a:spLocks noChangeShapeType="1"/>
          </p:cNvSpPr>
          <p:nvPr/>
        </p:nvSpPr>
        <p:spPr bwMode="auto">
          <a:xfrm flipV="1">
            <a:off x="6084888" y="5229225"/>
            <a:ext cx="0" cy="576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79935" name="Line 31"/>
          <p:cNvSpPr>
            <a:spLocks noChangeShapeType="1"/>
          </p:cNvSpPr>
          <p:nvPr/>
        </p:nvSpPr>
        <p:spPr bwMode="auto">
          <a:xfrm>
            <a:off x="3708400" y="4221163"/>
            <a:ext cx="863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79936" name="Text Box 32"/>
          <p:cNvSpPr txBox="1">
            <a:spLocks noChangeArrowheads="1"/>
          </p:cNvSpPr>
          <p:nvPr/>
        </p:nvSpPr>
        <p:spPr bwMode="auto">
          <a:xfrm>
            <a:off x="395288" y="3933825"/>
            <a:ext cx="3313112" cy="6048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Cada Item de Pedido pertence a um único Pedido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-108520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Modelagem</a:t>
            </a:r>
            <a:r>
              <a:rPr lang="en-US" altLang="pt-BR" sz="2400" i="0" kern="0" dirty="0">
                <a:solidFill>
                  <a:schemeClr val="bg2"/>
                </a:solidFill>
              </a:rPr>
              <a:t> de Dados –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Exemplo</a:t>
            </a:r>
            <a:r>
              <a:rPr lang="en-US" altLang="pt-BR" sz="2400" i="0" kern="0" dirty="0">
                <a:solidFill>
                  <a:schemeClr val="bg2"/>
                </a:solidFill>
              </a:rPr>
              <a:t>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Clássico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07975" y="981075"/>
            <a:ext cx="8151813" cy="5184775"/>
          </a:xfrm>
          <a:prstGeom prst="rect">
            <a:avLst/>
          </a:prstGeom>
        </p:spPr>
        <p:txBody>
          <a:bodyPr lIns="92075" tIns="46038" rIns="92075" bIns="46038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b="1" i="1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b="1" i="1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r>
              <a:rPr lang="pt-BR" altLang="pt-BR" kern="0" dirty="0"/>
              <a:t>Aplicando a Notação Pé-de-galinha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kern="0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4104514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1524000" y="2590949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Cliente</a:t>
            </a:r>
          </a:p>
        </p:txBody>
      </p:sp>
      <p:sp>
        <p:nvSpPr>
          <p:cNvPr id="381957" name="Text Box 6"/>
          <p:cNvSpPr txBox="1">
            <a:spLocks noChangeArrowheads="1"/>
          </p:cNvSpPr>
          <p:nvPr/>
        </p:nvSpPr>
        <p:spPr bwMode="auto">
          <a:xfrm>
            <a:off x="4114800" y="2590949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Pedido</a:t>
            </a:r>
          </a:p>
        </p:txBody>
      </p:sp>
      <p:sp>
        <p:nvSpPr>
          <p:cNvPr id="381958" name="Text Box 7"/>
          <p:cNvSpPr txBox="1">
            <a:spLocks noChangeArrowheads="1"/>
          </p:cNvSpPr>
          <p:nvPr/>
        </p:nvSpPr>
        <p:spPr bwMode="auto">
          <a:xfrm>
            <a:off x="4114800" y="4386412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Item</a:t>
            </a:r>
          </a:p>
        </p:txBody>
      </p:sp>
      <p:sp>
        <p:nvSpPr>
          <p:cNvPr id="381959" name="Text Box 8"/>
          <p:cNvSpPr txBox="1">
            <a:spLocks noChangeArrowheads="1"/>
          </p:cNvSpPr>
          <p:nvPr/>
        </p:nvSpPr>
        <p:spPr bwMode="auto">
          <a:xfrm>
            <a:off x="6705600" y="4386412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Peça</a:t>
            </a:r>
          </a:p>
        </p:txBody>
      </p:sp>
      <p:sp>
        <p:nvSpPr>
          <p:cNvPr id="381960" name="Line 9"/>
          <p:cNvSpPr>
            <a:spLocks noChangeShapeType="1"/>
          </p:cNvSpPr>
          <p:nvPr/>
        </p:nvSpPr>
        <p:spPr bwMode="auto">
          <a:xfrm>
            <a:off x="2819400" y="2829074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61" name="Line 10"/>
          <p:cNvSpPr>
            <a:spLocks noChangeShapeType="1"/>
          </p:cNvSpPr>
          <p:nvPr/>
        </p:nvSpPr>
        <p:spPr bwMode="auto">
          <a:xfrm flipV="1">
            <a:off x="3962400" y="2749699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62" name="Line 11"/>
          <p:cNvSpPr>
            <a:spLocks noChangeShapeType="1"/>
          </p:cNvSpPr>
          <p:nvPr/>
        </p:nvSpPr>
        <p:spPr bwMode="auto">
          <a:xfrm>
            <a:off x="3962400" y="2829074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63" name="Line 12"/>
          <p:cNvSpPr>
            <a:spLocks noChangeShapeType="1"/>
          </p:cNvSpPr>
          <p:nvPr/>
        </p:nvSpPr>
        <p:spPr bwMode="auto">
          <a:xfrm>
            <a:off x="2895600" y="2749699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64" name="Line 13"/>
          <p:cNvSpPr>
            <a:spLocks noChangeShapeType="1"/>
          </p:cNvSpPr>
          <p:nvPr/>
        </p:nvSpPr>
        <p:spPr bwMode="auto">
          <a:xfrm>
            <a:off x="2971800" y="2749699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65" name="Oval 14"/>
          <p:cNvSpPr>
            <a:spLocks noChangeArrowheads="1"/>
          </p:cNvSpPr>
          <p:nvPr/>
        </p:nvSpPr>
        <p:spPr bwMode="auto">
          <a:xfrm flipH="1">
            <a:off x="3886200" y="2749699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1966" name="Line 15"/>
          <p:cNvSpPr>
            <a:spLocks noChangeShapeType="1"/>
          </p:cNvSpPr>
          <p:nvPr/>
        </p:nvSpPr>
        <p:spPr bwMode="auto">
          <a:xfrm>
            <a:off x="5410200" y="4654699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67" name="Line 16"/>
          <p:cNvSpPr>
            <a:spLocks noChangeShapeType="1"/>
          </p:cNvSpPr>
          <p:nvPr/>
        </p:nvSpPr>
        <p:spPr bwMode="auto">
          <a:xfrm>
            <a:off x="6477000" y="4575324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68" name="Line 17"/>
          <p:cNvSpPr>
            <a:spLocks noChangeShapeType="1"/>
          </p:cNvSpPr>
          <p:nvPr/>
        </p:nvSpPr>
        <p:spPr bwMode="auto">
          <a:xfrm>
            <a:off x="6553200" y="4575324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69" name="Line 18"/>
          <p:cNvSpPr>
            <a:spLocks noChangeShapeType="1"/>
          </p:cNvSpPr>
          <p:nvPr/>
        </p:nvSpPr>
        <p:spPr bwMode="auto">
          <a:xfrm flipH="1">
            <a:off x="5410200" y="4654699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70" name="Oval 20"/>
          <p:cNvSpPr>
            <a:spLocks noChangeArrowheads="1"/>
          </p:cNvSpPr>
          <p:nvPr/>
        </p:nvSpPr>
        <p:spPr bwMode="auto">
          <a:xfrm flipH="1">
            <a:off x="5562600" y="4575324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1971" name="Line 22"/>
          <p:cNvSpPr>
            <a:spLocks noChangeShapeType="1"/>
          </p:cNvSpPr>
          <p:nvPr/>
        </p:nvSpPr>
        <p:spPr bwMode="auto">
          <a:xfrm>
            <a:off x="5410200" y="4575324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72" name="Line 23"/>
          <p:cNvSpPr>
            <a:spLocks noChangeShapeType="1"/>
          </p:cNvSpPr>
          <p:nvPr/>
        </p:nvSpPr>
        <p:spPr bwMode="auto">
          <a:xfrm>
            <a:off x="4724400" y="3067199"/>
            <a:ext cx="0" cy="134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73" name="Line 25"/>
          <p:cNvSpPr>
            <a:spLocks noChangeShapeType="1"/>
          </p:cNvSpPr>
          <p:nvPr/>
        </p:nvSpPr>
        <p:spPr bwMode="auto">
          <a:xfrm flipH="1">
            <a:off x="4648200" y="4178449"/>
            <a:ext cx="76200" cy="2381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74" name="Line 26"/>
          <p:cNvSpPr>
            <a:spLocks noChangeShapeType="1"/>
          </p:cNvSpPr>
          <p:nvPr/>
        </p:nvSpPr>
        <p:spPr bwMode="auto">
          <a:xfrm>
            <a:off x="4724400" y="4178449"/>
            <a:ext cx="76200" cy="2381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75" name="Line 27"/>
          <p:cNvSpPr>
            <a:spLocks noChangeShapeType="1"/>
          </p:cNvSpPr>
          <p:nvPr/>
        </p:nvSpPr>
        <p:spPr bwMode="auto">
          <a:xfrm>
            <a:off x="4648200" y="3225949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76" name="Line 28"/>
          <p:cNvSpPr>
            <a:spLocks noChangeShapeType="1"/>
          </p:cNvSpPr>
          <p:nvPr/>
        </p:nvSpPr>
        <p:spPr bwMode="auto">
          <a:xfrm>
            <a:off x="4648200" y="3305324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77" name="Line 29"/>
          <p:cNvSpPr>
            <a:spLocks noChangeShapeType="1"/>
          </p:cNvSpPr>
          <p:nvPr/>
        </p:nvSpPr>
        <p:spPr bwMode="auto">
          <a:xfrm>
            <a:off x="4648200" y="4178449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1116013" y="1844824"/>
            <a:ext cx="7416800" cy="330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Um Cliente pode estar mais de um Pedido, um ou nenhum Pedido</a:t>
            </a:r>
          </a:p>
        </p:txBody>
      </p:sp>
      <p:sp>
        <p:nvSpPr>
          <p:cNvPr id="381979" name="Line 27"/>
          <p:cNvSpPr>
            <a:spLocks noChangeShapeType="1"/>
          </p:cNvSpPr>
          <p:nvPr/>
        </p:nvSpPr>
        <p:spPr bwMode="auto">
          <a:xfrm>
            <a:off x="3492500" y="2203599"/>
            <a:ext cx="0" cy="504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3995738" y="5300812"/>
            <a:ext cx="4392612" cy="8794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Uma Peça pode estar em vários Itens de Pedidos distintos, em um ou mesmo em nenhum</a:t>
            </a:r>
          </a:p>
        </p:txBody>
      </p:sp>
      <p:sp>
        <p:nvSpPr>
          <p:cNvPr id="381981" name="Line 29"/>
          <p:cNvSpPr>
            <a:spLocks noChangeShapeType="1"/>
          </p:cNvSpPr>
          <p:nvPr/>
        </p:nvSpPr>
        <p:spPr bwMode="auto">
          <a:xfrm flipV="1">
            <a:off x="6084888" y="4724549"/>
            <a:ext cx="0" cy="576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81982" name="Line 30"/>
          <p:cNvSpPr>
            <a:spLocks noChangeShapeType="1"/>
          </p:cNvSpPr>
          <p:nvPr/>
        </p:nvSpPr>
        <p:spPr bwMode="auto">
          <a:xfrm>
            <a:off x="3708400" y="3716487"/>
            <a:ext cx="863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395288" y="3429149"/>
            <a:ext cx="3313112" cy="6048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Um pedido pode ter um ou vários itens.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-108520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Modelagem</a:t>
            </a:r>
            <a:r>
              <a:rPr lang="en-US" altLang="pt-BR" sz="2400" i="0" kern="0" dirty="0">
                <a:solidFill>
                  <a:schemeClr val="bg2"/>
                </a:solidFill>
              </a:rPr>
              <a:t> de Dados –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Exemplo</a:t>
            </a:r>
            <a:r>
              <a:rPr lang="en-US" altLang="pt-BR" sz="2400" i="0" kern="0" dirty="0">
                <a:solidFill>
                  <a:schemeClr val="bg2"/>
                </a:solidFill>
              </a:rPr>
              <a:t>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Clássico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07975" y="981075"/>
            <a:ext cx="8151813" cy="5184775"/>
          </a:xfrm>
          <a:prstGeom prst="rect">
            <a:avLst/>
          </a:prstGeom>
        </p:spPr>
        <p:txBody>
          <a:bodyPr lIns="92075" tIns="46038" rIns="92075" bIns="46038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b="1" i="1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b="1" i="1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r>
              <a:rPr lang="pt-BR" altLang="pt-BR" kern="0" dirty="0"/>
              <a:t>Aplicando a Notação Pé-de-galinha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kern="0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87532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CDDC0B60-0BEF-4B91-8458-A8599CFF4139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3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1196752"/>
            <a:ext cx="8086725" cy="180087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altLang="pt-BR" sz="2000" b="0" i="0" dirty="0"/>
              <a:t>Conjunto</a:t>
            </a:r>
            <a:r>
              <a:rPr lang="pt-BR" altLang="pt-BR" sz="2000" b="0" i="0" dirty="0">
                <a:solidFill>
                  <a:srgbClr val="FFFF00"/>
                </a:solidFill>
              </a:rPr>
              <a:t> </a:t>
            </a:r>
            <a:r>
              <a:rPr lang="pt-BR" altLang="pt-BR" sz="2000" b="0" i="0" dirty="0"/>
              <a:t>de dados inter-relacionados que objetivam atender as necessidades de um conjunto de usuários ou de aplicações.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pt-BR" altLang="pt-BR" sz="2000" b="0" i="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pt-BR" altLang="pt-BR" sz="2400" i="0">
                <a:solidFill>
                  <a:schemeClr val="bg2"/>
                </a:solidFill>
              </a:rPr>
              <a:t>Definição Banco de Dados</a:t>
            </a:r>
            <a:endParaRPr lang="pt-PT" altLang="pt-BR" sz="2400" i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68040"/>
            <a:ext cx="3250794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uild="p" autoUpdateAnimBg="0" advAuto="0"/>
      <p:bldP spid="10035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524000" y="2759100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Cliente</a:t>
            </a:r>
          </a:p>
        </p:txBody>
      </p:sp>
      <p:sp>
        <p:nvSpPr>
          <p:cNvPr id="394245" name="Text Box 6"/>
          <p:cNvSpPr txBox="1">
            <a:spLocks noChangeArrowheads="1"/>
          </p:cNvSpPr>
          <p:nvPr/>
        </p:nvSpPr>
        <p:spPr bwMode="auto">
          <a:xfrm>
            <a:off x="4114800" y="2759100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Pedido</a:t>
            </a:r>
          </a:p>
        </p:txBody>
      </p:sp>
      <p:sp>
        <p:nvSpPr>
          <p:cNvPr id="394246" name="Text Box 7"/>
          <p:cNvSpPr txBox="1">
            <a:spLocks noChangeArrowheads="1"/>
          </p:cNvSpPr>
          <p:nvPr/>
        </p:nvSpPr>
        <p:spPr bwMode="auto">
          <a:xfrm>
            <a:off x="4114800" y="4554563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Item</a:t>
            </a:r>
          </a:p>
        </p:txBody>
      </p:sp>
      <p:sp>
        <p:nvSpPr>
          <p:cNvPr id="394247" name="Text Box 8"/>
          <p:cNvSpPr txBox="1">
            <a:spLocks noChangeArrowheads="1"/>
          </p:cNvSpPr>
          <p:nvPr/>
        </p:nvSpPr>
        <p:spPr bwMode="auto">
          <a:xfrm>
            <a:off x="6705600" y="4554563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Peça</a:t>
            </a:r>
          </a:p>
        </p:txBody>
      </p:sp>
      <p:sp>
        <p:nvSpPr>
          <p:cNvPr id="394248" name="Line 9"/>
          <p:cNvSpPr>
            <a:spLocks noChangeShapeType="1"/>
          </p:cNvSpPr>
          <p:nvPr/>
        </p:nvSpPr>
        <p:spPr bwMode="auto">
          <a:xfrm>
            <a:off x="2819400" y="2997225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49" name="Line 10"/>
          <p:cNvSpPr>
            <a:spLocks noChangeShapeType="1"/>
          </p:cNvSpPr>
          <p:nvPr/>
        </p:nvSpPr>
        <p:spPr bwMode="auto">
          <a:xfrm flipV="1">
            <a:off x="3962400" y="2917850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50" name="Line 11"/>
          <p:cNvSpPr>
            <a:spLocks noChangeShapeType="1"/>
          </p:cNvSpPr>
          <p:nvPr/>
        </p:nvSpPr>
        <p:spPr bwMode="auto">
          <a:xfrm>
            <a:off x="3962400" y="2997225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51" name="Line 12"/>
          <p:cNvSpPr>
            <a:spLocks noChangeShapeType="1"/>
          </p:cNvSpPr>
          <p:nvPr/>
        </p:nvSpPr>
        <p:spPr bwMode="auto">
          <a:xfrm>
            <a:off x="2895600" y="2917850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52" name="Line 13"/>
          <p:cNvSpPr>
            <a:spLocks noChangeShapeType="1"/>
          </p:cNvSpPr>
          <p:nvPr/>
        </p:nvSpPr>
        <p:spPr bwMode="auto">
          <a:xfrm>
            <a:off x="2971800" y="2917850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53" name="Oval 14"/>
          <p:cNvSpPr>
            <a:spLocks noChangeArrowheads="1"/>
          </p:cNvSpPr>
          <p:nvPr/>
        </p:nvSpPr>
        <p:spPr bwMode="auto">
          <a:xfrm flipH="1">
            <a:off x="3886200" y="2917850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4254" name="Line 15"/>
          <p:cNvSpPr>
            <a:spLocks noChangeShapeType="1"/>
          </p:cNvSpPr>
          <p:nvPr/>
        </p:nvSpPr>
        <p:spPr bwMode="auto">
          <a:xfrm>
            <a:off x="5410200" y="4822850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55" name="Line 16"/>
          <p:cNvSpPr>
            <a:spLocks noChangeShapeType="1"/>
          </p:cNvSpPr>
          <p:nvPr/>
        </p:nvSpPr>
        <p:spPr bwMode="auto">
          <a:xfrm>
            <a:off x="6477000" y="4743475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56" name="Line 17"/>
          <p:cNvSpPr>
            <a:spLocks noChangeShapeType="1"/>
          </p:cNvSpPr>
          <p:nvPr/>
        </p:nvSpPr>
        <p:spPr bwMode="auto">
          <a:xfrm>
            <a:off x="6553200" y="4743475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57" name="Line 18"/>
          <p:cNvSpPr>
            <a:spLocks noChangeShapeType="1"/>
          </p:cNvSpPr>
          <p:nvPr/>
        </p:nvSpPr>
        <p:spPr bwMode="auto">
          <a:xfrm flipH="1">
            <a:off x="5410200" y="4822850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58" name="Oval 20"/>
          <p:cNvSpPr>
            <a:spLocks noChangeArrowheads="1"/>
          </p:cNvSpPr>
          <p:nvPr/>
        </p:nvSpPr>
        <p:spPr bwMode="auto">
          <a:xfrm flipH="1">
            <a:off x="5562600" y="4743475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4259" name="Line 22"/>
          <p:cNvSpPr>
            <a:spLocks noChangeShapeType="1"/>
          </p:cNvSpPr>
          <p:nvPr/>
        </p:nvSpPr>
        <p:spPr bwMode="auto">
          <a:xfrm>
            <a:off x="5410200" y="4743475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60" name="Line 23"/>
          <p:cNvSpPr>
            <a:spLocks noChangeShapeType="1"/>
          </p:cNvSpPr>
          <p:nvPr/>
        </p:nvSpPr>
        <p:spPr bwMode="auto">
          <a:xfrm>
            <a:off x="4724400" y="3235350"/>
            <a:ext cx="0" cy="134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61" name="Line 25"/>
          <p:cNvSpPr>
            <a:spLocks noChangeShapeType="1"/>
          </p:cNvSpPr>
          <p:nvPr/>
        </p:nvSpPr>
        <p:spPr bwMode="auto">
          <a:xfrm flipH="1">
            <a:off x="4648200" y="4346600"/>
            <a:ext cx="76200" cy="2381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62" name="Line 26"/>
          <p:cNvSpPr>
            <a:spLocks noChangeShapeType="1"/>
          </p:cNvSpPr>
          <p:nvPr/>
        </p:nvSpPr>
        <p:spPr bwMode="auto">
          <a:xfrm>
            <a:off x="4724400" y="4346600"/>
            <a:ext cx="76200" cy="2381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63" name="Line 27"/>
          <p:cNvSpPr>
            <a:spLocks noChangeShapeType="1"/>
          </p:cNvSpPr>
          <p:nvPr/>
        </p:nvSpPr>
        <p:spPr bwMode="auto">
          <a:xfrm>
            <a:off x="4648200" y="3394100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64" name="Line 28"/>
          <p:cNvSpPr>
            <a:spLocks noChangeShapeType="1"/>
          </p:cNvSpPr>
          <p:nvPr/>
        </p:nvSpPr>
        <p:spPr bwMode="auto">
          <a:xfrm>
            <a:off x="4648200" y="3473475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65" name="Line 29"/>
          <p:cNvSpPr>
            <a:spLocks noChangeShapeType="1"/>
          </p:cNvSpPr>
          <p:nvPr/>
        </p:nvSpPr>
        <p:spPr bwMode="auto">
          <a:xfrm>
            <a:off x="4648200" y="4346600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1116013" y="1628800"/>
            <a:ext cx="7416800" cy="7429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dirty="0">
                <a:solidFill>
                  <a:schemeClr val="bg2"/>
                </a:solidFill>
              </a:rPr>
              <a:t>Se um Pedido for excluído o cliente a ele associado não o será.</a:t>
            </a:r>
          </a:p>
          <a:p>
            <a:pPr>
              <a:spcBef>
                <a:spcPct val="50000"/>
              </a:spcBef>
            </a:pPr>
            <a:r>
              <a:rPr lang="pt-BR" altLang="pt-BR" dirty="0">
                <a:solidFill>
                  <a:schemeClr val="bg2"/>
                </a:solidFill>
              </a:rPr>
              <a:t>A notação </a:t>
            </a:r>
            <a:r>
              <a:rPr lang="pt-BR" altLang="pt-BR" b="1" dirty="0">
                <a:solidFill>
                  <a:schemeClr val="bg2"/>
                </a:solidFill>
              </a:rPr>
              <a:t>não</a:t>
            </a:r>
            <a:r>
              <a:rPr lang="pt-BR" altLang="pt-BR" dirty="0">
                <a:solidFill>
                  <a:schemeClr val="bg2"/>
                </a:solidFill>
              </a:rPr>
              <a:t> representa essa situação!</a:t>
            </a:r>
          </a:p>
        </p:txBody>
      </p:sp>
      <p:sp>
        <p:nvSpPr>
          <p:cNvPr id="394267" name="Line 27"/>
          <p:cNvSpPr>
            <a:spLocks noChangeShapeType="1"/>
          </p:cNvSpPr>
          <p:nvPr/>
        </p:nvSpPr>
        <p:spPr bwMode="auto">
          <a:xfrm>
            <a:off x="3492500" y="2371750"/>
            <a:ext cx="0" cy="504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1258888" y="5468963"/>
            <a:ext cx="7345362" cy="10156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Se um Item de Pedido for excluído a peça a ele associado não o será.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A notação </a:t>
            </a:r>
            <a:r>
              <a:rPr lang="pt-BR" altLang="pt-BR" b="1">
                <a:solidFill>
                  <a:schemeClr val="bg2"/>
                </a:solidFill>
              </a:rPr>
              <a:t>não</a:t>
            </a:r>
            <a:r>
              <a:rPr lang="pt-BR" altLang="pt-BR">
                <a:solidFill>
                  <a:schemeClr val="bg2"/>
                </a:solidFill>
              </a:rPr>
              <a:t> representa essa situação!</a:t>
            </a:r>
          </a:p>
        </p:txBody>
      </p:sp>
      <p:sp>
        <p:nvSpPr>
          <p:cNvPr id="394269" name="Line 29"/>
          <p:cNvSpPr>
            <a:spLocks noChangeShapeType="1"/>
          </p:cNvSpPr>
          <p:nvPr/>
        </p:nvSpPr>
        <p:spPr bwMode="auto">
          <a:xfrm flipV="1">
            <a:off x="6084888" y="4892700"/>
            <a:ext cx="0" cy="576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94270" name="Line 30"/>
          <p:cNvSpPr>
            <a:spLocks noChangeShapeType="1"/>
          </p:cNvSpPr>
          <p:nvPr/>
        </p:nvSpPr>
        <p:spPr bwMode="auto">
          <a:xfrm>
            <a:off x="3708400" y="3884638"/>
            <a:ext cx="863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395288" y="3597300"/>
            <a:ext cx="3313112" cy="1841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Se um pedido for excluído todos os seus itens também o serão, pois há </a:t>
            </a:r>
            <a:r>
              <a:rPr lang="pt-BR" altLang="pt-BR" b="1">
                <a:solidFill>
                  <a:schemeClr val="bg2"/>
                </a:solidFill>
              </a:rPr>
              <a:t>dependência </a:t>
            </a:r>
            <a:r>
              <a:rPr lang="pt-BR" altLang="pt-BR">
                <a:solidFill>
                  <a:schemeClr val="bg2"/>
                </a:solidFill>
              </a:rPr>
              <a:t>nessa relação.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A notação </a:t>
            </a:r>
            <a:r>
              <a:rPr lang="pt-BR" altLang="pt-BR" b="1">
                <a:solidFill>
                  <a:schemeClr val="bg2"/>
                </a:solidFill>
              </a:rPr>
              <a:t>não </a:t>
            </a:r>
            <a:r>
              <a:rPr lang="pt-BR" altLang="pt-BR">
                <a:solidFill>
                  <a:schemeClr val="bg2"/>
                </a:solidFill>
              </a:rPr>
              <a:t>representa essa situação!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-108520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Modelagem</a:t>
            </a:r>
            <a:r>
              <a:rPr lang="en-US" altLang="pt-BR" sz="2400" i="0" kern="0" dirty="0">
                <a:solidFill>
                  <a:schemeClr val="bg2"/>
                </a:solidFill>
              </a:rPr>
              <a:t> de Dados –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Exemplo</a:t>
            </a:r>
            <a:r>
              <a:rPr lang="en-US" altLang="pt-BR" sz="2400" i="0" kern="0" dirty="0">
                <a:solidFill>
                  <a:schemeClr val="bg2"/>
                </a:solidFill>
              </a:rPr>
              <a:t>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Clássico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07975" y="981075"/>
            <a:ext cx="8151813" cy="5184775"/>
          </a:xfrm>
          <a:prstGeom prst="rect">
            <a:avLst/>
          </a:prstGeom>
        </p:spPr>
        <p:txBody>
          <a:bodyPr lIns="92075" tIns="46038" rIns="92075" bIns="46038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b="1" i="1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b="1" i="1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r>
              <a:rPr lang="pt-BR" altLang="pt-BR" kern="0" dirty="0"/>
              <a:t>Aplicando a Notação Pé-de-galinha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kern="0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3087513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524000" y="2759100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Cliente</a:t>
            </a:r>
          </a:p>
        </p:txBody>
      </p:sp>
      <p:sp>
        <p:nvSpPr>
          <p:cNvPr id="396293" name="Text Box 6"/>
          <p:cNvSpPr txBox="1">
            <a:spLocks noChangeArrowheads="1"/>
          </p:cNvSpPr>
          <p:nvPr/>
        </p:nvSpPr>
        <p:spPr bwMode="auto">
          <a:xfrm>
            <a:off x="4114800" y="2759100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Pedido</a:t>
            </a:r>
          </a:p>
        </p:txBody>
      </p:sp>
      <p:sp>
        <p:nvSpPr>
          <p:cNvPr id="396294" name="Text Box 7"/>
          <p:cNvSpPr txBox="1">
            <a:spLocks noChangeArrowheads="1"/>
          </p:cNvSpPr>
          <p:nvPr/>
        </p:nvSpPr>
        <p:spPr bwMode="auto">
          <a:xfrm>
            <a:off x="4114800" y="4554563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Item</a:t>
            </a:r>
          </a:p>
        </p:txBody>
      </p:sp>
      <p:sp>
        <p:nvSpPr>
          <p:cNvPr id="396295" name="Text Box 8"/>
          <p:cNvSpPr txBox="1">
            <a:spLocks noChangeArrowheads="1"/>
          </p:cNvSpPr>
          <p:nvPr/>
        </p:nvSpPr>
        <p:spPr bwMode="auto">
          <a:xfrm>
            <a:off x="6705600" y="4554563"/>
            <a:ext cx="1295400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Peça</a:t>
            </a:r>
          </a:p>
        </p:txBody>
      </p:sp>
      <p:sp>
        <p:nvSpPr>
          <p:cNvPr id="396296" name="Line 9"/>
          <p:cNvSpPr>
            <a:spLocks noChangeShapeType="1"/>
          </p:cNvSpPr>
          <p:nvPr/>
        </p:nvSpPr>
        <p:spPr bwMode="auto">
          <a:xfrm>
            <a:off x="2819400" y="2997225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297" name="Line 10"/>
          <p:cNvSpPr>
            <a:spLocks noChangeShapeType="1"/>
          </p:cNvSpPr>
          <p:nvPr/>
        </p:nvSpPr>
        <p:spPr bwMode="auto">
          <a:xfrm flipV="1">
            <a:off x="3962400" y="2917850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298" name="Line 11"/>
          <p:cNvSpPr>
            <a:spLocks noChangeShapeType="1"/>
          </p:cNvSpPr>
          <p:nvPr/>
        </p:nvSpPr>
        <p:spPr bwMode="auto">
          <a:xfrm>
            <a:off x="3962400" y="2997225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299" name="Line 12"/>
          <p:cNvSpPr>
            <a:spLocks noChangeShapeType="1"/>
          </p:cNvSpPr>
          <p:nvPr/>
        </p:nvSpPr>
        <p:spPr bwMode="auto">
          <a:xfrm>
            <a:off x="2895600" y="2917850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00" name="Line 13"/>
          <p:cNvSpPr>
            <a:spLocks noChangeShapeType="1"/>
          </p:cNvSpPr>
          <p:nvPr/>
        </p:nvSpPr>
        <p:spPr bwMode="auto">
          <a:xfrm>
            <a:off x="2971800" y="2917850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01" name="Oval 14"/>
          <p:cNvSpPr>
            <a:spLocks noChangeArrowheads="1"/>
          </p:cNvSpPr>
          <p:nvPr/>
        </p:nvSpPr>
        <p:spPr bwMode="auto">
          <a:xfrm flipH="1">
            <a:off x="3886200" y="2917850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6302" name="Line 15"/>
          <p:cNvSpPr>
            <a:spLocks noChangeShapeType="1"/>
          </p:cNvSpPr>
          <p:nvPr/>
        </p:nvSpPr>
        <p:spPr bwMode="auto">
          <a:xfrm>
            <a:off x="5410200" y="4822850"/>
            <a:ext cx="1295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03" name="Line 16"/>
          <p:cNvSpPr>
            <a:spLocks noChangeShapeType="1"/>
          </p:cNvSpPr>
          <p:nvPr/>
        </p:nvSpPr>
        <p:spPr bwMode="auto">
          <a:xfrm>
            <a:off x="6477000" y="4743475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04" name="Line 17"/>
          <p:cNvSpPr>
            <a:spLocks noChangeShapeType="1"/>
          </p:cNvSpPr>
          <p:nvPr/>
        </p:nvSpPr>
        <p:spPr bwMode="auto">
          <a:xfrm>
            <a:off x="6553200" y="4743475"/>
            <a:ext cx="0" cy="1587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05" name="Line 18"/>
          <p:cNvSpPr>
            <a:spLocks noChangeShapeType="1"/>
          </p:cNvSpPr>
          <p:nvPr/>
        </p:nvSpPr>
        <p:spPr bwMode="auto">
          <a:xfrm flipH="1">
            <a:off x="5410200" y="4822850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06" name="Oval 20"/>
          <p:cNvSpPr>
            <a:spLocks noChangeArrowheads="1"/>
          </p:cNvSpPr>
          <p:nvPr/>
        </p:nvSpPr>
        <p:spPr bwMode="auto">
          <a:xfrm flipH="1">
            <a:off x="5562600" y="4743475"/>
            <a:ext cx="76200" cy="1587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6307" name="Line 22"/>
          <p:cNvSpPr>
            <a:spLocks noChangeShapeType="1"/>
          </p:cNvSpPr>
          <p:nvPr/>
        </p:nvSpPr>
        <p:spPr bwMode="auto">
          <a:xfrm>
            <a:off x="5410200" y="4743475"/>
            <a:ext cx="152400" cy="7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08" name="Line 23"/>
          <p:cNvSpPr>
            <a:spLocks noChangeShapeType="1"/>
          </p:cNvSpPr>
          <p:nvPr/>
        </p:nvSpPr>
        <p:spPr bwMode="auto">
          <a:xfrm>
            <a:off x="4724400" y="3235350"/>
            <a:ext cx="0" cy="1349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09" name="Line 25"/>
          <p:cNvSpPr>
            <a:spLocks noChangeShapeType="1"/>
          </p:cNvSpPr>
          <p:nvPr/>
        </p:nvSpPr>
        <p:spPr bwMode="auto">
          <a:xfrm flipH="1">
            <a:off x="4648200" y="4346600"/>
            <a:ext cx="76200" cy="2381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10" name="Line 26"/>
          <p:cNvSpPr>
            <a:spLocks noChangeShapeType="1"/>
          </p:cNvSpPr>
          <p:nvPr/>
        </p:nvSpPr>
        <p:spPr bwMode="auto">
          <a:xfrm>
            <a:off x="4724400" y="4346600"/>
            <a:ext cx="76200" cy="2381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11" name="Line 27"/>
          <p:cNvSpPr>
            <a:spLocks noChangeShapeType="1"/>
          </p:cNvSpPr>
          <p:nvPr/>
        </p:nvSpPr>
        <p:spPr bwMode="auto">
          <a:xfrm>
            <a:off x="4648200" y="3394100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12" name="Line 28"/>
          <p:cNvSpPr>
            <a:spLocks noChangeShapeType="1"/>
          </p:cNvSpPr>
          <p:nvPr/>
        </p:nvSpPr>
        <p:spPr bwMode="auto">
          <a:xfrm>
            <a:off x="4648200" y="3473475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13" name="Line 29"/>
          <p:cNvSpPr>
            <a:spLocks noChangeShapeType="1"/>
          </p:cNvSpPr>
          <p:nvPr/>
        </p:nvSpPr>
        <p:spPr bwMode="auto">
          <a:xfrm>
            <a:off x="4648200" y="4346600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396314" name="Text Box 26"/>
          <p:cNvSpPr txBox="1">
            <a:spLocks noChangeArrowheads="1"/>
          </p:cNvSpPr>
          <p:nvPr/>
        </p:nvSpPr>
        <p:spPr bwMode="auto">
          <a:xfrm>
            <a:off x="1116013" y="1628800"/>
            <a:ext cx="7416800" cy="7429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Um cliente que esteja em um pedido não pode ser excluído!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A notação </a:t>
            </a:r>
            <a:r>
              <a:rPr lang="pt-BR" altLang="pt-BR" b="1">
                <a:solidFill>
                  <a:schemeClr val="bg2"/>
                </a:solidFill>
              </a:rPr>
              <a:t>não</a:t>
            </a:r>
            <a:r>
              <a:rPr lang="pt-BR" altLang="pt-BR">
                <a:solidFill>
                  <a:schemeClr val="bg2"/>
                </a:solidFill>
              </a:rPr>
              <a:t> representa essa situação!</a:t>
            </a:r>
          </a:p>
        </p:txBody>
      </p:sp>
      <p:sp>
        <p:nvSpPr>
          <p:cNvPr id="396315" name="Line 27"/>
          <p:cNvSpPr>
            <a:spLocks noChangeShapeType="1"/>
          </p:cNvSpPr>
          <p:nvPr/>
        </p:nvSpPr>
        <p:spPr bwMode="auto">
          <a:xfrm>
            <a:off x="3492500" y="2371750"/>
            <a:ext cx="0" cy="504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258888" y="5468963"/>
            <a:ext cx="7345362" cy="10156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Uma peça que esteja em um Item de Pedido não pode ser excluída!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olidFill>
                  <a:schemeClr val="bg2"/>
                </a:solidFill>
              </a:rPr>
              <a:t>A notação </a:t>
            </a:r>
            <a:r>
              <a:rPr lang="pt-BR" altLang="pt-BR" b="1">
                <a:solidFill>
                  <a:schemeClr val="bg2"/>
                </a:solidFill>
              </a:rPr>
              <a:t>não</a:t>
            </a:r>
            <a:r>
              <a:rPr lang="pt-BR" altLang="pt-BR">
                <a:solidFill>
                  <a:schemeClr val="bg2"/>
                </a:solidFill>
              </a:rPr>
              <a:t> representa essa situação!</a:t>
            </a:r>
          </a:p>
        </p:txBody>
      </p:sp>
      <p:sp>
        <p:nvSpPr>
          <p:cNvPr id="396317" name="Line 29"/>
          <p:cNvSpPr>
            <a:spLocks noChangeShapeType="1"/>
          </p:cNvSpPr>
          <p:nvPr/>
        </p:nvSpPr>
        <p:spPr bwMode="auto">
          <a:xfrm flipV="1">
            <a:off x="6084888" y="4892700"/>
            <a:ext cx="0" cy="576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96318" name="Line 30"/>
          <p:cNvSpPr>
            <a:spLocks noChangeShapeType="1"/>
          </p:cNvSpPr>
          <p:nvPr/>
        </p:nvSpPr>
        <p:spPr bwMode="auto">
          <a:xfrm>
            <a:off x="3708400" y="3884638"/>
            <a:ext cx="863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pt-BR"/>
          </a:p>
        </p:txBody>
      </p: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395288" y="3597300"/>
            <a:ext cx="3313112" cy="184665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dirty="0">
                <a:solidFill>
                  <a:schemeClr val="bg2"/>
                </a:solidFill>
              </a:rPr>
              <a:t>Um Item de Pedido pode ser excluído, desde que exista ao menos um item cadastrado.</a:t>
            </a:r>
          </a:p>
          <a:p>
            <a:pPr>
              <a:spcBef>
                <a:spcPct val="50000"/>
              </a:spcBef>
            </a:pPr>
            <a:r>
              <a:rPr lang="pt-BR" altLang="pt-BR" dirty="0">
                <a:solidFill>
                  <a:schemeClr val="bg2"/>
                </a:solidFill>
              </a:rPr>
              <a:t>A notação não representa essa situação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-108520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5pPr>
            <a:lvl6pPr marL="4572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6pPr>
            <a:lvl7pPr marL="9144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7pPr>
            <a:lvl8pPr marL="13716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8pPr>
            <a:lvl9pPr marL="182880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pt-BR" sz="2400" i="0" kern="0" dirty="0" err="1">
                <a:solidFill>
                  <a:schemeClr val="bg2"/>
                </a:solidFill>
              </a:rPr>
              <a:t>Modelagem</a:t>
            </a:r>
            <a:r>
              <a:rPr lang="en-US" altLang="pt-BR" sz="2400" i="0" kern="0" dirty="0">
                <a:solidFill>
                  <a:schemeClr val="bg2"/>
                </a:solidFill>
              </a:rPr>
              <a:t> de Dados –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Exemplo</a:t>
            </a:r>
            <a:r>
              <a:rPr lang="en-US" altLang="pt-BR" sz="2400" i="0" kern="0" dirty="0">
                <a:solidFill>
                  <a:schemeClr val="bg2"/>
                </a:solidFill>
              </a:rPr>
              <a:t> </a:t>
            </a:r>
            <a:r>
              <a:rPr lang="en-US" altLang="pt-BR" sz="2400" i="0" kern="0" dirty="0" err="1">
                <a:solidFill>
                  <a:schemeClr val="bg2"/>
                </a:solidFill>
              </a:rPr>
              <a:t>Clássico</a:t>
            </a:r>
            <a:endParaRPr lang="pt-PT" altLang="pt-BR" sz="2400" i="0" kern="0" dirty="0">
              <a:solidFill>
                <a:schemeClr val="bg2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07975" y="981075"/>
            <a:ext cx="8151813" cy="5184775"/>
          </a:xfrm>
          <a:prstGeom prst="rect">
            <a:avLst/>
          </a:prstGeom>
        </p:spPr>
        <p:txBody>
          <a:bodyPr lIns="92075" tIns="46038" rIns="92075" bIns="46038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b="1" i="1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b="1" i="1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r>
              <a:rPr lang="pt-BR" altLang="pt-BR" kern="0" dirty="0"/>
              <a:t>Aplicando a Notação Pé-de-galinha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kern="0" dirty="0"/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FontTx/>
              <a:buChar char="-"/>
            </a:pP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347424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33FAE2AB-AEE1-48A7-941B-527C67F84044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32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 dirty="0" err="1">
                <a:solidFill>
                  <a:schemeClr val="bg2"/>
                </a:solidFill>
              </a:rPr>
              <a:t>Modelagem</a:t>
            </a:r>
            <a:r>
              <a:rPr lang="en-US" altLang="pt-BR" sz="2400" i="0" dirty="0">
                <a:solidFill>
                  <a:schemeClr val="bg2"/>
                </a:solidFill>
              </a:rPr>
              <a:t> de Dados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390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7975" y="981075"/>
            <a:ext cx="8151813" cy="518477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pt-BR" altLang="pt-BR" sz="2000" b="0" i="0" dirty="0"/>
              <a:t>É fácil perceber que os modelos nos dão muitas informações sobre determinado negócio.</a:t>
            </a:r>
          </a:p>
          <a:p>
            <a:pPr marL="0" indent="0">
              <a:buNone/>
            </a:pPr>
            <a:endParaRPr lang="pt-BR" altLang="pt-BR" sz="2000" b="0" i="0" dirty="0"/>
          </a:p>
          <a:p>
            <a:pPr marL="0" indent="0">
              <a:buNone/>
            </a:pPr>
            <a:r>
              <a:rPr lang="pt-BR" altLang="pt-BR" sz="2000" b="0" i="0" dirty="0"/>
              <a:t>Também fornecem importantes detalhes sobre a forma como o dado está disponibilizado.</a:t>
            </a:r>
          </a:p>
          <a:p>
            <a:pPr marL="0" indent="0">
              <a:buNone/>
            </a:pPr>
            <a:endParaRPr lang="pt-BR" altLang="pt-BR" sz="2000" b="0" i="0" dirty="0"/>
          </a:p>
          <a:p>
            <a:pPr marL="0" indent="0">
              <a:buNone/>
            </a:pPr>
            <a:r>
              <a:rPr lang="pt-BR" altLang="pt-BR" sz="2000" b="0" i="0" dirty="0"/>
              <a:t>Por outro lado também é fácil notar que os modelos nada nos falam da forma como o dado está armazenado ou como será efetivamente acessado.</a:t>
            </a:r>
          </a:p>
          <a:p>
            <a:pPr marL="0" indent="0">
              <a:buNone/>
            </a:pPr>
            <a:endParaRPr lang="pt-BR" altLang="pt-BR" sz="2000" b="0" i="0" dirty="0"/>
          </a:p>
          <a:p>
            <a:pPr marL="0" indent="0">
              <a:buNone/>
            </a:pPr>
            <a:r>
              <a:rPr lang="pt-BR" altLang="pt-BR" sz="2000" b="0" i="0" dirty="0"/>
              <a:t>Também não nos dão maiores indicações das situações que irão ocorrer quando de uma alteração ou exclusão.</a:t>
            </a:r>
          </a:p>
          <a:p>
            <a:pPr marL="0" indent="0">
              <a:buNone/>
            </a:pPr>
            <a:endParaRPr lang="pt-BR" altLang="pt-BR" sz="2000" b="0" i="0" dirty="0"/>
          </a:p>
          <a:p>
            <a:pPr marL="0" indent="0">
              <a:buNone/>
            </a:pPr>
            <a:r>
              <a:rPr lang="pt-BR" altLang="pt-BR" sz="2000" b="0" i="0" dirty="0"/>
              <a:t>Finalmente, o modelo relacional nos garante que uma tabela que estiver sendo usada através de algum relacionamento, jamais será excluída (ou </a:t>
            </a:r>
            <a:r>
              <a:rPr lang="pt-BR" altLang="pt-BR" sz="2000" b="0" dirty="0" err="1"/>
              <a:t>dropada</a:t>
            </a:r>
            <a:r>
              <a:rPr lang="pt-BR" altLang="pt-BR" sz="2000" dirty="0"/>
              <a:t> </a:t>
            </a:r>
            <a:r>
              <a:rPr lang="pt-BR" altLang="pt-BR" sz="2000" b="0" i="0" dirty="0"/>
              <a:t>na linguagem típica dos profissionais de dados).</a:t>
            </a:r>
          </a:p>
          <a:p>
            <a:pPr marL="0" indent="0">
              <a:buNone/>
            </a:pPr>
            <a:endParaRPr lang="pt-BR" altLang="pt-BR" sz="2000" b="0" i="0" dirty="0"/>
          </a:p>
        </p:txBody>
      </p:sp>
    </p:spTree>
    <p:extLst>
      <p:ext uri="{BB962C8B-B14F-4D97-AF65-F5344CB8AC3E}">
        <p14:creationId xmlns:p14="http://schemas.microsoft.com/office/powerpoint/2010/main" val="2647864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3573E3D-8F80-47D0-89EC-C3362D8F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95146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45149C98-95C2-4A2B-A814-26AAB0D38324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4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68263"/>
            <a:ext cx="82296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pt-BR" altLang="pt-BR" sz="2400" i="0" dirty="0">
                <a:solidFill>
                  <a:schemeClr val="bg2"/>
                </a:solidFill>
              </a:rPr>
              <a:t>Definição de </a:t>
            </a:r>
            <a:r>
              <a:rPr lang="pt-BR" altLang="pt-BR" sz="2400" i="0" dirty="0" err="1">
                <a:solidFill>
                  <a:schemeClr val="bg2"/>
                </a:solidFill>
              </a:rPr>
              <a:t>SGBD’s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281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36613"/>
            <a:ext cx="8353425" cy="223202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000" b="0" i="0" dirty="0"/>
              <a:t>Software que auxilia na definição, carga, recuperação, atualização e manutenção de  um banco de dados.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pt-BR" altLang="pt-BR" sz="2000" b="0" i="0" dirty="0"/>
          </a:p>
          <a:p>
            <a:pPr marL="0" indent="0" eaLnBrk="1" hangingPunct="1">
              <a:lnSpc>
                <a:spcPct val="82000"/>
              </a:lnSpc>
              <a:buNone/>
            </a:pPr>
            <a:r>
              <a:rPr lang="pt-BR" altLang="pt-BR" sz="2000" b="0" i="0" dirty="0"/>
              <a:t>SGBD = Sistema de Gerenciamento de Banco de Dados</a:t>
            </a:r>
          </a:p>
          <a:p>
            <a:pPr marL="0" indent="0" eaLnBrk="1" hangingPunct="1">
              <a:lnSpc>
                <a:spcPct val="82000"/>
              </a:lnSpc>
              <a:buNone/>
            </a:pPr>
            <a:endParaRPr lang="pt-BR" altLang="pt-BR" sz="2000" b="0" i="0" dirty="0"/>
          </a:p>
          <a:p>
            <a:pPr marL="0" indent="0" eaLnBrk="1" hangingPunct="1">
              <a:lnSpc>
                <a:spcPct val="82000"/>
              </a:lnSpc>
              <a:buNone/>
            </a:pPr>
            <a:r>
              <a:rPr lang="pt-BR" altLang="pt-BR" sz="2000" b="0" i="0" dirty="0"/>
              <a:t>Por sua vez, quando tratamos dos bancos de dados relacionais, a sigla passa a ser SGBDR.</a:t>
            </a:r>
            <a:endParaRPr lang="pt-PT" altLang="pt-BR" sz="2000" b="0" i="0" dirty="0"/>
          </a:p>
        </p:txBody>
      </p:sp>
      <p:sp>
        <p:nvSpPr>
          <p:cNvPr id="3" name="AutoShape 4" descr="Resultado de imagem para logo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28926"/>
            <a:ext cx="5448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9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0E762D61-318A-4B87-8454-C70B75B9A06B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5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488"/>
            <a:ext cx="91440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pt-BR" altLang="pt-BR" sz="2400" i="0">
                <a:solidFill>
                  <a:schemeClr val="bg2"/>
                </a:solidFill>
              </a:rPr>
              <a:t>Linguagens Existentes em SGBD’s</a:t>
            </a:r>
            <a:endParaRPr lang="pt-PT" altLang="pt-BR" sz="2400" i="0">
              <a:solidFill>
                <a:schemeClr val="bg2"/>
              </a:solidFill>
            </a:endParaRPr>
          </a:p>
        </p:txBody>
      </p:sp>
      <p:sp>
        <p:nvSpPr>
          <p:cNvPr id="283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08050"/>
            <a:ext cx="8609012" cy="3529013"/>
          </a:xfrm>
          <a:prstGeom prst="rect">
            <a:avLst/>
          </a:prstGeom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</a:pPr>
            <a:r>
              <a:rPr lang="pt-BR" altLang="pt-BR" sz="2000" b="0" i="0" dirty="0"/>
              <a:t>DDL - “Data </a:t>
            </a:r>
            <a:r>
              <a:rPr lang="pt-BR" altLang="pt-BR" sz="2000" b="0" i="0" dirty="0" err="1"/>
              <a:t>Definition</a:t>
            </a:r>
            <a:r>
              <a:rPr lang="pt-BR" altLang="pt-BR" sz="2000" b="0" i="0" dirty="0"/>
              <a:t> </a:t>
            </a:r>
            <a:r>
              <a:rPr lang="pt-BR" altLang="pt-BR" sz="2000" b="0" i="0" dirty="0" err="1"/>
              <a:t>Language</a:t>
            </a:r>
            <a:r>
              <a:rPr lang="pt-BR" altLang="pt-BR" sz="2000" b="0" i="0" dirty="0"/>
              <a:t>”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000" b="0" i="0" dirty="0"/>
              <a:t>	- Linguagem usada para descrever o   modelo lógico.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2000" b="0" i="0" dirty="0"/>
          </a:p>
          <a:p>
            <a:pPr>
              <a:spcBef>
                <a:spcPct val="0"/>
              </a:spcBef>
              <a:buClrTx/>
            </a:pPr>
            <a:r>
              <a:rPr lang="pt-BR" altLang="pt-BR" sz="2000" b="0" i="0" dirty="0"/>
              <a:t>DML - “Data </a:t>
            </a:r>
            <a:r>
              <a:rPr lang="pt-BR" altLang="pt-BR" sz="2000" b="0" i="0" dirty="0" err="1"/>
              <a:t>Manipulation</a:t>
            </a:r>
            <a:r>
              <a:rPr lang="pt-BR" altLang="pt-BR" sz="2000" b="0" i="0" dirty="0"/>
              <a:t> </a:t>
            </a:r>
            <a:r>
              <a:rPr lang="pt-BR" altLang="pt-BR" sz="2000" b="0" i="0" dirty="0" err="1"/>
              <a:t>Language</a:t>
            </a:r>
            <a:r>
              <a:rPr lang="pt-BR" altLang="pt-BR" sz="2000" b="0" i="0" dirty="0"/>
              <a:t>”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000" b="0" i="0" dirty="0"/>
              <a:t>	- Linguagem usada para escrever instruções que trabalham   sobre a base de dados.</a:t>
            </a:r>
            <a:endParaRPr lang="pt-PT" altLang="pt-BR" sz="2000" b="0" i="0" dirty="0"/>
          </a:p>
        </p:txBody>
      </p:sp>
      <p:pic>
        <p:nvPicPr>
          <p:cNvPr id="80898" name="Picture 2" descr="http://3.bp.blogspot.com/-Ze_9mHCWfkM/UjSCEbcc3UI/AAAAAAAAAYQ/TOJQ3WlIlaI/s1600/DDL-vs-D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47193"/>
            <a:ext cx="4501505" cy="405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9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811F2A96-CD66-4DB3-A08C-0DC5DCB3258F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6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 dirty="0" err="1">
                <a:solidFill>
                  <a:schemeClr val="bg2"/>
                </a:solidFill>
              </a:rPr>
              <a:t>Funções</a:t>
            </a:r>
            <a:r>
              <a:rPr lang="en-US" altLang="pt-BR" sz="2400" i="0" dirty="0">
                <a:solidFill>
                  <a:schemeClr val="bg2"/>
                </a:solidFill>
              </a:rPr>
              <a:t> </a:t>
            </a:r>
            <a:r>
              <a:rPr lang="en-US" altLang="pt-BR" sz="2400" i="0" dirty="0" err="1">
                <a:solidFill>
                  <a:schemeClr val="bg2"/>
                </a:solidFill>
              </a:rPr>
              <a:t>Envolvidas</a:t>
            </a:r>
            <a:r>
              <a:rPr lang="en-US" altLang="pt-BR" sz="2400" i="0" dirty="0">
                <a:solidFill>
                  <a:schemeClr val="bg2"/>
                </a:solidFill>
              </a:rPr>
              <a:t> com SGBD’s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28570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765175"/>
            <a:ext cx="8229600" cy="583247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b="0" i="0" dirty="0"/>
              <a:t>DBA - Administrador do Banco de Dados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>
                <a:solidFill>
                  <a:srgbClr val="FFFF00"/>
                </a:solidFill>
              </a:rPr>
              <a:t>	</a:t>
            </a:r>
            <a:r>
              <a:rPr lang="pt-BR" altLang="pt-BR" sz="2000" b="0" i="0" dirty="0"/>
              <a:t>- Responsável pela parte física.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pt-BR" altLang="pt-BR" sz="2000" b="0" i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b="0" i="0" dirty="0"/>
              <a:t>AD - Administrador de Dados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	- Responsável pela parte lógica.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pt-BR" altLang="pt-BR" sz="2000" b="0" i="0" dirty="0"/>
          </a:p>
          <a:p>
            <a:pPr marL="0" indent="0">
              <a:buNone/>
            </a:pPr>
            <a:r>
              <a:rPr lang="pt-BR" altLang="pt-BR" sz="2000" b="0" i="0" dirty="0"/>
              <a:t>A partir dos anos 1970 e a consequente necessidade de gestão dos dados, surge o Administrador de Dados, o AD, que se consolidou como primeiro profissional da área de Dados. </a:t>
            </a:r>
          </a:p>
          <a:p>
            <a:pPr marL="0" indent="0">
              <a:buNone/>
            </a:pPr>
            <a:r>
              <a:rPr lang="pt-BR" altLang="pt-BR" sz="2000" b="0" i="0" dirty="0"/>
              <a:t>Pouco adiante, surge a necessidade da administração dos dados, então a cargo do AD, surgindo o DBA.</a:t>
            </a:r>
          </a:p>
          <a:p>
            <a:pPr marL="0" indent="0">
              <a:buNone/>
            </a:pPr>
            <a:r>
              <a:rPr lang="pt-BR" altLang="pt-BR" sz="2000" b="0" i="0" dirty="0"/>
              <a:t>Os sistemas concebidos de forma desintegrada foram substituídos pelos </a:t>
            </a:r>
            <a:r>
              <a:rPr lang="pt-BR" altLang="pt-BR" sz="2000" b="0" i="0" dirty="0" err="1"/>
              <a:t>ERPs</a:t>
            </a:r>
            <a:r>
              <a:rPr lang="pt-BR" altLang="pt-BR" sz="2000" b="0" i="0" dirty="0"/>
              <a:t>, que por sua vez já traziam modelos de dados prontos, nos quais a empresa precisava se adaptar, reduzindo a importância do AD.</a:t>
            </a:r>
          </a:p>
          <a:p>
            <a:pPr marL="0" indent="0">
              <a:buNone/>
            </a:pPr>
            <a:r>
              <a:rPr lang="pt-BR" altLang="pt-BR" sz="2000" b="0" i="0" dirty="0"/>
              <a:t>Atualmente, com a crescente importância da disciplina Governança de Dados nas grandes organizações, voltou a crescer a importância do AD, todavia muitas vezes temos um único profissional cuidando de ambas funções.</a:t>
            </a:r>
          </a:p>
          <a:p>
            <a:pPr marL="0" indent="0">
              <a:buNone/>
            </a:pPr>
            <a:endParaRPr lang="pt-BR" altLang="pt-BR" sz="2000" b="0" i="0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PT" altLang="pt-BR" sz="2000" b="0" i="0" dirty="0"/>
          </a:p>
        </p:txBody>
      </p:sp>
    </p:spTree>
    <p:extLst>
      <p:ext uri="{BB962C8B-B14F-4D97-AF65-F5344CB8AC3E}">
        <p14:creationId xmlns:p14="http://schemas.microsoft.com/office/powerpoint/2010/main" val="378150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http://vidadeprogramador.com.br/wp-content/uploads/2011/09/hack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70313"/>
            <a:ext cx="2152967" cy="23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FB9C4B11-EF43-4B95-B8C2-3A86DE6A2E76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7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3" y="90488"/>
            <a:ext cx="91440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 dirty="0" err="1">
                <a:solidFill>
                  <a:schemeClr val="bg2"/>
                </a:solidFill>
              </a:rPr>
              <a:t>Funções</a:t>
            </a:r>
            <a:r>
              <a:rPr lang="en-US" altLang="pt-BR" sz="2400" i="0" dirty="0">
                <a:solidFill>
                  <a:schemeClr val="bg2"/>
                </a:solidFill>
              </a:rPr>
              <a:t> </a:t>
            </a:r>
            <a:r>
              <a:rPr lang="en-US" altLang="pt-BR" sz="2400" i="0" dirty="0" err="1">
                <a:solidFill>
                  <a:schemeClr val="bg2"/>
                </a:solidFill>
              </a:rPr>
              <a:t>Envolvidas</a:t>
            </a:r>
            <a:r>
              <a:rPr lang="en-US" altLang="pt-BR" sz="2400" i="0" dirty="0">
                <a:solidFill>
                  <a:schemeClr val="bg2"/>
                </a:solidFill>
              </a:rPr>
              <a:t> com SGBD’s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287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424863" cy="3810000"/>
          </a:xfrm>
          <a:prstGeom prst="rect">
            <a:avLst/>
          </a:prstGeo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b="0" i="0" dirty="0"/>
              <a:t>Projetista de Banco de Dados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b="0" i="0" dirty="0"/>
              <a:t>	- Constrói partes do modelo da base de dados.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2000" b="0" i="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</a:pPr>
            <a:r>
              <a:rPr lang="pt-BR" altLang="pt-BR" sz="2000" b="0" i="0" dirty="0"/>
              <a:t>Analista de Sistemas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b="0" i="0" dirty="0"/>
              <a:t>	- Define e projeta aplicações sobre a base de dados.</a:t>
            </a:r>
          </a:p>
          <a:p>
            <a:pPr eaLnBrk="1" hangingPunct="1"/>
            <a:r>
              <a:rPr lang="pt-BR" altLang="pt-BR" sz="2000" b="0" i="0" dirty="0"/>
              <a:t>Programador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	- Constrói aplicações usando os modelos lógicos existentes.</a:t>
            </a:r>
          </a:p>
          <a:p>
            <a:pPr>
              <a:spcBef>
                <a:spcPct val="0"/>
              </a:spcBef>
              <a:buClrTx/>
              <a:buNone/>
            </a:pPr>
            <a:endParaRPr lang="pt-BR" altLang="pt-BR" sz="2000" b="0" i="0" dirty="0"/>
          </a:p>
          <a:p>
            <a:pPr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Atualmente chama-se de Desenvolvedor o profissional que desenvolve os sistemas, isto é, temos cada vez mais profissionais que junta as duas funções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pt-PT" altLang="pt-BR" sz="2000" b="0" i="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397" y="4577525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3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 txBox="1">
            <a:spLocks noGrp="1"/>
          </p:cNvSpPr>
          <p:nvPr/>
        </p:nvSpPr>
        <p:spPr bwMode="auto">
          <a:xfrm>
            <a:off x="6553200" y="5945188"/>
            <a:ext cx="1905000" cy="682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r" eaLnBrk="1" hangingPunct="1"/>
            <a:fld id="{62782C03-A3BB-41B2-A62E-C89C03953D77}" type="slidenum">
              <a:rPr lang="pt-BR" altLang="pt-BR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8</a:t>
            </a:fld>
            <a:endParaRPr lang="pt-BR" altLang="pt-BR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115888"/>
            <a:ext cx="9144000" cy="530225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 dirty="0" err="1">
                <a:solidFill>
                  <a:schemeClr val="bg2"/>
                </a:solidFill>
              </a:rPr>
              <a:t>Funções</a:t>
            </a:r>
            <a:r>
              <a:rPr lang="en-US" altLang="pt-BR" sz="2400" i="0" dirty="0">
                <a:solidFill>
                  <a:schemeClr val="bg2"/>
                </a:solidFill>
              </a:rPr>
              <a:t> </a:t>
            </a:r>
            <a:r>
              <a:rPr lang="en-US" altLang="pt-BR" sz="2400" i="0" dirty="0" err="1">
                <a:solidFill>
                  <a:schemeClr val="bg2"/>
                </a:solidFill>
              </a:rPr>
              <a:t>Envolvidas</a:t>
            </a:r>
            <a:r>
              <a:rPr lang="en-US" altLang="pt-BR" sz="2400" i="0" dirty="0">
                <a:solidFill>
                  <a:schemeClr val="bg2"/>
                </a:solidFill>
              </a:rPr>
              <a:t> com SGBD’s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289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765175"/>
            <a:ext cx="8229600" cy="583247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b="0" i="0" dirty="0"/>
              <a:t>Usuários Finais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pt-BR" altLang="pt-BR" sz="2000" b="0" i="0" dirty="0"/>
              <a:t>	- Acessam a base de dados através de aplicações.</a:t>
            </a:r>
            <a:endParaRPr lang="pt-PT" altLang="pt-BR" sz="2000" b="0" i="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08100"/>
            <a:ext cx="4066340" cy="29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6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3952" y="44624"/>
            <a:ext cx="8229600" cy="53022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l" eaLnBrk="1" hangingPunct="1"/>
            <a:r>
              <a:rPr lang="en-US" altLang="pt-BR" sz="2400" i="0" dirty="0" err="1">
                <a:solidFill>
                  <a:schemeClr val="bg2"/>
                </a:solidFill>
              </a:rPr>
              <a:t>Processamento</a:t>
            </a:r>
            <a:r>
              <a:rPr lang="en-US" altLang="pt-BR" sz="2400" i="0" dirty="0">
                <a:solidFill>
                  <a:schemeClr val="bg2"/>
                </a:solidFill>
              </a:rPr>
              <a:t> </a:t>
            </a:r>
            <a:r>
              <a:rPr lang="en-US" altLang="pt-BR" sz="2400" i="0" dirty="0" err="1">
                <a:solidFill>
                  <a:schemeClr val="bg2"/>
                </a:solidFill>
              </a:rPr>
              <a:t>sem</a:t>
            </a:r>
            <a:r>
              <a:rPr lang="en-US" altLang="pt-BR" sz="2400" i="0" dirty="0">
                <a:solidFill>
                  <a:schemeClr val="bg2"/>
                </a:solidFill>
              </a:rPr>
              <a:t> BD - </a:t>
            </a:r>
            <a:r>
              <a:rPr lang="en-US" altLang="pt-BR" sz="2400" i="0" dirty="0" err="1">
                <a:solidFill>
                  <a:schemeClr val="bg2"/>
                </a:solidFill>
              </a:rPr>
              <a:t>Arquitetura</a:t>
            </a:r>
            <a:endParaRPr lang="pt-PT" altLang="pt-BR" sz="2400" i="0" dirty="0">
              <a:solidFill>
                <a:schemeClr val="bg2"/>
              </a:solidFill>
            </a:endParaRPr>
          </a:p>
        </p:txBody>
      </p:sp>
      <p:sp>
        <p:nvSpPr>
          <p:cNvPr id="291845" name="AutoShape 4"/>
          <p:cNvSpPr>
            <a:spLocks noChangeArrowheads="1"/>
          </p:cNvSpPr>
          <p:nvPr/>
        </p:nvSpPr>
        <p:spPr bwMode="auto">
          <a:xfrm>
            <a:off x="1143000" y="1360653"/>
            <a:ext cx="1676400" cy="11906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1846" name="AutoShape 5"/>
          <p:cNvSpPr>
            <a:spLocks noChangeArrowheads="1"/>
          </p:cNvSpPr>
          <p:nvPr/>
        </p:nvSpPr>
        <p:spPr bwMode="auto">
          <a:xfrm>
            <a:off x="3505200" y="1360653"/>
            <a:ext cx="1676400" cy="11906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1847" name="AutoShape 6"/>
          <p:cNvSpPr>
            <a:spLocks noChangeArrowheads="1"/>
          </p:cNvSpPr>
          <p:nvPr/>
        </p:nvSpPr>
        <p:spPr bwMode="auto">
          <a:xfrm>
            <a:off x="6019800" y="1360653"/>
            <a:ext cx="1676400" cy="11906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1848" name="WordArt 8"/>
          <p:cNvSpPr>
            <a:spLocks noChangeArrowheads="1" noChangeShapeType="1" noTextEdit="1"/>
          </p:cNvSpPr>
          <p:nvPr/>
        </p:nvSpPr>
        <p:spPr bwMode="auto">
          <a:xfrm>
            <a:off x="3581400" y="1797216"/>
            <a:ext cx="1219200" cy="5953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6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Sistema de</a:t>
            </a:r>
          </a:p>
          <a:p>
            <a:pPr algn="ctr"/>
            <a:r>
              <a:rPr lang="pt-BR" sz="16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Produção</a:t>
            </a:r>
          </a:p>
        </p:txBody>
      </p:sp>
      <p:sp>
        <p:nvSpPr>
          <p:cNvPr id="291849" name="WordArt 9"/>
          <p:cNvSpPr>
            <a:spLocks noChangeArrowheads="1" noChangeShapeType="1" noTextEdit="1"/>
          </p:cNvSpPr>
          <p:nvPr/>
        </p:nvSpPr>
        <p:spPr bwMode="auto">
          <a:xfrm>
            <a:off x="1200150" y="1757528"/>
            <a:ext cx="1143000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6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Sistema</a:t>
            </a:r>
          </a:p>
          <a:p>
            <a:pPr algn="ctr"/>
            <a:r>
              <a:rPr lang="pt-BR" sz="16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de Vendas</a:t>
            </a:r>
          </a:p>
        </p:txBody>
      </p:sp>
      <p:sp>
        <p:nvSpPr>
          <p:cNvPr id="291850" name="WordArt 10"/>
          <p:cNvSpPr>
            <a:spLocks noChangeArrowheads="1" noChangeShapeType="1" noTextEdit="1"/>
          </p:cNvSpPr>
          <p:nvPr/>
        </p:nvSpPr>
        <p:spPr bwMode="auto">
          <a:xfrm>
            <a:off x="6096000" y="1757528"/>
            <a:ext cx="1219200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6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Sistema de</a:t>
            </a:r>
          </a:p>
          <a:p>
            <a:pPr algn="ctr"/>
            <a:r>
              <a:rPr lang="pt-BR" sz="16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Engenharia</a:t>
            </a:r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>
            <a:off x="1600200" y="2630653"/>
            <a:ext cx="457200" cy="555625"/>
          </a:xfrm>
          <a:prstGeom prst="upDownArrow">
            <a:avLst>
              <a:gd name="adj1" fmla="val 50000"/>
              <a:gd name="adj2" fmla="val 24306"/>
            </a:avLst>
          </a:prstGeom>
          <a:solidFill>
            <a:srgbClr val="8000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1852" name="AutoShape 12"/>
          <p:cNvSpPr>
            <a:spLocks noChangeArrowheads="1"/>
          </p:cNvSpPr>
          <p:nvPr/>
        </p:nvSpPr>
        <p:spPr bwMode="auto">
          <a:xfrm>
            <a:off x="3962400" y="2630653"/>
            <a:ext cx="457200" cy="555625"/>
          </a:xfrm>
          <a:prstGeom prst="upDownArrow">
            <a:avLst>
              <a:gd name="adj1" fmla="val 50000"/>
              <a:gd name="adj2" fmla="val 24306"/>
            </a:avLst>
          </a:prstGeom>
          <a:solidFill>
            <a:srgbClr val="8000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1853" name="AutoShape 13"/>
          <p:cNvSpPr>
            <a:spLocks noChangeArrowheads="1"/>
          </p:cNvSpPr>
          <p:nvPr/>
        </p:nvSpPr>
        <p:spPr bwMode="auto">
          <a:xfrm>
            <a:off x="6553200" y="2630653"/>
            <a:ext cx="457200" cy="555625"/>
          </a:xfrm>
          <a:prstGeom prst="upDownArrow">
            <a:avLst>
              <a:gd name="adj1" fmla="val 50000"/>
              <a:gd name="adj2" fmla="val 24306"/>
            </a:avLst>
          </a:prstGeom>
          <a:solidFill>
            <a:srgbClr val="8000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pt-BR" sz="3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1854" name="AutoShape 14"/>
          <p:cNvSpPr>
            <a:spLocks noChangeArrowheads="1"/>
          </p:cNvSpPr>
          <p:nvPr/>
        </p:nvSpPr>
        <p:spPr bwMode="auto">
          <a:xfrm>
            <a:off x="1143000" y="3265653"/>
            <a:ext cx="1295400" cy="873125"/>
          </a:xfrm>
          <a:prstGeom prst="can">
            <a:avLst>
              <a:gd name="adj" fmla="val 25000"/>
            </a:avLst>
          </a:prstGeom>
          <a:solidFill>
            <a:srgbClr val="66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PT" altLang="pt-BR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1855" name="AutoShape 15"/>
          <p:cNvSpPr>
            <a:spLocks noChangeArrowheads="1"/>
          </p:cNvSpPr>
          <p:nvPr/>
        </p:nvSpPr>
        <p:spPr bwMode="auto">
          <a:xfrm>
            <a:off x="3581400" y="3265653"/>
            <a:ext cx="1295400" cy="873125"/>
          </a:xfrm>
          <a:prstGeom prst="can">
            <a:avLst>
              <a:gd name="adj" fmla="val 25000"/>
            </a:avLst>
          </a:prstGeom>
          <a:solidFill>
            <a:srgbClr val="66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PT" altLang="pt-BR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1856" name="AutoShape 16"/>
          <p:cNvSpPr>
            <a:spLocks noChangeArrowheads="1"/>
          </p:cNvSpPr>
          <p:nvPr/>
        </p:nvSpPr>
        <p:spPr bwMode="auto">
          <a:xfrm>
            <a:off x="6172200" y="3265653"/>
            <a:ext cx="1295400" cy="873125"/>
          </a:xfrm>
          <a:prstGeom prst="can">
            <a:avLst>
              <a:gd name="adj" fmla="val 25000"/>
            </a:avLst>
          </a:prstGeom>
          <a:solidFill>
            <a:srgbClr val="66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PT" altLang="pt-BR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1857" name="WordArt 17"/>
          <p:cNvSpPr>
            <a:spLocks noChangeArrowheads="1" noChangeShapeType="1" noTextEdit="1"/>
          </p:cNvSpPr>
          <p:nvPr/>
        </p:nvSpPr>
        <p:spPr bwMode="auto">
          <a:xfrm>
            <a:off x="1295400" y="3583153"/>
            <a:ext cx="952500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6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Arquivos</a:t>
            </a:r>
          </a:p>
        </p:txBody>
      </p:sp>
      <p:sp>
        <p:nvSpPr>
          <p:cNvPr id="291858" name="WordArt 18"/>
          <p:cNvSpPr>
            <a:spLocks noChangeArrowheads="1" noChangeShapeType="1" noTextEdit="1"/>
          </p:cNvSpPr>
          <p:nvPr/>
        </p:nvSpPr>
        <p:spPr bwMode="auto">
          <a:xfrm>
            <a:off x="3733800" y="3583153"/>
            <a:ext cx="952500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6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Arquivos</a:t>
            </a:r>
          </a:p>
        </p:txBody>
      </p:sp>
      <p:sp>
        <p:nvSpPr>
          <p:cNvPr id="291859" name="WordArt 19"/>
          <p:cNvSpPr>
            <a:spLocks noChangeArrowheads="1" noChangeShapeType="1" noTextEdit="1"/>
          </p:cNvSpPr>
          <p:nvPr/>
        </p:nvSpPr>
        <p:spPr bwMode="auto">
          <a:xfrm>
            <a:off x="6324600" y="3583153"/>
            <a:ext cx="952500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6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Arquivos</a:t>
            </a:r>
          </a:p>
        </p:txBody>
      </p:sp>
      <p:sp>
        <p:nvSpPr>
          <p:cNvPr id="291860" name="Line 20"/>
          <p:cNvSpPr>
            <a:spLocks noChangeShapeType="1"/>
          </p:cNvSpPr>
          <p:nvPr/>
        </p:nvSpPr>
        <p:spPr bwMode="auto">
          <a:xfrm flipV="1">
            <a:off x="1676400" y="4694403"/>
            <a:ext cx="525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291861" name="Line 21"/>
          <p:cNvSpPr>
            <a:spLocks noChangeShapeType="1"/>
          </p:cNvSpPr>
          <p:nvPr/>
        </p:nvSpPr>
        <p:spPr bwMode="auto">
          <a:xfrm flipV="1">
            <a:off x="1676400" y="4218153"/>
            <a:ext cx="0" cy="4762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291862" name="Line 22"/>
          <p:cNvSpPr>
            <a:spLocks noChangeShapeType="1"/>
          </p:cNvSpPr>
          <p:nvPr/>
        </p:nvSpPr>
        <p:spPr bwMode="auto">
          <a:xfrm flipV="1">
            <a:off x="4191000" y="4218153"/>
            <a:ext cx="0" cy="4762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 flipV="1">
            <a:off x="6934200" y="4218153"/>
            <a:ext cx="0" cy="4762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291864" name="WordArt 24"/>
          <p:cNvSpPr>
            <a:spLocks noChangeArrowheads="1" noChangeShapeType="1" noTextEdit="1"/>
          </p:cNvSpPr>
          <p:nvPr/>
        </p:nvSpPr>
        <p:spPr bwMode="auto">
          <a:xfrm>
            <a:off x="3333750" y="5035864"/>
            <a:ext cx="1885950" cy="268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1400" b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99CCFF"/>
                </a:solidFill>
                <a:latin typeface="Arial Black" panose="020B0A04020102020204" pitchFamily="34" charset="0"/>
              </a:rPr>
              <a:t>Dados de Produtos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5536" y="5481302"/>
            <a:ext cx="8352606" cy="1309853"/>
          </a:xfrm>
          <a:prstGeom prst="rect">
            <a:avLst/>
          </a:prstGeom>
        </p:spPr>
        <p:txBody>
          <a:bodyPr lIns="92075" tIns="46038" rIns="92075" bIns="46038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b="1" i="1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b="1" i="1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pt-BR" altLang="pt-BR" sz="2000" b="0" i="0" kern="0" dirty="0"/>
              <a:t>Dados de diferentes aplicações não estão integrados.</a:t>
            </a:r>
          </a:p>
          <a:p>
            <a:pPr marL="0" indent="0" eaLnBrk="1" hangingPunct="1">
              <a:buNone/>
            </a:pPr>
            <a:r>
              <a:rPr lang="pt-BR" altLang="pt-BR" sz="2000" b="0" i="0" kern="0" dirty="0"/>
              <a:t>Dados estão projetados para atender uma aplicação específica.</a:t>
            </a:r>
          </a:p>
          <a:p>
            <a:pPr marL="0" indent="0" eaLnBrk="1" hangingPunct="1">
              <a:buNone/>
            </a:pPr>
            <a:r>
              <a:rPr lang="pt-BR" altLang="pt-BR" sz="2000" b="0" i="0" kern="0" dirty="0"/>
              <a:t>A comunicação entre as bases se dá através de migradores de dados.</a:t>
            </a:r>
            <a:endParaRPr lang="pt-PT" altLang="pt-BR" sz="2000" b="0" i="0" kern="0" dirty="0"/>
          </a:p>
        </p:txBody>
      </p:sp>
    </p:spTree>
    <p:extLst>
      <p:ext uri="{BB962C8B-B14F-4D97-AF65-F5344CB8AC3E}">
        <p14:creationId xmlns:p14="http://schemas.microsoft.com/office/powerpoint/2010/main" val="36529504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7094</TotalTime>
  <Words>1714</Words>
  <Application>Microsoft Office PowerPoint</Application>
  <PresentationFormat>Papel Carta (216 x 279 mm)</PresentationFormat>
  <Paragraphs>327</Paragraphs>
  <Slides>33</Slides>
  <Notes>32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Comic Sans MS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Agenda</vt:lpstr>
      <vt:lpstr>Definição Banco de Dados</vt:lpstr>
      <vt:lpstr>Definição de SGBD’s</vt:lpstr>
      <vt:lpstr>Linguagens Existentes em SGBD’s</vt:lpstr>
      <vt:lpstr>Funções Envolvidas com SGBD’s</vt:lpstr>
      <vt:lpstr>Funções Envolvidas com SGBD’s</vt:lpstr>
      <vt:lpstr>Funções Envolvidas com SGBD’s</vt:lpstr>
      <vt:lpstr>Processamento sem BD - Arquitetura</vt:lpstr>
      <vt:lpstr>Apresentação do PowerPoint</vt:lpstr>
      <vt:lpstr>Apresentação do PowerPoint</vt:lpstr>
      <vt:lpstr>Apresentação do PowerPoint</vt:lpstr>
      <vt:lpstr>Propostas dos Bancos de Dados</vt:lpstr>
      <vt:lpstr>Arquiteturas de BD</vt:lpstr>
      <vt:lpstr>Apresentação do PowerPoint</vt:lpstr>
      <vt:lpstr>Arquiteturas de BD</vt:lpstr>
      <vt:lpstr>Apresentação do PowerPoint</vt:lpstr>
      <vt:lpstr>Apresentação do PowerPoint</vt:lpstr>
      <vt:lpstr>Modelo Relacional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Modelagem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Modelagem de Dados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Jorge Luiz Surian</cp:lastModifiedBy>
  <cp:revision>476</cp:revision>
  <dcterms:created xsi:type="dcterms:W3CDTF">1999-05-02T13:25:21Z</dcterms:created>
  <dcterms:modified xsi:type="dcterms:W3CDTF">2019-04-28T22:04:21Z</dcterms:modified>
</cp:coreProperties>
</file>