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48" r:id="rId2"/>
  </p:sldMasterIdLst>
  <p:notesMasterIdLst>
    <p:notesMasterId r:id="rId13"/>
  </p:notesMasterIdLst>
  <p:handoutMasterIdLst>
    <p:handoutMasterId r:id="rId14"/>
  </p:handoutMasterIdLst>
  <p:sldIdLst>
    <p:sldId id="363" r:id="rId3"/>
    <p:sldId id="417" r:id="rId4"/>
    <p:sldId id="418" r:id="rId5"/>
    <p:sldId id="419" r:id="rId6"/>
    <p:sldId id="420" r:id="rId7"/>
    <p:sldId id="421" r:id="rId8"/>
    <p:sldId id="422" r:id="rId9"/>
    <p:sldId id="423" r:id="rId10"/>
    <p:sldId id="424" r:id="rId11"/>
    <p:sldId id="416" r:id="rId12"/>
  </p:sldIdLst>
  <p:sldSz cx="9144000" cy="6858000" type="letter"/>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i="1" kern="1200">
        <a:solidFill>
          <a:schemeClr val="tx1"/>
        </a:solidFill>
        <a:latin typeface="Square721 BT" pitchFamily="34" charset="0"/>
        <a:ea typeface="+mn-ea"/>
        <a:cs typeface="+mn-cs"/>
      </a:defRPr>
    </a:lvl1pPr>
    <a:lvl2pPr marL="457200" algn="l" rtl="0" eaLnBrk="0" fontAlgn="base" hangingPunct="0">
      <a:spcBef>
        <a:spcPct val="0"/>
      </a:spcBef>
      <a:spcAft>
        <a:spcPct val="0"/>
      </a:spcAft>
      <a:defRPr b="1" i="1" kern="1200">
        <a:solidFill>
          <a:schemeClr val="tx1"/>
        </a:solidFill>
        <a:latin typeface="Square721 BT" pitchFamily="34" charset="0"/>
        <a:ea typeface="+mn-ea"/>
        <a:cs typeface="+mn-cs"/>
      </a:defRPr>
    </a:lvl2pPr>
    <a:lvl3pPr marL="914400" algn="l" rtl="0" eaLnBrk="0" fontAlgn="base" hangingPunct="0">
      <a:spcBef>
        <a:spcPct val="0"/>
      </a:spcBef>
      <a:spcAft>
        <a:spcPct val="0"/>
      </a:spcAft>
      <a:defRPr b="1" i="1" kern="1200">
        <a:solidFill>
          <a:schemeClr val="tx1"/>
        </a:solidFill>
        <a:latin typeface="Square721 BT" pitchFamily="34" charset="0"/>
        <a:ea typeface="+mn-ea"/>
        <a:cs typeface="+mn-cs"/>
      </a:defRPr>
    </a:lvl3pPr>
    <a:lvl4pPr marL="1371600" algn="l" rtl="0" eaLnBrk="0" fontAlgn="base" hangingPunct="0">
      <a:spcBef>
        <a:spcPct val="0"/>
      </a:spcBef>
      <a:spcAft>
        <a:spcPct val="0"/>
      </a:spcAft>
      <a:defRPr b="1" i="1" kern="1200">
        <a:solidFill>
          <a:schemeClr val="tx1"/>
        </a:solidFill>
        <a:latin typeface="Square721 BT" pitchFamily="34" charset="0"/>
        <a:ea typeface="+mn-ea"/>
        <a:cs typeface="+mn-cs"/>
      </a:defRPr>
    </a:lvl4pPr>
    <a:lvl5pPr marL="1828800" algn="l" rtl="0" eaLnBrk="0" fontAlgn="base" hangingPunct="0">
      <a:spcBef>
        <a:spcPct val="0"/>
      </a:spcBef>
      <a:spcAft>
        <a:spcPct val="0"/>
      </a:spcAft>
      <a:defRPr b="1" i="1" kern="1200">
        <a:solidFill>
          <a:schemeClr val="tx1"/>
        </a:solidFill>
        <a:latin typeface="Square721 BT" pitchFamily="34" charset="0"/>
        <a:ea typeface="+mn-ea"/>
        <a:cs typeface="+mn-cs"/>
      </a:defRPr>
    </a:lvl5pPr>
    <a:lvl6pPr marL="2286000" algn="l" defTabSz="914400" rtl="0" eaLnBrk="1" latinLnBrk="0" hangingPunct="1">
      <a:defRPr b="1" i="1" kern="1200">
        <a:solidFill>
          <a:schemeClr val="tx1"/>
        </a:solidFill>
        <a:latin typeface="Square721 BT" pitchFamily="34" charset="0"/>
        <a:ea typeface="+mn-ea"/>
        <a:cs typeface="+mn-cs"/>
      </a:defRPr>
    </a:lvl6pPr>
    <a:lvl7pPr marL="2743200" algn="l" defTabSz="914400" rtl="0" eaLnBrk="1" latinLnBrk="0" hangingPunct="1">
      <a:defRPr b="1" i="1" kern="1200">
        <a:solidFill>
          <a:schemeClr val="tx1"/>
        </a:solidFill>
        <a:latin typeface="Square721 BT" pitchFamily="34" charset="0"/>
        <a:ea typeface="+mn-ea"/>
        <a:cs typeface="+mn-cs"/>
      </a:defRPr>
    </a:lvl7pPr>
    <a:lvl8pPr marL="3200400" algn="l" defTabSz="914400" rtl="0" eaLnBrk="1" latinLnBrk="0" hangingPunct="1">
      <a:defRPr b="1" i="1" kern="1200">
        <a:solidFill>
          <a:schemeClr val="tx1"/>
        </a:solidFill>
        <a:latin typeface="Square721 BT" pitchFamily="34" charset="0"/>
        <a:ea typeface="+mn-ea"/>
        <a:cs typeface="+mn-cs"/>
      </a:defRPr>
    </a:lvl8pPr>
    <a:lvl9pPr marL="3657600" algn="l" defTabSz="914400" rtl="0" eaLnBrk="1" latinLnBrk="0" hangingPunct="1">
      <a:defRPr b="1" i="1" kern="1200">
        <a:solidFill>
          <a:schemeClr val="tx1"/>
        </a:solidFill>
        <a:latin typeface="Square721 BT" pitchFamily="34" charset="0"/>
        <a:ea typeface="+mn-ea"/>
        <a:cs typeface="+mn-cs"/>
      </a:defRPr>
    </a:lvl9pPr>
  </p:defaultTextStyle>
  <p:extLst>
    <p:ext uri="{EFAFB233-063F-42B5-8137-9DF3F51BA10A}">
      <p15:sldGuideLst xmlns:p15="http://schemas.microsoft.com/office/powerpoint/2012/main">
        <p15:guide id="1" orient="horz" pos="3504">
          <p15:clr>
            <a:srgbClr val="A4A3A4"/>
          </p15:clr>
        </p15:guide>
        <p15:guide id="2" pos="292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C00"/>
    <a:srgbClr val="FF0000"/>
    <a:srgbClr val="000000"/>
    <a:srgbClr val="2E0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107" d="100"/>
          <a:sy n="107" d="100"/>
        </p:scale>
        <p:origin x="114" y="102"/>
      </p:cViewPr>
      <p:guideLst>
        <p:guide orient="horz" pos="3504"/>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82"/>
    </p:cViewPr>
  </p:sorterViewPr>
  <p:notesViewPr>
    <p:cSldViewPr>
      <p:cViewPr varScale="1">
        <p:scale>
          <a:sx n="54" d="100"/>
          <a:sy n="54" d="100"/>
        </p:scale>
        <p:origin x="2826"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 Target="../theme/theme4.xml"/><Relationship Id="rId4" Type="http://schemas.openxmlformats.org/officeDocument/2006/relationships/image" Target="../media/image4.w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24"/>
          <p:cNvGraphicFramePr>
            <a:graphicFrameLocks noChangeAspect="1"/>
          </p:cNvGraphicFramePr>
          <p:nvPr/>
        </p:nvGraphicFramePr>
        <p:xfrm>
          <a:off x="377825" y="211138"/>
          <a:ext cx="6453188" cy="819150"/>
        </p:xfrm>
        <a:graphic>
          <a:graphicData uri="http://schemas.openxmlformats.org/presentationml/2006/ole">
            <mc:AlternateContent xmlns:mc="http://schemas.openxmlformats.org/markup-compatibility/2006">
              <mc:Choice xmlns:v="urn:schemas-microsoft-com:vml" Requires="v">
                <p:oleObj spid="_x0000_s1096" r:id="rId3" imgW="6867525" imgH="904875" progId="CorelDRAW.Graphic.10">
                  <p:embed/>
                </p:oleObj>
              </mc:Choice>
              <mc:Fallback>
                <p:oleObj r:id="rId3" imgW="6867525" imgH="904875" progId="CorelDRAW.Graphic.10">
                  <p:embed/>
                  <p:pic>
                    <p:nvPicPr>
                      <p:cNvPr id="0" name="Object 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825" y="211138"/>
                        <a:ext cx="645318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7" name="Group 125"/>
          <p:cNvGraphicFramePr>
            <a:graphicFrameLocks noGrp="1"/>
          </p:cNvGraphicFramePr>
          <p:nvPr/>
        </p:nvGraphicFramePr>
        <p:xfrm>
          <a:off x="223838" y="8875713"/>
          <a:ext cx="6816725" cy="373062"/>
        </p:xfrm>
        <a:graphic>
          <a:graphicData uri="http://schemas.openxmlformats.org/drawingml/2006/table">
            <a:tbl>
              <a:tblPr/>
              <a:tblGrid>
                <a:gridCol w="5843587">
                  <a:extLst>
                    <a:ext uri="{9D8B030D-6E8A-4147-A177-3AD203B41FA5}">
                      <a16:colId xmlns:a16="http://schemas.microsoft.com/office/drawing/2014/main" val="20000"/>
                    </a:ext>
                  </a:extLst>
                </a:gridCol>
                <a:gridCol w="973138">
                  <a:extLst>
                    <a:ext uri="{9D8B030D-6E8A-4147-A177-3AD203B41FA5}">
                      <a16:colId xmlns:a16="http://schemas.microsoft.com/office/drawing/2014/main" val="20001"/>
                    </a:ext>
                  </a:extLst>
                </a:gridCol>
              </a:tblGrid>
              <a:tr h="373062">
                <a:tc>
                  <a:txBody>
                    <a:bodyPr/>
                    <a:lstStyle/>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Curso</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Professor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cap="flat">
                      <a:noFill/>
                    </a:lnL>
                    <a:lnR>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2806700" algn="ctr"/>
                          <a:tab pos="5611813" algn="r"/>
                        </a:tabLst>
                      </a:pPr>
                      <a:r>
                        <a:rPr kumimoji="0" lang="en-US" sz="900" b="0" i="0" u="none" strike="noStrike" cap="none" normalizeH="0" baseline="0">
                          <a:ln>
                            <a:noFill/>
                          </a:ln>
                          <a:solidFill>
                            <a:schemeClr val="tx1"/>
                          </a:solidFill>
                          <a:effectLst/>
                          <a:latin typeface="Square721 BT" pitchFamily="34" charset="0"/>
                          <a:cs typeface="Times New Roman" pitchFamily="18" charset="0"/>
                        </a:rPr>
                        <a:t>Página  - 1 -</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a:noFill/>
                    </a:lnL>
                    <a:lnR cap="flat">
                      <a:noFill/>
                    </a:lnR>
                    <a:lnT w="635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8728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4725" y="4559300"/>
            <a:ext cx="5365750" cy="4322763"/>
          </a:xfrm>
          <a:prstGeom prst="rect">
            <a:avLst/>
          </a:prstGeom>
          <a:noFill/>
          <a:ln w="12700">
            <a:noFill/>
            <a:miter lim="800000"/>
            <a:headEnd/>
            <a:tailEnd/>
          </a:ln>
          <a:effectLst/>
        </p:spPr>
        <p:txBody>
          <a:bodyPr vert="horz" wrap="square" lIns="95456" tIns="46890" rIns="95456" bIns="4689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ChangeArrowheads="1"/>
          </p:cNvSpPr>
          <p:nvPr/>
        </p:nvSpPr>
        <p:spPr bwMode="auto">
          <a:xfrm>
            <a:off x="3241675" y="9145588"/>
            <a:ext cx="833438" cy="250825"/>
          </a:xfrm>
          <a:prstGeom prst="rect">
            <a:avLst/>
          </a:prstGeom>
          <a:noFill/>
          <a:ln w="12700">
            <a:noFill/>
            <a:miter lim="800000"/>
            <a:headEnd/>
            <a:tailEnd/>
          </a:ln>
          <a:effectLst/>
        </p:spPr>
        <p:txBody>
          <a:bodyPr wrap="none" lIns="92105" tIns="46890" rIns="92105" bIns="46890">
            <a:spAutoFit/>
          </a:bodyPr>
          <a:lstStyle>
            <a:lvl1pPr defTabSz="915988">
              <a:defRPr b="1" i="1">
                <a:solidFill>
                  <a:schemeClr val="bg2"/>
                </a:solidFill>
                <a:latin typeface="Square721 BT" pitchFamily="34" charset="0"/>
              </a:defRPr>
            </a:lvl1pPr>
            <a:lvl2pPr marL="742950" indent="-285750" defTabSz="915988">
              <a:defRPr b="1" i="1">
                <a:solidFill>
                  <a:schemeClr val="bg2"/>
                </a:solidFill>
                <a:latin typeface="Square721 BT" pitchFamily="34" charset="0"/>
              </a:defRPr>
            </a:lvl2pPr>
            <a:lvl3pPr marL="1143000" indent="-228600" defTabSz="915988">
              <a:defRPr b="1" i="1">
                <a:solidFill>
                  <a:schemeClr val="bg2"/>
                </a:solidFill>
                <a:latin typeface="Square721 BT" pitchFamily="34" charset="0"/>
              </a:defRPr>
            </a:lvl3pPr>
            <a:lvl4pPr marL="1600200" indent="-228600" defTabSz="915988">
              <a:defRPr b="1" i="1">
                <a:solidFill>
                  <a:schemeClr val="bg2"/>
                </a:solidFill>
                <a:latin typeface="Square721 BT" pitchFamily="34" charset="0"/>
              </a:defRPr>
            </a:lvl4pPr>
            <a:lvl5pPr marL="2057400" indent="-228600" defTabSz="915988">
              <a:defRPr b="1" i="1">
                <a:solidFill>
                  <a:schemeClr val="bg2"/>
                </a:solidFill>
                <a:latin typeface="Square721 BT" pitchFamily="34" charset="0"/>
              </a:defRPr>
            </a:lvl5pPr>
            <a:lvl6pPr marL="2514600" indent="-228600" defTabSz="915988" eaLnBrk="0" fontAlgn="base" hangingPunct="0">
              <a:spcBef>
                <a:spcPct val="0"/>
              </a:spcBef>
              <a:spcAft>
                <a:spcPct val="0"/>
              </a:spcAft>
              <a:defRPr b="1" i="1">
                <a:solidFill>
                  <a:schemeClr val="bg2"/>
                </a:solidFill>
                <a:latin typeface="Square721 BT" pitchFamily="34" charset="0"/>
              </a:defRPr>
            </a:lvl6pPr>
            <a:lvl7pPr marL="2971800" indent="-228600" defTabSz="915988" eaLnBrk="0" fontAlgn="base" hangingPunct="0">
              <a:spcBef>
                <a:spcPct val="0"/>
              </a:spcBef>
              <a:spcAft>
                <a:spcPct val="0"/>
              </a:spcAft>
              <a:defRPr b="1" i="1">
                <a:solidFill>
                  <a:schemeClr val="bg2"/>
                </a:solidFill>
                <a:latin typeface="Square721 BT" pitchFamily="34" charset="0"/>
              </a:defRPr>
            </a:lvl7pPr>
            <a:lvl8pPr marL="3429000" indent="-228600" defTabSz="915988" eaLnBrk="0" fontAlgn="base" hangingPunct="0">
              <a:spcBef>
                <a:spcPct val="0"/>
              </a:spcBef>
              <a:spcAft>
                <a:spcPct val="0"/>
              </a:spcAft>
              <a:defRPr b="1" i="1">
                <a:solidFill>
                  <a:schemeClr val="bg2"/>
                </a:solidFill>
                <a:latin typeface="Square721 BT" pitchFamily="34" charset="0"/>
              </a:defRPr>
            </a:lvl8pPr>
            <a:lvl9pPr marL="3886200" indent="-228600" defTabSz="915988" eaLnBrk="0" fontAlgn="base" hangingPunct="0">
              <a:spcBef>
                <a:spcPct val="0"/>
              </a:spcBef>
              <a:spcAft>
                <a:spcPct val="0"/>
              </a:spcAft>
              <a:defRPr b="1" i="1">
                <a:solidFill>
                  <a:schemeClr val="bg2"/>
                </a:solidFill>
                <a:latin typeface="Square721 BT" pitchFamily="34" charset="0"/>
              </a:defRPr>
            </a:lvl9pPr>
          </a:lstStyle>
          <a:p>
            <a:pPr algn="ctr">
              <a:lnSpc>
                <a:spcPct val="90000"/>
              </a:lnSpc>
            </a:pPr>
            <a:r>
              <a:rPr lang="en-US" altLang="pt-BR" sz="1300" b="0" i="0">
                <a:solidFill>
                  <a:schemeClr val="tx1"/>
                </a:solidFill>
                <a:latin typeface="Arial" panose="020B0604020202020204" pitchFamily="34" charset="0"/>
              </a:rPr>
              <a:t>Page </a:t>
            </a:r>
            <a:fld id="{4523692F-00CA-47AB-9651-05479E386F52}" type="slidenum">
              <a:rPr lang="en-US" altLang="pt-BR" sz="1300" b="0" i="0">
                <a:solidFill>
                  <a:schemeClr val="tx1"/>
                </a:solidFill>
                <a:latin typeface="Arial" panose="020B0604020202020204" pitchFamily="34" charset="0"/>
              </a:rPr>
              <a:pPr algn="ctr">
                <a:lnSpc>
                  <a:spcPct val="90000"/>
                </a:lnSpc>
              </a:pPr>
              <a:t>‹nº›</a:t>
            </a:fld>
            <a:endParaRPr lang="en-US" altLang="pt-BR" sz="1300" b="0" i="0">
              <a:solidFill>
                <a:schemeClr val="tx1"/>
              </a:solidFill>
              <a:latin typeface="Arial" panose="020B0604020202020204" pitchFamily="34" charset="0"/>
            </a:endParaRPr>
          </a:p>
        </p:txBody>
      </p:sp>
      <p:sp>
        <p:nvSpPr>
          <p:cNvPr id="36868" name="Rectangle 4"/>
          <p:cNvSpPr>
            <a:spLocks noGrp="1" noRot="1" noChangeAspect="1" noChangeArrowheads="1" noTextEdit="1"/>
          </p:cNvSpPr>
          <p:nvPr>
            <p:ph type="sldImg" idx="2"/>
          </p:nvPr>
        </p:nvSpPr>
        <p:spPr bwMode="auto">
          <a:xfrm>
            <a:off x="1266825" y="727075"/>
            <a:ext cx="4783138" cy="3587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48058661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7752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extLst>
      <p:ext uri="{BB962C8B-B14F-4D97-AF65-F5344CB8AC3E}">
        <p14:creationId xmlns:p14="http://schemas.microsoft.com/office/powerpoint/2010/main" val="218856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52336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337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9188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913408" y="332656"/>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45435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Tree>
    <p:extLst>
      <p:ext uri="{BB962C8B-B14F-4D97-AF65-F5344CB8AC3E}">
        <p14:creationId xmlns:p14="http://schemas.microsoft.com/office/powerpoint/2010/main" val="409274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46236" y="701824"/>
            <a:ext cx="8229600" cy="1143000"/>
          </a:xfrm>
          <a:prstGeom prst="rect">
            <a:avLst/>
          </a:prstGeom>
        </p:spPr>
        <p:txBody>
          <a:bodyPr/>
          <a:lstStyle/>
          <a:p>
            <a:r>
              <a:rPr lang="pt-BR" dirty="0"/>
              <a:t>Clique para editar o estilo do título mestre</a:t>
            </a:r>
          </a:p>
        </p:txBody>
      </p:sp>
      <p:sp>
        <p:nvSpPr>
          <p:cNvPr id="3" name="Espaço Reservado para Conteúdo 2"/>
          <p:cNvSpPr>
            <a:spLocks noGrp="1"/>
          </p:cNvSpPr>
          <p:nvPr>
            <p:ph idx="1"/>
          </p:nvPr>
        </p:nvSpPr>
        <p:spPr>
          <a:xfrm>
            <a:off x="446236" y="2060848"/>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27789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pic>
        <p:nvPicPr>
          <p:cNvPr id="4" name="Imagem 3"/>
          <p:cNvPicPr>
            <a:picLocks noChangeAspect="1"/>
          </p:cNvPicPr>
          <p:nvPr userDrawn="1"/>
        </p:nvPicPr>
        <p:blipFill>
          <a:blip r:embed="rId2"/>
          <a:stretch>
            <a:fillRect/>
          </a:stretch>
        </p:blipFill>
        <p:spPr>
          <a:xfrm>
            <a:off x="-108520" y="-27384"/>
            <a:ext cx="9334500" cy="6877050"/>
          </a:xfrm>
          <a:prstGeom prst="rect">
            <a:avLst/>
          </a:prstGeom>
        </p:spPr>
      </p:pic>
      <p:sp>
        <p:nvSpPr>
          <p:cNvPr id="5" name="Título 1"/>
          <p:cNvSpPr>
            <a:spLocks noGrp="1"/>
          </p:cNvSpPr>
          <p:nvPr>
            <p:ph type="title"/>
          </p:nvPr>
        </p:nvSpPr>
        <p:spPr>
          <a:xfrm>
            <a:off x="446236" y="701823"/>
            <a:ext cx="8229600" cy="664121"/>
          </a:xfrm>
          <a:prstGeom prst="rect">
            <a:avLst/>
          </a:prstGeom>
        </p:spPr>
        <p:txBody>
          <a:bodyPr/>
          <a:lstStyle>
            <a:lvl1pPr>
              <a:defRPr sz="2800" i="0">
                <a:solidFill>
                  <a:schemeClr val="bg2"/>
                </a:solidFill>
              </a:defRPr>
            </a:lvl1pPr>
          </a:lstStyle>
          <a:p>
            <a:r>
              <a:rPr lang="pt-BR" dirty="0"/>
              <a:t>Clique para editar o estilo do título mestre</a:t>
            </a:r>
          </a:p>
        </p:txBody>
      </p:sp>
      <p:sp>
        <p:nvSpPr>
          <p:cNvPr id="6" name="Espaço Reservado para Conteúdo 2"/>
          <p:cNvSpPr>
            <a:spLocks noGrp="1"/>
          </p:cNvSpPr>
          <p:nvPr>
            <p:ph idx="1"/>
          </p:nvPr>
        </p:nvSpPr>
        <p:spPr>
          <a:xfrm>
            <a:off x="446236" y="1628800"/>
            <a:ext cx="8229600" cy="4958011"/>
          </a:xfrm>
          <a:prstGeom prst="rect">
            <a:avLst/>
          </a:prstGeom>
        </p:spPr>
        <p:txBody>
          <a:bodyPr/>
          <a:lstStyle>
            <a:lvl1pPr>
              <a:defRPr i="0"/>
            </a:lvl1pPr>
            <a:lvl2pPr>
              <a:defRPr i="0"/>
            </a:lvl2pPr>
            <a:lvl3pPr>
              <a:defRPr i="0"/>
            </a:lvl3pPr>
            <a:lvl4pPr>
              <a:defRPr i="0"/>
            </a:lvl4pPr>
            <a:lvl5pPr>
              <a:defRPr i="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22164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5199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958530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2175828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14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204006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356088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91308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184767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82850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07905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31858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Tree>
    <p:extLst>
      <p:ext uri="{BB962C8B-B14F-4D97-AF65-F5344CB8AC3E}">
        <p14:creationId xmlns:p14="http://schemas.microsoft.com/office/powerpoint/2010/main" val="337940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4950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2626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estilo do título mestre</a:t>
            </a:r>
          </a:p>
        </p:txBody>
      </p:sp>
    </p:spTree>
    <p:extLst>
      <p:ext uri="{BB962C8B-B14F-4D97-AF65-F5344CB8AC3E}">
        <p14:creationId xmlns:p14="http://schemas.microsoft.com/office/powerpoint/2010/main" val="328704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65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4648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Tree>
    <p:extLst>
      <p:ext uri="{BB962C8B-B14F-4D97-AF65-F5344CB8AC3E}">
        <p14:creationId xmlns:p14="http://schemas.microsoft.com/office/powerpoint/2010/main" val="191537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7CF743CB-BF27-4BB0-B8E6-05FE21F0F8B7}"/>
              </a:ext>
            </a:extLst>
          </p:cNvPr>
          <p:cNvPicPr>
            <a:picLocks noChangeAspect="1"/>
          </p:cNvPicPr>
          <p:nvPr userDrawn="1"/>
        </p:nvPicPr>
        <p:blipFill>
          <a:blip r:embed="rId14"/>
          <a:stretch>
            <a:fillRect/>
          </a:stretch>
        </p:blipFill>
        <p:spPr>
          <a:xfrm>
            <a:off x="12665" y="0"/>
            <a:ext cx="911867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BB4CA56-F0F8-411B-B0FA-AD06BD1E61EE}"/>
              </a:ext>
            </a:extLst>
          </p:cNvPr>
          <p:cNvSpPr txBox="1"/>
          <p:nvPr userDrawn="1"/>
        </p:nvSpPr>
        <p:spPr>
          <a:xfrm>
            <a:off x="6660232" y="6567938"/>
            <a:ext cx="862149" cy="276999"/>
          </a:xfrm>
          <a:prstGeom prst="rect">
            <a:avLst/>
          </a:prstGeom>
          <a:noFill/>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A8B614E7-2400-45CE-848D-BA84F4236734}" type="slidenum">
              <a:rPr lang="en-US" altLang="pt-BR" sz="1200">
                <a:solidFill>
                  <a:schemeClr val="bg1"/>
                </a:solidFill>
                <a:latin typeface="Gotham-Bold"/>
                <a:ea typeface="Gotham-Bold"/>
                <a:cs typeface="Gotham-Bold"/>
              </a:rPr>
              <a:pPr algn="r"/>
              <a:t>‹nº›</a:t>
            </a:fld>
            <a:endParaRPr lang="en-US" altLang="pt-BR" sz="1200" dirty="0">
              <a:solidFill>
                <a:schemeClr val="bg1"/>
              </a:solidFill>
              <a:latin typeface="Gotham-Bold"/>
              <a:ea typeface="Gotham-Bold"/>
              <a:cs typeface="Gotham-Bold"/>
            </a:endParaRPr>
          </a:p>
        </p:txBody>
      </p:sp>
      <p:pic>
        <p:nvPicPr>
          <p:cNvPr id="2" name="Imagem 1">
            <a:extLst>
              <a:ext uri="{FF2B5EF4-FFF2-40B4-BE49-F238E27FC236}">
                <a16:creationId xmlns:a16="http://schemas.microsoft.com/office/drawing/2014/main" id="{164396E2-7D54-4DFA-91BA-586D53C8F24B}"/>
              </a:ext>
            </a:extLst>
          </p:cNvPr>
          <p:cNvPicPr>
            <a:picLocks noChangeAspect="1"/>
          </p:cNvPicPr>
          <p:nvPr userDrawn="1"/>
        </p:nvPicPr>
        <p:blipFill>
          <a:blip r:embed="rId15"/>
          <a:stretch>
            <a:fillRect/>
          </a:stretch>
        </p:blipFill>
        <p:spPr>
          <a:xfrm>
            <a:off x="12665" y="0"/>
            <a:ext cx="9118670" cy="6858000"/>
          </a:xfrm>
          <a:prstGeom prst="rect">
            <a:avLst/>
          </a:prstGeom>
        </p:spPr>
      </p:pic>
    </p:spTree>
  </p:cSld>
  <p:clrMap bg1="dk2" tx1="lt1" bg2="dk1" tx2="lt2" accent1="accent1" accent2="accent2" accent3="accent3" accent4="accent4" accent5="accent5" accent6="accent6" hlink="hlink" folHlink="folHlink"/>
  <p:sldLayoutIdLst>
    <p:sldLayoutId id="2147483674" r:id="rId1"/>
    <p:sldLayoutId id="2147483673" r:id="rId2"/>
    <p:sldLayoutId id="2147483672"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 id="2147483663" r:id="rId12"/>
    <p:sldLayoutId id="2147483662" r:id="rId13"/>
  </p:sldLayoutIdLst>
  <p:hf sldNum="0" hdr="0" ftr="0" dt="0"/>
  <p:txStyles>
    <p:titleStyle>
      <a:lvl1pPr algn="r" rtl="0" eaLnBrk="0" fontAlgn="base" hangingPunct="0">
        <a:lnSpc>
          <a:spcPct val="90000"/>
        </a:lnSpc>
        <a:spcBef>
          <a:spcPct val="0"/>
        </a:spcBef>
        <a:spcAft>
          <a:spcPct val="0"/>
        </a:spcAft>
        <a:defRPr sz="3600" b="1" i="1">
          <a:solidFill>
            <a:schemeClr val="tx2"/>
          </a:solidFill>
          <a:latin typeface="+mj-lt"/>
          <a:ea typeface="+mj-ea"/>
          <a:cs typeface="+mj-cs"/>
        </a:defRPr>
      </a:lvl1pPr>
      <a:lvl2pPr algn="r" rtl="0" eaLnBrk="0" fontAlgn="base" hangingPunct="0">
        <a:lnSpc>
          <a:spcPct val="90000"/>
        </a:lnSpc>
        <a:spcBef>
          <a:spcPct val="0"/>
        </a:spcBef>
        <a:spcAft>
          <a:spcPct val="0"/>
        </a:spcAft>
        <a:defRPr sz="3600" b="1" i="1">
          <a:solidFill>
            <a:schemeClr val="tx2"/>
          </a:solidFill>
          <a:latin typeface="Arial" charset="0"/>
        </a:defRPr>
      </a:lvl2pPr>
      <a:lvl3pPr algn="r" rtl="0" eaLnBrk="0" fontAlgn="base" hangingPunct="0">
        <a:lnSpc>
          <a:spcPct val="90000"/>
        </a:lnSpc>
        <a:spcBef>
          <a:spcPct val="0"/>
        </a:spcBef>
        <a:spcAft>
          <a:spcPct val="0"/>
        </a:spcAft>
        <a:defRPr sz="3600" b="1" i="1">
          <a:solidFill>
            <a:schemeClr val="tx2"/>
          </a:solidFill>
          <a:latin typeface="Arial" charset="0"/>
        </a:defRPr>
      </a:lvl3pPr>
      <a:lvl4pPr algn="r" rtl="0" eaLnBrk="0" fontAlgn="base" hangingPunct="0">
        <a:lnSpc>
          <a:spcPct val="90000"/>
        </a:lnSpc>
        <a:spcBef>
          <a:spcPct val="0"/>
        </a:spcBef>
        <a:spcAft>
          <a:spcPct val="0"/>
        </a:spcAft>
        <a:defRPr sz="3600" b="1" i="1">
          <a:solidFill>
            <a:schemeClr val="tx2"/>
          </a:solidFill>
          <a:latin typeface="Arial" charset="0"/>
        </a:defRPr>
      </a:lvl4pPr>
      <a:lvl5pPr algn="r" rtl="0" eaLnBrk="0" fontAlgn="base" hangingPunct="0">
        <a:lnSpc>
          <a:spcPct val="90000"/>
        </a:lnSpc>
        <a:spcBef>
          <a:spcPct val="0"/>
        </a:spcBef>
        <a:spcAft>
          <a:spcPct val="0"/>
        </a:spcAft>
        <a:defRPr sz="3600" b="1" i="1">
          <a:solidFill>
            <a:schemeClr val="tx2"/>
          </a:solidFill>
          <a:latin typeface="Arial" charset="0"/>
        </a:defRPr>
      </a:lvl5pPr>
      <a:lvl6pPr marL="457200" algn="r" rtl="0" eaLnBrk="0" fontAlgn="base" hangingPunct="0">
        <a:lnSpc>
          <a:spcPct val="90000"/>
        </a:lnSpc>
        <a:spcBef>
          <a:spcPct val="0"/>
        </a:spcBef>
        <a:spcAft>
          <a:spcPct val="0"/>
        </a:spcAft>
        <a:defRPr sz="3600" b="1" i="1">
          <a:solidFill>
            <a:schemeClr val="tx2"/>
          </a:solidFill>
          <a:latin typeface="Arial" charset="0"/>
        </a:defRPr>
      </a:lvl6pPr>
      <a:lvl7pPr marL="914400" algn="r" rtl="0" eaLnBrk="0" fontAlgn="base" hangingPunct="0">
        <a:lnSpc>
          <a:spcPct val="90000"/>
        </a:lnSpc>
        <a:spcBef>
          <a:spcPct val="0"/>
        </a:spcBef>
        <a:spcAft>
          <a:spcPct val="0"/>
        </a:spcAft>
        <a:defRPr sz="3600" b="1" i="1">
          <a:solidFill>
            <a:schemeClr val="tx2"/>
          </a:solidFill>
          <a:latin typeface="Arial" charset="0"/>
        </a:defRPr>
      </a:lvl7pPr>
      <a:lvl8pPr marL="1371600" algn="r" rtl="0" eaLnBrk="0" fontAlgn="base" hangingPunct="0">
        <a:lnSpc>
          <a:spcPct val="90000"/>
        </a:lnSpc>
        <a:spcBef>
          <a:spcPct val="0"/>
        </a:spcBef>
        <a:spcAft>
          <a:spcPct val="0"/>
        </a:spcAft>
        <a:defRPr sz="3600" b="1" i="1">
          <a:solidFill>
            <a:schemeClr val="tx2"/>
          </a:solidFill>
          <a:latin typeface="Arial" charset="0"/>
        </a:defRPr>
      </a:lvl8pPr>
      <a:lvl9pPr marL="1828800" algn="r" rtl="0" eaLnBrk="0" fontAlgn="base" hangingPunct="0">
        <a:lnSpc>
          <a:spcPct val="90000"/>
        </a:lnSpc>
        <a:spcBef>
          <a:spcPct val="0"/>
        </a:spcBef>
        <a:spcAft>
          <a:spcPct val="0"/>
        </a:spcAft>
        <a:defRPr sz="3600" b="1" i="1">
          <a:solidFill>
            <a:schemeClr val="tx2"/>
          </a:solidFill>
          <a:latin typeface="Arial" charset="0"/>
        </a:defRPr>
      </a:lvl9pPr>
    </p:titleStyle>
    <p:bodyStyle>
      <a:lvl1pPr marL="285750" indent="-285750" algn="l" rtl="0" eaLnBrk="0" fontAlgn="base" hangingPunct="0">
        <a:lnSpc>
          <a:spcPct val="90000"/>
        </a:lnSpc>
        <a:spcBef>
          <a:spcPct val="30000"/>
        </a:spcBef>
        <a:spcAft>
          <a:spcPct val="0"/>
        </a:spcAft>
        <a:buClr>
          <a:schemeClr val="bg2"/>
        </a:buClr>
        <a:buFont typeface="Wingdings" panose="05000000000000000000" pitchFamily="2" charset="2"/>
        <a:buChar char="§"/>
        <a:defRPr sz="2400" b="1" i="1">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b="1" i="1">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sz="1400" b="1" i="1">
          <a:solidFill>
            <a:srgbClr val="000000"/>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468313" y="1844675"/>
            <a:ext cx="8207375"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b="1" i="1">
                <a:solidFill>
                  <a:schemeClr val="bg2"/>
                </a:solidFill>
                <a:latin typeface="Square721 BT" pitchFamily="34" charset="0"/>
              </a:defRPr>
            </a:lvl1pPr>
            <a:lvl2pPr marL="742950" indent="-285750">
              <a:defRPr b="1" i="1">
                <a:solidFill>
                  <a:schemeClr val="bg2"/>
                </a:solidFill>
                <a:latin typeface="Square721 BT" pitchFamily="34" charset="0"/>
              </a:defRPr>
            </a:lvl2pPr>
            <a:lvl3pPr marL="1143000" indent="-228600">
              <a:defRPr b="1" i="1">
                <a:solidFill>
                  <a:schemeClr val="bg2"/>
                </a:solidFill>
                <a:latin typeface="Square721 BT" pitchFamily="34" charset="0"/>
              </a:defRPr>
            </a:lvl3pPr>
            <a:lvl4pPr marL="1600200" indent="-228600">
              <a:defRPr b="1" i="1">
                <a:solidFill>
                  <a:schemeClr val="bg2"/>
                </a:solidFill>
                <a:latin typeface="Square721 BT" pitchFamily="34" charset="0"/>
              </a:defRPr>
            </a:lvl4pPr>
            <a:lvl5pPr marL="2057400" indent="-228600">
              <a:defRPr b="1" i="1">
                <a:solidFill>
                  <a:schemeClr val="bg2"/>
                </a:solidFill>
                <a:latin typeface="Square721 BT" pitchFamily="34" charset="0"/>
              </a:defRPr>
            </a:lvl5pPr>
            <a:lvl6pPr marL="2514600" indent="-228600" eaLnBrk="0" fontAlgn="base" hangingPunct="0">
              <a:spcBef>
                <a:spcPct val="0"/>
              </a:spcBef>
              <a:spcAft>
                <a:spcPct val="0"/>
              </a:spcAft>
              <a:defRPr b="1" i="1">
                <a:solidFill>
                  <a:schemeClr val="bg2"/>
                </a:solidFill>
                <a:latin typeface="Square721 BT" pitchFamily="34" charset="0"/>
              </a:defRPr>
            </a:lvl6pPr>
            <a:lvl7pPr marL="2971800" indent="-228600" eaLnBrk="0" fontAlgn="base" hangingPunct="0">
              <a:spcBef>
                <a:spcPct val="0"/>
              </a:spcBef>
              <a:spcAft>
                <a:spcPct val="0"/>
              </a:spcAft>
              <a:defRPr b="1" i="1">
                <a:solidFill>
                  <a:schemeClr val="bg2"/>
                </a:solidFill>
                <a:latin typeface="Square721 BT" pitchFamily="34" charset="0"/>
              </a:defRPr>
            </a:lvl7pPr>
            <a:lvl8pPr marL="3429000" indent="-228600" eaLnBrk="0" fontAlgn="base" hangingPunct="0">
              <a:spcBef>
                <a:spcPct val="0"/>
              </a:spcBef>
              <a:spcAft>
                <a:spcPct val="0"/>
              </a:spcAft>
              <a:defRPr b="1" i="1">
                <a:solidFill>
                  <a:schemeClr val="bg2"/>
                </a:solidFill>
                <a:latin typeface="Square721 BT" pitchFamily="34" charset="0"/>
              </a:defRPr>
            </a:lvl8pPr>
            <a:lvl9pPr marL="3886200" indent="-228600" eaLnBrk="0" fontAlgn="base" hangingPunct="0">
              <a:spcBef>
                <a:spcPct val="0"/>
              </a:spcBef>
              <a:spcAft>
                <a:spcPct val="0"/>
              </a:spcAft>
              <a:defRPr b="1" i="1">
                <a:solidFill>
                  <a:schemeClr val="bg2"/>
                </a:solidFill>
                <a:latin typeface="Square721 BT" pitchFamily="34" charset="0"/>
              </a:defRPr>
            </a:lvl9pPr>
          </a:lstStyle>
          <a:p>
            <a:pPr algn="ctr"/>
            <a:r>
              <a:rPr lang="pt-BR" altLang="pt-BR" sz="2800" i="0" dirty="0">
                <a:solidFill>
                  <a:schemeClr val="tx1"/>
                </a:solidFill>
              </a:rPr>
              <a:t> </a:t>
            </a:r>
          </a:p>
          <a:p>
            <a:pPr algn="ctr"/>
            <a:endParaRPr lang="pt-BR" altLang="pt-BR" sz="2800" i="0" dirty="0">
              <a:solidFill>
                <a:schemeClr val="tx1"/>
              </a:solidFill>
            </a:endParaRPr>
          </a:p>
          <a:p>
            <a:pPr algn="ctr"/>
            <a:endParaRPr lang="pt-BR" altLang="pt-BR" sz="2800" i="0" dirty="0">
              <a:solidFill>
                <a:schemeClr val="tx1"/>
              </a:solidFill>
            </a:endParaRPr>
          </a:p>
          <a:p>
            <a:pPr algn="ctr"/>
            <a:r>
              <a:rPr lang="pt-BR" altLang="pt-BR" sz="2400" i="0" dirty="0">
                <a:solidFill>
                  <a:schemeClr val="tx1"/>
                </a:solidFill>
              </a:rPr>
              <a:t>Estudo de Caso</a:t>
            </a:r>
          </a:p>
          <a:p>
            <a:pPr algn="ctr"/>
            <a:r>
              <a:rPr lang="pt-BR" altLang="pt-BR" sz="2400" i="0" dirty="0">
                <a:solidFill>
                  <a:schemeClr val="tx1"/>
                </a:solidFill>
              </a:rPr>
              <a:t>SAC</a:t>
            </a:r>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a:p>
            <a:endParaRPr lang="pt-BR" altLang="pt-BR" sz="2800" b="0" i="0" dirty="0">
              <a:solidFill>
                <a:schemeClr val="tx1"/>
              </a:solidFill>
            </a:endParaRPr>
          </a:p>
        </p:txBody>
      </p:sp>
      <p:sp>
        <p:nvSpPr>
          <p:cNvPr id="3" name="Título 1">
            <a:extLst>
              <a:ext uri="{FF2B5EF4-FFF2-40B4-BE49-F238E27FC236}">
                <a16:creationId xmlns:a16="http://schemas.microsoft.com/office/drawing/2014/main" id="{768ABFD3-FCD4-41CE-99AD-86CB4036E2FE}"/>
              </a:ext>
            </a:extLst>
          </p:cNvPr>
          <p:cNvSpPr txBox="1">
            <a:spLocks/>
          </p:cNvSpPr>
          <p:nvPr/>
        </p:nvSpPr>
        <p:spPr>
          <a:xfrm>
            <a:off x="827584" y="649014"/>
            <a:ext cx="7772400" cy="1470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pt-BR" b="0" i="0" kern="0"/>
              <a:t>Data Base Essentials</a:t>
            </a:r>
            <a:endParaRPr lang="pt-BR" b="0" i="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B884961-A058-4C12-8F3A-6E531F6D6BF3}"/>
              </a:ext>
            </a:extLst>
          </p:cNvPr>
          <p:cNvSpPr txBox="1">
            <a:spLocks noChangeArrowheads="1"/>
          </p:cNvSpPr>
          <p:nvPr/>
        </p:nvSpPr>
        <p:spPr bwMode="auto">
          <a:xfrm>
            <a:off x="107504" y="6021288"/>
            <a:ext cx="8640961" cy="7473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457200" indent="-457200" algn="l"/>
            <a:r>
              <a:rPr lang="pt-BR" altLang="pt-BR" sz="1600" b="0" i="0" kern="0" dirty="0">
                <a:solidFill>
                  <a:schemeClr val="bg1"/>
                </a:solidFill>
              </a:rPr>
              <a:t>Autor: Prof. Jorge Surian</a:t>
            </a:r>
          </a:p>
          <a:p>
            <a:pPr marL="457200" indent="-457200" algn="l"/>
            <a:r>
              <a:rPr lang="pt-BR" altLang="pt-BR" sz="1600" b="0" i="0" kern="0" dirty="0">
                <a:solidFill>
                  <a:schemeClr val="bg1"/>
                </a:solidFill>
              </a:rPr>
              <a:t>jorge.surian@gmail.com</a:t>
            </a:r>
          </a:p>
        </p:txBody>
      </p:sp>
    </p:spTree>
    <p:extLst>
      <p:ext uri="{BB962C8B-B14F-4D97-AF65-F5344CB8AC3E}">
        <p14:creationId xmlns:p14="http://schemas.microsoft.com/office/powerpoint/2010/main" val="195146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93663"/>
            <a:ext cx="8229600" cy="571500"/>
          </a:xfrm>
          <a:prstGeom prst="rect">
            <a:avLst/>
          </a:prstGeom>
        </p:spPr>
        <p:txBody>
          <a:bodyPr/>
          <a:lstStyle/>
          <a:p>
            <a:pPr algn="l"/>
            <a:r>
              <a:rPr lang="pt-BR" altLang="pt-BR" sz="2400" i="0" dirty="0">
                <a:solidFill>
                  <a:schemeClr val="bg2"/>
                </a:solidFill>
              </a:rPr>
              <a:t>Estudo de Caso - SAC</a:t>
            </a:r>
          </a:p>
        </p:txBody>
      </p:sp>
      <p:sp>
        <p:nvSpPr>
          <p:cNvPr id="5123" name="Rectangle 3"/>
          <p:cNvSpPr>
            <a:spLocks noGrp="1" noChangeArrowheads="1"/>
          </p:cNvSpPr>
          <p:nvPr>
            <p:ph type="body" idx="4294967295"/>
          </p:nvPr>
        </p:nvSpPr>
        <p:spPr>
          <a:xfrm>
            <a:off x="323850" y="1052513"/>
            <a:ext cx="8568630" cy="5454552"/>
          </a:xfrm>
          <a:prstGeom prst="rect">
            <a:avLst/>
          </a:prstGeom>
        </p:spPr>
        <p:txBody>
          <a:bodyPr wrap="square" lIns="0" tIns="144000" rIns="0" bIns="0">
            <a:spAutoFit/>
          </a:bodyPr>
          <a:lstStyle/>
          <a:p>
            <a:pPr marL="180000" lvl="1" indent="0">
              <a:lnSpc>
                <a:spcPct val="100000"/>
              </a:lnSpc>
              <a:spcBef>
                <a:spcPts val="300"/>
              </a:spcBef>
              <a:buFontTx/>
              <a:buNone/>
            </a:pPr>
            <a:r>
              <a:rPr lang="pt-BR" altLang="pt-BR" sz="2000" b="0" i="0" dirty="0"/>
              <a:t>Considere um SAC (Serviço de Atendimento ao Consumidor) de um Plano de Saúde. </a:t>
            </a:r>
          </a:p>
          <a:p>
            <a:pPr marL="180000" lvl="1" indent="0">
              <a:lnSpc>
                <a:spcPct val="100000"/>
              </a:lnSpc>
              <a:spcBef>
                <a:spcPts val="300"/>
              </a:spcBef>
              <a:buFontTx/>
              <a:buNone/>
            </a:pPr>
            <a:endParaRPr lang="pt-BR" altLang="pt-BR" sz="2000" b="0" i="0" dirty="0"/>
          </a:p>
          <a:p>
            <a:pPr marL="180000" lvl="1" indent="0">
              <a:lnSpc>
                <a:spcPct val="100000"/>
              </a:lnSpc>
              <a:spcBef>
                <a:spcPts val="0"/>
              </a:spcBef>
              <a:buFontTx/>
              <a:buNone/>
            </a:pPr>
            <a:r>
              <a:rPr lang="pt-BR" altLang="pt-BR" sz="2000" b="0" i="0" dirty="0"/>
              <a:t>Cada atendente, munido de um telefone e de um microcomputador, em geral, atendem centenas de ligações num único dia. </a:t>
            </a:r>
          </a:p>
          <a:p>
            <a:pPr marL="180000" lvl="1" indent="0">
              <a:lnSpc>
                <a:spcPct val="100000"/>
              </a:lnSpc>
              <a:spcBef>
                <a:spcPts val="0"/>
              </a:spcBef>
              <a:buFontTx/>
              <a:buNone/>
            </a:pPr>
            <a:endParaRPr lang="pt-BR" altLang="pt-BR" sz="2000" b="0" i="0" dirty="0"/>
          </a:p>
          <a:p>
            <a:pPr marL="180000" lvl="1" indent="0">
              <a:lnSpc>
                <a:spcPct val="100000"/>
              </a:lnSpc>
              <a:spcBef>
                <a:spcPts val="0"/>
              </a:spcBef>
              <a:buFontTx/>
              <a:buNone/>
            </a:pPr>
            <a:r>
              <a:rPr lang="pt-BR" altLang="pt-BR" sz="2000" b="0" i="0" dirty="0"/>
              <a:t>Para ter essa produtividade, o atendente precisa de um sistema que o auxilie nas diversas tarefas que executa, que são:</a:t>
            </a:r>
          </a:p>
          <a:p>
            <a:pPr marL="180000" lvl="1" indent="0">
              <a:lnSpc>
                <a:spcPct val="100000"/>
              </a:lnSpc>
              <a:spcBef>
                <a:spcPts val="0"/>
              </a:spcBef>
              <a:buFontTx/>
              <a:buNone/>
            </a:pPr>
            <a:endParaRPr lang="pt-BR" altLang="pt-BR" sz="2000" b="0" i="0" dirty="0"/>
          </a:p>
          <a:p>
            <a:pPr marL="522900" lvl="1" indent="-342900">
              <a:lnSpc>
                <a:spcPct val="100000"/>
              </a:lnSpc>
              <a:spcBef>
                <a:spcPts val="0"/>
              </a:spcBef>
            </a:pPr>
            <a:r>
              <a:rPr lang="pt-BR" altLang="pt-BR" sz="2000" b="0" i="0" dirty="0"/>
              <a:t>Informar Médicos por Especialidade</a:t>
            </a:r>
          </a:p>
          <a:p>
            <a:pPr marL="522900" lvl="1" indent="-342900">
              <a:lnSpc>
                <a:spcPct val="100000"/>
              </a:lnSpc>
              <a:spcBef>
                <a:spcPts val="0"/>
              </a:spcBef>
            </a:pPr>
            <a:r>
              <a:rPr lang="pt-BR" altLang="pt-BR" sz="2000" b="0" i="0" dirty="0"/>
              <a:t>Informar Hospitais por Proximidade</a:t>
            </a:r>
          </a:p>
          <a:p>
            <a:pPr marL="522900" lvl="1" indent="-342900">
              <a:lnSpc>
                <a:spcPct val="100000"/>
              </a:lnSpc>
              <a:spcBef>
                <a:spcPts val="0"/>
              </a:spcBef>
            </a:pPr>
            <a:r>
              <a:rPr lang="pt-BR" altLang="pt-BR" sz="2000" b="0" i="0" dirty="0"/>
              <a:t>Informar direitos do Beneficiário (seu Plano)</a:t>
            </a:r>
          </a:p>
          <a:p>
            <a:pPr marL="522900" lvl="1" indent="-342900">
              <a:lnSpc>
                <a:spcPct val="100000"/>
              </a:lnSpc>
              <a:spcBef>
                <a:spcPts val="0"/>
              </a:spcBef>
            </a:pPr>
            <a:r>
              <a:rPr lang="pt-BR" altLang="pt-BR" sz="2000" b="0" i="0" dirty="0"/>
              <a:t>Obtenção de Autorizações</a:t>
            </a:r>
          </a:p>
          <a:p>
            <a:pPr marL="522900" lvl="1" indent="-342900">
              <a:lnSpc>
                <a:spcPct val="100000"/>
              </a:lnSpc>
              <a:spcBef>
                <a:spcPts val="0"/>
              </a:spcBef>
            </a:pPr>
            <a:r>
              <a:rPr lang="pt-BR" altLang="pt-BR" sz="2000" b="0" i="0" dirty="0"/>
              <a:t>Questões Financeiras</a:t>
            </a:r>
          </a:p>
          <a:p>
            <a:pPr marL="522900" lvl="1" indent="-342900">
              <a:lnSpc>
                <a:spcPct val="100000"/>
              </a:lnSpc>
              <a:spcBef>
                <a:spcPts val="0"/>
              </a:spcBef>
            </a:pPr>
            <a:r>
              <a:rPr lang="pt-BR" altLang="pt-BR" sz="2000" b="0" i="0" dirty="0"/>
              <a:t>E muito mais...</a:t>
            </a:r>
          </a:p>
          <a:p>
            <a:pPr marL="522900" lvl="1" indent="-342900">
              <a:lnSpc>
                <a:spcPct val="100000"/>
              </a:lnSpc>
              <a:spcBef>
                <a:spcPts val="0"/>
              </a:spcBef>
            </a:pPr>
            <a:endParaRPr lang="pt-BR" altLang="pt-BR" sz="2000" b="0" i="0" dirty="0"/>
          </a:p>
          <a:p>
            <a:pPr marL="180000" indent="0">
              <a:lnSpc>
                <a:spcPct val="100000"/>
              </a:lnSpc>
              <a:spcBef>
                <a:spcPts val="300"/>
              </a:spcBef>
            </a:pPr>
            <a:endParaRPr lang="pt-BR" altLang="pt-BR" sz="2000" b="0" i="0" dirty="0"/>
          </a:p>
        </p:txBody>
      </p:sp>
      <p:pic>
        <p:nvPicPr>
          <p:cNvPr id="2050" name="Picture 2" descr="http://veja.abril.com.br/idade/exclusivo/perguntas_respostas/telemarketing/imagens/telemarke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0" y="4162002"/>
            <a:ext cx="333375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1451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93663"/>
            <a:ext cx="8229600" cy="571500"/>
          </a:xfrm>
          <a:prstGeom prst="rect">
            <a:avLst/>
          </a:prstGeom>
        </p:spPr>
        <p:txBody>
          <a:bodyPr/>
          <a:lstStyle/>
          <a:p>
            <a:pPr algn="l"/>
            <a:r>
              <a:rPr lang="pt-BR" altLang="pt-BR" sz="2400" i="0" dirty="0">
                <a:solidFill>
                  <a:schemeClr val="bg2"/>
                </a:solidFill>
              </a:rPr>
              <a:t>Estudo de Caso - SAC</a:t>
            </a:r>
          </a:p>
        </p:txBody>
      </p:sp>
      <p:sp>
        <p:nvSpPr>
          <p:cNvPr id="5123" name="Rectangle 3"/>
          <p:cNvSpPr>
            <a:spLocks noGrp="1" noChangeArrowheads="1"/>
          </p:cNvSpPr>
          <p:nvPr>
            <p:ph type="body" idx="4294967295"/>
          </p:nvPr>
        </p:nvSpPr>
        <p:spPr>
          <a:xfrm>
            <a:off x="323850" y="1052513"/>
            <a:ext cx="8568630" cy="4800527"/>
          </a:xfrm>
          <a:prstGeom prst="rect">
            <a:avLst/>
          </a:prstGeom>
        </p:spPr>
        <p:txBody>
          <a:bodyPr wrap="square" lIns="0" tIns="144000" rIns="0" bIns="0">
            <a:spAutoFit/>
          </a:bodyPr>
          <a:lstStyle/>
          <a:p>
            <a:pPr marL="180000" lvl="1" indent="0">
              <a:lnSpc>
                <a:spcPct val="100000"/>
              </a:lnSpc>
              <a:spcBef>
                <a:spcPts val="0"/>
              </a:spcBef>
              <a:buNone/>
            </a:pPr>
            <a:r>
              <a:rPr lang="pt-BR" altLang="pt-BR" sz="2000" b="0" i="0" dirty="0"/>
              <a:t>Nesse estudo de caso vamos nos concentrar apenas num único aspecto do sistema e, por conseguinte, de parte das tabelas que estão no banco de dados que suportam esse módulo do sistema.</a:t>
            </a:r>
          </a:p>
          <a:p>
            <a:pPr marL="180000" lvl="1" indent="0">
              <a:lnSpc>
                <a:spcPct val="100000"/>
              </a:lnSpc>
              <a:spcBef>
                <a:spcPts val="0"/>
              </a:spcBef>
              <a:buNone/>
            </a:pPr>
            <a:endParaRPr lang="pt-BR" altLang="pt-BR" sz="2000" b="0" i="0" dirty="0"/>
          </a:p>
          <a:p>
            <a:pPr marL="180000" lvl="1" indent="0">
              <a:lnSpc>
                <a:spcPct val="100000"/>
              </a:lnSpc>
              <a:spcBef>
                <a:spcPts val="0"/>
              </a:spcBef>
              <a:buNone/>
            </a:pPr>
            <a:r>
              <a:rPr lang="pt-BR" altLang="pt-BR" sz="2000" b="0" i="0" dirty="0"/>
              <a:t>O aspecto que nos vai interessar é relativo a produtividade de cada operador de SAC passivo, ou seja, aqueles que apenas realizam atendimento.</a:t>
            </a:r>
          </a:p>
          <a:p>
            <a:pPr marL="180000" lvl="1" indent="0">
              <a:lnSpc>
                <a:spcPct val="100000"/>
              </a:lnSpc>
              <a:spcBef>
                <a:spcPts val="0"/>
              </a:spcBef>
              <a:buNone/>
            </a:pPr>
            <a:endParaRPr lang="pt-BR" altLang="pt-BR" sz="2000" b="0" i="0" dirty="0"/>
          </a:p>
          <a:p>
            <a:pPr marL="180000" lvl="1" indent="0">
              <a:lnSpc>
                <a:spcPct val="100000"/>
              </a:lnSpc>
              <a:spcBef>
                <a:spcPts val="0"/>
              </a:spcBef>
              <a:buNone/>
            </a:pPr>
            <a:r>
              <a:rPr lang="pt-BR" altLang="pt-BR" sz="2000" b="0" i="0" dirty="0"/>
              <a:t>Cada ligação recebida, o sistema recebe da central de telefonia, entre vários dados, os seguintes: Número do Telefone Chamador e características (DDD, operadora, </a:t>
            </a:r>
            <a:r>
              <a:rPr lang="pt-BR" altLang="pt-BR" sz="2000" b="0" i="0" dirty="0" err="1"/>
              <a:t>etc</a:t>
            </a:r>
            <a:r>
              <a:rPr lang="pt-BR" altLang="pt-BR" sz="2000" b="0" i="0" dirty="0"/>
              <a:t>); Hora do Primeiro Toque; Número de toques antes do atendimento; Número do Ramal que atendeu; Hora do Atendimento; Hora da Finalização do Atendimento; Status (Desligou, Transferiu); Ramal de Transferência.</a:t>
            </a:r>
          </a:p>
          <a:p>
            <a:pPr marL="180000" lvl="1" indent="0">
              <a:lnSpc>
                <a:spcPct val="100000"/>
              </a:lnSpc>
              <a:spcBef>
                <a:spcPts val="0"/>
              </a:spcBef>
              <a:buNone/>
            </a:pPr>
            <a:endParaRPr lang="pt-BR" altLang="pt-BR" sz="2000" b="0" i="0" dirty="0"/>
          </a:p>
          <a:p>
            <a:pPr marL="180000" indent="0">
              <a:lnSpc>
                <a:spcPct val="100000"/>
              </a:lnSpc>
              <a:spcBef>
                <a:spcPts val="300"/>
              </a:spcBef>
            </a:pPr>
            <a:endParaRPr lang="pt-BR" altLang="pt-BR" sz="2000" b="0" i="0" dirty="0"/>
          </a:p>
        </p:txBody>
      </p:sp>
    </p:spTree>
    <p:extLst>
      <p:ext uri="{BB962C8B-B14F-4D97-AF65-F5344CB8AC3E}">
        <p14:creationId xmlns:p14="http://schemas.microsoft.com/office/powerpoint/2010/main" val="14339491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93663"/>
            <a:ext cx="8229600" cy="571500"/>
          </a:xfrm>
          <a:prstGeom prst="rect">
            <a:avLst/>
          </a:prstGeom>
        </p:spPr>
        <p:txBody>
          <a:bodyPr/>
          <a:lstStyle/>
          <a:p>
            <a:pPr algn="l"/>
            <a:r>
              <a:rPr lang="pt-BR" altLang="pt-BR" sz="2400" i="0" dirty="0">
                <a:solidFill>
                  <a:schemeClr val="bg2"/>
                </a:solidFill>
              </a:rPr>
              <a:t>Estudo de Caso - SAC</a:t>
            </a:r>
          </a:p>
        </p:txBody>
      </p:sp>
      <p:sp>
        <p:nvSpPr>
          <p:cNvPr id="5123" name="Rectangle 3"/>
          <p:cNvSpPr>
            <a:spLocks noGrp="1" noChangeArrowheads="1"/>
          </p:cNvSpPr>
          <p:nvPr>
            <p:ph type="body" idx="4294967295"/>
          </p:nvPr>
        </p:nvSpPr>
        <p:spPr>
          <a:xfrm>
            <a:off x="287685" y="764704"/>
            <a:ext cx="8568630" cy="6954963"/>
          </a:xfrm>
          <a:prstGeom prst="rect">
            <a:avLst/>
          </a:prstGeom>
        </p:spPr>
        <p:txBody>
          <a:bodyPr wrap="square" lIns="0" tIns="144000" rIns="0" bIns="0">
            <a:spAutoFit/>
          </a:bodyPr>
          <a:lstStyle/>
          <a:p>
            <a:pPr marL="180000" lvl="1" indent="0">
              <a:lnSpc>
                <a:spcPct val="100000"/>
              </a:lnSpc>
              <a:spcBef>
                <a:spcPts val="0"/>
              </a:spcBef>
              <a:buNone/>
            </a:pPr>
            <a:r>
              <a:rPr lang="pt-BR" altLang="pt-BR" sz="2000" b="0" i="0" dirty="0"/>
              <a:t>Vamos admitir, por simplicidade, que nosso SAC tenha atendentes fixos por telefone e que estes trabalham sempre nos mesmos horários sem revezamentos. Para podermos analisar produtividade do atendente, dados como sexo, idade, experiência e formação podem ser relevantes.</a:t>
            </a:r>
          </a:p>
          <a:p>
            <a:pPr marL="180000" lvl="1" indent="0">
              <a:lnSpc>
                <a:spcPct val="100000"/>
              </a:lnSpc>
              <a:spcBef>
                <a:spcPts val="0"/>
              </a:spcBef>
              <a:buNone/>
            </a:pPr>
            <a:endParaRPr lang="pt-BR" altLang="pt-BR" sz="2000" b="0" i="0" dirty="0"/>
          </a:p>
          <a:p>
            <a:pPr marL="180000" lvl="1" indent="0">
              <a:lnSpc>
                <a:spcPct val="100000"/>
              </a:lnSpc>
              <a:spcBef>
                <a:spcPts val="0"/>
              </a:spcBef>
              <a:buNone/>
            </a:pPr>
            <a:r>
              <a:rPr lang="pt-BR" altLang="pt-BR" sz="2000" b="0" i="0" dirty="0"/>
              <a:t>O sistema abre, para cada ligação, uma ocorrência, onde o atendente registra a natureza do atendimento, a ação que executou e o resultado (satisfação do cliente; transferência para outro nível do SAC; transferência para área específica, </a:t>
            </a:r>
            <a:r>
              <a:rPr lang="pt-BR" altLang="pt-BR" sz="2000" b="0" i="0" dirty="0" err="1"/>
              <a:t>etc</a:t>
            </a:r>
            <a:r>
              <a:rPr lang="pt-BR" altLang="pt-BR" sz="2000" b="0" i="0" dirty="0"/>
              <a:t>), entre outros registros.</a:t>
            </a:r>
          </a:p>
          <a:p>
            <a:pPr marL="180000" lvl="1" indent="0">
              <a:lnSpc>
                <a:spcPct val="100000"/>
              </a:lnSpc>
              <a:spcBef>
                <a:spcPts val="0"/>
              </a:spcBef>
              <a:buNone/>
            </a:pPr>
            <a:endParaRPr lang="pt-BR" altLang="pt-BR" sz="2000" b="0" i="0" dirty="0"/>
          </a:p>
          <a:p>
            <a:pPr marL="180000" lvl="1" indent="0">
              <a:lnSpc>
                <a:spcPct val="100000"/>
              </a:lnSpc>
              <a:spcBef>
                <a:spcPts val="0"/>
              </a:spcBef>
              <a:buNone/>
            </a:pPr>
            <a:r>
              <a:rPr lang="pt-BR" altLang="pt-BR" sz="2000" b="0" i="0" dirty="0"/>
              <a:t>Como estamos interessados tão somente na produtividade de cada atendente, estamos interessados em entender o número de ligações que um atendente realiza por dia. Quantas ligações transfere, quantas “resolve” e todos os aspectos importante ao gestor do SAC.</a:t>
            </a:r>
          </a:p>
          <a:p>
            <a:pPr marL="180000" lvl="1" indent="0">
              <a:lnSpc>
                <a:spcPct val="100000"/>
              </a:lnSpc>
              <a:spcBef>
                <a:spcPts val="0"/>
              </a:spcBef>
              <a:buNone/>
            </a:pPr>
            <a:endParaRPr lang="pt-BR" altLang="pt-BR" sz="2000" b="0" i="0" dirty="0"/>
          </a:p>
          <a:p>
            <a:pPr marL="180000" lvl="1" indent="0">
              <a:lnSpc>
                <a:spcPct val="100000"/>
              </a:lnSpc>
              <a:spcBef>
                <a:spcPts val="0"/>
              </a:spcBef>
              <a:buNone/>
            </a:pPr>
            <a:r>
              <a:rPr lang="pt-BR" altLang="pt-BR" sz="2000" b="0" i="0" dirty="0"/>
              <a:t>A finalidade maior desse estudo será entender os perfis dos atendentes, do ponto de vista de negócio e, para nós, além da modelagem o uso de ferramenta específica para isso.</a:t>
            </a:r>
          </a:p>
          <a:p>
            <a:pPr marL="180000" lvl="1" indent="0">
              <a:lnSpc>
                <a:spcPct val="100000"/>
              </a:lnSpc>
              <a:spcBef>
                <a:spcPts val="0"/>
              </a:spcBef>
              <a:buNone/>
            </a:pPr>
            <a:endParaRPr lang="pt-BR" altLang="pt-BR" sz="2000" b="0" i="0" dirty="0"/>
          </a:p>
          <a:p>
            <a:pPr marL="180000" lvl="1" indent="0">
              <a:lnSpc>
                <a:spcPct val="100000"/>
              </a:lnSpc>
              <a:spcBef>
                <a:spcPts val="0"/>
              </a:spcBef>
              <a:buNone/>
            </a:pPr>
            <a:endParaRPr lang="pt-BR" altLang="pt-BR" sz="2000" b="0" i="0" dirty="0"/>
          </a:p>
          <a:p>
            <a:pPr marL="180000" lvl="1" indent="0">
              <a:lnSpc>
                <a:spcPct val="100000"/>
              </a:lnSpc>
              <a:spcBef>
                <a:spcPts val="0"/>
              </a:spcBef>
              <a:buNone/>
            </a:pPr>
            <a:endParaRPr lang="pt-BR" altLang="pt-BR" sz="2000" b="0" i="0" dirty="0"/>
          </a:p>
          <a:p>
            <a:pPr marL="180000" indent="0">
              <a:lnSpc>
                <a:spcPct val="100000"/>
              </a:lnSpc>
              <a:spcBef>
                <a:spcPts val="300"/>
              </a:spcBef>
            </a:pPr>
            <a:endParaRPr lang="pt-BR" altLang="pt-BR" sz="2000" b="0" i="0" dirty="0"/>
          </a:p>
        </p:txBody>
      </p:sp>
    </p:spTree>
    <p:extLst>
      <p:ext uri="{BB962C8B-B14F-4D97-AF65-F5344CB8AC3E}">
        <p14:creationId xmlns:p14="http://schemas.microsoft.com/office/powerpoint/2010/main" val="9130735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93663"/>
            <a:ext cx="8229600" cy="571500"/>
          </a:xfrm>
          <a:prstGeom prst="rect">
            <a:avLst/>
          </a:prstGeom>
        </p:spPr>
        <p:txBody>
          <a:bodyPr/>
          <a:lstStyle/>
          <a:p>
            <a:pPr algn="l"/>
            <a:r>
              <a:rPr lang="pt-BR" altLang="pt-BR" sz="2400" i="0" dirty="0">
                <a:solidFill>
                  <a:schemeClr val="bg2"/>
                </a:solidFill>
              </a:rPr>
              <a:t>Estudo de Caso - SAC</a:t>
            </a:r>
          </a:p>
        </p:txBody>
      </p:sp>
      <p:sp>
        <p:nvSpPr>
          <p:cNvPr id="5123" name="Rectangle 3"/>
          <p:cNvSpPr>
            <a:spLocks noGrp="1" noChangeArrowheads="1"/>
          </p:cNvSpPr>
          <p:nvPr>
            <p:ph type="body" idx="4294967295"/>
          </p:nvPr>
        </p:nvSpPr>
        <p:spPr>
          <a:xfrm>
            <a:off x="323850" y="1052513"/>
            <a:ext cx="8568630" cy="3569421"/>
          </a:xfrm>
          <a:prstGeom prst="rect">
            <a:avLst/>
          </a:prstGeom>
        </p:spPr>
        <p:txBody>
          <a:bodyPr wrap="square" lIns="0" tIns="144000" rIns="0" bIns="0">
            <a:spAutoFit/>
          </a:bodyPr>
          <a:lstStyle/>
          <a:p>
            <a:pPr marL="180000" lvl="1" indent="0">
              <a:lnSpc>
                <a:spcPct val="100000"/>
              </a:lnSpc>
              <a:spcBef>
                <a:spcPts val="0"/>
              </a:spcBef>
              <a:buNone/>
            </a:pPr>
            <a:r>
              <a:rPr lang="pt-BR" altLang="pt-BR" sz="2000" b="0" i="0" dirty="0"/>
              <a:t>Exercício 5A – Elabore modelo sucinto que possa armazenar dados que permitam posteriormente a construção de um sistema que possa gerenciar o SAC. Reaproveite o Cadastro de Clientes trabalhado no Exercício 2 e acrescente outros cadastros e a movimentação, isto é, o registro dos contatos realizados no SAC.</a:t>
            </a:r>
          </a:p>
          <a:p>
            <a:pPr marL="180000" lvl="1" indent="0">
              <a:lnSpc>
                <a:spcPct val="100000"/>
              </a:lnSpc>
              <a:spcBef>
                <a:spcPts val="0"/>
              </a:spcBef>
              <a:buNone/>
            </a:pPr>
            <a:r>
              <a:rPr lang="pt-BR" altLang="pt-BR" sz="2000" b="0" i="0" dirty="0"/>
              <a:t>O sistema deve ter orientação à Telecom, ou seja, operadores de telefonia (Vivo, TIM, Claro, </a:t>
            </a:r>
            <a:r>
              <a:rPr lang="pt-BR" altLang="pt-BR" sz="2000" b="0" i="0" dirty="0" err="1"/>
              <a:t>etc</a:t>
            </a:r>
            <a:r>
              <a:rPr lang="pt-BR" altLang="pt-BR" sz="2000" b="0" i="0" dirty="0"/>
              <a:t>) ou de TV a Cabo (Sky, Net, </a:t>
            </a:r>
            <a:r>
              <a:rPr lang="pt-BR" altLang="pt-BR" sz="2000" b="0" i="0" dirty="0" err="1"/>
              <a:t>etc</a:t>
            </a:r>
            <a:r>
              <a:rPr lang="pt-BR" altLang="pt-BR" sz="2000" b="0" i="0" dirty="0"/>
              <a:t>).</a:t>
            </a:r>
          </a:p>
          <a:p>
            <a:pPr marL="180000" lvl="1" indent="0">
              <a:lnSpc>
                <a:spcPct val="100000"/>
              </a:lnSpc>
              <a:spcBef>
                <a:spcPts val="0"/>
              </a:spcBef>
              <a:buNone/>
            </a:pPr>
            <a:endParaRPr lang="pt-BR" altLang="pt-BR" sz="2000" b="0" i="0" dirty="0"/>
          </a:p>
          <a:p>
            <a:pPr marL="180000" lvl="1" indent="0">
              <a:lnSpc>
                <a:spcPct val="100000"/>
              </a:lnSpc>
              <a:spcBef>
                <a:spcPts val="0"/>
              </a:spcBef>
              <a:buNone/>
            </a:pPr>
            <a:endParaRPr lang="pt-BR" altLang="pt-BR" sz="2000" b="0" i="0" dirty="0"/>
          </a:p>
          <a:p>
            <a:pPr marL="180000" lvl="1" indent="0">
              <a:lnSpc>
                <a:spcPct val="100000"/>
              </a:lnSpc>
              <a:spcBef>
                <a:spcPts val="0"/>
              </a:spcBef>
              <a:buNone/>
            </a:pPr>
            <a:endParaRPr lang="pt-BR" altLang="pt-BR" sz="2000" b="0" i="0" dirty="0"/>
          </a:p>
          <a:p>
            <a:pPr marL="180000" indent="0">
              <a:lnSpc>
                <a:spcPct val="100000"/>
              </a:lnSpc>
              <a:spcBef>
                <a:spcPts val="300"/>
              </a:spcBef>
            </a:pPr>
            <a:endParaRPr lang="pt-BR" altLang="pt-BR" sz="2000" b="0" i="0" dirty="0"/>
          </a:p>
        </p:txBody>
      </p:sp>
    </p:spTree>
    <p:extLst>
      <p:ext uri="{BB962C8B-B14F-4D97-AF65-F5344CB8AC3E}">
        <p14:creationId xmlns:p14="http://schemas.microsoft.com/office/powerpoint/2010/main" val="32913252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93663"/>
            <a:ext cx="8229600" cy="571500"/>
          </a:xfrm>
          <a:prstGeom prst="rect">
            <a:avLst/>
          </a:prstGeom>
        </p:spPr>
        <p:txBody>
          <a:bodyPr/>
          <a:lstStyle/>
          <a:p>
            <a:pPr algn="l"/>
            <a:r>
              <a:rPr lang="pt-BR" altLang="pt-BR" sz="2400" i="0" dirty="0">
                <a:solidFill>
                  <a:schemeClr val="bg2"/>
                </a:solidFill>
              </a:rPr>
              <a:t>Estudo de Caso - SAC</a:t>
            </a:r>
          </a:p>
        </p:txBody>
      </p:sp>
      <p:sp>
        <p:nvSpPr>
          <p:cNvPr id="5123" name="Rectangle 3"/>
          <p:cNvSpPr>
            <a:spLocks noGrp="1" noChangeArrowheads="1"/>
          </p:cNvSpPr>
          <p:nvPr>
            <p:ph type="body" idx="4294967295"/>
          </p:nvPr>
        </p:nvSpPr>
        <p:spPr>
          <a:xfrm>
            <a:off x="107504" y="1052513"/>
            <a:ext cx="8784976" cy="5108303"/>
          </a:xfrm>
          <a:prstGeom prst="rect">
            <a:avLst/>
          </a:prstGeom>
        </p:spPr>
        <p:txBody>
          <a:bodyPr wrap="square" lIns="0" tIns="144000" rIns="0" bIns="0">
            <a:spAutoFit/>
          </a:bodyPr>
          <a:lstStyle/>
          <a:p>
            <a:pPr marL="180000" lvl="1" indent="0">
              <a:lnSpc>
                <a:spcPct val="100000"/>
              </a:lnSpc>
              <a:spcBef>
                <a:spcPts val="0"/>
              </a:spcBef>
              <a:buNone/>
            </a:pPr>
            <a:r>
              <a:rPr lang="pt-BR" altLang="pt-BR" sz="2000" b="0" i="0" dirty="0"/>
              <a:t>Exercício 5B – Retome o enunciado, porém agora considere o processo de lançamento de ocorrências médicas no sistema de apoio do SAC. O sistema em questão é um CRM, voltado ao aspecto operacional. Usa o cadastro de clientes gerado no exercício 5A, permitindo que sejam lançadas no sistema de ocorrências seu tipo (elogio, críticas e solicitação de informações). A atendente, também identificada de acordo com o exercício 5A, deve indicar em cada ocorrência o tipo de ocorrência sua data e o sistema deverá registrar automaticamente que tipo de informação a atendente forneceu ao cliente. </a:t>
            </a:r>
          </a:p>
          <a:p>
            <a:pPr marL="180000" lvl="1" indent="0">
              <a:lnSpc>
                <a:spcPct val="100000"/>
              </a:lnSpc>
              <a:spcBef>
                <a:spcPts val="0"/>
              </a:spcBef>
              <a:buNone/>
            </a:pPr>
            <a:r>
              <a:rPr lang="pt-BR" altLang="pt-BR" sz="2000" b="0" i="0" dirty="0"/>
              <a:t>Quando da solicitação da informação a atendente deve consultar um cadastro de especialidades médicas e, a partir dessa escolha, deve consultar o cadastro de médicos. Lembrar que um médico pode atender a várias especialidades distintas. O sistema deve armazenar o médico que a atendente indicar ao cliente.</a:t>
            </a:r>
          </a:p>
          <a:p>
            <a:pPr marL="180000" lvl="1" indent="0">
              <a:lnSpc>
                <a:spcPct val="100000"/>
              </a:lnSpc>
              <a:spcBef>
                <a:spcPts val="0"/>
              </a:spcBef>
              <a:buNone/>
            </a:pPr>
            <a:endParaRPr lang="pt-BR" altLang="pt-BR" sz="2000" b="0" i="0" dirty="0"/>
          </a:p>
          <a:p>
            <a:pPr marL="180000" lvl="1" indent="0">
              <a:lnSpc>
                <a:spcPct val="100000"/>
              </a:lnSpc>
              <a:spcBef>
                <a:spcPts val="0"/>
              </a:spcBef>
              <a:buNone/>
            </a:pPr>
            <a:endParaRPr lang="pt-BR" altLang="pt-BR" sz="2000" b="0" i="0" dirty="0"/>
          </a:p>
          <a:p>
            <a:pPr marL="180000" lvl="1" indent="0">
              <a:lnSpc>
                <a:spcPct val="100000"/>
              </a:lnSpc>
              <a:spcBef>
                <a:spcPts val="0"/>
              </a:spcBef>
              <a:buNone/>
            </a:pPr>
            <a:endParaRPr lang="pt-BR" altLang="pt-BR" sz="2000" b="0" i="0" dirty="0"/>
          </a:p>
          <a:p>
            <a:pPr marL="180000" indent="0">
              <a:lnSpc>
                <a:spcPct val="100000"/>
              </a:lnSpc>
              <a:spcBef>
                <a:spcPts val="300"/>
              </a:spcBef>
            </a:pPr>
            <a:endParaRPr lang="pt-BR" altLang="pt-BR" sz="2000" b="0" i="0" dirty="0"/>
          </a:p>
        </p:txBody>
      </p:sp>
    </p:spTree>
    <p:extLst>
      <p:ext uri="{BB962C8B-B14F-4D97-AF65-F5344CB8AC3E}">
        <p14:creationId xmlns:p14="http://schemas.microsoft.com/office/powerpoint/2010/main" val="38347294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93663"/>
            <a:ext cx="8229600" cy="571500"/>
          </a:xfrm>
          <a:prstGeom prst="rect">
            <a:avLst/>
          </a:prstGeom>
        </p:spPr>
        <p:txBody>
          <a:bodyPr/>
          <a:lstStyle/>
          <a:p>
            <a:pPr algn="l"/>
            <a:r>
              <a:rPr lang="pt-BR" altLang="pt-BR" sz="2400" i="0" dirty="0">
                <a:solidFill>
                  <a:schemeClr val="bg2"/>
                </a:solidFill>
              </a:rPr>
              <a:t>Estudo de Caso - SAC</a:t>
            </a:r>
          </a:p>
        </p:txBody>
      </p:sp>
      <p:sp>
        <p:nvSpPr>
          <p:cNvPr id="5123" name="Rectangle 3"/>
          <p:cNvSpPr>
            <a:spLocks noGrp="1" noChangeArrowheads="1"/>
          </p:cNvSpPr>
          <p:nvPr>
            <p:ph type="body" idx="4294967295"/>
          </p:nvPr>
        </p:nvSpPr>
        <p:spPr>
          <a:xfrm>
            <a:off x="107504" y="1052513"/>
            <a:ext cx="8784976" cy="4492750"/>
          </a:xfrm>
          <a:prstGeom prst="rect">
            <a:avLst/>
          </a:prstGeom>
        </p:spPr>
        <p:txBody>
          <a:bodyPr wrap="square" lIns="0" tIns="144000" rIns="0" bIns="0">
            <a:spAutoFit/>
          </a:bodyPr>
          <a:lstStyle/>
          <a:p>
            <a:pPr marL="180000" lvl="1" indent="0">
              <a:lnSpc>
                <a:spcPct val="100000"/>
              </a:lnSpc>
              <a:spcBef>
                <a:spcPts val="0"/>
              </a:spcBef>
              <a:buNone/>
            </a:pPr>
            <a:r>
              <a:rPr lang="pt-BR" altLang="pt-BR" sz="2000" b="0" i="0" dirty="0"/>
              <a:t>Exercício 5C– Retome o enunciado, porém agora considere o processo de lançamento de ações médicas no sistema de apoio do SAC. O sistema em questão é um CRM, voltado ao aspecto operacional. Usa o cadastro de clientes gerado no exercício 5A, permitindo que sejam lançadas no sistema de ocorrências seu tipo (elogios e críticas). A atendente, também identificada de acordo com o exercício 5A, deve indicar em cada ocorrência o tipo de ocorrência sua data e o sistema deverá registrar automaticamente que tipo de informação a atendente forneceu ao cliente. Cada lançamento deve ser identificado individualmente, assim como médico, atendente e tipo de ocorrência. </a:t>
            </a:r>
          </a:p>
          <a:p>
            <a:pPr marL="180000" lvl="1" indent="0">
              <a:lnSpc>
                <a:spcPct val="100000"/>
              </a:lnSpc>
              <a:spcBef>
                <a:spcPts val="0"/>
              </a:spcBef>
              <a:buNone/>
            </a:pPr>
            <a:r>
              <a:rPr lang="pt-BR" altLang="pt-BR" sz="2000" b="0" i="0" dirty="0"/>
              <a:t>A atendente deve solicitar ao cliente o nome ou código do plano de saúde que possui, assim como a operadora do plano.</a:t>
            </a:r>
          </a:p>
          <a:p>
            <a:pPr marL="180000" lvl="1" indent="0">
              <a:lnSpc>
                <a:spcPct val="100000"/>
              </a:lnSpc>
              <a:spcBef>
                <a:spcPts val="0"/>
              </a:spcBef>
              <a:buNone/>
            </a:pPr>
            <a:endParaRPr lang="pt-BR" altLang="pt-BR" sz="2000" b="0" i="0" dirty="0"/>
          </a:p>
          <a:p>
            <a:pPr marL="180000" lvl="1" indent="0">
              <a:lnSpc>
                <a:spcPct val="100000"/>
              </a:lnSpc>
              <a:spcBef>
                <a:spcPts val="0"/>
              </a:spcBef>
              <a:buNone/>
            </a:pPr>
            <a:endParaRPr lang="pt-BR" altLang="pt-BR" sz="2000" b="0" i="0" dirty="0"/>
          </a:p>
          <a:p>
            <a:pPr marL="180000" indent="0">
              <a:lnSpc>
                <a:spcPct val="100000"/>
              </a:lnSpc>
              <a:spcBef>
                <a:spcPts val="300"/>
              </a:spcBef>
            </a:pPr>
            <a:endParaRPr lang="pt-BR" altLang="pt-BR" sz="2000" b="0" i="0" dirty="0"/>
          </a:p>
        </p:txBody>
      </p:sp>
    </p:spTree>
    <p:extLst>
      <p:ext uri="{BB962C8B-B14F-4D97-AF65-F5344CB8AC3E}">
        <p14:creationId xmlns:p14="http://schemas.microsoft.com/office/powerpoint/2010/main" val="25932834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93663"/>
            <a:ext cx="8229600" cy="571500"/>
          </a:xfrm>
          <a:prstGeom prst="rect">
            <a:avLst/>
          </a:prstGeom>
        </p:spPr>
        <p:txBody>
          <a:bodyPr/>
          <a:lstStyle/>
          <a:p>
            <a:pPr algn="l"/>
            <a:r>
              <a:rPr lang="pt-BR" altLang="pt-BR" sz="2400" i="0" dirty="0">
                <a:solidFill>
                  <a:schemeClr val="bg2"/>
                </a:solidFill>
              </a:rPr>
              <a:t>Estudo de Caso - SAC</a:t>
            </a:r>
          </a:p>
        </p:txBody>
      </p:sp>
      <p:sp>
        <p:nvSpPr>
          <p:cNvPr id="5123" name="Rectangle 3"/>
          <p:cNvSpPr>
            <a:spLocks noGrp="1" noChangeArrowheads="1"/>
          </p:cNvSpPr>
          <p:nvPr>
            <p:ph type="body" idx="4294967295"/>
          </p:nvPr>
        </p:nvSpPr>
        <p:spPr>
          <a:xfrm>
            <a:off x="107504" y="1052513"/>
            <a:ext cx="8784976" cy="5416080"/>
          </a:xfrm>
          <a:prstGeom prst="rect">
            <a:avLst/>
          </a:prstGeom>
        </p:spPr>
        <p:txBody>
          <a:bodyPr wrap="square" lIns="0" tIns="144000" rIns="0" bIns="0">
            <a:spAutoFit/>
          </a:bodyPr>
          <a:lstStyle/>
          <a:p>
            <a:pPr marL="180000" lvl="1" indent="0">
              <a:lnSpc>
                <a:spcPct val="100000"/>
              </a:lnSpc>
              <a:spcBef>
                <a:spcPts val="0"/>
              </a:spcBef>
              <a:buNone/>
            </a:pPr>
            <a:r>
              <a:rPr lang="pt-BR" altLang="pt-BR" sz="2000" b="0" i="0" dirty="0"/>
              <a:t>Exercício 5D– Retome o enunciado, porém agora considere o processo de lançamento de ações na recuperação de clientes no sistema de apoio do SAC. O sistema em questão é um CRM, voltado ao aspecto operacional. Usa o cadastro de clientes gerado no exercício 5A, permitindo que sejam lançadas no sistema de ocorrências com motivos que levaram o cancelamento de serviços de Telecom. A atendente, também identificada de acordo com o exercício 5A, deve indicar em cada ocorrência o tipo de ocorrência sua data e o sistema deverá registrar automaticamente que tipo de informação a atendente forneceu ao cliente, na tentativa de reativar o contrato recentemente cancelado. Cada lançamento deve ser identificado individualmente com foco em seu resultado (recuperação do cliente).</a:t>
            </a:r>
          </a:p>
          <a:p>
            <a:pPr marL="180000" lvl="1" indent="0">
              <a:lnSpc>
                <a:spcPct val="100000"/>
              </a:lnSpc>
              <a:spcBef>
                <a:spcPts val="0"/>
              </a:spcBef>
              <a:buNone/>
            </a:pPr>
            <a:r>
              <a:rPr lang="pt-BR" altLang="pt-BR" sz="2000" b="0" i="0" dirty="0"/>
              <a:t>A atendente deve solicitar ao cliente o nome ou código do plano de serviço que possui, assim como a operadora do serviço (admita tratar-se de um </a:t>
            </a:r>
            <a:r>
              <a:rPr lang="pt-BR" altLang="pt-BR" sz="2000" b="0" i="0" dirty="0" err="1"/>
              <a:t>call</a:t>
            </a:r>
            <a:r>
              <a:rPr lang="pt-BR" altLang="pt-BR" sz="2000" b="0" i="0" dirty="0"/>
              <a:t> center que preste serviço a várias </a:t>
            </a:r>
            <a:r>
              <a:rPr lang="pt-BR" altLang="pt-BR" sz="2000" b="0" i="0" dirty="0" err="1"/>
              <a:t>Telecoms</a:t>
            </a:r>
            <a:r>
              <a:rPr lang="pt-BR" altLang="pt-BR" sz="2000" b="0" i="0" dirty="0"/>
              <a:t>).</a:t>
            </a:r>
          </a:p>
          <a:p>
            <a:pPr marL="180000" lvl="1" indent="0">
              <a:lnSpc>
                <a:spcPct val="100000"/>
              </a:lnSpc>
              <a:spcBef>
                <a:spcPts val="0"/>
              </a:spcBef>
              <a:buNone/>
            </a:pPr>
            <a:endParaRPr lang="pt-BR" altLang="pt-BR" sz="2000" b="0" i="0" dirty="0"/>
          </a:p>
          <a:p>
            <a:pPr marL="180000" lvl="1" indent="0">
              <a:lnSpc>
                <a:spcPct val="100000"/>
              </a:lnSpc>
              <a:spcBef>
                <a:spcPts val="0"/>
              </a:spcBef>
              <a:buNone/>
            </a:pPr>
            <a:endParaRPr lang="pt-BR" altLang="pt-BR" sz="2000" b="0" i="0" dirty="0"/>
          </a:p>
          <a:p>
            <a:pPr marL="180000" indent="0">
              <a:lnSpc>
                <a:spcPct val="100000"/>
              </a:lnSpc>
              <a:spcBef>
                <a:spcPts val="300"/>
              </a:spcBef>
            </a:pPr>
            <a:endParaRPr lang="pt-BR" altLang="pt-BR" sz="2000" b="0" i="0" dirty="0"/>
          </a:p>
        </p:txBody>
      </p:sp>
    </p:spTree>
    <p:extLst>
      <p:ext uri="{BB962C8B-B14F-4D97-AF65-F5344CB8AC3E}">
        <p14:creationId xmlns:p14="http://schemas.microsoft.com/office/powerpoint/2010/main" val="31374608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50825" y="93663"/>
            <a:ext cx="8229600" cy="571500"/>
          </a:xfrm>
          <a:prstGeom prst="rect">
            <a:avLst/>
          </a:prstGeom>
        </p:spPr>
        <p:txBody>
          <a:bodyPr/>
          <a:lstStyle/>
          <a:p>
            <a:pPr algn="l"/>
            <a:r>
              <a:rPr lang="pt-BR" altLang="pt-BR" sz="2400" i="0" dirty="0">
                <a:solidFill>
                  <a:schemeClr val="bg2"/>
                </a:solidFill>
              </a:rPr>
              <a:t>Estudo de Caso - SAC</a:t>
            </a:r>
          </a:p>
        </p:txBody>
      </p:sp>
      <p:sp>
        <p:nvSpPr>
          <p:cNvPr id="5123" name="Rectangle 3"/>
          <p:cNvSpPr>
            <a:spLocks noGrp="1" noChangeArrowheads="1"/>
          </p:cNvSpPr>
          <p:nvPr>
            <p:ph type="body" idx="4294967295"/>
          </p:nvPr>
        </p:nvSpPr>
        <p:spPr>
          <a:xfrm>
            <a:off x="107504" y="1052513"/>
            <a:ext cx="8784976" cy="4492750"/>
          </a:xfrm>
          <a:prstGeom prst="rect">
            <a:avLst/>
          </a:prstGeom>
        </p:spPr>
        <p:txBody>
          <a:bodyPr wrap="square" lIns="0" tIns="144000" rIns="0" bIns="0">
            <a:spAutoFit/>
          </a:bodyPr>
          <a:lstStyle/>
          <a:p>
            <a:pPr marL="180000" lvl="1" indent="0">
              <a:lnSpc>
                <a:spcPct val="100000"/>
              </a:lnSpc>
              <a:spcBef>
                <a:spcPts val="0"/>
              </a:spcBef>
              <a:buNone/>
            </a:pPr>
            <a:r>
              <a:rPr lang="pt-BR" altLang="pt-BR" sz="2000" b="0" i="0" dirty="0"/>
              <a:t>Exercício 5E– Retome o enunciado, porém agora considere o processo de lançamento de ações na cobrança de clientes inadimplentes no sistema de apoio do SAC. O sistema em questão é um CRM, voltado ao aspecto operacional. Usa o cadastro de clientes gerado no exercício 5A, permitindo o acesso ao movimento financeiro mensal de cada cliente (Data de Pagamento, Valor Pago, Juros, Valores em Aberto, </a:t>
            </a:r>
            <a:r>
              <a:rPr lang="pt-BR" altLang="pt-BR" sz="2000" b="0" i="0" dirty="0" err="1"/>
              <a:t>etc</a:t>
            </a:r>
            <a:r>
              <a:rPr lang="pt-BR" altLang="pt-BR" sz="2000" b="0" i="0" dirty="0"/>
              <a:t>). A atendente, também identificada de acordo com o exercício 5A, deve indicar se o cliente pediu novo boleto, se pediu parcelamento, cancelamento, etc. Cada lançamento deve ser identificado individualmente com foco em seu resultado, que é recuperar créditos. A atendente deve solicitar ao cliente o nome ou código do plano de serviço que possui, assim como a operadora do serviço, que pode ser bancário, de saúde ou </a:t>
            </a:r>
            <a:r>
              <a:rPr lang="pt-BR" altLang="pt-BR" sz="2000" b="0" i="0"/>
              <a:t>de telecom.</a:t>
            </a:r>
            <a:endParaRPr lang="pt-BR" altLang="pt-BR" sz="2000" b="0" i="0" dirty="0"/>
          </a:p>
          <a:p>
            <a:pPr marL="180000" lvl="1" indent="0">
              <a:lnSpc>
                <a:spcPct val="100000"/>
              </a:lnSpc>
              <a:spcBef>
                <a:spcPts val="0"/>
              </a:spcBef>
              <a:buNone/>
            </a:pPr>
            <a:endParaRPr lang="pt-BR" altLang="pt-BR" sz="2000" b="0" i="0" dirty="0"/>
          </a:p>
          <a:p>
            <a:pPr marL="180000" lvl="1" indent="0">
              <a:lnSpc>
                <a:spcPct val="100000"/>
              </a:lnSpc>
              <a:spcBef>
                <a:spcPts val="0"/>
              </a:spcBef>
              <a:buNone/>
            </a:pPr>
            <a:endParaRPr lang="pt-BR" altLang="pt-BR" sz="2000" b="0" i="0" dirty="0"/>
          </a:p>
          <a:p>
            <a:pPr marL="180000" indent="0">
              <a:lnSpc>
                <a:spcPct val="100000"/>
              </a:lnSpc>
              <a:spcBef>
                <a:spcPts val="300"/>
              </a:spcBef>
            </a:pPr>
            <a:endParaRPr lang="pt-BR" altLang="pt-BR" sz="2000" b="0" i="0" dirty="0"/>
          </a:p>
        </p:txBody>
      </p:sp>
    </p:spTree>
    <p:extLst>
      <p:ext uri="{BB962C8B-B14F-4D97-AF65-F5344CB8AC3E}">
        <p14:creationId xmlns:p14="http://schemas.microsoft.com/office/powerpoint/2010/main" val="3590824911"/>
      </p:ext>
    </p:extLst>
  </p:cSld>
  <p:clrMapOvr>
    <a:masterClrMapping/>
  </p:clrMapOvr>
  <p:transition/>
</p:sld>
</file>

<file path=ppt/theme/theme1.xml><?xml version="1.0" encoding="utf-8"?>
<a:theme xmlns:a="http://schemas.openxmlformats.org/drawingml/2006/main" name="Personalizar design">
  <a:themeElements>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ar design">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Personalizar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ar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ar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ar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ar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ar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ar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ar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ar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ar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ar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ar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FFFFCC"/>
      </a:dk2>
      <a:lt2>
        <a:srgbClr val="FFFFFF"/>
      </a:lt2>
      <a:accent1>
        <a:srgbClr val="C0C000"/>
      </a:accent1>
      <a:accent2>
        <a:srgbClr val="FF8000"/>
      </a:accent2>
      <a:accent3>
        <a:srgbClr val="FFFFE2"/>
      </a:accent3>
      <a:accent4>
        <a:srgbClr val="DADADA"/>
      </a:accent4>
      <a:accent5>
        <a:srgbClr val="DCDCAA"/>
      </a:accent5>
      <a:accent6>
        <a:srgbClr val="E77300"/>
      </a:accent6>
      <a:hlink>
        <a:srgbClr val="C00000"/>
      </a:hlink>
      <a:folHlink>
        <a:srgbClr val="808080"/>
      </a:folHlink>
    </a:clrScheme>
    <a:fontScheme name="Default Design">
      <a:majorFont>
        <a:latin typeface="Arial"/>
        <a:ea typeface=""/>
        <a:cs typeface=""/>
      </a:majorFont>
      <a:minorFont>
        <a:latin typeface="Square721 BT"/>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bg2"/>
          </a:solidFill>
          <a:prstDash val="solid"/>
          <a:round/>
          <a:headEnd type="none" w="med" len="med"/>
          <a:tailEnd type="none" w="med" len="med"/>
        </a:ln>
        <a:effectLst/>
      </a:spPr>
      <a:bodyPr vert="horz" wrap="none" lIns="91440" tIns="45720" rIns="9144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bg2"/>
            </a:solidFill>
            <a:effectLst/>
            <a:latin typeface="Square721 BT"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FFFFFF"/>
        </a:lt1>
        <a:dk2>
          <a:srgbClr val="FFFFFF"/>
        </a:dk2>
        <a:lt2>
          <a:srgbClr val="000000"/>
        </a:lt2>
        <a:accent1>
          <a:srgbClr val="C0C000"/>
        </a:accent1>
        <a:accent2>
          <a:srgbClr val="FF8000"/>
        </a:accent2>
        <a:accent3>
          <a:srgbClr val="FFFFFF"/>
        </a:accent3>
        <a:accent4>
          <a:srgbClr val="DADADA"/>
        </a:accent4>
        <a:accent5>
          <a:srgbClr val="DCDCAA"/>
        </a:accent5>
        <a:accent6>
          <a:srgbClr val="E77300"/>
        </a:accent6>
        <a:hlink>
          <a:srgbClr val="C000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7070</TotalTime>
  <Words>1166</Words>
  <Application>Microsoft Office PowerPoint</Application>
  <PresentationFormat>Papel Carta (216 x 279 mm)</PresentationFormat>
  <Paragraphs>59</Paragraphs>
  <Slides>10</Slides>
  <Notes>2</Notes>
  <HiddenSlides>0</HiddenSlides>
  <MMClips>0</MMClips>
  <ScaleCrop>false</ScaleCrop>
  <HeadingPairs>
    <vt:vector size="8" baseType="variant">
      <vt:variant>
        <vt:lpstr>Fontes usadas</vt:lpstr>
      </vt:variant>
      <vt:variant>
        <vt:i4>5</vt:i4>
      </vt:variant>
      <vt:variant>
        <vt:lpstr>Tema</vt:lpstr>
      </vt:variant>
      <vt:variant>
        <vt:i4>2</vt:i4>
      </vt:variant>
      <vt:variant>
        <vt:lpstr>Servidores OLE inseridos</vt:lpstr>
      </vt:variant>
      <vt:variant>
        <vt:i4>1</vt:i4>
      </vt:variant>
      <vt:variant>
        <vt:lpstr>Títulos de slides</vt:lpstr>
      </vt:variant>
      <vt:variant>
        <vt:i4>10</vt:i4>
      </vt:variant>
    </vt:vector>
  </HeadingPairs>
  <TitlesOfParts>
    <vt:vector size="18" baseType="lpstr">
      <vt:lpstr>Arial</vt:lpstr>
      <vt:lpstr>Gotham-Bold</vt:lpstr>
      <vt:lpstr>Square721 BT</vt:lpstr>
      <vt:lpstr>Times New Roman</vt:lpstr>
      <vt:lpstr>Wingdings</vt:lpstr>
      <vt:lpstr>Personalizar design</vt:lpstr>
      <vt:lpstr>Default Design</vt:lpstr>
      <vt:lpstr>CorelDRAW.Graphic.10</vt:lpstr>
      <vt:lpstr>Apresentação do PowerPoint</vt:lpstr>
      <vt:lpstr>Estudo de Caso - SAC</vt:lpstr>
      <vt:lpstr>Estudo de Caso - SAC</vt:lpstr>
      <vt:lpstr>Estudo de Caso - SAC</vt:lpstr>
      <vt:lpstr>Estudo de Caso - SAC</vt:lpstr>
      <vt:lpstr>Estudo de Caso - SAC</vt:lpstr>
      <vt:lpstr>Estudo de Caso - SAC</vt:lpstr>
      <vt:lpstr>Estudo de Caso - SAC</vt:lpstr>
      <vt:lpstr>Estudo de Caso - SAC</vt:lpstr>
      <vt:lpstr>Apresentação do PowerPoint</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FIAP - FACULDADE DE INFORMÁTICA PAULISTA</dc:title>
  <dc:creator>Gutenberg Silveira</dc:creator>
  <cp:lastModifiedBy>Jorge Luiz Surian</cp:lastModifiedBy>
  <cp:revision>485</cp:revision>
  <dcterms:created xsi:type="dcterms:W3CDTF">1999-05-02T13:25:21Z</dcterms:created>
  <dcterms:modified xsi:type="dcterms:W3CDTF">2019-04-28T22:05:12Z</dcterms:modified>
</cp:coreProperties>
</file>