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48" r:id="rId2"/>
  </p:sldMasterIdLst>
  <p:notesMasterIdLst>
    <p:notesMasterId r:id="rId11"/>
  </p:notesMasterIdLst>
  <p:handoutMasterIdLst>
    <p:handoutMasterId r:id="rId12"/>
  </p:handoutMasterIdLst>
  <p:sldIdLst>
    <p:sldId id="363" r:id="rId3"/>
    <p:sldId id="401" r:id="rId4"/>
    <p:sldId id="402" r:id="rId5"/>
    <p:sldId id="403" r:id="rId6"/>
    <p:sldId id="415" r:id="rId7"/>
    <p:sldId id="416" r:id="rId8"/>
    <p:sldId id="417" r:id="rId9"/>
    <p:sldId id="400" r:id="rId10"/>
  </p:sldIdLst>
  <p:sldSz cx="9144000" cy="6858000" type="letter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FF0000"/>
    <a:srgbClr val="000000"/>
    <a:srgbClr val="2E0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8105" autoAdjust="0"/>
  </p:normalViewPr>
  <p:slideViewPr>
    <p:cSldViewPr>
      <p:cViewPr varScale="1">
        <p:scale>
          <a:sx n="103" d="100"/>
          <a:sy n="103" d="100"/>
        </p:scale>
        <p:origin x="23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4.xml"/><Relationship Id="rId4" Type="http://schemas.openxmlformats.org/officeDocument/2006/relationships/image" Target="../media/image3.w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24"/>
          <p:cNvGraphicFramePr>
            <a:graphicFrameLocks noChangeAspect="1"/>
          </p:cNvGraphicFramePr>
          <p:nvPr/>
        </p:nvGraphicFramePr>
        <p:xfrm>
          <a:off x="366713" y="225425"/>
          <a:ext cx="626268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3" imgW="6867525" imgH="904875" progId="">
                  <p:embed/>
                </p:oleObj>
              </mc:Choice>
              <mc:Fallback>
                <p:oleObj r:id="rId3" imgW="6867525" imgH="904875" progId="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225425"/>
                        <a:ext cx="6262687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7" name="Group 125"/>
          <p:cNvGraphicFramePr>
            <a:graphicFrameLocks noGrp="1"/>
          </p:cNvGraphicFramePr>
          <p:nvPr/>
        </p:nvGraphicFramePr>
        <p:xfrm>
          <a:off x="217488" y="9461500"/>
          <a:ext cx="6615112" cy="396875"/>
        </p:xfrm>
        <a:graphic>
          <a:graphicData uri="http://schemas.openxmlformats.org/drawingml/2006/table">
            <a:tbl>
              <a:tblPr/>
              <a:tblGrid>
                <a:gridCol w="567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Curso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Professor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Página  - 1 -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082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56" tIns="46890" rIns="95456" bIns="468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46425" y="9748838"/>
            <a:ext cx="808038" cy="26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105" tIns="46890" rIns="92105" bIns="46890">
            <a:spAutoFit/>
          </a:bodyPr>
          <a:lstStyle/>
          <a:p>
            <a:pPr defTabSz="915988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 i="0">
                <a:solidFill>
                  <a:schemeClr val="tx1"/>
                </a:solidFill>
                <a:latin typeface="Arial" charset="0"/>
              </a:rPr>
              <a:t>Page </a:t>
            </a:r>
            <a:fld id="{60E79789-1606-4D56-95F6-475D66860572}" type="slidenum">
              <a:rPr lang="en-US" sz="1300" i="0">
                <a:solidFill>
                  <a:schemeClr val="tx1"/>
                </a:solidFill>
                <a:latin typeface="Arial" charset="0"/>
              </a:rPr>
              <a:pPr defTabSz="915988">
                <a:lnSpc>
                  <a:spcPct val="90000"/>
                </a:lnSpc>
                <a:spcBef>
                  <a:spcPct val="0"/>
                </a:spcBef>
                <a:defRPr/>
              </a:pPr>
              <a:t>‹nº›</a:t>
            </a:fld>
            <a:endParaRPr lang="en-US" sz="13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04975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80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3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4038600" cy="583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14850" y="765175"/>
            <a:ext cx="4038600" cy="583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78588" y="168275"/>
            <a:ext cx="2074862" cy="642937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5" y="168275"/>
            <a:ext cx="6075363" cy="642937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8229600" cy="466767"/>
          </a:xfrm>
        </p:spPr>
        <p:txBody>
          <a:bodyPr>
            <a:noAutofit/>
          </a:bodyPr>
          <a:lstStyle>
            <a:lvl1pPr algn="l">
              <a:defRPr sz="2400" i="0">
                <a:solidFill>
                  <a:schemeClr val="bg2"/>
                </a:solidFill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endParaRPr lang="pt-BR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426450" y="6216650"/>
            <a:ext cx="26987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8B614E7-2400-45CE-848D-BA84F4236734}" type="slidenum">
              <a:rPr lang="en-US" altLang="pt-BR" sz="1200">
                <a:solidFill>
                  <a:schemeClr val="bg1"/>
                </a:solidFill>
                <a:latin typeface="Gotham-Bold"/>
                <a:ea typeface="Gotham-Bold"/>
                <a:cs typeface="Gotham-Bold"/>
              </a:rPr>
              <a:pPr/>
              <a:t>‹nº›</a:t>
            </a:fld>
            <a:endParaRPr lang="en-US" altLang="pt-BR" sz="1200">
              <a:solidFill>
                <a:schemeClr val="bg1"/>
              </a:solidFill>
              <a:latin typeface="Gotham-Bold"/>
              <a:ea typeface="Gotham-Bold"/>
              <a:cs typeface="Gotham-Bold"/>
            </a:endParaRPr>
          </a:p>
        </p:txBody>
      </p:sp>
    </p:spTree>
    <p:extLst>
      <p:ext uri="{BB962C8B-B14F-4D97-AF65-F5344CB8AC3E}">
        <p14:creationId xmlns:p14="http://schemas.microsoft.com/office/powerpoint/2010/main" val="371289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A1BF824-3EAA-4728-90AF-E8A402A9305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2665" y="0"/>
            <a:ext cx="911867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796338" y="6427788"/>
            <a:ext cx="43497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defRPr/>
            </a:pPr>
            <a:fld id="{4050D285-BE9C-40C1-870D-4C1121D4E154}" type="slidenum">
              <a:rPr lang="en-US" sz="1200" b="1" i="0">
                <a:solidFill>
                  <a:schemeClr val="tx1"/>
                </a:solidFill>
                <a:latin typeface="Calibri" pitchFamily="34" charset="0"/>
              </a:rPr>
              <a:pPr>
                <a:spcBef>
                  <a:spcPct val="0"/>
                </a:spcBef>
                <a:defRPr/>
              </a:pPr>
              <a:t>‹nº›</a:t>
            </a:fld>
            <a:endParaRPr lang="en-US" sz="1200" b="1" i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76" name="Rectangle 40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68275"/>
            <a:ext cx="82296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077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229600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0E752-6462-4318-ABFD-080A9FE4D10D}"/>
              </a:ext>
            </a:extLst>
          </p:cNvPr>
          <p:cNvSpPr txBox="1"/>
          <p:nvPr userDrawn="1"/>
        </p:nvSpPr>
        <p:spPr>
          <a:xfrm>
            <a:off x="6660232" y="6567938"/>
            <a:ext cx="8621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A8B614E7-2400-45CE-848D-BA84F4236734}" type="slidenum">
              <a:rPr lang="en-US" altLang="pt-BR" sz="1200">
                <a:solidFill>
                  <a:schemeClr val="bg1"/>
                </a:solidFill>
                <a:latin typeface="Gotham-Bold"/>
                <a:ea typeface="Gotham-Bold"/>
                <a:cs typeface="Gotham-Bold"/>
              </a:rPr>
              <a:pPr algn="r"/>
              <a:t>‹nº›</a:t>
            </a:fld>
            <a:endParaRPr lang="en-US" altLang="pt-BR" sz="1200" dirty="0">
              <a:solidFill>
                <a:schemeClr val="bg1"/>
              </a:solidFill>
              <a:latin typeface="Gotham-Bold"/>
              <a:ea typeface="Gotham-Bold"/>
              <a:cs typeface="Gotham-Bol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B286E80-9902-496A-937F-01D643B105E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2665" y="0"/>
            <a:ext cx="9118670" cy="6858000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–"/>
        <a:defRPr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rgbClr val="000000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67544" y="1484784"/>
            <a:ext cx="8207375" cy="34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/>
            <a:r>
              <a:rPr lang="pt-BR" altLang="pt-BR" sz="2800" i="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BR" altLang="pt-BR" sz="2400" i="0" dirty="0">
                <a:solidFill>
                  <a:schemeClr val="tx1"/>
                </a:solidFill>
              </a:rPr>
              <a:t>Estudo de Caso</a:t>
            </a:r>
          </a:p>
          <a:p>
            <a:pPr algn="ctr"/>
            <a:r>
              <a:rPr lang="pt-BR" altLang="pt-BR" sz="2400" i="0" dirty="0">
                <a:solidFill>
                  <a:schemeClr val="tx1"/>
                </a:solidFill>
              </a:rPr>
              <a:t>Projeto Varejo</a:t>
            </a:r>
          </a:p>
          <a:p>
            <a:pPr algn="ctr"/>
            <a:r>
              <a:rPr lang="pt-BR" altLang="pt-BR" sz="2400" i="0" dirty="0">
                <a:solidFill>
                  <a:schemeClr val="tx1"/>
                </a:solidFill>
              </a:rPr>
              <a:t>Supermercado, Farmácia ou Loja Esportiva</a:t>
            </a:r>
          </a:p>
          <a:p>
            <a:endParaRPr lang="pt-BR" altLang="pt-BR" sz="2800" b="0" i="0" dirty="0">
              <a:solidFill>
                <a:schemeClr val="tx1"/>
              </a:solidFill>
            </a:endParaRPr>
          </a:p>
          <a:p>
            <a:endParaRPr lang="pt-BR" altLang="pt-BR" sz="2800" b="0" i="0" dirty="0">
              <a:solidFill>
                <a:schemeClr val="tx1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5F02A76-A748-448C-B134-BC41DF535171}"/>
              </a:ext>
            </a:extLst>
          </p:cNvPr>
          <p:cNvSpPr txBox="1">
            <a:spLocks/>
          </p:cNvSpPr>
          <p:nvPr/>
        </p:nvSpPr>
        <p:spPr>
          <a:xfrm>
            <a:off x="827584" y="649014"/>
            <a:ext cx="7772400" cy="14700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pt-BR" sz="4400" i="0" kern="0" dirty="0"/>
              <a:t>Data Base Essentials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4" descr="supermercad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068914"/>
            <a:ext cx="2808288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2" y="133555"/>
            <a:ext cx="8229600" cy="466767"/>
          </a:xfrm>
        </p:spPr>
        <p:txBody>
          <a:bodyPr>
            <a:normAutofit/>
          </a:bodyPr>
          <a:lstStyle/>
          <a:p>
            <a:r>
              <a:rPr lang="pt-BR" dirty="0"/>
              <a:t>Varejo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620688"/>
            <a:ext cx="9036496" cy="5759450"/>
          </a:xfrm>
        </p:spPr>
        <p:txBody>
          <a:bodyPr/>
          <a:lstStyle/>
          <a:p>
            <a:r>
              <a:rPr lang="pt-BR" sz="2400" b="0" i="0" dirty="0"/>
              <a:t>Negócio: Supermercado com 100 lojas, espalhadas por 5 estados americanos. Cada loja possui departamentos completos, incluindo mercearia, congelados, leiteria, padaria, entre outras áreas.</a:t>
            </a:r>
          </a:p>
          <a:p>
            <a:r>
              <a:rPr lang="pt-BR" sz="2400" b="0" i="0" dirty="0"/>
              <a:t>Cada loja possui 60.000 produtos individuais (SKU – Stock </a:t>
            </a:r>
            <a:r>
              <a:rPr lang="pt-BR" sz="2400" b="0" i="0" dirty="0" err="1"/>
              <a:t>Keeping</a:t>
            </a:r>
            <a:r>
              <a:rPr lang="pt-BR" sz="2400" b="0" i="0" dirty="0"/>
              <a:t> </a:t>
            </a:r>
            <a:r>
              <a:rPr lang="pt-BR" sz="2400" b="0" i="0" dirty="0" err="1"/>
              <a:t>Units</a:t>
            </a:r>
            <a:r>
              <a:rPr lang="pt-BR" sz="2400" b="0" i="0" dirty="0"/>
              <a:t>, unidades de estoque). 55.000 das </a:t>
            </a:r>
            <a:r>
              <a:rPr lang="pt-BR" sz="2400" b="0" i="0" dirty="0" err="1"/>
              <a:t>SKUs</a:t>
            </a:r>
            <a:r>
              <a:rPr lang="pt-BR" sz="2400" b="0" i="0" dirty="0"/>
              <a:t> possuem códigos de barra. Os demais itens são produzidos internamente (açougue, florais, padaria, entre outros), mas recebem códigos internos, que não são </a:t>
            </a:r>
            <a:r>
              <a:rPr lang="pt-BR" sz="2400" b="0" i="0" dirty="0" err="1"/>
              <a:t>UPCs</a:t>
            </a:r>
            <a:r>
              <a:rPr lang="pt-BR" sz="2400" b="0" i="0" dirty="0"/>
              <a:t> (Universal </a:t>
            </a:r>
            <a:r>
              <a:rPr lang="pt-BR" sz="2400" b="0" i="0" dirty="0" err="1"/>
              <a:t>Product</a:t>
            </a:r>
            <a:r>
              <a:rPr lang="pt-BR" sz="2400" b="0" i="0" dirty="0"/>
              <a:t> Codes – Códigos Universais de Produtos). </a:t>
            </a:r>
          </a:p>
        </p:txBody>
      </p:sp>
    </p:spTree>
    <p:extLst>
      <p:ext uri="{BB962C8B-B14F-4D97-AF65-F5344CB8AC3E}">
        <p14:creationId xmlns:p14="http://schemas.microsoft.com/office/powerpoint/2010/main" val="348971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7" descr="supermercad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4437112"/>
            <a:ext cx="2442741" cy="199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Varejo</a:t>
            </a:r>
          </a:p>
        </p:txBody>
      </p:sp>
      <p:sp>
        <p:nvSpPr>
          <p:cNvPr id="32771" name="Rectangle 8"/>
          <p:cNvSpPr>
            <a:spLocks noChangeArrowheads="1"/>
          </p:cNvSpPr>
          <p:nvPr/>
        </p:nvSpPr>
        <p:spPr bwMode="auto">
          <a:xfrm>
            <a:off x="250825" y="765175"/>
            <a:ext cx="8353425" cy="590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l" eaLnBrk="0" hangingPunct="0">
              <a:lnSpc>
                <a:spcPct val="8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pt-BR" sz="2400" b="0" i="0" dirty="0">
                <a:solidFill>
                  <a:srgbClr val="000000"/>
                </a:solidFill>
              </a:rPr>
              <a:t>Nesses supermercados os códigos de barra são obtidos diretamente nos POS (Point-</a:t>
            </a:r>
            <a:r>
              <a:rPr lang="pt-BR" sz="2400" b="0" i="0" dirty="0" err="1">
                <a:solidFill>
                  <a:srgbClr val="000000"/>
                </a:solidFill>
              </a:rPr>
              <a:t>of</a:t>
            </a:r>
            <a:r>
              <a:rPr lang="pt-BR" sz="2400" b="0" i="0" dirty="0">
                <a:solidFill>
                  <a:srgbClr val="000000"/>
                </a:solidFill>
              </a:rPr>
              <a:t>-</a:t>
            </a:r>
            <a:r>
              <a:rPr lang="pt-BR" sz="2400" b="0" i="0" dirty="0" err="1">
                <a:solidFill>
                  <a:srgbClr val="000000"/>
                </a:solidFill>
              </a:rPr>
              <a:t>Sale</a:t>
            </a:r>
            <a:r>
              <a:rPr lang="pt-BR" sz="2400" b="0" i="0" dirty="0">
                <a:solidFill>
                  <a:srgbClr val="000000"/>
                </a:solidFill>
              </a:rPr>
              <a:t>, pontos de venda), localizado na frente do mercado, onde é calculado o que foi adquirido pelo cliente.</a:t>
            </a:r>
          </a:p>
          <a:p>
            <a:pPr marL="285750" indent="-285750" algn="l" eaLnBrk="0" hangingPunct="0">
              <a:lnSpc>
                <a:spcPct val="8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pt-BR" sz="2400" b="0" i="0" dirty="0">
                <a:solidFill>
                  <a:srgbClr val="000000"/>
                </a:solidFill>
              </a:rPr>
              <a:t>A gerência está preocupada com a logística dos pedidos, com o estoque e com os produtos da venda, ao mesmo tempo que com o máximo lucro. Este se resume em cobrar o máximo por um produto, diminuindo os seus custos de aquisição e despesas gerais.</a:t>
            </a:r>
          </a:p>
          <a:p>
            <a:pPr marL="285750" indent="-285750" algn="l" eaLnBrk="0" hangingPunct="0">
              <a:lnSpc>
                <a:spcPct val="8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pt-BR" sz="2400" b="0" i="0" dirty="0">
                <a:solidFill>
                  <a:srgbClr val="000000"/>
                </a:solidFill>
              </a:rPr>
              <a:t>Gerentes e </a:t>
            </a:r>
            <a:r>
              <a:rPr lang="pt-BR" sz="2400" b="0" i="0" dirty="0" err="1">
                <a:solidFill>
                  <a:srgbClr val="000000"/>
                </a:solidFill>
              </a:rPr>
              <a:t>marketeiros</a:t>
            </a:r>
            <a:r>
              <a:rPr lang="pt-BR" sz="2400" b="0" i="0" dirty="0">
                <a:solidFill>
                  <a:srgbClr val="000000"/>
                </a:solidFill>
              </a:rPr>
              <a:t> passam grande parte do tempo lidando com preços e promoções que incluem reduções temporárias de preço, anúncios em jornais, nas lojas e panfletos. </a:t>
            </a:r>
          </a:p>
        </p:txBody>
      </p:sp>
    </p:spTree>
    <p:extLst>
      <p:ext uri="{BB962C8B-B14F-4D97-AF65-F5344CB8AC3E}">
        <p14:creationId xmlns:p14="http://schemas.microsoft.com/office/powerpoint/2010/main" val="205045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Varejo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835544"/>
            <a:ext cx="8229600" cy="4525963"/>
          </a:xfrm>
        </p:spPr>
        <p:txBody>
          <a:bodyPr>
            <a:normAutofit/>
          </a:bodyPr>
          <a:lstStyle/>
          <a:p>
            <a:r>
              <a:rPr lang="pt-BR" sz="2400" b="0" i="0" dirty="0"/>
              <a:t>Quais processos serão modelados pela combinação de um entendimento dos requisitos de negócios com um entendimento dos dados disponíveis.</a:t>
            </a:r>
          </a:p>
          <a:p>
            <a:r>
              <a:rPr lang="pt-BR" sz="2400" b="0" i="0" dirty="0"/>
              <a:t>O primeiro modelo deve responder às questões mais urgentes do negócio e deve estar prontamente acessível para a extração dos dados.</a:t>
            </a:r>
          </a:p>
          <a:p>
            <a:r>
              <a:rPr lang="pt-BR" sz="2400" b="0" i="0" dirty="0"/>
              <a:t>A principal demanda identificada junto aos gerentes de lojas foi um melhor entendimento das compras dos clientes capturadas pelo sistema POS. </a:t>
            </a:r>
          </a:p>
          <a:p>
            <a:r>
              <a:rPr lang="pt-BR" sz="2400" b="0" i="0" dirty="0"/>
              <a:t>Isso resulta na necessidade é o POS de vendas e varejo. Esses dados permitirão analisar quais produtos estão vendendo, em quais lojas, em que dias e em que condições promocionais.</a:t>
            </a:r>
          </a:p>
        </p:txBody>
      </p:sp>
      <p:pic>
        <p:nvPicPr>
          <p:cNvPr id="33795" name="Picture 5" descr="template-arp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837" y="4865392"/>
            <a:ext cx="1871414" cy="120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332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Varejo: O que temos em comum?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35C15A2-6239-4B18-A771-6FA0B657C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908720"/>
            <a:ext cx="2524125" cy="35433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967DC3E-1D35-4D0C-A144-C897FADFF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908720"/>
            <a:ext cx="2781300" cy="1981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23CFC91-9F06-4131-9822-3EC8C3262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2996952"/>
            <a:ext cx="2066925" cy="33147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F4AA8D-51FC-4E92-9E28-0BBDCB4F2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347" y="764704"/>
            <a:ext cx="2733675" cy="29241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3B1C3B6-8F85-4C62-A509-4878B378A99B}"/>
              </a:ext>
            </a:extLst>
          </p:cNvPr>
          <p:cNvSpPr txBox="1"/>
          <p:nvPr/>
        </p:nvSpPr>
        <p:spPr>
          <a:xfrm>
            <a:off x="5148064" y="4005064"/>
            <a:ext cx="34563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i="0" dirty="0"/>
              <a:t>E quem é o cliente? A marca tem um fabricante? Quem fez a venda? A loja tem departamentos? O repositor, o estoquista são funcionários de qual departamento...</a:t>
            </a:r>
          </a:p>
          <a:p>
            <a:pPr algn="l"/>
            <a:r>
              <a:rPr lang="pt-BR" sz="1200" i="0" dirty="0"/>
              <a:t>Muitas questões a resolver...</a:t>
            </a:r>
          </a:p>
        </p:txBody>
      </p:sp>
    </p:spTree>
    <p:extLst>
      <p:ext uri="{BB962C8B-B14F-4D97-AF65-F5344CB8AC3E}">
        <p14:creationId xmlns:p14="http://schemas.microsoft.com/office/powerpoint/2010/main" val="94810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Varejo: Especificidades</a:t>
            </a:r>
          </a:p>
        </p:txBody>
      </p:sp>
      <p:sp>
        <p:nvSpPr>
          <p:cNvPr id="47106" name="Rectangle 17"/>
          <p:cNvSpPr>
            <a:spLocks noChangeArrowheads="1"/>
          </p:cNvSpPr>
          <p:nvPr/>
        </p:nvSpPr>
        <p:spPr bwMode="auto">
          <a:xfrm>
            <a:off x="323850" y="765175"/>
            <a:ext cx="82296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l" eaLnBrk="0" hangingPunc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pt-BR" sz="2400" i="0" dirty="0">
                <a:solidFill>
                  <a:srgbClr val="000000"/>
                </a:solidFill>
              </a:rPr>
              <a:t>Pensando no Produto em um Supermercado</a:t>
            </a:r>
          </a:p>
        </p:txBody>
      </p:sp>
      <p:pic>
        <p:nvPicPr>
          <p:cNvPr id="47107" name="Picture 20" descr="Modelo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273175"/>
            <a:ext cx="7996237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589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Varejo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4650" y="844550"/>
            <a:ext cx="8229600" cy="4525963"/>
          </a:xfrm>
        </p:spPr>
        <p:txBody>
          <a:bodyPr>
            <a:normAutofit/>
          </a:bodyPr>
          <a:lstStyle/>
          <a:p>
            <a:r>
              <a:rPr lang="pt-BR" sz="2400" b="0" i="0" dirty="0"/>
              <a:t>Entregas</a:t>
            </a:r>
            <a:endParaRPr lang="pt-BR" sz="2400" dirty="0"/>
          </a:p>
          <a:p>
            <a:pPr lvl="1"/>
            <a:r>
              <a:rPr lang="pt-BR" sz="2400" dirty="0"/>
              <a:t>Modelo de Entidades e Relacionamentos, no </a:t>
            </a:r>
            <a:r>
              <a:rPr lang="pt-BR" sz="2400" dirty="0" err="1"/>
              <a:t>WorkBench</a:t>
            </a:r>
            <a:r>
              <a:rPr lang="pt-BR" sz="2400" dirty="0"/>
              <a:t>.</a:t>
            </a:r>
          </a:p>
          <a:p>
            <a:pPr lvl="1"/>
            <a:r>
              <a:rPr lang="pt-BR" sz="2400" dirty="0"/>
              <a:t>Modelo Lógico, no </a:t>
            </a:r>
            <a:r>
              <a:rPr lang="pt-BR" sz="2400" dirty="0" err="1"/>
              <a:t>WorkBench</a:t>
            </a:r>
            <a:endParaRPr lang="pt-BR" sz="2400" dirty="0"/>
          </a:p>
          <a:p>
            <a:pPr lvl="1"/>
            <a:r>
              <a:rPr lang="pt-BR" sz="2400" b="0" i="0" dirty="0"/>
              <a:t>Normalização, em documento padrão DOC, DOCX ou RTF.</a:t>
            </a:r>
          </a:p>
          <a:p>
            <a:pPr lvl="1"/>
            <a:r>
              <a:rPr lang="pt-BR" sz="2400" dirty="0"/>
              <a:t>Modelo Físico, no MySQL</a:t>
            </a:r>
          </a:p>
          <a:p>
            <a:pPr lvl="1"/>
            <a:r>
              <a:rPr lang="pt-BR" sz="2400" dirty="0"/>
              <a:t>População de Tabelas.</a:t>
            </a:r>
          </a:p>
          <a:p>
            <a:pPr lvl="1"/>
            <a:r>
              <a:rPr lang="pt-BR" sz="2400" dirty="0"/>
              <a:t>Construção de Pesquisas.</a:t>
            </a:r>
          </a:p>
          <a:p>
            <a:pPr marL="457200" lvl="1" indent="0">
              <a:buNone/>
            </a:pPr>
            <a:r>
              <a:rPr lang="pt-BR" sz="2400" dirty="0"/>
              <a:t>Datas constam SOMENTE no Contrato Pedagógico!</a:t>
            </a:r>
          </a:p>
        </p:txBody>
      </p:sp>
    </p:spTree>
    <p:extLst>
      <p:ext uri="{BB962C8B-B14F-4D97-AF65-F5344CB8AC3E}">
        <p14:creationId xmlns:p14="http://schemas.microsoft.com/office/powerpoint/2010/main" val="354304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4835831-C3FA-4D1C-91F9-F26C236B1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021288"/>
            <a:ext cx="8640961" cy="74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/>
            <a:r>
              <a:rPr lang="pt-BR" altLang="pt-BR" sz="1600" b="0" i="0" kern="0" dirty="0">
                <a:solidFill>
                  <a:schemeClr val="bg1"/>
                </a:solidFill>
              </a:rPr>
              <a:t>Autor: Prof. Jorge Surian</a:t>
            </a:r>
          </a:p>
          <a:p>
            <a:pPr marL="457200" indent="-457200" algn="l"/>
            <a:r>
              <a:rPr lang="pt-BR" altLang="pt-BR" sz="1600" b="0" i="0" kern="0" dirty="0">
                <a:solidFill>
                  <a:schemeClr val="bg1"/>
                </a:solidFill>
              </a:rPr>
              <a:t>jorge.surian@gmail.com</a:t>
            </a:r>
          </a:p>
        </p:txBody>
      </p:sp>
    </p:spTree>
    <p:extLst>
      <p:ext uri="{BB962C8B-B14F-4D97-AF65-F5344CB8AC3E}">
        <p14:creationId xmlns:p14="http://schemas.microsoft.com/office/powerpoint/2010/main" val="366452929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FFFFCC"/>
      </a:dk2>
      <a:lt2>
        <a:srgbClr val="FFFFFF"/>
      </a:lt2>
      <a:accent1>
        <a:srgbClr val="C0C000"/>
      </a:accent1>
      <a:accent2>
        <a:srgbClr val="FF8000"/>
      </a:accent2>
      <a:accent3>
        <a:srgbClr val="FFFFE2"/>
      </a:accent3>
      <a:accent4>
        <a:srgbClr val="DADADA"/>
      </a:accent4>
      <a:accent5>
        <a:srgbClr val="DCDCAA"/>
      </a:accent5>
      <a:accent6>
        <a:srgbClr val="E77300"/>
      </a:accent6>
      <a:hlink>
        <a:srgbClr val="C00000"/>
      </a:hlink>
      <a:folHlink>
        <a:srgbClr val="808080"/>
      </a:folHlink>
    </a:clrScheme>
    <a:fontScheme name="Default Design">
      <a:majorFont>
        <a:latin typeface="Square721 BT"/>
        <a:ea typeface=""/>
        <a:cs typeface=""/>
      </a:majorFont>
      <a:minorFont>
        <a:latin typeface="Square721 B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C0C000"/>
        </a:accent1>
        <a:accent2>
          <a:srgbClr val="FF8000"/>
        </a:accent2>
        <a:accent3>
          <a:srgbClr val="FFFFFF"/>
        </a:accent3>
        <a:accent4>
          <a:srgbClr val="DADADA"/>
        </a:accent4>
        <a:accent5>
          <a:srgbClr val="DCDCAA"/>
        </a:accent5>
        <a:accent6>
          <a:srgbClr val="E77300"/>
        </a:accent6>
        <a:hlink>
          <a:srgbClr val="C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6852</TotalTime>
  <Words>437</Words>
  <Application>Microsoft Office PowerPoint</Application>
  <PresentationFormat>Papel Carta (216 x 279 mm)</PresentationFormat>
  <Paragraphs>34</Paragraphs>
  <Slides>8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Calibri</vt:lpstr>
      <vt:lpstr>Gotham-Bold</vt:lpstr>
      <vt:lpstr>Square721 BT</vt:lpstr>
      <vt:lpstr>Times New Roman</vt:lpstr>
      <vt:lpstr>Wingdings</vt:lpstr>
      <vt:lpstr>Personalizar design</vt:lpstr>
      <vt:lpstr>Default Design</vt:lpstr>
      <vt:lpstr>Apresentação do PowerPoint</vt:lpstr>
      <vt:lpstr>Varejo</vt:lpstr>
      <vt:lpstr>Varejo</vt:lpstr>
      <vt:lpstr>Varejo</vt:lpstr>
      <vt:lpstr>Varejo: O que temos em comum?</vt:lpstr>
      <vt:lpstr>Varejo: Especificidades</vt:lpstr>
      <vt:lpstr>Varejo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- Modelagem Dimensional</dc:title>
  <dc:subject>Visões Complementares a Abordagem de Kimball - Exemplo: Filmes</dc:subject>
  <dc:creator>Jorge Surian</dc:creator>
  <cp:lastModifiedBy>Jorge Luiz Surian</cp:lastModifiedBy>
  <cp:revision>283</cp:revision>
  <dcterms:created xsi:type="dcterms:W3CDTF">1999-05-02T13:25:21Z</dcterms:created>
  <dcterms:modified xsi:type="dcterms:W3CDTF">2019-04-28T22:06:42Z</dcterms:modified>
</cp:coreProperties>
</file>