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48" r:id="rId2"/>
  </p:sldMasterIdLst>
  <p:notesMasterIdLst>
    <p:notesMasterId r:id="rId46"/>
  </p:notesMasterIdLst>
  <p:handoutMasterIdLst>
    <p:handoutMasterId r:id="rId47"/>
  </p:handoutMasterIdLst>
  <p:sldIdLst>
    <p:sldId id="363" r:id="rId3"/>
    <p:sldId id="418" r:id="rId4"/>
    <p:sldId id="419" r:id="rId5"/>
    <p:sldId id="500" r:id="rId6"/>
    <p:sldId id="454" r:id="rId7"/>
    <p:sldId id="455" r:id="rId8"/>
    <p:sldId id="501" r:id="rId9"/>
    <p:sldId id="461" r:id="rId10"/>
    <p:sldId id="502" r:id="rId11"/>
    <p:sldId id="463" r:id="rId12"/>
    <p:sldId id="503" r:id="rId13"/>
    <p:sldId id="462" r:id="rId14"/>
    <p:sldId id="465" r:id="rId15"/>
    <p:sldId id="504" r:id="rId16"/>
    <p:sldId id="464" r:id="rId17"/>
    <p:sldId id="505" r:id="rId18"/>
    <p:sldId id="466" r:id="rId19"/>
    <p:sldId id="467" r:id="rId20"/>
    <p:sldId id="506" r:id="rId21"/>
    <p:sldId id="468" r:id="rId22"/>
    <p:sldId id="507" r:id="rId23"/>
    <p:sldId id="508" r:id="rId24"/>
    <p:sldId id="469" r:id="rId25"/>
    <p:sldId id="510" r:id="rId26"/>
    <p:sldId id="511" r:id="rId27"/>
    <p:sldId id="470" r:id="rId28"/>
    <p:sldId id="471" r:id="rId29"/>
    <p:sldId id="472" r:id="rId30"/>
    <p:sldId id="512" r:id="rId31"/>
    <p:sldId id="473" r:id="rId32"/>
    <p:sldId id="513" r:id="rId33"/>
    <p:sldId id="514" r:id="rId34"/>
    <p:sldId id="515" r:id="rId35"/>
    <p:sldId id="474" r:id="rId36"/>
    <p:sldId id="475" r:id="rId37"/>
    <p:sldId id="516" r:id="rId38"/>
    <p:sldId id="476" r:id="rId39"/>
    <p:sldId id="517" r:id="rId40"/>
    <p:sldId id="477" r:id="rId41"/>
    <p:sldId id="518" r:id="rId42"/>
    <p:sldId id="478" r:id="rId43"/>
    <p:sldId id="519" r:id="rId44"/>
    <p:sldId id="396" r:id="rId45"/>
  </p:sldIdLst>
  <p:sldSz cx="9144000" cy="6858000" type="letter"/>
  <p:notesSz cx="7099300" cy="1023461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bg2"/>
        </a:solidFill>
        <a:latin typeface="Square721 BT" pitchFamily="34" charset="0"/>
        <a:ea typeface="+mn-ea"/>
        <a:cs typeface="+mn-cs"/>
      </a:defRPr>
    </a:lvl1pPr>
    <a:lvl2pPr marL="457200" algn="l" rtl="0" eaLnBrk="0" fontAlgn="base" hangingPunct="0">
      <a:spcBef>
        <a:spcPct val="0"/>
      </a:spcBef>
      <a:spcAft>
        <a:spcPct val="0"/>
      </a:spcAft>
      <a:defRPr kern="1200">
        <a:solidFill>
          <a:schemeClr val="bg2"/>
        </a:solidFill>
        <a:latin typeface="Square721 BT" pitchFamily="34" charset="0"/>
        <a:ea typeface="+mn-ea"/>
        <a:cs typeface="+mn-cs"/>
      </a:defRPr>
    </a:lvl2pPr>
    <a:lvl3pPr marL="914400" algn="l" rtl="0" eaLnBrk="0" fontAlgn="base" hangingPunct="0">
      <a:spcBef>
        <a:spcPct val="0"/>
      </a:spcBef>
      <a:spcAft>
        <a:spcPct val="0"/>
      </a:spcAft>
      <a:defRPr kern="1200">
        <a:solidFill>
          <a:schemeClr val="bg2"/>
        </a:solidFill>
        <a:latin typeface="Square721 BT" pitchFamily="34" charset="0"/>
        <a:ea typeface="+mn-ea"/>
        <a:cs typeface="+mn-cs"/>
      </a:defRPr>
    </a:lvl3pPr>
    <a:lvl4pPr marL="1371600" algn="l" rtl="0" eaLnBrk="0" fontAlgn="base" hangingPunct="0">
      <a:spcBef>
        <a:spcPct val="0"/>
      </a:spcBef>
      <a:spcAft>
        <a:spcPct val="0"/>
      </a:spcAft>
      <a:defRPr kern="1200">
        <a:solidFill>
          <a:schemeClr val="bg2"/>
        </a:solidFill>
        <a:latin typeface="Square721 BT" pitchFamily="34" charset="0"/>
        <a:ea typeface="+mn-ea"/>
        <a:cs typeface="+mn-cs"/>
      </a:defRPr>
    </a:lvl4pPr>
    <a:lvl5pPr marL="1828800" algn="l" rtl="0" eaLnBrk="0" fontAlgn="base" hangingPunct="0">
      <a:spcBef>
        <a:spcPct val="0"/>
      </a:spcBef>
      <a:spcAft>
        <a:spcPct val="0"/>
      </a:spcAft>
      <a:defRPr kern="1200">
        <a:solidFill>
          <a:schemeClr val="bg2"/>
        </a:solidFill>
        <a:latin typeface="Square721 BT" pitchFamily="34" charset="0"/>
        <a:ea typeface="+mn-ea"/>
        <a:cs typeface="+mn-cs"/>
      </a:defRPr>
    </a:lvl5pPr>
    <a:lvl6pPr marL="2286000" algn="l" defTabSz="914400" rtl="0" eaLnBrk="1" latinLnBrk="0" hangingPunct="1">
      <a:defRPr kern="1200">
        <a:solidFill>
          <a:schemeClr val="bg2"/>
        </a:solidFill>
        <a:latin typeface="Square721 BT" pitchFamily="34" charset="0"/>
        <a:ea typeface="+mn-ea"/>
        <a:cs typeface="+mn-cs"/>
      </a:defRPr>
    </a:lvl6pPr>
    <a:lvl7pPr marL="2743200" algn="l" defTabSz="914400" rtl="0" eaLnBrk="1" latinLnBrk="0" hangingPunct="1">
      <a:defRPr kern="1200">
        <a:solidFill>
          <a:schemeClr val="bg2"/>
        </a:solidFill>
        <a:latin typeface="Square721 BT" pitchFamily="34" charset="0"/>
        <a:ea typeface="+mn-ea"/>
        <a:cs typeface="+mn-cs"/>
      </a:defRPr>
    </a:lvl7pPr>
    <a:lvl8pPr marL="3200400" algn="l" defTabSz="914400" rtl="0" eaLnBrk="1" latinLnBrk="0" hangingPunct="1">
      <a:defRPr kern="1200">
        <a:solidFill>
          <a:schemeClr val="bg2"/>
        </a:solidFill>
        <a:latin typeface="Square721 BT" pitchFamily="34" charset="0"/>
        <a:ea typeface="+mn-ea"/>
        <a:cs typeface="+mn-cs"/>
      </a:defRPr>
    </a:lvl8pPr>
    <a:lvl9pPr marL="3657600" algn="l" defTabSz="914400" rtl="0" eaLnBrk="1" latinLnBrk="0" hangingPunct="1">
      <a:defRPr kern="1200">
        <a:solidFill>
          <a:schemeClr val="bg2"/>
        </a:solidFill>
        <a:latin typeface="Square721 BT" pitchFamily="34" charset="0"/>
        <a:ea typeface="+mn-ea"/>
        <a:cs typeface="+mn-cs"/>
      </a:defRPr>
    </a:lvl9pPr>
  </p:defaultTextStyle>
  <p:extLst>
    <p:ext uri="{EFAFB233-063F-42B5-8137-9DF3F51BA10A}">
      <p15:sldGuideLst xmlns:p15="http://schemas.microsoft.com/office/powerpoint/2012/main">
        <p15:guide id="1" orient="horz" pos="3504">
          <p15:clr>
            <a:srgbClr val="A4A3A4"/>
          </p15:clr>
        </p15:guide>
        <p15:guide id="2" pos="2928">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C00"/>
    <a:srgbClr val="FF0000"/>
    <a:srgbClr val="000000"/>
    <a:srgbClr val="2E0D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p:cViewPr varScale="1">
        <p:scale>
          <a:sx n="107" d="100"/>
          <a:sy n="107" d="100"/>
        </p:scale>
        <p:origin x="114" y="102"/>
      </p:cViewPr>
      <p:guideLst>
        <p:guide orient="horz" pos="3504"/>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8942"/>
    </p:cViewPr>
  </p:sorterViewPr>
  <p:notesViewPr>
    <p:cSldViewPr>
      <p:cViewPr varScale="1">
        <p:scale>
          <a:sx n="44" d="100"/>
          <a:sy n="44" d="100"/>
        </p:scale>
        <p:origin x="-2010"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 Target="../theme/theme4.xml"/><Relationship Id="rId4" Type="http://schemas.openxmlformats.org/officeDocument/2006/relationships/image" Target="../media/image3.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24"/>
          <p:cNvGraphicFramePr>
            <a:graphicFrameLocks noChangeAspect="1"/>
          </p:cNvGraphicFramePr>
          <p:nvPr/>
        </p:nvGraphicFramePr>
        <p:xfrm>
          <a:off x="366713" y="225425"/>
          <a:ext cx="6262687" cy="873125"/>
        </p:xfrm>
        <a:graphic>
          <a:graphicData uri="http://schemas.openxmlformats.org/presentationml/2006/ole">
            <mc:AlternateContent xmlns:mc="http://schemas.openxmlformats.org/markup-compatibility/2006">
              <mc:Choice xmlns:v="urn:schemas-microsoft-com:vml" Requires="v">
                <p:oleObj spid="_x0000_s1052" r:id="rId3" imgW="6867525" imgH="904875" progId="CorelDRAW.Graphic.10">
                  <p:embed/>
                </p:oleObj>
              </mc:Choice>
              <mc:Fallback>
                <p:oleObj r:id="rId3" imgW="6867525" imgH="904875" progId="CorelDRAW.Graphic.10">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713" y="225425"/>
                        <a:ext cx="6262687"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7" name="Group 125"/>
          <p:cNvGraphicFramePr>
            <a:graphicFrameLocks noGrp="1"/>
          </p:cNvGraphicFramePr>
          <p:nvPr/>
        </p:nvGraphicFramePr>
        <p:xfrm>
          <a:off x="217488" y="9461500"/>
          <a:ext cx="6615112" cy="396875"/>
        </p:xfrm>
        <a:graphic>
          <a:graphicData uri="http://schemas.openxmlformats.org/drawingml/2006/table">
            <a:tbl>
              <a:tblPr/>
              <a:tblGrid>
                <a:gridCol w="5670550">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tblGrid>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Curso</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Professor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Página  - 1 -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08939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46150" y="4860925"/>
            <a:ext cx="5207000" cy="4606925"/>
          </a:xfrm>
          <a:prstGeom prst="rect">
            <a:avLst/>
          </a:prstGeom>
          <a:noFill/>
          <a:ln w="12700">
            <a:noFill/>
            <a:miter lim="800000"/>
            <a:headEnd/>
            <a:tailEnd/>
          </a:ln>
          <a:effectLst/>
        </p:spPr>
        <p:txBody>
          <a:bodyPr vert="horz" wrap="square" lIns="95456" tIns="46890" rIns="95456" bIns="4689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ChangeArrowheads="1"/>
          </p:cNvSpPr>
          <p:nvPr/>
        </p:nvSpPr>
        <p:spPr bwMode="auto">
          <a:xfrm>
            <a:off x="3146425" y="9748838"/>
            <a:ext cx="808038" cy="266700"/>
          </a:xfrm>
          <a:prstGeom prst="rect">
            <a:avLst/>
          </a:prstGeom>
          <a:noFill/>
          <a:ln w="12700">
            <a:noFill/>
            <a:miter lim="800000"/>
            <a:headEnd/>
            <a:tailEnd/>
          </a:ln>
          <a:effectLst/>
        </p:spPr>
        <p:txBody>
          <a:bodyPr wrap="none" lIns="92105" tIns="46890" rIns="92105" bIns="46890">
            <a:spAutoFit/>
          </a:bodyPr>
          <a:lstStyle>
            <a:lvl1pPr defTabSz="915988">
              <a:defRPr>
                <a:solidFill>
                  <a:schemeClr val="bg2"/>
                </a:solidFill>
                <a:latin typeface="Square721 BT" pitchFamily="34" charset="0"/>
              </a:defRPr>
            </a:lvl1pPr>
            <a:lvl2pPr marL="742950" indent="-285750" defTabSz="915988">
              <a:defRPr>
                <a:solidFill>
                  <a:schemeClr val="bg2"/>
                </a:solidFill>
                <a:latin typeface="Square721 BT" pitchFamily="34" charset="0"/>
              </a:defRPr>
            </a:lvl2pPr>
            <a:lvl3pPr marL="1143000" indent="-228600" defTabSz="915988">
              <a:defRPr>
                <a:solidFill>
                  <a:schemeClr val="bg2"/>
                </a:solidFill>
                <a:latin typeface="Square721 BT" pitchFamily="34" charset="0"/>
              </a:defRPr>
            </a:lvl3pPr>
            <a:lvl4pPr marL="1600200" indent="-228600" defTabSz="915988">
              <a:defRPr>
                <a:solidFill>
                  <a:schemeClr val="bg2"/>
                </a:solidFill>
                <a:latin typeface="Square721 BT" pitchFamily="34" charset="0"/>
              </a:defRPr>
            </a:lvl4pPr>
            <a:lvl5pPr marL="2057400" indent="-228600" defTabSz="915988">
              <a:defRPr>
                <a:solidFill>
                  <a:schemeClr val="bg2"/>
                </a:solidFill>
                <a:latin typeface="Square721 BT" pitchFamily="34" charset="0"/>
              </a:defRPr>
            </a:lvl5pPr>
            <a:lvl6pPr marL="2514600" indent="-228600" defTabSz="915988" eaLnBrk="0" fontAlgn="base" hangingPunct="0">
              <a:spcBef>
                <a:spcPct val="0"/>
              </a:spcBef>
              <a:spcAft>
                <a:spcPct val="0"/>
              </a:spcAft>
              <a:defRPr>
                <a:solidFill>
                  <a:schemeClr val="bg2"/>
                </a:solidFill>
                <a:latin typeface="Square721 BT" pitchFamily="34" charset="0"/>
              </a:defRPr>
            </a:lvl6pPr>
            <a:lvl7pPr marL="2971800" indent="-228600" defTabSz="915988" eaLnBrk="0" fontAlgn="base" hangingPunct="0">
              <a:spcBef>
                <a:spcPct val="0"/>
              </a:spcBef>
              <a:spcAft>
                <a:spcPct val="0"/>
              </a:spcAft>
              <a:defRPr>
                <a:solidFill>
                  <a:schemeClr val="bg2"/>
                </a:solidFill>
                <a:latin typeface="Square721 BT" pitchFamily="34" charset="0"/>
              </a:defRPr>
            </a:lvl7pPr>
            <a:lvl8pPr marL="3429000" indent="-228600" defTabSz="915988" eaLnBrk="0" fontAlgn="base" hangingPunct="0">
              <a:spcBef>
                <a:spcPct val="0"/>
              </a:spcBef>
              <a:spcAft>
                <a:spcPct val="0"/>
              </a:spcAft>
              <a:defRPr>
                <a:solidFill>
                  <a:schemeClr val="bg2"/>
                </a:solidFill>
                <a:latin typeface="Square721 BT" pitchFamily="34" charset="0"/>
              </a:defRPr>
            </a:lvl8pPr>
            <a:lvl9pPr marL="3886200" indent="-228600" defTabSz="915988" eaLnBrk="0" fontAlgn="base" hangingPunct="0">
              <a:spcBef>
                <a:spcPct val="0"/>
              </a:spcBef>
              <a:spcAft>
                <a:spcPct val="0"/>
              </a:spcAft>
              <a:defRPr>
                <a:solidFill>
                  <a:schemeClr val="bg2"/>
                </a:solidFill>
                <a:latin typeface="Square721 BT" pitchFamily="34" charset="0"/>
              </a:defRPr>
            </a:lvl9pPr>
          </a:lstStyle>
          <a:p>
            <a:pPr algn="ctr">
              <a:lnSpc>
                <a:spcPct val="90000"/>
              </a:lnSpc>
            </a:pPr>
            <a:r>
              <a:rPr lang="en-US" altLang="pt-BR" sz="1300">
                <a:solidFill>
                  <a:schemeClr val="tx1"/>
                </a:solidFill>
                <a:latin typeface="Arial" panose="020B0604020202020204" pitchFamily="34" charset="0"/>
              </a:rPr>
              <a:t>Page </a:t>
            </a:r>
            <a:fld id="{B7E06E9D-47EA-4DF6-AB1C-58543629E09D}" type="slidenum">
              <a:rPr lang="en-US" altLang="pt-BR" sz="1300">
                <a:solidFill>
                  <a:schemeClr val="tx1"/>
                </a:solidFill>
                <a:latin typeface="Arial" panose="020B0604020202020204" pitchFamily="34" charset="0"/>
              </a:rPr>
              <a:pPr algn="ctr">
                <a:lnSpc>
                  <a:spcPct val="90000"/>
                </a:lnSpc>
              </a:pPr>
              <a:t>‹nº›</a:t>
            </a:fld>
            <a:endParaRPr lang="en-US" altLang="pt-BR" sz="1300">
              <a:solidFill>
                <a:schemeClr val="tx1"/>
              </a:solidFill>
              <a:latin typeface="Arial" panose="020B0604020202020204" pitchFamily="34" charset="0"/>
            </a:endParaRPr>
          </a:p>
        </p:txBody>
      </p:sp>
      <p:sp>
        <p:nvSpPr>
          <p:cNvPr id="29700" name="Rectangle 4"/>
          <p:cNvSpPr>
            <a:spLocks noGrp="1" noRot="1" noChangeAspect="1" noChangeArrowheads="1" noTextEdit="1"/>
          </p:cNvSpPr>
          <p:nvPr>
            <p:ph type="sldImg" idx="2"/>
          </p:nvPr>
        </p:nvSpPr>
        <p:spPr bwMode="auto">
          <a:xfrm>
            <a:off x="1000125" y="774700"/>
            <a:ext cx="5099050" cy="3824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28451813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81223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1001713" y="774700"/>
            <a:ext cx="5099050" cy="3824288"/>
          </a:xfrm>
          <a:ln/>
        </p:spPr>
      </p:sp>
      <p:sp>
        <p:nvSpPr>
          <p:cNvPr id="113667"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545061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001713" y="774700"/>
            <a:ext cx="5099050" cy="3824288"/>
          </a:xfrm>
          <a:ln/>
        </p:spPr>
      </p:sp>
      <p:sp>
        <p:nvSpPr>
          <p:cNvPr id="36867"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487343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001713" y="774700"/>
            <a:ext cx="5099050" cy="3824288"/>
          </a:xfrm>
          <a:ln/>
        </p:spPr>
      </p:sp>
      <p:sp>
        <p:nvSpPr>
          <p:cNvPr id="37891"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96970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001713" y="774700"/>
            <a:ext cx="5099050" cy="3824288"/>
          </a:xfrm>
          <a:ln/>
        </p:spPr>
      </p:sp>
      <p:sp>
        <p:nvSpPr>
          <p:cNvPr id="115715"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83113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001713" y="774700"/>
            <a:ext cx="5099050" cy="3824288"/>
          </a:xfrm>
          <a:ln/>
        </p:spPr>
      </p:sp>
      <p:sp>
        <p:nvSpPr>
          <p:cNvPr id="38915"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688063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1001713" y="774700"/>
            <a:ext cx="5099050" cy="3824288"/>
          </a:xfrm>
          <a:ln/>
        </p:spPr>
      </p:sp>
      <p:sp>
        <p:nvSpPr>
          <p:cNvPr id="117763"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409318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001713" y="774700"/>
            <a:ext cx="5099050" cy="3824288"/>
          </a:xfrm>
          <a:ln/>
        </p:spPr>
      </p:sp>
      <p:sp>
        <p:nvSpPr>
          <p:cNvPr id="39939"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92266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001713" y="774700"/>
            <a:ext cx="5099050" cy="3824288"/>
          </a:xfrm>
          <a:ln/>
        </p:spPr>
      </p:sp>
      <p:sp>
        <p:nvSpPr>
          <p:cNvPr id="40963"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09174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001713" y="774700"/>
            <a:ext cx="5099050" cy="3824288"/>
          </a:xfrm>
          <a:ln/>
        </p:spPr>
      </p:sp>
      <p:sp>
        <p:nvSpPr>
          <p:cNvPr id="119811"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965164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001713" y="774700"/>
            <a:ext cx="5097462" cy="3822700"/>
          </a:xfrm>
          <a:ln cap="flat"/>
        </p:spPr>
      </p:sp>
      <p:sp>
        <p:nvSpPr>
          <p:cNvPr id="43011" name="Rectangle 3"/>
          <p:cNvSpPr>
            <a:spLocks noGrp="1" noChangeArrowheads="1"/>
          </p:cNvSpPr>
          <p:nvPr>
            <p:ph type="body" idx="1"/>
          </p:nvPr>
        </p:nvSpPr>
        <p:spPr>
          <a:xfrm>
            <a:off x="973138" y="4876800"/>
            <a:ext cx="5143500" cy="40497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615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latin typeface="Arial" panose="020B0604020202020204" pitchFamily="34" charset="0"/>
            </a:endParaRPr>
          </a:p>
        </p:txBody>
      </p:sp>
    </p:spTree>
    <p:extLst>
      <p:ext uri="{BB962C8B-B14F-4D97-AF65-F5344CB8AC3E}">
        <p14:creationId xmlns:p14="http://schemas.microsoft.com/office/powerpoint/2010/main" val="265665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latin typeface="Arial" panose="020B0604020202020204" pitchFamily="34" charset="0"/>
            </a:endParaRPr>
          </a:p>
        </p:txBody>
      </p:sp>
    </p:spTree>
    <p:extLst>
      <p:ext uri="{BB962C8B-B14F-4D97-AF65-F5344CB8AC3E}">
        <p14:creationId xmlns:p14="http://schemas.microsoft.com/office/powerpoint/2010/main" val="360639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001713" y="774700"/>
            <a:ext cx="5099050" cy="3824288"/>
          </a:xfrm>
          <a:ln/>
        </p:spPr>
      </p:sp>
      <p:sp>
        <p:nvSpPr>
          <p:cNvPr id="32771"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683627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001713" y="774700"/>
            <a:ext cx="5099050" cy="3824288"/>
          </a:xfrm>
          <a:ln/>
        </p:spPr>
      </p:sp>
      <p:sp>
        <p:nvSpPr>
          <p:cNvPr id="33795"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54412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001713" y="774700"/>
            <a:ext cx="5099050" cy="3824288"/>
          </a:xfrm>
          <a:ln/>
        </p:spPr>
      </p:sp>
      <p:sp>
        <p:nvSpPr>
          <p:cNvPr id="109571"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190041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001713" y="774700"/>
            <a:ext cx="5099050" cy="3824288"/>
          </a:xfrm>
          <a:ln/>
        </p:spPr>
      </p:sp>
      <p:sp>
        <p:nvSpPr>
          <p:cNvPr id="34819"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67334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001713" y="774700"/>
            <a:ext cx="5099050" cy="3824288"/>
          </a:xfrm>
          <a:ln/>
        </p:spPr>
      </p:sp>
      <p:sp>
        <p:nvSpPr>
          <p:cNvPr id="111619"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179090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001713" y="774700"/>
            <a:ext cx="5099050" cy="3824288"/>
          </a:xfrm>
          <a:ln/>
        </p:spPr>
      </p:sp>
      <p:sp>
        <p:nvSpPr>
          <p:cNvPr id="35843"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5329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237438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05719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356422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57200" y="274638"/>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373663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305445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579680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extLst>
      <p:ext uri="{BB962C8B-B14F-4D97-AF65-F5344CB8AC3E}">
        <p14:creationId xmlns:p14="http://schemas.microsoft.com/office/powerpoint/2010/main" val="3906560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323850" y="765175"/>
            <a:ext cx="4038600" cy="583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514850" y="765175"/>
            <a:ext cx="4038600" cy="583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297168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458944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Tree>
    <p:extLst>
      <p:ext uri="{BB962C8B-B14F-4D97-AF65-F5344CB8AC3E}">
        <p14:creationId xmlns:p14="http://schemas.microsoft.com/office/powerpoint/2010/main" val="1226093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81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7343920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67253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36535518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859315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478588" y="161925"/>
            <a:ext cx="2074862" cy="64357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250825" y="161925"/>
            <a:ext cx="6075363" cy="64357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1579422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Título e texto e 2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250825" y="161925"/>
            <a:ext cx="8229600" cy="434975"/>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323850" y="765175"/>
            <a:ext cx="4038600" cy="583247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quarter" idx="2"/>
          </p:nvPr>
        </p:nvSpPr>
        <p:spPr>
          <a:xfrm>
            <a:off x="4514850" y="765175"/>
            <a:ext cx="4038600" cy="2840038"/>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Conteúdo 4"/>
          <p:cNvSpPr>
            <a:spLocks noGrp="1"/>
          </p:cNvSpPr>
          <p:nvPr>
            <p:ph sz="quarter" idx="3"/>
          </p:nvPr>
        </p:nvSpPr>
        <p:spPr>
          <a:xfrm>
            <a:off x="4514850" y="3757613"/>
            <a:ext cx="4038600" cy="2840037"/>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80976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extLst>
      <p:ext uri="{BB962C8B-B14F-4D97-AF65-F5344CB8AC3E}">
        <p14:creationId xmlns:p14="http://schemas.microsoft.com/office/powerpoint/2010/main" val="200456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93793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36982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1816077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384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258892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356447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941A7446-75FD-4F3F-9159-F91CF92ECD86}"/>
              </a:ext>
            </a:extLst>
          </p:cNvPr>
          <p:cNvPicPr>
            <a:picLocks noChangeAspect="1"/>
          </p:cNvPicPr>
          <p:nvPr userDrawn="1"/>
        </p:nvPicPr>
        <p:blipFill>
          <a:blip r:embed="rId14"/>
          <a:stretch>
            <a:fillRect/>
          </a:stretch>
        </p:blipFill>
        <p:spPr>
          <a:xfrm>
            <a:off x="12665" y="0"/>
            <a:ext cx="9118670" cy="6858000"/>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8796338" y="6427788"/>
            <a:ext cx="434975" cy="271462"/>
          </a:xfrm>
          <a:prstGeom prst="rect">
            <a:avLst/>
          </a:prstGeom>
          <a:noFill/>
          <a:ln w="12700">
            <a:noFill/>
            <a:miter lim="800000"/>
            <a:headEnd/>
            <a:tailEnd/>
          </a:ln>
          <a:effectLst/>
        </p:spPr>
        <p:txBody>
          <a:bodyPr wrap="none" lIns="90488" tIns="44450" rIns="90488" bIns="4445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pPr algn="ctr"/>
            <a:fld id="{78CFB4EA-D338-4719-9E4E-C24CC6865114}" type="slidenum">
              <a:rPr lang="en-US" altLang="pt-BR" sz="1200" b="1">
                <a:solidFill>
                  <a:schemeClr val="tx1"/>
                </a:solidFill>
                <a:latin typeface="Calibri" panose="020F0502020204030204" pitchFamily="34" charset="0"/>
              </a:rPr>
              <a:pPr algn="ctr"/>
              <a:t>‹nº›</a:t>
            </a:fld>
            <a:endParaRPr lang="en-US" altLang="pt-BR" sz="1200" b="1">
              <a:solidFill>
                <a:schemeClr val="tx1"/>
              </a:solidFill>
              <a:latin typeface="Calibri" panose="020F0502020204030204" pitchFamily="34" charset="0"/>
            </a:endParaRPr>
          </a:p>
        </p:txBody>
      </p:sp>
      <p:sp>
        <p:nvSpPr>
          <p:cNvPr id="3076" name="Rectangle 40"/>
          <p:cNvSpPr>
            <a:spLocks noGrp="1" noChangeArrowheads="1"/>
          </p:cNvSpPr>
          <p:nvPr>
            <p:ph type="title"/>
          </p:nvPr>
        </p:nvSpPr>
        <p:spPr bwMode="auto">
          <a:xfrm>
            <a:off x="34925" y="68263"/>
            <a:ext cx="8229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pt-BR" altLang="pt-BR"/>
              <a:t>Clique para editar o estilo do título mestre</a:t>
            </a:r>
          </a:p>
        </p:txBody>
      </p:sp>
      <p:sp>
        <p:nvSpPr>
          <p:cNvPr id="3077" name="Rectangle 41"/>
          <p:cNvSpPr>
            <a:spLocks noGrp="1" noChangeArrowheads="1"/>
          </p:cNvSpPr>
          <p:nvPr>
            <p:ph type="body" idx="1"/>
          </p:nvPr>
        </p:nvSpPr>
        <p:spPr bwMode="auto">
          <a:xfrm>
            <a:off x="323850" y="765175"/>
            <a:ext cx="822960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8" name="TextBox 7">
            <a:extLst>
              <a:ext uri="{FF2B5EF4-FFF2-40B4-BE49-F238E27FC236}">
                <a16:creationId xmlns:a16="http://schemas.microsoft.com/office/drawing/2014/main" id="{40DDAEF7-E8E4-4B27-B8EF-E04EAE91544F}"/>
              </a:ext>
            </a:extLst>
          </p:cNvPr>
          <p:cNvSpPr txBox="1"/>
          <p:nvPr userDrawn="1"/>
        </p:nvSpPr>
        <p:spPr>
          <a:xfrm>
            <a:off x="6660232" y="6567938"/>
            <a:ext cx="862149" cy="276999"/>
          </a:xfrm>
          <a:prstGeom prst="rect">
            <a:avLst/>
          </a:prstGeom>
          <a:noFill/>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fld id="{A8B614E7-2400-45CE-848D-BA84F4236734}" type="slidenum">
              <a:rPr lang="en-US" altLang="pt-BR" sz="1200">
                <a:solidFill>
                  <a:schemeClr val="bg1"/>
                </a:solidFill>
                <a:latin typeface="Gotham-Bold"/>
                <a:ea typeface="Gotham-Bold"/>
                <a:cs typeface="Gotham-Bold"/>
              </a:rPr>
              <a:pPr algn="r"/>
              <a:t>‹nº›</a:t>
            </a:fld>
            <a:endParaRPr lang="en-US" altLang="pt-BR" sz="1200" dirty="0">
              <a:solidFill>
                <a:schemeClr val="bg1"/>
              </a:solidFill>
              <a:latin typeface="Gotham-Bold"/>
              <a:ea typeface="Gotham-Bold"/>
              <a:cs typeface="Gotham-Bold"/>
            </a:endParaRPr>
          </a:p>
        </p:txBody>
      </p:sp>
      <p:pic>
        <p:nvPicPr>
          <p:cNvPr id="2" name="Imagem 1">
            <a:extLst>
              <a:ext uri="{FF2B5EF4-FFF2-40B4-BE49-F238E27FC236}">
                <a16:creationId xmlns:a16="http://schemas.microsoft.com/office/drawing/2014/main" id="{60C58B04-FDE2-4ED7-BB91-8A177629BDFA}"/>
              </a:ext>
            </a:extLst>
          </p:cNvPr>
          <p:cNvPicPr>
            <a:picLocks noChangeAspect="1"/>
          </p:cNvPicPr>
          <p:nvPr userDrawn="1"/>
        </p:nvPicPr>
        <p:blipFill>
          <a:blip r:embed="rId14"/>
          <a:stretch>
            <a:fillRect/>
          </a:stretch>
        </p:blipFill>
        <p:spPr>
          <a:xfrm>
            <a:off x="12665" y="0"/>
            <a:ext cx="9118670" cy="6858000"/>
          </a:xfrm>
          <a:prstGeom prst="rect">
            <a:avLst/>
          </a:prstGeom>
        </p:spPr>
      </p:pic>
    </p:spTree>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0" fontAlgn="base" hangingPunct="0">
        <a:lnSpc>
          <a:spcPct val="90000"/>
        </a:lnSpc>
        <a:spcBef>
          <a:spcPct val="0"/>
        </a:spcBef>
        <a:spcAft>
          <a:spcPct val="0"/>
        </a:spcAft>
        <a:defRPr sz="3200" b="1">
          <a:solidFill>
            <a:schemeClr val="bg2"/>
          </a:solidFill>
          <a:latin typeface="+mj-lt"/>
          <a:ea typeface="+mj-ea"/>
          <a:cs typeface="+mj-cs"/>
        </a:defRPr>
      </a:lvl1pPr>
      <a:lvl2pPr algn="l" rtl="0" eaLnBrk="0" fontAlgn="base" hangingPunct="0">
        <a:lnSpc>
          <a:spcPct val="90000"/>
        </a:lnSpc>
        <a:spcBef>
          <a:spcPct val="0"/>
        </a:spcBef>
        <a:spcAft>
          <a:spcPct val="0"/>
        </a:spcAft>
        <a:defRPr sz="3200" b="1">
          <a:solidFill>
            <a:schemeClr val="bg2"/>
          </a:solidFill>
          <a:latin typeface="Calibri" pitchFamily="34" charset="0"/>
        </a:defRPr>
      </a:lvl2pPr>
      <a:lvl3pPr algn="l" rtl="0" eaLnBrk="0" fontAlgn="base" hangingPunct="0">
        <a:lnSpc>
          <a:spcPct val="90000"/>
        </a:lnSpc>
        <a:spcBef>
          <a:spcPct val="0"/>
        </a:spcBef>
        <a:spcAft>
          <a:spcPct val="0"/>
        </a:spcAft>
        <a:defRPr sz="3200" b="1">
          <a:solidFill>
            <a:schemeClr val="bg2"/>
          </a:solidFill>
          <a:latin typeface="Calibri" pitchFamily="34" charset="0"/>
        </a:defRPr>
      </a:lvl3pPr>
      <a:lvl4pPr algn="l" rtl="0" eaLnBrk="0" fontAlgn="base" hangingPunct="0">
        <a:lnSpc>
          <a:spcPct val="90000"/>
        </a:lnSpc>
        <a:spcBef>
          <a:spcPct val="0"/>
        </a:spcBef>
        <a:spcAft>
          <a:spcPct val="0"/>
        </a:spcAft>
        <a:defRPr sz="3200" b="1">
          <a:solidFill>
            <a:schemeClr val="bg2"/>
          </a:solidFill>
          <a:latin typeface="Calibri" pitchFamily="34" charset="0"/>
        </a:defRPr>
      </a:lvl4pPr>
      <a:lvl5pPr algn="l" rtl="0" eaLnBrk="0" fontAlgn="base" hangingPunct="0">
        <a:lnSpc>
          <a:spcPct val="90000"/>
        </a:lnSpc>
        <a:spcBef>
          <a:spcPct val="0"/>
        </a:spcBef>
        <a:spcAft>
          <a:spcPct val="0"/>
        </a:spcAft>
        <a:defRPr sz="3200" b="1">
          <a:solidFill>
            <a:schemeClr val="bg2"/>
          </a:solidFill>
          <a:latin typeface="Calibri" pitchFamily="34" charset="0"/>
        </a:defRPr>
      </a:lvl5pPr>
      <a:lvl6pPr marL="457200" algn="l" rtl="0" eaLnBrk="0" fontAlgn="base" hangingPunct="0">
        <a:lnSpc>
          <a:spcPct val="90000"/>
        </a:lnSpc>
        <a:spcBef>
          <a:spcPct val="0"/>
        </a:spcBef>
        <a:spcAft>
          <a:spcPct val="0"/>
        </a:spcAft>
        <a:defRPr sz="2500" b="1">
          <a:solidFill>
            <a:schemeClr val="bg2"/>
          </a:solidFill>
          <a:latin typeface="Calibri" pitchFamily="34" charset="0"/>
        </a:defRPr>
      </a:lvl6pPr>
      <a:lvl7pPr marL="914400" algn="l" rtl="0" eaLnBrk="0" fontAlgn="base" hangingPunct="0">
        <a:lnSpc>
          <a:spcPct val="90000"/>
        </a:lnSpc>
        <a:spcBef>
          <a:spcPct val="0"/>
        </a:spcBef>
        <a:spcAft>
          <a:spcPct val="0"/>
        </a:spcAft>
        <a:defRPr sz="2500" b="1">
          <a:solidFill>
            <a:schemeClr val="bg2"/>
          </a:solidFill>
          <a:latin typeface="Calibri" pitchFamily="34" charset="0"/>
        </a:defRPr>
      </a:lvl7pPr>
      <a:lvl8pPr marL="1371600" algn="l" rtl="0" eaLnBrk="0" fontAlgn="base" hangingPunct="0">
        <a:lnSpc>
          <a:spcPct val="90000"/>
        </a:lnSpc>
        <a:spcBef>
          <a:spcPct val="0"/>
        </a:spcBef>
        <a:spcAft>
          <a:spcPct val="0"/>
        </a:spcAft>
        <a:defRPr sz="2500" b="1">
          <a:solidFill>
            <a:schemeClr val="bg2"/>
          </a:solidFill>
          <a:latin typeface="Calibri" pitchFamily="34" charset="0"/>
        </a:defRPr>
      </a:lvl8pPr>
      <a:lvl9pPr marL="1828800" algn="l" rtl="0" eaLnBrk="0" fontAlgn="base" hangingPunct="0">
        <a:lnSpc>
          <a:spcPct val="90000"/>
        </a:lnSpc>
        <a:spcBef>
          <a:spcPct val="0"/>
        </a:spcBef>
        <a:spcAft>
          <a:spcPct val="0"/>
        </a:spcAft>
        <a:defRPr sz="2500" b="1">
          <a:solidFill>
            <a:schemeClr val="bg2"/>
          </a:solidFill>
          <a:latin typeface="Calibri" pitchFamily="34" charset="0"/>
        </a:defRPr>
      </a:lvl9pPr>
    </p:titleStyle>
    <p:bodyStyle>
      <a:lvl1pPr marL="285750" indent="-285750" algn="l" rtl="0" eaLnBrk="0" fontAlgn="base" hangingPunct="0">
        <a:lnSpc>
          <a:spcPct val="150000"/>
        </a:lnSpc>
        <a:spcBef>
          <a:spcPct val="30000"/>
        </a:spcBef>
        <a:spcAft>
          <a:spcPct val="0"/>
        </a:spcAft>
        <a:buClr>
          <a:schemeClr val="bg2"/>
        </a:buClr>
        <a:buFont typeface="Wingdings" panose="05000000000000000000" pitchFamily="2" charset="2"/>
        <a:buChar char="§"/>
        <a:defRPr sz="2400" b="1">
          <a:solidFill>
            <a:srgbClr val="000000"/>
          </a:solidFill>
          <a:latin typeface="Verdana" panose="020B0604030504040204" pitchFamily="34" charset="0"/>
          <a:ea typeface="+mn-ea"/>
          <a:cs typeface="+mn-cs"/>
        </a:defRPr>
      </a:lvl1pPr>
      <a:lvl2pPr marL="685800" indent="-228600" algn="l" rtl="0" eaLnBrk="0" fontAlgn="base" hangingPunct="0">
        <a:lnSpc>
          <a:spcPct val="150000"/>
        </a:lnSpc>
        <a:spcBef>
          <a:spcPct val="30000"/>
        </a:spcBef>
        <a:spcAft>
          <a:spcPct val="0"/>
        </a:spcAft>
        <a:buClr>
          <a:schemeClr val="bg2"/>
        </a:buClr>
        <a:buChar char="–"/>
        <a:defRPr sz="2400">
          <a:solidFill>
            <a:srgbClr val="000000"/>
          </a:solidFill>
          <a:latin typeface="Verdana" panose="020B0604030504040204" pitchFamily="34" charset="0"/>
        </a:defRPr>
      </a:lvl2pPr>
      <a:lvl3pPr marL="1143000" indent="-228600" algn="l" rtl="0" eaLnBrk="0" fontAlgn="base" hangingPunct="0">
        <a:lnSpc>
          <a:spcPct val="150000"/>
        </a:lnSpc>
        <a:spcBef>
          <a:spcPct val="30000"/>
        </a:spcBef>
        <a:spcAft>
          <a:spcPct val="0"/>
        </a:spcAft>
        <a:buClr>
          <a:schemeClr val="bg2"/>
        </a:buClr>
        <a:buChar char="»"/>
        <a:defRPr sz="2000">
          <a:solidFill>
            <a:srgbClr val="000000"/>
          </a:solidFill>
          <a:latin typeface="Verdana" panose="020B0604030504040204" pitchFamily="34" charset="0"/>
        </a:defRPr>
      </a:lvl3pPr>
      <a:lvl4pPr marL="1543050" indent="-171450" algn="l" rtl="0" eaLnBrk="0" fontAlgn="base" hangingPunct="0">
        <a:lnSpc>
          <a:spcPct val="150000"/>
        </a:lnSpc>
        <a:spcBef>
          <a:spcPct val="30000"/>
        </a:spcBef>
        <a:spcAft>
          <a:spcPct val="0"/>
        </a:spcAft>
        <a:buSzPct val="100000"/>
        <a:buChar char="–"/>
        <a:defRPr sz="2000">
          <a:solidFill>
            <a:srgbClr val="000000"/>
          </a:solidFill>
          <a:latin typeface="Verdana" panose="020B0604030504040204" pitchFamily="34" charset="0"/>
        </a:defRPr>
      </a:lvl4pPr>
      <a:lvl5pPr marL="2000250" indent="-171450" algn="l" rtl="0" eaLnBrk="0" fontAlgn="base" hangingPunct="0">
        <a:lnSpc>
          <a:spcPct val="150000"/>
        </a:lnSpc>
        <a:spcBef>
          <a:spcPct val="30000"/>
        </a:spcBef>
        <a:spcAft>
          <a:spcPct val="0"/>
        </a:spcAft>
        <a:buSzPct val="100000"/>
        <a:buChar char="•"/>
        <a:defRPr sz="2000">
          <a:solidFill>
            <a:srgbClr val="000000"/>
          </a:solidFill>
          <a:latin typeface="Verdana" panose="020B0604030504040204" pitchFamily="34" charset="0"/>
        </a:defRPr>
      </a:lvl5pPr>
      <a:lvl6pPr marL="2457450" indent="-171450" algn="l" rtl="0" eaLnBrk="0" fontAlgn="base" hangingPunct="0">
        <a:lnSpc>
          <a:spcPct val="90000"/>
        </a:lnSpc>
        <a:spcBef>
          <a:spcPct val="30000"/>
        </a:spcBef>
        <a:spcAft>
          <a:spcPct val="0"/>
        </a:spcAft>
        <a:buSzPct val="100000"/>
        <a:buChar char="•"/>
        <a:defRPr sz="2000">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sz="2000">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sz="2000">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sz="2000">
          <a:solidFill>
            <a:srgbClr val="000000"/>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468313" y="1844675"/>
            <a:ext cx="8207375" cy="293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a:r>
              <a:rPr lang="pt-BR" altLang="pt-BR" sz="2800" i="0" dirty="0">
                <a:solidFill>
                  <a:schemeClr val="tx1"/>
                </a:solidFill>
              </a:rPr>
              <a:t> </a:t>
            </a:r>
          </a:p>
          <a:p>
            <a:pPr algn="ctr"/>
            <a:endParaRPr lang="pt-BR" altLang="pt-BR" sz="2800" i="0" dirty="0">
              <a:solidFill>
                <a:schemeClr val="tx1"/>
              </a:solidFill>
            </a:endParaRPr>
          </a:p>
          <a:p>
            <a:pPr algn="ctr"/>
            <a:r>
              <a:rPr lang="pt-BR" altLang="pt-BR" sz="2400" i="0" dirty="0">
                <a:solidFill>
                  <a:schemeClr val="tx1"/>
                </a:solidFill>
              </a:rPr>
              <a:t>Teoria Relacional</a:t>
            </a:r>
          </a:p>
          <a:p>
            <a:pPr algn="ctr"/>
            <a:r>
              <a:rPr lang="pt-BR" altLang="pt-BR" sz="2400" i="0" dirty="0">
                <a:solidFill>
                  <a:schemeClr val="tx1"/>
                </a:solidFill>
              </a:rPr>
              <a:t>Relações e Chaves</a:t>
            </a:r>
          </a:p>
          <a:p>
            <a:endParaRPr lang="pt-BR" altLang="pt-BR" sz="2800" b="0" i="0" dirty="0">
              <a:solidFill>
                <a:schemeClr val="tx1"/>
              </a:solidFill>
            </a:endParaRPr>
          </a:p>
          <a:p>
            <a:endParaRPr lang="pt-BR" altLang="pt-BR" sz="2800" b="0" i="0" dirty="0">
              <a:solidFill>
                <a:schemeClr val="tx1"/>
              </a:solidFill>
            </a:endParaRPr>
          </a:p>
          <a:p>
            <a:endParaRPr lang="pt-BR" altLang="pt-BR" sz="2800" b="0" i="0" dirty="0">
              <a:solidFill>
                <a:schemeClr val="tx1"/>
              </a:solidFill>
            </a:endParaRPr>
          </a:p>
        </p:txBody>
      </p:sp>
      <p:sp>
        <p:nvSpPr>
          <p:cNvPr id="4" name="Título 1">
            <a:extLst>
              <a:ext uri="{FF2B5EF4-FFF2-40B4-BE49-F238E27FC236}">
                <a16:creationId xmlns:a16="http://schemas.microsoft.com/office/drawing/2014/main" id="{BDB83D0E-D9D4-464C-9430-B4ABA63BD85A}"/>
              </a:ext>
            </a:extLst>
          </p:cNvPr>
          <p:cNvSpPr txBox="1">
            <a:spLocks/>
          </p:cNvSpPr>
          <p:nvPr/>
        </p:nvSpPr>
        <p:spPr>
          <a:xfrm>
            <a:off x="874687" y="1196752"/>
            <a:ext cx="7772400" cy="147002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pt-BR" sz="4400" kern="0"/>
              <a:t>Data Base Essentials</a:t>
            </a:r>
            <a:endParaRPr lang="pt-BR" sz="440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a:xfrm>
            <a:off x="250825" y="765175"/>
            <a:ext cx="8351838" cy="5543550"/>
          </a:xfrm>
        </p:spPr>
        <p:txBody>
          <a:bodyPr/>
          <a:lstStyle/>
          <a:p>
            <a:pPr marL="457200" indent="-457200">
              <a:buFont typeface="Wingdings" panose="05000000000000000000" pitchFamily="2" charset="2"/>
              <a:buNone/>
            </a:pPr>
            <a:r>
              <a:rPr lang="pt-BR" altLang="pt-BR" sz="2000" b="0" i="1"/>
              <a:t>	</a:t>
            </a:r>
            <a:r>
              <a:rPr lang="pt-BR" altLang="pt-BR" sz="2000" b="0"/>
              <a:t>É natural identificarmos e descrevermos muitas outras </a:t>
            </a:r>
            <a:r>
              <a:rPr lang="pt-BR" altLang="pt-BR" sz="2000" b="0">
                <a:solidFill>
                  <a:schemeClr val="hlink"/>
                </a:solidFill>
              </a:rPr>
              <a:t>relações</a:t>
            </a:r>
            <a:r>
              <a:rPr lang="pt-BR" altLang="pt-BR" sz="2000" b="0"/>
              <a:t> com as quais lidamos com naturalidade e das quais temos conhecimento prático. Todavia, após algum esforço de abstração, seremos capazes de encontrar características comuns a todas elas. Consequentemente, não é estranho que a noção de </a:t>
            </a:r>
            <a:r>
              <a:rPr lang="pt-BR" altLang="pt-BR" sz="2000" b="0">
                <a:solidFill>
                  <a:schemeClr val="hlink"/>
                </a:solidFill>
              </a:rPr>
              <a:t>relação</a:t>
            </a:r>
            <a:r>
              <a:rPr lang="pt-BR" altLang="pt-BR" sz="2000" b="0"/>
              <a:t> possa ter uma definição formal matemática, mais concretamente, no âmbito da Teoria Relacional. </a:t>
            </a:r>
          </a:p>
        </p:txBody>
      </p:sp>
      <p:sp>
        <p:nvSpPr>
          <p:cNvPr id="10245"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Conceituando Relações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4294967295"/>
          </p:nvPr>
        </p:nvSpPr>
        <p:spPr>
          <a:xfrm>
            <a:off x="250825" y="765175"/>
            <a:ext cx="8351838" cy="5543550"/>
          </a:xfrm>
        </p:spPr>
        <p:txBody>
          <a:bodyPr/>
          <a:lstStyle/>
          <a:p>
            <a:pPr marL="457200" indent="-457200">
              <a:buFont typeface="Wingdings" panose="05000000000000000000" pitchFamily="2" charset="2"/>
              <a:buNone/>
            </a:pPr>
            <a:r>
              <a:rPr lang="pt-BR" altLang="pt-BR" sz="2000" b="0" i="1"/>
              <a:t>	</a:t>
            </a:r>
            <a:r>
              <a:rPr lang="pt-BR" altLang="pt-BR" sz="2000" b="0"/>
              <a:t>Assim Relação é, nesse contexto, uma entidade matemática (</a:t>
            </a:r>
            <a:r>
              <a:rPr lang="pt-BR" altLang="pt-BR" sz="2000" b="0" i="1"/>
              <a:t>sem sustos...</a:t>
            </a:r>
            <a:r>
              <a:rPr lang="pt-BR" altLang="pt-BR" sz="2000" b="0"/>
              <a:t>), e como tal, é a teoria relacional a ela associada.  </a:t>
            </a:r>
          </a:p>
          <a:p>
            <a:pPr marL="457200" indent="-457200">
              <a:buFont typeface="Wingdings" panose="05000000000000000000" pitchFamily="2" charset="2"/>
              <a:buNone/>
            </a:pPr>
            <a:r>
              <a:rPr lang="pt-BR" altLang="pt-BR" sz="2000" b="0"/>
              <a:t>	Isso tudo nos permite definir critérios formais de desenho de uma </a:t>
            </a:r>
            <a:r>
              <a:rPr lang="pt-BR" altLang="pt-BR" sz="2000" b="0" i="1"/>
              <a:t>base de dados</a:t>
            </a:r>
            <a:r>
              <a:rPr lang="pt-BR" altLang="pt-BR" sz="2000" b="0"/>
              <a:t>, tema esse que será alvo de muitas outras disciplinas de nosso curso. Em nossa disciplina, todavia, apenas nos utilizaremos dessa noção simplificada, para apresentar uma Relação como a representação de dados na forma de tabelas. 	</a:t>
            </a:r>
          </a:p>
        </p:txBody>
      </p:sp>
      <p:sp>
        <p:nvSpPr>
          <p:cNvPr id="112643"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Conceituando Relações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4294967295"/>
          </p:nvPr>
        </p:nvSpPr>
        <p:spPr>
          <a:xfrm>
            <a:off x="179388" y="692150"/>
            <a:ext cx="8424862" cy="5976938"/>
          </a:xfrm>
        </p:spPr>
        <p:txBody>
          <a:bodyPr/>
          <a:lstStyle/>
          <a:p>
            <a:pPr marL="457200" indent="-457200">
              <a:buFont typeface="Wingdings" panose="05000000000000000000" pitchFamily="2" charset="2"/>
              <a:buNone/>
            </a:pPr>
            <a:r>
              <a:rPr lang="pt-BR" altLang="pt-BR" sz="2000" b="0" i="1" dirty="0"/>
              <a:t>	</a:t>
            </a:r>
            <a:r>
              <a:rPr lang="pt-BR" altLang="pt-BR" sz="2000" b="0" dirty="0"/>
              <a:t>Esta definição aproxima-a da representação natural dos dados, normalmente aquela que é apreendida por usuários não especializados. </a:t>
            </a:r>
          </a:p>
          <a:p>
            <a:pPr marL="457200" indent="-457200">
              <a:buFont typeface="Wingdings" panose="05000000000000000000" pitchFamily="2" charset="2"/>
              <a:buNone/>
            </a:pPr>
            <a:r>
              <a:rPr lang="pt-BR" altLang="pt-BR" sz="2000" b="0" dirty="0"/>
              <a:t>	Talvez dê a falsa impressão a esse tipo de usuário que, ao manipular dados num Access ele já seja um “especialista” em dados, mas por outro lado a visão que esse usuário tem de tabelas, linhas, colunas, chaves, entre outras estruturas, também não estão completamente dissociadas da realidade comum de um DBA ou de um AD.</a:t>
            </a:r>
          </a:p>
        </p:txBody>
      </p:sp>
      <p:sp>
        <p:nvSpPr>
          <p:cNvPr id="11269"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Conceituando Relações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4294967295"/>
          </p:nvPr>
        </p:nvSpPr>
        <p:spPr>
          <a:xfrm>
            <a:off x="250825" y="765175"/>
            <a:ext cx="8351838" cy="5949950"/>
          </a:xfrm>
        </p:spPr>
        <p:txBody>
          <a:bodyPr/>
          <a:lstStyle/>
          <a:p>
            <a:pPr marL="457200" indent="-457200">
              <a:buFont typeface="Wingdings" panose="05000000000000000000" pitchFamily="2" charset="2"/>
              <a:buNone/>
            </a:pPr>
            <a:r>
              <a:rPr lang="pt-BR" altLang="pt-BR" sz="2000" b="0" i="1" dirty="0"/>
              <a:t>	</a:t>
            </a:r>
            <a:r>
              <a:rPr lang="pt-BR" altLang="pt-BR" sz="2000" b="0" dirty="0"/>
              <a:t>São </a:t>
            </a:r>
            <a:r>
              <a:rPr lang="pt-BR" altLang="pt-BR" sz="2000" b="0" dirty="0">
                <a:solidFill>
                  <a:schemeClr val="hlink"/>
                </a:solidFill>
              </a:rPr>
              <a:t>atributos</a:t>
            </a:r>
            <a:r>
              <a:rPr lang="pt-BR" altLang="pt-BR" sz="2000" b="0" dirty="0"/>
              <a:t> (cada uma das colunas, também chamados erroneamente de campos, que tem suas origens em outros modelos de armazenamento de dados, não das estruturas de dados relacionais) de uma relação todos os dados que a integram. </a:t>
            </a:r>
          </a:p>
          <a:p>
            <a:pPr marL="457200" indent="-457200">
              <a:buFont typeface="Wingdings" panose="05000000000000000000" pitchFamily="2" charset="2"/>
              <a:buNone/>
            </a:pPr>
            <a:r>
              <a:rPr lang="pt-BR" altLang="pt-BR" sz="2000" b="0" dirty="0"/>
              <a:t>	São </a:t>
            </a:r>
            <a:r>
              <a:rPr lang="pt-BR" altLang="pt-BR" sz="2000" b="0" dirty="0" err="1">
                <a:solidFill>
                  <a:schemeClr val="hlink"/>
                </a:solidFill>
              </a:rPr>
              <a:t>tuplas</a:t>
            </a:r>
            <a:r>
              <a:rPr lang="pt-BR" altLang="pt-BR" sz="2000" b="0" dirty="0"/>
              <a:t> (cada uma das linhas) da relação o conjunto dos valores dos atributos referentes a cada ocorrência. </a:t>
            </a:r>
          </a:p>
          <a:p>
            <a:pPr marL="457200" indent="-457200">
              <a:buFont typeface="Wingdings" panose="05000000000000000000" pitchFamily="2" charset="2"/>
              <a:buNone/>
            </a:pPr>
            <a:r>
              <a:rPr lang="pt-BR" altLang="pt-BR" sz="2000" b="0" dirty="0"/>
              <a:t>	</a:t>
            </a:r>
          </a:p>
        </p:txBody>
      </p:sp>
      <p:sp>
        <p:nvSpPr>
          <p:cNvPr id="12291"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Aspectos formais das relações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4294967295"/>
          </p:nvPr>
        </p:nvSpPr>
        <p:spPr>
          <a:xfrm>
            <a:off x="323850" y="692150"/>
            <a:ext cx="8207375" cy="5832475"/>
          </a:xfrm>
        </p:spPr>
        <p:txBody>
          <a:bodyPr/>
          <a:lstStyle/>
          <a:p>
            <a:pPr marL="457200" indent="-457200">
              <a:buFont typeface="Wingdings" panose="05000000000000000000" pitchFamily="2" charset="2"/>
              <a:buNone/>
            </a:pPr>
            <a:r>
              <a:rPr lang="pt-BR" altLang="pt-BR" sz="2000" b="0" i="1" dirty="0"/>
              <a:t>	</a:t>
            </a:r>
            <a:r>
              <a:rPr lang="pt-BR" altLang="pt-BR" sz="2000" b="0" dirty="0"/>
              <a:t>Ao número de atributos de uma relação dá-se o nome de </a:t>
            </a:r>
            <a:r>
              <a:rPr lang="pt-BR" altLang="pt-BR" sz="2000" b="0" dirty="0">
                <a:solidFill>
                  <a:schemeClr val="hlink"/>
                </a:solidFill>
              </a:rPr>
              <a:t>grau</a:t>
            </a:r>
            <a:r>
              <a:rPr lang="pt-BR" altLang="pt-BR" sz="2000" b="0" dirty="0"/>
              <a:t> da relação, e ao número de </a:t>
            </a:r>
            <a:r>
              <a:rPr lang="pt-BR" altLang="pt-BR" sz="2000" b="0" dirty="0" err="1"/>
              <a:t>tuplas</a:t>
            </a:r>
            <a:r>
              <a:rPr lang="pt-BR" altLang="pt-BR" sz="2000" b="0" dirty="0"/>
              <a:t> o de </a:t>
            </a:r>
            <a:r>
              <a:rPr lang="pt-BR" altLang="pt-BR" sz="2000" b="0" dirty="0">
                <a:solidFill>
                  <a:schemeClr val="hlink"/>
                </a:solidFill>
              </a:rPr>
              <a:t>dimensão</a:t>
            </a:r>
            <a:r>
              <a:rPr lang="pt-BR" altLang="pt-BR" sz="2000" b="0" dirty="0"/>
              <a:t> da relação. </a:t>
            </a:r>
          </a:p>
          <a:p>
            <a:pPr marL="457200" indent="-457200">
              <a:buFont typeface="Wingdings" panose="05000000000000000000" pitchFamily="2" charset="2"/>
              <a:buNone/>
            </a:pPr>
            <a:r>
              <a:rPr lang="pt-BR" altLang="pt-BR" sz="2000" b="0" dirty="0"/>
              <a:t>	A enumeração dos atributos duma relação constitui o </a:t>
            </a:r>
            <a:r>
              <a:rPr lang="pt-BR" altLang="pt-BR" sz="2000" b="0" dirty="0">
                <a:solidFill>
                  <a:schemeClr val="hlink"/>
                </a:solidFill>
              </a:rPr>
              <a:t>esquema</a:t>
            </a:r>
            <a:r>
              <a:rPr lang="pt-BR" altLang="pt-BR" sz="2000" b="0" dirty="0"/>
              <a:t> da </a:t>
            </a:r>
            <a:r>
              <a:rPr lang="pt-BR" altLang="pt-BR" sz="2000" b="0" dirty="0">
                <a:solidFill>
                  <a:schemeClr val="hlink"/>
                </a:solidFill>
              </a:rPr>
              <a:t>relação</a:t>
            </a:r>
            <a:r>
              <a:rPr lang="pt-BR" altLang="pt-BR" sz="2000" b="0" dirty="0"/>
              <a:t>, e a enumeração das </a:t>
            </a:r>
            <a:r>
              <a:rPr lang="pt-BR" altLang="pt-BR" sz="2000" b="0" dirty="0" err="1"/>
              <a:t>tuplas</a:t>
            </a:r>
            <a:r>
              <a:rPr lang="pt-BR" altLang="pt-BR" sz="2000" b="0" dirty="0"/>
              <a:t>, ou seja, os valores concretos dos atributos, o </a:t>
            </a:r>
            <a:r>
              <a:rPr lang="pt-BR" altLang="pt-BR" sz="2000" b="0" dirty="0">
                <a:solidFill>
                  <a:schemeClr val="hlink"/>
                </a:solidFill>
              </a:rPr>
              <a:t>estado</a:t>
            </a:r>
            <a:r>
              <a:rPr lang="pt-BR" altLang="pt-BR" sz="2000" b="0" dirty="0"/>
              <a:t> da </a:t>
            </a:r>
            <a:r>
              <a:rPr lang="pt-BR" altLang="pt-BR" sz="2000" b="0" dirty="0">
                <a:solidFill>
                  <a:schemeClr val="hlink"/>
                </a:solidFill>
              </a:rPr>
              <a:t>relação</a:t>
            </a:r>
            <a:r>
              <a:rPr lang="pt-BR" altLang="pt-BR" sz="2000" b="0" dirty="0"/>
              <a:t>. </a:t>
            </a:r>
          </a:p>
          <a:p>
            <a:pPr marL="457200" indent="-457200">
              <a:buFont typeface="Wingdings" panose="05000000000000000000" pitchFamily="2" charset="2"/>
              <a:buNone/>
            </a:pPr>
            <a:r>
              <a:rPr lang="pt-BR" altLang="pt-BR" sz="2000" b="0" dirty="0"/>
              <a:t>	</a:t>
            </a:r>
          </a:p>
        </p:txBody>
      </p:sp>
      <p:sp>
        <p:nvSpPr>
          <p:cNvPr id="114691"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Aspectos formais das relações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4294967295"/>
          </p:nvPr>
        </p:nvSpPr>
        <p:spPr>
          <a:xfrm>
            <a:off x="179388" y="692150"/>
            <a:ext cx="8496300" cy="6192838"/>
          </a:xfrm>
        </p:spPr>
        <p:txBody>
          <a:bodyPr/>
          <a:lstStyle/>
          <a:p>
            <a:pPr marL="457200" indent="-457200">
              <a:buFont typeface="Wingdings" panose="05000000000000000000" pitchFamily="2" charset="2"/>
              <a:buNone/>
            </a:pPr>
            <a:r>
              <a:rPr lang="pt-BR" altLang="pt-BR" sz="2000" b="0" i="1" dirty="0"/>
              <a:t>	</a:t>
            </a:r>
            <a:r>
              <a:rPr lang="pt-BR" altLang="pt-BR" sz="2000" b="0" dirty="0"/>
              <a:t>Enquanto, em tese, os atributos de uma relação se mantêm estáveis no tempo e, por conseguinte, o grau e o esquema da relação não variam, o mesmo não se passa com o estado e com a dimensão dessa mesma relação.</a:t>
            </a:r>
          </a:p>
          <a:p>
            <a:pPr marL="457200" indent="-457200">
              <a:buFont typeface="Wingdings" panose="05000000000000000000" pitchFamily="2" charset="2"/>
              <a:buNone/>
            </a:pPr>
            <a:r>
              <a:rPr lang="pt-BR" altLang="pt-BR" sz="2000" b="0" dirty="0"/>
              <a:t>	Dizemos em tese, pois nem sempre uma estrutura de dados foi bem definida quando criada. Noutras vezes o foi, mas regras de negócio estão longe de serem estáticas, o que em geral leva a inclusão de novos atributos.</a:t>
            </a:r>
          </a:p>
          <a:p>
            <a:pPr marL="457200" indent="-457200">
              <a:buFont typeface="Wingdings" panose="05000000000000000000" pitchFamily="2" charset="2"/>
              <a:buNone/>
            </a:pPr>
            <a:r>
              <a:rPr lang="pt-BR" altLang="pt-BR" sz="2000" b="0" dirty="0"/>
              <a:t>	</a:t>
            </a:r>
          </a:p>
        </p:txBody>
      </p:sp>
      <p:sp>
        <p:nvSpPr>
          <p:cNvPr id="13317"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Aspectos formais das relações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4294967295"/>
          </p:nvPr>
        </p:nvSpPr>
        <p:spPr>
          <a:xfrm>
            <a:off x="179388" y="692150"/>
            <a:ext cx="8496300" cy="5545138"/>
          </a:xfrm>
        </p:spPr>
        <p:txBody>
          <a:bodyPr/>
          <a:lstStyle/>
          <a:p>
            <a:pPr marL="457200" indent="-457200">
              <a:lnSpc>
                <a:spcPct val="130000"/>
              </a:lnSpc>
              <a:buFont typeface="Wingdings" panose="05000000000000000000" pitchFamily="2" charset="2"/>
              <a:buNone/>
            </a:pPr>
            <a:r>
              <a:rPr lang="pt-BR" altLang="pt-BR" sz="2000" b="0" dirty="0"/>
              <a:t>	Pode ser que goleiro fazer gol fosse impensável nos primeiros tempos do futebol, o que poderia até levar uma separação dos atributos do goleiro dos jogadores ditos de “linha” (nesse caso, linha apenas representa os jogadores que não podem usar as mãos para tocar na bola). </a:t>
            </a:r>
          </a:p>
          <a:p>
            <a:pPr marL="457200" indent="-457200">
              <a:lnSpc>
                <a:spcPct val="125000"/>
              </a:lnSpc>
              <a:buFont typeface="Wingdings" panose="05000000000000000000" pitchFamily="2" charset="2"/>
              <a:buNone/>
            </a:pPr>
            <a:r>
              <a:rPr lang="pt-BR" altLang="pt-BR" sz="2000" b="0" dirty="0"/>
              <a:t>	Só que os fatos teimam em desmentir crenças, o que nos leva muitas vezes a ter que rever nossos conceitos que levaram a construção original de nossa estrutura de dados.</a:t>
            </a:r>
          </a:p>
          <a:p>
            <a:pPr marL="457200" indent="-457200">
              <a:lnSpc>
                <a:spcPct val="130000"/>
              </a:lnSpc>
              <a:buFont typeface="Wingdings" panose="05000000000000000000" pitchFamily="2" charset="2"/>
              <a:buNone/>
            </a:pPr>
            <a:endParaRPr lang="pt-BR" altLang="pt-BR" sz="2000" b="0" dirty="0"/>
          </a:p>
        </p:txBody>
      </p:sp>
      <p:sp>
        <p:nvSpPr>
          <p:cNvPr id="116740"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Aspectos formais das relações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a:xfrm>
            <a:off x="107950" y="763588"/>
            <a:ext cx="8424863" cy="5761037"/>
          </a:xfrm>
        </p:spPr>
        <p:txBody>
          <a:bodyPr/>
          <a:lstStyle/>
          <a:p>
            <a:pPr marL="457200" indent="-457200">
              <a:buFont typeface="Wingdings" panose="05000000000000000000" pitchFamily="2" charset="2"/>
              <a:buNone/>
            </a:pPr>
            <a:r>
              <a:rPr lang="pt-BR" altLang="pt-BR" sz="2000" b="0"/>
              <a:t>	De fato poderemos acrescentar, alterar ou remover </a:t>
            </a:r>
            <a:r>
              <a:rPr lang="pt-BR" altLang="pt-BR" sz="2000" b="0">
                <a:solidFill>
                  <a:schemeClr val="hlink"/>
                </a:solidFill>
              </a:rPr>
              <a:t>tuplas</a:t>
            </a:r>
            <a:r>
              <a:rPr lang="pt-BR" altLang="pt-BR" sz="2000" b="0"/>
              <a:t> de qualquer</a:t>
            </a:r>
            <a:r>
              <a:rPr lang="pt-BR" altLang="pt-BR" sz="2000" b="0">
                <a:solidFill>
                  <a:schemeClr val="hlink"/>
                </a:solidFill>
              </a:rPr>
              <a:t> relação</a:t>
            </a:r>
            <a:r>
              <a:rPr lang="pt-BR" altLang="pt-BR" sz="2000" b="0"/>
              <a:t>. Mais que isso, é exatamente esse comportamento é o esperado efetivamente, pois essa é a dinâmica que leva a construção desses modelos de dados.</a:t>
            </a:r>
          </a:p>
          <a:p>
            <a:pPr marL="457200" indent="-457200">
              <a:buFont typeface="Wingdings" panose="05000000000000000000" pitchFamily="2" charset="2"/>
              <a:buNone/>
            </a:pPr>
            <a:r>
              <a:rPr lang="pt-BR" altLang="pt-BR" sz="2000" b="0"/>
              <a:t>	E, embora teoricamente, as demais estruturas sejam rígidas, elas somente o serão até que ocorra uma mudança nas regras de negócio que levaram a sua criação.</a:t>
            </a:r>
          </a:p>
        </p:txBody>
      </p:sp>
      <p:sp>
        <p:nvSpPr>
          <p:cNvPr id="14341"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Aspectos formais das relações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4294967295"/>
          </p:nvPr>
        </p:nvSpPr>
        <p:spPr>
          <a:xfrm>
            <a:off x="179388" y="765175"/>
            <a:ext cx="8496300" cy="6192838"/>
          </a:xfrm>
        </p:spPr>
        <p:txBody>
          <a:bodyPr/>
          <a:lstStyle/>
          <a:p>
            <a:pPr marL="457200" indent="-457200">
              <a:buFont typeface="Wingdings" panose="05000000000000000000" pitchFamily="2" charset="2"/>
              <a:buNone/>
            </a:pPr>
            <a:r>
              <a:rPr lang="pt-BR" altLang="pt-BR" sz="2000" b="0"/>
              <a:t>	Vamos pensar num esquema de relação que represente jogadores de futebol (mas poderiam ser de hóquei, de volei, de basquete, ou seja, de qualquer esporte coletivo):</a:t>
            </a:r>
          </a:p>
          <a:p>
            <a:pPr marL="457200" indent="-457200">
              <a:buFont typeface="Wingdings" panose="05000000000000000000" pitchFamily="2" charset="2"/>
              <a:buNone/>
            </a:pPr>
            <a:r>
              <a:rPr lang="pt-BR" altLang="pt-BR" sz="2000" b="0"/>
              <a:t>	Jogador = (“Código do Jogador”, “Número da Camisa“, “apelido”, “nome completo“, “nacionalidade“, “data de nascimento”, “clube atual“, “número de gols marcados na carreira“, “número de gols na competição“),</a:t>
            </a:r>
          </a:p>
        </p:txBody>
      </p:sp>
      <p:sp>
        <p:nvSpPr>
          <p:cNvPr id="15363"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Exemplo de Relação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4294967295"/>
          </p:nvPr>
        </p:nvSpPr>
        <p:spPr>
          <a:xfrm>
            <a:off x="179388" y="765175"/>
            <a:ext cx="8496300" cy="6192838"/>
          </a:xfrm>
        </p:spPr>
        <p:txBody>
          <a:bodyPr/>
          <a:lstStyle/>
          <a:p>
            <a:pPr marL="457200" indent="-457200">
              <a:buFont typeface="Wingdings" panose="05000000000000000000" pitchFamily="2" charset="2"/>
              <a:buNone/>
            </a:pPr>
            <a:r>
              <a:rPr lang="pt-BR" altLang="pt-BR" sz="2000" b="0"/>
              <a:t>	Notemos uma sutil, mas importante “mudança de ideia”. Tanto faz, em tese, guardarmos a idade ou a data de nascimento, certo?</a:t>
            </a:r>
          </a:p>
          <a:p>
            <a:pPr marL="457200" indent="-457200">
              <a:buFont typeface="Wingdings" panose="05000000000000000000" pitchFamily="2" charset="2"/>
              <a:buNone/>
            </a:pPr>
            <a:r>
              <a:rPr lang="pt-BR" altLang="pt-BR" sz="2000" b="0"/>
              <a:t>	Mas, dados são jogados fora?</a:t>
            </a:r>
          </a:p>
          <a:p>
            <a:pPr marL="457200" indent="-457200">
              <a:buFont typeface="Wingdings" panose="05000000000000000000" pitchFamily="2" charset="2"/>
              <a:buNone/>
            </a:pPr>
            <a:r>
              <a:rPr lang="pt-BR" altLang="pt-BR" sz="2000" b="0"/>
              <a:t>	Se aproveitarmos os dados indefinidamente, não seria de estranhar que um jogador com 35 anos, aparecesse em algum boletim com apenas 17 anos, os mesmos quando teria participado pela primeira vez do campeonato...</a:t>
            </a:r>
          </a:p>
        </p:txBody>
      </p:sp>
      <p:sp>
        <p:nvSpPr>
          <p:cNvPr id="118787"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Exemplo de Relação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50825" y="139348"/>
            <a:ext cx="8229600" cy="480131"/>
          </a:xfrm>
        </p:spPr>
        <p:txBody>
          <a:bodyPr/>
          <a:lstStyle/>
          <a:p>
            <a:r>
              <a:rPr lang="pt-BR" altLang="pt-BR" sz="2800" dirty="0"/>
              <a:t>Agenda</a:t>
            </a:r>
          </a:p>
        </p:txBody>
      </p:sp>
      <p:sp>
        <p:nvSpPr>
          <p:cNvPr id="5123" name="Rectangle 3"/>
          <p:cNvSpPr>
            <a:spLocks noGrp="1" noChangeArrowheads="1"/>
          </p:cNvSpPr>
          <p:nvPr>
            <p:ph type="body" idx="4294967295"/>
          </p:nvPr>
        </p:nvSpPr>
        <p:spPr>
          <a:xfrm>
            <a:off x="323850" y="1052513"/>
            <a:ext cx="8229600" cy="5545137"/>
          </a:xfrm>
        </p:spPr>
        <p:txBody>
          <a:bodyPr/>
          <a:lstStyle/>
          <a:p>
            <a:pPr>
              <a:spcBef>
                <a:spcPts val="300"/>
              </a:spcBef>
            </a:pPr>
            <a:r>
              <a:rPr lang="pt-BR" altLang="pt-BR" sz="2000" b="0" dirty="0"/>
              <a:t>Fundamentos da Teoria Relacional</a:t>
            </a:r>
          </a:p>
          <a:p>
            <a:pPr>
              <a:spcBef>
                <a:spcPts val="300"/>
              </a:spcBef>
            </a:pPr>
            <a:r>
              <a:rPr lang="pt-BR" altLang="pt-BR" sz="2000" b="0" dirty="0"/>
              <a:t>Conceituação de Bases de Dados</a:t>
            </a:r>
          </a:p>
          <a:p>
            <a:pPr>
              <a:spcBef>
                <a:spcPts val="300"/>
              </a:spcBef>
            </a:pPr>
            <a:r>
              <a:rPr lang="pt-BR" altLang="pt-BR" sz="2000" b="0" dirty="0"/>
              <a:t>Atributos e Chaves</a:t>
            </a:r>
          </a:p>
          <a:p>
            <a:pPr lvl="1">
              <a:spcBef>
                <a:spcPts val="300"/>
              </a:spcBef>
              <a:buFontTx/>
              <a:buNone/>
            </a:pPr>
            <a:endParaRPr lang="pt-BR" altLang="pt-BR" sz="2000" dirty="0"/>
          </a:p>
          <a:p>
            <a:pPr>
              <a:spcBef>
                <a:spcPts val="300"/>
              </a:spcBef>
            </a:pPr>
            <a:endParaRPr lang="pt-BR" altLang="pt-BR" sz="2000" b="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pt-BR" altLang="pt-BR"/>
              <a:t>O que é válido?</a:t>
            </a:r>
          </a:p>
        </p:txBody>
      </p:sp>
      <p:sp>
        <p:nvSpPr>
          <p:cNvPr id="16387" name="Rectangle 3"/>
          <p:cNvSpPr>
            <a:spLocks noGrp="1" noChangeArrowheads="1"/>
          </p:cNvSpPr>
          <p:nvPr>
            <p:ph type="body" idx="1"/>
          </p:nvPr>
        </p:nvSpPr>
        <p:spPr/>
        <p:txBody>
          <a:bodyPr/>
          <a:lstStyle/>
          <a:p>
            <a:pPr>
              <a:buFont typeface="Wingdings" panose="05000000000000000000" pitchFamily="2" charset="2"/>
              <a:buNone/>
            </a:pPr>
            <a:r>
              <a:rPr lang="pt-BR" altLang="pt-BR" sz="2000" b="0" dirty="0">
                <a:solidFill>
                  <a:schemeClr val="bg2"/>
                </a:solidFill>
              </a:rPr>
              <a:t>	Chama-se </a:t>
            </a:r>
            <a:r>
              <a:rPr lang="pt-BR" altLang="pt-BR" sz="2000" b="0" dirty="0">
                <a:solidFill>
                  <a:schemeClr val="hlink"/>
                </a:solidFill>
              </a:rPr>
              <a:t>domínio </a:t>
            </a:r>
            <a:r>
              <a:rPr lang="pt-BR" altLang="pt-BR" sz="2000" b="0" dirty="0">
                <a:solidFill>
                  <a:schemeClr val="bg2"/>
                </a:solidFill>
              </a:rPr>
              <a:t>o conjunto dos possíveis valores dos atributos. No exemplo anterior, para cada atributo, podemos identificar </a:t>
            </a:r>
            <a:r>
              <a:rPr lang="pt-BR" altLang="pt-BR" sz="2000" b="0" dirty="0">
                <a:solidFill>
                  <a:schemeClr val="hlink"/>
                </a:solidFill>
              </a:rPr>
              <a:t>domínios </a:t>
            </a:r>
            <a:r>
              <a:rPr lang="pt-BR" altLang="pt-BR" sz="2000" b="0" dirty="0">
                <a:solidFill>
                  <a:schemeClr val="bg2"/>
                </a:solidFill>
              </a:rPr>
              <a:t>com naturezas bastante diferentes. Assim para o número (“número da camisa“) o domínio será o conjunto dos números inteiros, únicos. Notar que antigamente seriam também sequencialmente atribuídos, conforme a posição do atleta (conhecido como WM) em campo e ainda variando de 1 até 11, pela posição ocupada no campo.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p:txBody>
          <a:bodyPr/>
          <a:lstStyle/>
          <a:p>
            <a:r>
              <a:rPr lang="pt-BR" altLang="pt-BR"/>
              <a:t>O que é válido?</a:t>
            </a:r>
          </a:p>
        </p:txBody>
      </p:sp>
      <p:sp>
        <p:nvSpPr>
          <p:cNvPr id="120835" name="Rectangle 3"/>
          <p:cNvSpPr>
            <a:spLocks noGrp="1" noChangeArrowheads="1"/>
          </p:cNvSpPr>
          <p:nvPr>
            <p:ph type="body" idx="4294967295"/>
          </p:nvPr>
        </p:nvSpPr>
        <p:spPr/>
        <p:txBody>
          <a:bodyPr/>
          <a:lstStyle/>
          <a:p>
            <a:pPr>
              <a:buFont typeface="Wingdings" panose="05000000000000000000" pitchFamily="2" charset="2"/>
              <a:buNone/>
            </a:pPr>
            <a:r>
              <a:rPr lang="pt-BR" altLang="pt-BR" sz="2000" b="0">
                <a:solidFill>
                  <a:schemeClr val="bg2"/>
                </a:solidFill>
              </a:rPr>
              <a:t>	Atualmente, é permitido qualquer número inteiro ao jogador de futebol, portanto uma regra que obrigasse a inscrição sequencial das camisas, estaria errada agora, embora correta no passado.</a:t>
            </a:r>
          </a:p>
          <a:p>
            <a:pPr>
              <a:buFont typeface="Wingdings" panose="05000000000000000000" pitchFamily="2" charset="2"/>
              <a:buNone/>
            </a:pPr>
            <a:r>
              <a:rPr lang="pt-BR" altLang="pt-BR" sz="2000" b="0">
                <a:solidFill>
                  <a:schemeClr val="bg2"/>
                </a:solidFill>
              </a:rPr>
              <a:t>	Já para o nome será o corpo dos caracteres alfabéticos limitadas a um determinado comprimento.</a:t>
            </a:r>
          </a:p>
          <a:p>
            <a:pPr>
              <a:buFont typeface="Wingdings" panose="05000000000000000000" pitchFamily="2" charset="2"/>
              <a:buNone/>
            </a:pPr>
            <a:r>
              <a:rPr lang="pt-BR" altLang="pt-BR" sz="2000" b="0">
                <a:solidFill>
                  <a:schemeClr val="bg2"/>
                </a:solidFill>
              </a:rPr>
              <a:t>	Há atributos que podem ser datas e ainda outros que podem, em algum momento, serem nulos.</a:t>
            </a:r>
          </a:p>
          <a:p>
            <a:pPr>
              <a:buFont typeface="Wingdings" panose="05000000000000000000" pitchFamily="2" charset="2"/>
              <a:buNone/>
            </a:pPr>
            <a:r>
              <a:rPr lang="pt-BR" altLang="pt-BR" sz="2000" b="0">
                <a:solidFill>
                  <a:schemeClr val="bg2"/>
                </a:solidFill>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p:txBody>
          <a:bodyPr/>
          <a:lstStyle/>
          <a:p>
            <a:r>
              <a:rPr lang="pt-BR" altLang="pt-BR"/>
              <a:t>O que é válido?</a:t>
            </a:r>
          </a:p>
        </p:txBody>
      </p:sp>
      <p:sp>
        <p:nvSpPr>
          <p:cNvPr id="121859" name="Rectangle 3"/>
          <p:cNvSpPr>
            <a:spLocks noGrp="1" noChangeArrowheads="1"/>
          </p:cNvSpPr>
          <p:nvPr>
            <p:ph type="body" idx="4294967295"/>
          </p:nvPr>
        </p:nvSpPr>
        <p:spPr/>
        <p:txBody>
          <a:bodyPr/>
          <a:lstStyle/>
          <a:p>
            <a:pPr>
              <a:buFont typeface="Wingdings" panose="05000000000000000000" pitchFamily="2" charset="2"/>
              <a:buNone/>
            </a:pPr>
            <a:r>
              <a:rPr lang="pt-BR" altLang="pt-BR" sz="2000" b="0" dirty="0">
                <a:solidFill>
                  <a:schemeClr val="bg2"/>
                </a:solidFill>
              </a:rPr>
              <a:t>	Especial atenção deve ser dado ao atributo código do jogador, usualmente também pertencente ao corpo dos números inteiros, todavia esse código deve ser </a:t>
            </a:r>
            <a:r>
              <a:rPr lang="pt-BR" altLang="pt-BR" sz="2000" b="0" dirty="0">
                <a:solidFill>
                  <a:schemeClr val="hlink"/>
                </a:solidFill>
              </a:rPr>
              <a:t>exclusivo</a:t>
            </a:r>
            <a:r>
              <a:rPr lang="pt-BR" altLang="pt-BR" sz="2000" b="0" dirty="0">
                <a:solidFill>
                  <a:schemeClr val="bg2"/>
                </a:solidFill>
              </a:rPr>
              <a:t>, ou seja, não poderão existir dois jogadores com o mesmo número (axioma dos “</a:t>
            </a:r>
            <a:r>
              <a:rPr lang="pt-BR" altLang="pt-BR" sz="2000" b="0" dirty="0" err="1">
                <a:solidFill>
                  <a:schemeClr val="bg2"/>
                </a:solidFill>
              </a:rPr>
              <a:t>highlanders</a:t>
            </a:r>
            <a:r>
              <a:rPr lang="pt-BR" altLang="pt-BR" sz="2000" b="0" dirty="0">
                <a:solidFill>
                  <a:schemeClr val="bg2"/>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pt-BR" altLang="pt-BR"/>
              <a:t>Conceito preliminar de Base de Dados</a:t>
            </a:r>
          </a:p>
        </p:txBody>
      </p:sp>
      <p:sp>
        <p:nvSpPr>
          <p:cNvPr id="17413" name="Rectangle 3"/>
          <p:cNvSpPr>
            <a:spLocks noChangeArrowheads="1"/>
          </p:cNvSpPr>
          <p:nvPr/>
        </p:nvSpPr>
        <p:spPr bwMode="auto">
          <a:xfrm>
            <a:off x="323850" y="765175"/>
            <a:ext cx="822960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150000"/>
              </a:lnSpc>
              <a:spcBef>
                <a:spcPct val="30000"/>
              </a:spcBef>
              <a:buClr>
                <a:schemeClr val="bg2"/>
              </a:buClr>
              <a:buFont typeface="Wingdings" panose="05000000000000000000" pitchFamily="2" charset="2"/>
              <a:buChar char="§"/>
              <a:defRPr sz="2400" b="1">
                <a:solidFill>
                  <a:srgbClr val="000000"/>
                </a:solidFill>
                <a:latin typeface="Verdana" panose="020B0604030504040204" pitchFamily="34" charset="0"/>
              </a:defRPr>
            </a:lvl1pPr>
            <a:lvl2pPr marL="742950" indent="-285750">
              <a:lnSpc>
                <a:spcPct val="150000"/>
              </a:lnSpc>
              <a:spcBef>
                <a:spcPct val="30000"/>
              </a:spcBef>
              <a:buClr>
                <a:schemeClr val="bg2"/>
              </a:buClr>
              <a:buChar char="–"/>
              <a:defRPr sz="2400">
                <a:solidFill>
                  <a:srgbClr val="000000"/>
                </a:solidFill>
                <a:latin typeface="Verdana" panose="020B0604030504040204" pitchFamily="34" charset="0"/>
              </a:defRPr>
            </a:lvl2pPr>
            <a:lvl3pPr marL="1143000" indent="-228600">
              <a:lnSpc>
                <a:spcPct val="150000"/>
              </a:lnSpc>
              <a:spcBef>
                <a:spcPct val="30000"/>
              </a:spcBef>
              <a:buClr>
                <a:schemeClr val="bg2"/>
              </a:buClr>
              <a:buChar char="»"/>
              <a:defRPr sz="2000">
                <a:solidFill>
                  <a:srgbClr val="000000"/>
                </a:solidFill>
                <a:latin typeface="Verdana" panose="020B0604030504040204" pitchFamily="34" charset="0"/>
              </a:defRPr>
            </a:lvl3pPr>
            <a:lvl4pPr marL="1600200" indent="-228600">
              <a:lnSpc>
                <a:spcPct val="150000"/>
              </a:lnSpc>
              <a:spcBef>
                <a:spcPct val="30000"/>
              </a:spcBef>
              <a:buSzPct val="100000"/>
              <a:buChar char="–"/>
              <a:defRPr sz="2000">
                <a:solidFill>
                  <a:srgbClr val="000000"/>
                </a:solidFill>
                <a:latin typeface="Verdana" panose="020B0604030504040204" pitchFamily="34" charset="0"/>
              </a:defRPr>
            </a:lvl4pPr>
            <a:lvl5pPr marL="2057400" indent="-228600">
              <a:lnSpc>
                <a:spcPct val="150000"/>
              </a:lnSpc>
              <a:spcBef>
                <a:spcPct val="30000"/>
              </a:spcBef>
              <a:buSzPct val="100000"/>
              <a:buChar char="•"/>
              <a:defRPr sz="2000">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buChar char="•"/>
              <a:defRPr sz="2000">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buChar char="•"/>
              <a:defRPr sz="2000">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buChar char="•"/>
              <a:defRPr sz="2000">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buChar char="•"/>
              <a:defRPr sz="2000">
                <a:solidFill>
                  <a:srgbClr val="000000"/>
                </a:solidFill>
                <a:latin typeface="Verdana" panose="020B0604030504040204" pitchFamily="34" charset="0"/>
              </a:defRPr>
            </a:lvl9pPr>
          </a:lstStyle>
          <a:p>
            <a:pPr>
              <a:buFont typeface="Wingdings" panose="05000000000000000000" pitchFamily="2" charset="2"/>
              <a:buNone/>
            </a:pPr>
            <a:r>
              <a:rPr lang="pt-BR" altLang="pt-BR" sz="2000" b="0"/>
              <a:t>	Uma </a:t>
            </a:r>
            <a:r>
              <a:rPr lang="pt-BR" altLang="pt-BR" sz="2000" b="0" i="1">
                <a:solidFill>
                  <a:schemeClr val="hlink"/>
                </a:solidFill>
              </a:rPr>
              <a:t>Base de Dados (relacional)</a:t>
            </a:r>
            <a:r>
              <a:rPr lang="pt-BR" altLang="pt-BR" sz="2000" b="0" i="1"/>
              <a:t> </a:t>
            </a:r>
            <a:r>
              <a:rPr lang="pt-BR" altLang="pt-BR" sz="2000" b="0"/>
              <a:t>é um conjunto de relações. As vantagens apresentadas pelo modelo relacional são a existência de critérios bem definidos para desenho da Base de Dados, e a facilidade de conversão para uma implementação física suportada por um </a:t>
            </a:r>
            <a:r>
              <a:rPr lang="pt-BR" altLang="pt-BR" sz="2000" b="0" i="1">
                <a:solidFill>
                  <a:schemeClr val="hlink"/>
                </a:solidFill>
              </a:rPr>
              <a:t>Sistema de Gerenciador de Bases de Dados Relacional </a:t>
            </a:r>
            <a:r>
              <a:rPr lang="pt-BR" altLang="pt-BR" sz="2000" b="0">
                <a:solidFill>
                  <a:schemeClr val="hlink"/>
                </a:solidFill>
              </a:rPr>
              <a:t>(SGBDR)</a:t>
            </a:r>
            <a:r>
              <a:rPr lang="pt-BR" altLang="pt-BR" sz="2000" b="0"/>
              <a:t>. </a:t>
            </a:r>
            <a:endParaRPr lang="pt-BR" altLang="pt-BR" sz="2000" b="0" i="1">
              <a:solidFill>
                <a:schemeClr val="hlink"/>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p:txBody>
          <a:bodyPr/>
          <a:lstStyle/>
          <a:p>
            <a:r>
              <a:rPr lang="pt-BR" altLang="pt-BR"/>
              <a:t>Conceito preliminar de Base de Dados</a:t>
            </a:r>
          </a:p>
        </p:txBody>
      </p:sp>
      <p:sp>
        <p:nvSpPr>
          <p:cNvPr id="123907" name="Rectangle 3"/>
          <p:cNvSpPr>
            <a:spLocks noGrp="1" noChangeArrowheads="1"/>
          </p:cNvSpPr>
          <p:nvPr>
            <p:ph type="body" idx="4294967295"/>
          </p:nvPr>
        </p:nvSpPr>
        <p:spPr>
          <a:xfrm>
            <a:off x="374650" y="836613"/>
            <a:ext cx="8229600" cy="5832475"/>
          </a:xfrm>
        </p:spPr>
        <p:txBody>
          <a:bodyPr/>
          <a:lstStyle/>
          <a:p>
            <a:pPr>
              <a:buFont typeface="Wingdings" panose="05000000000000000000" pitchFamily="2" charset="2"/>
              <a:buNone/>
            </a:pPr>
            <a:r>
              <a:rPr lang="pt-BR" altLang="pt-BR" sz="2000" b="0"/>
              <a:t>	Notar desde já que, embora seja fácil passar do modelo lógico à implementação física, essa passagem está sempre condicionada pelas particularidades do </a:t>
            </a:r>
            <a:r>
              <a:rPr lang="pt-BR" altLang="pt-BR" sz="2000" b="0">
                <a:solidFill>
                  <a:schemeClr val="hlink"/>
                </a:solidFill>
              </a:rPr>
              <a:t>SGBDR</a:t>
            </a:r>
            <a:r>
              <a:rPr lang="pt-BR" altLang="pt-BR" sz="2000" b="0"/>
              <a:t>, pelo que nem sempre é possível fazê-lo de forma completa, no simples âmbito dos modelos teóricos.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p:txBody>
          <a:bodyPr/>
          <a:lstStyle/>
          <a:p>
            <a:r>
              <a:rPr lang="pt-BR" altLang="pt-BR"/>
              <a:t>Conceito preliminar de Base de Dados</a:t>
            </a:r>
          </a:p>
        </p:txBody>
      </p:sp>
      <p:sp>
        <p:nvSpPr>
          <p:cNvPr id="124931" name="Rectangle 3"/>
          <p:cNvSpPr>
            <a:spLocks noGrp="1" noChangeArrowheads="1"/>
          </p:cNvSpPr>
          <p:nvPr>
            <p:ph type="body" idx="4294967295"/>
          </p:nvPr>
        </p:nvSpPr>
        <p:spPr>
          <a:xfrm>
            <a:off x="374650" y="836613"/>
            <a:ext cx="8229600" cy="5832475"/>
          </a:xfrm>
        </p:spPr>
        <p:txBody>
          <a:bodyPr/>
          <a:lstStyle/>
          <a:p>
            <a:pPr>
              <a:buFont typeface="Wingdings" panose="05000000000000000000" pitchFamily="2" charset="2"/>
              <a:buNone/>
            </a:pPr>
            <a:r>
              <a:rPr lang="pt-BR" altLang="pt-BR" sz="2000" b="0"/>
              <a:t>	No contexto de uma </a:t>
            </a:r>
            <a:r>
              <a:rPr lang="pt-BR" altLang="pt-BR" sz="2000" b="0">
                <a:solidFill>
                  <a:schemeClr val="hlink"/>
                </a:solidFill>
              </a:rPr>
              <a:t>Base de Dados Relacional</a:t>
            </a:r>
            <a:r>
              <a:rPr lang="pt-BR" altLang="pt-BR" sz="2000" b="0"/>
              <a:t>, a cada </a:t>
            </a:r>
            <a:r>
              <a:rPr lang="pt-BR" altLang="pt-BR" sz="2000" b="0">
                <a:solidFill>
                  <a:schemeClr val="hlink"/>
                </a:solidFill>
              </a:rPr>
              <a:t>relação</a:t>
            </a:r>
            <a:r>
              <a:rPr lang="pt-BR" altLang="pt-BR" sz="2000" b="0"/>
              <a:t> corresponde uma </a:t>
            </a:r>
            <a:r>
              <a:rPr lang="pt-BR" altLang="pt-BR" sz="2000" b="0" i="1">
                <a:solidFill>
                  <a:schemeClr val="hlink"/>
                </a:solidFill>
              </a:rPr>
              <a:t>Tabela </a:t>
            </a:r>
            <a:r>
              <a:rPr lang="pt-BR" altLang="pt-BR" sz="2000" b="0"/>
              <a:t>da </a:t>
            </a:r>
            <a:r>
              <a:rPr lang="pt-BR" altLang="pt-BR" sz="2000" b="0">
                <a:solidFill>
                  <a:schemeClr val="hlink"/>
                </a:solidFill>
              </a:rPr>
              <a:t>Base de Dados</a:t>
            </a:r>
            <a:r>
              <a:rPr lang="pt-BR" altLang="pt-BR" sz="2000" b="0"/>
              <a:t>, a cada </a:t>
            </a:r>
            <a:r>
              <a:rPr lang="pt-BR" altLang="pt-BR" sz="2000" b="0" i="1">
                <a:solidFill>
                  <a:schemeClr val="hlink"/>
                </a:solidFill>
              </a:rPr>
              <a:t>atributo</a:t>
            </a:r>
            <a:r>
              <a:rPr lang="pt-BR" altLang="pt-BR" sz="2000" b="0" i="1"/>
              <a:t> </a:t>
            </a:r>
            <a:r>
              <a:rPr lang="pt-BR" altLang="pt-BR" sz="2000" b="0"/>
              <a:t>da </a:t>
            </a:r>
            <a:r>
              <a:rPr lang="pt-BR" altLang="pt-BR" sz="2000" b="0">
                <a:solidFill>
                  <a:schemeClr val="hlink"/>
                </a:solidFill>
              </a:rPr>
              <a:t>relação</a:t>
            </a:r>
            <a:r>
              <a:rPr lang="pt-BR" altLang="pt-BR" sz="2000" b="0"/>
              <a:t> uma </a:t>
            </a:r>
            <a:r>
              <a:rPr lang="pt-BR" altLang="pt-BR" sz="2000" b="0" i="1">
                <a:solidFill>
                  <a:schemeClr val="hlink"/>
                </a:solidFill>
              </a:rPr>
              <a:t>coluna</a:t>
            </a:r>
            <a:r>
              <a:rPr lang="pt-BR" altLang="pt-BR" sz="2000" b="0" i="1"/>
              <a:t> </a:t>
            </a:r>
            <a:r>
              <a:rPr lang="pt-BR" altLang="pt-BR" sz="2000" b="0"/>
              <a:t>da </a:t>
            </a:r>
            <a:r>
              <a:rPr lang="pt-BR" altLang="pt-BR" sz="2000" b="0">
                <a:solidFill>
                  <a:schemeClr val="hlink"/>
                </a:solidFill>
              </a:rPr>
              <a:t>tabela</a:t>
            </a:r>
            <a:r>
              <a:rPr lang="pt-BR" altLang="pt-BR" sz="2000" b="0"/>
              <a:t>, e a cada </a:t>
            </a:r>
            <a:r>
              <a:rPr lang="pt-BR" altLang="pt-BR" sz="2000" b="0" i="1">
                <a:solidFill>
                  <a:schemeClr val="hlink"/>
                </a:solidFill>
              </a:rPr>
              <a:t>tupla</a:t>
            </a:r>
            <a:r>
              <a:rPr lang="pt-BR" altLang="pt-BR" sz="2000" b="0" i="1"/>
              <a:t> </a:t>
            </a:r>
            <a:r>
              <a:rPr lang="pt-BR" altLang="pt-BR" sz="2000" b="0"/>
              <a:t>da </a:t>
            </a:r>
            <a:r>
              <a:rPr lang="pt-BR" altLang="pt-BR" sz="2000" b="0">
                <a:solidFill>
                  <a:schemeClr val="hlink"/>
                </a:solidFill>
              </a:rPr>
              <a:t>relação </a:t>
            </a:r>
            <a:r>
              <a:rPr lang="pt-BR" altLang="pt-BR" sz="2000" b="0"/>
              <a:t>(conjunto dos valores dos atributos referentes a cada ocorrência) uma </a:t>
            </a:r>
            <a:r>
              <a:rPr lang="pt-BR" altLang="pt-BR" sz="2000" b="0" i="1">
                <a:solidFill>
                  <a:schemeClr val="hlink"/>
                </a:solidFill>
              </a:rPr>
              <a:t>linha</a:t>
            </a:r>
            <a:r>
              <a:rPr lang="pt-BR" altLang="pt-BR" sz="2000" b="0" i="1"/>
              <a:t> </a:t>
            </a:r>
            <a:r>
              <a:rPr lang="pt-BR" altLang="pt-BR" sz="2000" b="0"/>
              <a:t>da </a:t>
            </a:r>
            <a:r>
              <a:rPr lang="pt-BR" altLang="pt-BR" sz="2000" b="0">
                <a:solidFill>
                  <a:schemeClr val="hlink"/>
                </a:solidFill>
              </a:rPr>
              <a:t>tabela</a:t>
            </a:r>
            <a:r>
              <a:rPr lang="pt-BR" altLang="pt-BR" sz="2000" b="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4925" y="68263"/>
            <a:ext cx="8229600" cy="530225"/>
          </a:xfrm>
        </p:spPr>
        <p:txBody>
          <a:bodyPr/>
          <a:lstStyle/>
          <a:p>
            <a:r>
              <a:rPr lang="pt-BR" altLang="pt-BR"/>
              <a:t>Exemplo: Tabelas Alunos e Disciplinas</a:t>
            </a:r>
          </a:p>
        </p:txBody>
      </p:sp>
      <p:sp>
        <p:nvSpPr>
          <p:cNvPr id="18435" name="Rectangle 3"/>
          <p:cNvSpPr>
            <a:spLocks noGrp="1" noChangeArrowheads="1"/>
          </p:cNvSpPr>
          <p:nvPr>
            <p:ph type="body" sz="half" idx="1"/>
          </p:nvPr>
        </p:nvSpPr>
        <p:spPr>
          <a:xfrm>
            <a:off x="111125" y="536700"/>
            <a:ext cx="4038600" cy="5832475"/>
          </a:xfrm>
        </p:spPr>
        <p:txBody>
          <a:bodyPr/>
          <a:lstStyle/>
          <a:p>
            <a:r>
              <a:rPr lang="pt-BR" altLang="pt-BR" sz="1800" b="0" dirty="0"/>
              <a:t>Tabela Alunos</a:t>
            </a:r>
          </a:p>
          <a:p>
            <a:endParaRPr lang="pt-BR" altLang="pt-BR" sz="1800" b="0" dirty="0"/>
          </a:p>
          <a:p>
            <a:endParaRPr lang="pt-BR" altLang="pt-BR" sz="1800" dirty="0"/>
          </a:p>
          <a:p>
            <a:endParaRPr lang="pt-BR" altLang="pt-BR" sz="1800" dirty="0"/>
          </a:p>
          <a:p>
            <a:endParaRPr lang="pt-BR" altLang="pt-BR" sz="1800" b="0" dirty="0"/>
          </a:p>
          <a:p>
            <a:r>
              <a:rPr lang="pt-BR" altLang="pt-BR" sz="1800" b="0" dirty="0"/>
              <a:t>Tabela Disciplinas</a:t>
            </a:r>
          </a:p>
        </p:txBody>
      </p:sp>
      <p:graphicFrame>
        <p:nvGraphicFramePr>
          <p:cNvPr id="206456" name="Group 632"/>
          <p:cNvGraphicFramePr>
            <a:graphicFrameLocks noGrp="1"/>
          </p:cNvGraphicFramePr>
          <p:nvPr>
            <p:ph sz="quarter" idx="2"/>
            <p:extLst>
              <p:ext uri="{D42A27DB-BD31-4B8C-83A1-F6EECF244321}">
                <p14:modId xmlns:p14="http://schemas.microsoft.com/office/powerpoint/2010/main" val="1281057297"/>
              </p:ext>
            </p:extLst>
          </p:nvPr>
        </p:nvGraphicFramePr>
        <p:xfrm>
          <a:off x="539750" y="1054101"/>
          <a:ext cx="8085137" cy="1808011"/>
        </p:xfrm>
        <a:graphic>
          <a:graphicData uri="http://schemas.openxmlformats.org/drawingml/2006/table">
            <a:tbl>
              <a:tblPr/>
              <a:tblGrid>
                <a:gridCol w="1972698">
                  <a:extLst>
                    <a:ext uri="{9D8B030D-6E8A-4147-A177-3AD203B41FA5}">
                      <a16:colId xmlns:a16="http://schemas.microsoft.com/office/drawing/2014/main" val="20000"/>
                    </a:ext>
                  </a:extLst>
                </a:gridCol>
                <a:gridCol w="2491600">
                  <a:extLst>
                    <a:ext uri="{9D8B030D-6E8A-4147-A177-3AD203B41FA5}">
                      <a16:colId xmlns:a16="http://schemas.microsoft.com/office/drawing/2014/main" val="20001"/>
                    </a:ext>
                  </a:extLst>
                </a:gridCol>
                <a:gridCol w="3620839">
                  <a:extLst>
                    <a:ext uri="{9D8B030D-6E8A-4147-A177-3AD203B41FA5}">
                      <a16:colId xmlns:a16="http://schemas.microsoft.com/office/drawing/2014/main" val="20002"/>
                    </a:ext>
                  </a:extLst>
                </a:gridCol>
              </a:tblGrid>
              <a:tr h="287266">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dirty="0" err="1">
                          <a:ln>
                            <a:noFill/>
                          </a:ln>
                          <a:solidFill>
                            <a:schemeClr val="bg2"/>
                          </a:solidFill>
                          <a:effectLst/>
                          <a:latin typeface="Verdana" panose="020B0604030504040204" pitchFamily="34" charset="0"/>
                          <a:cs typeface="Arial" panose="020B0604020202020204" pitchFamily="34" charset="0"/>
                        </a:rPr>
                        <a:t>Código</a:t>
                      </a:r>
                      <a:endParaRPr kumimoji="0" lang="en-US" altLang="pt-BR" sz="1600" b="0" i="1" u="none" strike="noStrike" cap="none" normalizeH="0" baseline="0" dirty="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Nome</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dirty="0" err="1">
                          <a:ln>
                            <a:noFill/>
                          </a:ln>
                          <a:solidFill>
                            <a:schemeClr val="bg2"/>
                          </a:solidFill>
                          <a:effectLst/>
                          <a:latin typeface="Verdana" panose="020B0604030504040204" pitchFamily="34" charset="0"/>
                          <a:cs typeface="Arial" panose="020B0604020202020204" pitchFamily="34" charset="0"/>
                        </a:rPr>
                        <a:t>Curso</a:t>
                      </a:r>
                      <a:endParaRPr kumimoji="0" lang="en-US" altLang="pt-BR" sz="1600" b="0" i="1" u="none" strike="noStrike" cap="none" normalizeH="0" baseline="0" dirty="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266">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dirty="0">
                          <a:ln>
                            <a:noFill/>
                          </a:ln>
                          <a:solidFill>
                            <a:schemeClr val="bg2"/>
                          </a:solidFill>
                          <a:effectLst/>
                          <a:latin typeface="Verdana" panose="020B0604030504040204" pitchFamily="34" charset="0"/>
                          <a:cs typeface="Arial" panose="020B0604020202020204" pitchFamily="34" charset="0"/>
                        </a:rPr>
                        <a:t>1</a:t>
                      </a:r>
                      <a:endParaRPr kumimoji="0" lang="en-US" altLang="pt-BR" sz="1600" b="0" i="1" u="none" strike="noStrike" cap="none" normalizeH="0" baseline="0" dirty="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Antonio Silva</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dirty="0" err="1">
                          <a:ln>
                            <a:noFill/>
                          </a:ln>
                          <a:solidFill>
                            <a:schemeClr val="bg2"/>
                          </a:solidFill>
                          <a:effectLst/>
                          <a:latin typeface="Verdana" panose="020B0604030504040204" pitchFamily="34" charset="0"/>
                          <a:cs typeface="Arial" panose="020B0604020202020204" pitchFamily="34" charset="0"/>
                        </a:rPr>
                        <a:t>Sistemas</a:t>
                      </a:r>
                      <a:r>
                        <a:rPr kumimoji="0" lang="en-US" altLang="pt-BR" sz="1600" b="0" i="0" u="none" strike="noStrike" cap="none" normalizeH="0" baseline="0" dirty="0">
                          <a:ln>
                            <a:noFill/>
                          </a:ln>
                          <a:solidFill>
                            <a:schemeClr val="bg2"/>
                          </a:solidFill>
                          <a:effectLst/>
                          <a:latin typeface="Verdana" panose="020B0604030504040204" pitchFamily="34" charset="0"/>
                          <a:cs typeface="Arial" panose="020B0604020202020204" pitchFamily="34" charset="0"/>
                        </a:rPr>
                        <a:t> </a:t>
                      </a:r>
                      <a:r>
                        <a:rPr kumimoji="0" lang="en-US" altLang="pt-BR" sz="1600" b="0" i="0" u="none" strike="noStrike" cap="none" normalizeH="0" baseline="0" dirty="0" err="1">
                          <a:ln>
                            <a:noFill/>
                          </a:ln>
                          <a:solidFill>
                            <a:schemeClr val="bg2"/>
                          </a:solidFill>
                          <a:effectLst/>
                          <a:latin typeface="Verdana" panose="020B0604030504040204" pitchFamily="34" charset="0"/>
                          <a:cs typeface="Arial" panose="020B0604020202020204" pitchFamily="34" charset="0"/>
                        </a:rPr>
                        <a:t>Informação</a:t>
                      </a:r>
                      <a:endParaRPr kumimoji="0" lang="en-US" altLang="pt-BR" sz="1600" b="0" i="1" u="none" strike="noStrike" cap="none" normalizeH="0" baseline="0" dirty="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569">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2</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dirty="0">
                          <a:ln>
                            <a:noFill/>
                          </a:ln>
                          <a:solidFill>
                            <a:schemeClr val="bg2"/>
                          </a:solidFill>
                          <a:effectLst/>
                          <a:latin typeface="Verdana" panose="020B0604030504040204" pitchFamily="34" charset="0"/>
                          <a:cs typeface="Arial" panose="020B0604020202020204" pitchFamily="34" charset="0"/>
                        </a:rPr>
                        <a:t>Ana Paula Cardoso</a:t>
                      </a:r>
                      <a:endParaRPr kumimoji="0" lang="en-US" altLang="pt-BR" sz="1600" b="0" i="1" u="none" strike="noStrike" cap="none" normalizeH="0" baseline="0" dirty="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dirty="0" err="1">
                          <a:ln>
                            <a:noFill/>
                          </a:ln>
                          <a:solidFill>
                            <a:schemeClr val="bg2"/>
                          </a:solidFill>
                          <a:effectLst/>
                          <a:latin typeface="Verdana" panose="020B0604030504040204" pitchFamily="34" charset="0"/>
                          <a:cs typeface="Arial" panose="020B0604020202020204" pitchFamily="34" charset="0"/>
                        </a:rPr>
                        <a:t>Publicidade</a:t>
                      </a:r>
                      <a:r>
                        <a:rPr kumimoji="0" lang="en-US" altLang="pt-BR" sz="1600" b="0" i="0" u="none" strike="noStrike" cap="none" normalizeH="0" baseline="0" dirty="0">
                          <a:ln>
                            <a:noFill/>
                          </a:ln>
                          <a:solidFill>
                            <a:schemeClr val="bg2"/>
                          </a:solidFill>
                          <a:effectLst/>
                          <a:latin typeface="Verdana" panose="020B0604030504040204" pitchFamily="34" charset="0"/>
                          <a:cs typeface="Arial" panose="020B0604020202020204" pitchFamily="34" charset="0"/>
                        </a:rPr>
                        <a:t> e Propaganda</a:t>
                      </a:r>
                      <a:endParaRPr kumimoji="0" lang="en-US" altLang="pt-BR" sz="1600" b="0" i="1" u="none" strike="noStrike" cap="none" normalizeH="0" baseline="0" dirty="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266">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3</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Beatriz Lima</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dirty="0" err="1">
                          <a:ln>
                            <a:noFill/>
                          </a:ln>
                          <a:solidFill>
                            <a:schemeClr val="bg2"/>
                          </a:solidFill>
                          <a:effectLst/>
                          <a:latin typeface="Verdana" panose="020B0604030504040204" pitchFamily="34" charset="0"/>
                          <a:cs typeface="Arial" panose="020B0604020202020204" pitchFamily="34" charset="0"/>
                        </a:rPr>
                        <a:t>Publicidade</a:t>
                      </a:r>
                      <a:r>
                        <a:rPr kumimoji="0" lang="en-US" altLang="pt-BR" sz="1600" b="0" i="0" u="none" strike="noStrike" cap="none" normalizeH="0" baseline="0" dirty="0">
                          <a:ln>
                            <a:noFill/>
                          </a:ln>
                          <a:solidFill>
                            <a:schemeClr val="bg2"/>
                          </a:solidFill>
                          <a:effectLst/>
                          <a:latin typeface="Verdana" panose="020B0604030504040204" pitchFamily="34" charset="0"/>
                          <a:cs typeface="Arial" panose="020B0604020202020204" pitchFamily="34" charset="0"/>
                        </a:rPr>
                        <a:t> e Propaganda</a:t>
                      </a:r>
                      <a:endParaRPr kumimoji="0" lang="en-US" altLang="pt-BR" sz="1600" b="0" i="1" u="none" strike="noStrike" cap="none" normalizeH="0" baseline="0" dirty="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7266">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4</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dirty="0">
                          <a:ln>
                            <a:noFill/>
                          </a:ln>
                          <a:solidFill>
                            <a:schemeClr val="bg2"/>
                          </a:solidFill>
                          <a:effectLst/>
                          <a:latin typeface="Verdana" panose="020B0604030504040204" pitchFamily="34" charset="0"/>
                          <a:cs typeface="Arial" panose="020B0604020202020204" pitchFamily="34" charset="0"/>
                        </a:rPr>
                        <a:t>Carlos Souza</a:t>
                      </a:r>
                      <a:endParaRPr kumimoji="0" lang="en-US" altLang="pt-BR" sz="1600" b="0" i="1" u="none" strike="noStrike" cap="none" normalizeH="0" baseline="0" dirty="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defRPr/>
                      </a:pPr>
                      <a:r>
                        <a:rPr kumimoji="0" lang="en-US" altLang="pt-BR" sz="1600" b="0" i="0" u="none" strike="noStrike" cap="none" normalizeH="0" baseline="0" dirty="0" err="1">
                          <a:ln>
                            <a:noFill/>
                          </a:ln>
                          <a:solidFill>
                            <a:schemeClr val="bg2"/>
                          </a:solidFill>
                          <a:effectLst/>
                          <a:latin typeface="Verdana" panose="020B0604030504040204" pitchFamily="34" charset="0"/>
                          <a:cs typeface="Arial" panose="020B0604020202020204" pitchFamily="34" charset="0"/>
                        </a:rPr>
                        <a:t>Sistemas</a:t>
                      </a:r>
                      <a:r>
                        <a:rPr kumimoji="0" lang="en-US" altLang="pt-BR" sz="1600" b="0" i="0" u="none" strike="noStrike" cap="none" normalizeH="0" baseline="0" dirty="0">
                          <a:ln>
                            <a:noFill/>
                          </a:ln>
                          <a:solidFill>
                            <a:schemeClr val="bg2"/>
                          </a:solidFill>
                          <a:effectLst/>
                          <a:latin typeface="Verdana" panose="020B0604030504040204" pitchFamily="34" charset="0"/>
                          <a:cs typeface="Arial" panose="020B0604020202020204" pitchFamily="34" charset="0"/>
                        </a:rPr>
                        <a:t> </a:t>
                      </a:r>
                      <a:r>
                        <a:rPr kumimoji="0" lang="en-US" altLang="pt-BR" sz="1600" b="0" i="0" u="none" strike="noStrike" cap="none" normalizeH="0" baseline="0" dirty="0" err="1">
                          <a:ln>
                            <a:noFill/>
                          </a:ln>
                          <a:solidFill>
                            <a:schemeClr val="bg2"/>
                          </a:solidFill>
                          <a:effectLst/>
                          <a:latin typeface="Verdana" panose="020B0604030504040204" pitchFamily="34" charset="0"/>
                          <a:cs typeface="Arial" panose="020B0604020202020204" pitchFamily="34" charset="0"/>
                        </a:rPr>
                        <a:t>Informação</a:t>
                      </a:r>
                      <a:endParaRPr kumimoji="0" lang="en-US" altLang="pt-BR" sz="1600" b="0" i="1" u="none" strike="noStrike" cap="none" normalizeH="0" baseline="0" dirty="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4202">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5</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Carolina Pauletti</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dirty="0" err="1">
                          <a:ln>
                            <a:noFill/>
                          </a:ln>
                          <a:solidFill>
                            <a:schemeClr val="bg2"/>
                          </a:solidFill>
                          <a:effectLst/>
                          <a:latin typeface="Verdana" panose="020B0604030504040204" pitchFamily="34" charset="0"/>
                          <a:cs typeface="Arial" panose="020B0604020202020204" pitchFamily="34" charset="0"/>
                        </a:rPr>
                        <a:t>Administração</a:t>
                      </a:r>
                      <a:endParaRPr kumimoji="0" lang="en-US" altLang="pt-BR" sz="1600" b="0" i="1" u="none" strike="noStrike" cap="none" normalizeH="0" baseline="0" dirty="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8509" name="Group 77"/>
          <p:cNvGraphicFramePr>
            <a:graphicFrameLocks noGrp="1"/>
          </p:cNvGraphicFramePr>
          <p:nvPr>
            <p:ph sz="quarter" idx="3"/>
            <p:extLst>
              <p:ext uri="{D42A27DB-BD31-4B8C-83A1-F6EECF244321}">
                <p14:modId xmlns:p14="http://schemas.microsoft.com/office/powerpoint/2010/main" val="1629160753"/>
              </p:ext>
            </p:extLst>
          </p:nvPr>
        </p:nvGraphicFramePr>
        <p:xfrm>
          <a:off x="539750" y="3512679"/>
          <a:ext cx="8085138" cy="2840041"/>
        </p:xfrm>
        <a:graphic>
          <a:graphicData uri="http://schemas.openxmlformats.org/drawingml/2006/table">
            <a:tbl>
              <a:tblPr/>
              <a:tblGrid>
                <a:gridCol w="1419225">
                  <a:extLst>
                    <a:ext uri="{9D8B030D-6E8A-4147-A177-3AD203B41FA5}">
                      <a16:colId xmlns:a16="http://schemas.microsoft.com/office/drawing/2014/main" val="20000"/>
                    </a:ext>
                  </a:extLst>
                </a:gridCol>
                <a:gridCol w="1419225">
                  <a:extLst>
                    <a:ext uri="{9D8B030D-6E8A-4147-A177-3AD203B41FA5}">
                      <a16:colId xmlns:a16="http://schemas.microsoft.com/office/drawing/2014/main" val="20001"/>
                    </a:ext>
                  </a:extLst>
                </a:gridCol>
                <a:gridCol w="5246688">
                  <a:extLst>
                    <a:ext uri="{9D8B030D-6E8A-4147-A177-3AD203B41FA5}">
                      <a16:colId xmlns:a16="http://schemas.microsoft.com/office/drawing/2014/main" val="20002"/>
                    </a:ext>
                  </a:extLst>
                </a:gridCol>
              </a:tblGrid>
              <a:tr h="315913">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dirty="0">
                          <a:ln>
                            <a:noFill/>
                          </a:ln>
                          <a:solidFill>
                            <a:schemeClr val="bg2"/>
                          </a:solidFill>
                          <a:effectLst/>
                          <a:latin typeface="Verdana" panose="020B0604030504040204" pitchFamily="34" charset="0"/>
                          <a:cs typeface="Arial" panose="020B0604020202020204" pitchFamily="34" charset="0"/>
                        </a:rPr>
                        <a:t>Código</a:t>
                      </a:r>
                      <a:endParaRPr kumimoji="0" lang="en-US" altLang="pt-BR" sz="1600" b="0" i="1" u="none" strike="noStrike" cap="none" normalizeH="0" baseline="0" dirty="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dirty="0" err="1">
                          <a:ln>
                            <a:noFill/>
                          </a:ln>
                          <a:solidFill>
                            <a:schemeClr val="bg2"/>
                          </a:solidFill>
                          <a:effectLst/>
                          <a:latin typeface="Verdana" panose="020B0604030504040204" pitchFamily="34" charset="0"/>
                          <a:cs typeface="Arial" panose="020B0604020202020204" pitchFamily="34" charset="0"/>
                        </a:rPr>
                        <a:t>Ano</a:t>
                      </a:r>
                      <a:endParaRPr kumimoji="0" lang="en-US" altLang="pt-BR" sz="1600" b="0" i="1" u="none" strike="noStrike" cap="none" normalizeH="0" baseline="0" dirty="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Disciplina</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913">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dirty="0">
                          <a:ln>
                            <a:noFill/>
                          </a:ln>
                          <a:solidFill>
                            <a:schemeClr val="bg2"/>
                          </a:solidFill>
                          <a:effectLst/>
                          <a:latin typeface="Verdana" panose="020B0604030504040204" pitchFamily="34" charset="0"/>
                          <a:cs typeface="Arial" panose="020B0604020202020204" pitchFamily="34" charset="0"/>
                        </a:rPr>
                        <a:t>1</a:t>
                      </a:r>
                      <a:endParaRPr kumimoji="0" lang="en-US" altLang="pt-BR" sz="1600" b="0" i="1" u="none" strike="noStrike" cap="none" normalizeH="0" baseline="0" dirty="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2012</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Banco de Dados</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325">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2</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2012</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Linguagem Técnica de Programação</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5913">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5</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2011</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Sistemas Operacionais</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913">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5</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2011</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Gestão de Projetos</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5913">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1</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2010</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Data Warehouse</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4325">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6</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2009</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dirty="0">
                          <a:ln>
                            <a:noFill/>
                          </a:ln>
                          <a:solidFill>
                            <a:schemeClr val="bg2"/>
                          </a:solidFill>
                          <a:effectLst/>
                          <a:latin typeface="Verdana" panose="020B0604030504040204" pitchFamily="34" charset="0"/>
                          <a:cs typeface="Arial" panose="020B0604020202020204" pitchFamily="34" charset="0"/>
                        </a:rPr>
                        <a:t>Interface</a:t>
                      </a:r>
                      <a:endParaRPr kumimoji="0" lang="en-US" altLang="pt-BR" sz="1600" b="0" i="1" u="none" strike="noStrike" cap="none" normalizeH="0" baseline="0" dirty="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5913">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3</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2011</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Linguagem Técnica de Programação</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5913">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4</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a:ln>
                            <a:noFill/>
                          </a:ln>
                          <a:solidFill>
                            <a:schemeClr val="bg2"/>
                          </a:solidFill>
                          <a:effectLst/>
                          <a:latin typeface="Verdana" panose="020B0604030504040204" pitchFamily="34" charset="0"/>
                          <a:cs typeface="Arial" panose="020B0604020202020204" pitchFamily="34" charset="0"/>
                        </a:rPr>
                        <a:t>2012</a:t>
                      </a:r>
                      <a:endParaRPr kumimoji="0" lang="en-US" altLang="pt-BR" sz="16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5750" indent="-285750">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altLang="pt-BR" sz="1600" b="0" i="0" u="none" strike="noStrike" cap="none" normalizeH="0" baseline="0" dirty="0" err="1">
                          <a:ln>
                            <a:noFill/>
                          </a:ln>
                          <a:solidFill>
                            <a:schemeClr val="bg2"/>
                          </a:solidFill>
                          <a:effectLst/>
                          <a:latin typeface="Verdana" panose="020B0604030504040204" pitchFamily="34" charset="0"/>
                          <a:cs typeface="Arial" panose="020B0604020202020204" pitchFamily="34" charset="0"/>
                        </a:rPr>
                        <a:t>Gestão</a:t>
                      </a:r>
                      <a:r>
                        <a:rPr kumimoji="0" lang="en-US" altLang="pt-BR" sz="1600" b="0" i="0" u="none" strike="noStrike" cap="none" normalizeH="0" baseline="0" dirty="0">
                          <a:ln>
                            <a:noFill/>
                          </a:ln>
                          <a:solidFill>
                            <a:schemeClr val="bg2"/>
                          </a:solidFill>
                          <a:effectLst/>
                          <a:latin typeface="Verdana" panose="020B0604030504040204" pitchFamily="34" charset="0"/>
                          <a:cs typeface="Arial" panose="020B0604020202020204" pitchFamily="34" charset="0"/>
                        </a:rPr>
                        <a:t> de </a:t>
                      </a:r>
                      <a:r>
                        <a:rPr kumimoji="0" lang="en-US" altLang="pt-BR" sz="1600" b="0" i="0" u="none" strike="noStrike" cap="none" normalizeH="0" baseline="0" dirty="0" err="1">
                          <a:ln>
                            <a:noFill/>
                          </a:ln>
                          <a:solidFill>
                            <a:schemeClr val="bg2"/>
                          </a:solidFill>
                          <a:effectLst/>
                          <a:latin typeface="Verdana" panose="020B0604030504040204" pitchFamily="34" charset="0"/>
                          <a:cs typeface="Arial" panose="020B0604020202020204" pitchFamily="34" charset="0"/>
                        </a:rPr>
                        <a:t>Projetos</a:t>
                      </a:r>
                      <a:endParaRPr kumimoji="0" lang="en-US" altLang="pt-BR" sz="1600" b="0" i="1" u="none" strike="noStrike" cap="none" normalizeH="0" baseline="0" dirty="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8750" y="88900"/>
            <a:ext cx="8229600" cy="530225"/>
          </a:xfrm>
        </p:spPr>
        <p:txBody>
          <a:bodyPr/>
          <a:lstStyle/>
          <a:p>
            <a:r>
              <a:rPr lang="pt-BR" altLang="pt-BR"/>
              <a:t>Exercício</a:t>
            </a:r>
          </a:p>
        </p:txBody>
      </p:sp>
      <p:sp>
        <p:nvSpPr>
          <p:cNvPr id="19459" name="Rectangle 3"/>
          <p:cNvSpPr>
            <a:spLocks noGrp="1" noChangeArrowheads="1"/>
          </p:cNvSpPr>
          <p:nvPr>
            <p:ph type="body" idx="1"/>
          </p:nvPr>
        </p:nvSpPr>
        <p:spPr>
          <a:xfrm>
            <a:off x="0" y="765175"/>
            <a:ext cx="8820150" cy="5832475"/>
          </a:xfrm>
        </p:spPr>
        <p:txBody>
          <a:bodyPr/>
          <a:lstStyle/>
          <a:p>
            <a:pPr>
              <a:buFont typeface="Wingdings" panose="05000000000000000000" pitchFamily="2" charset="2"/>
              <a:buNone/>
            </a:pPr>
            <a:r>
              <a:rPr lang="pt-BR" altLang="pt-BR" sz="2000" dirty="0"/>
              <a:t>	</a:t>
            </a:r>
            <a:r>
              <a:rPr lang="pt-BR" altLang="pt-BR" sz="2000" b="0" dirty="0"/>
              <a:t>Construa as tabelas a partir do sistema apresentado a seguir</a:t>
            </a:r>
          </a:p>
        </p:txBody>
      </p:sp>
      <p:sp>
        <p:nvSpPr>
          <p:cNvPr id="19460" name="Oval 4"/>
          <p:cNvSpPr>
            <a:spLocks noChangeArrowheads="1"/>
          </p:cNvSpPr>
          <p:nvPr/>
        </p:nvSpPr>
        <p:spPr bwMode="auto">
          <a:xfrm>
            <a:off x="5437188" y="3213100"/>
            <a:ext cx="1366837" cy="576263"/>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endParaRPr lang="pt-BR" altLang="pt-BR"/>
          </a:p>
        </p:txBody>
      </p:sp>
      <p:sp>
        <p:nvSpPr>
          <p:cNvPr id="19461" name="Oval 5"/>
          <p:cNvSpPr>
            <a:spLocks noChangeArrowheads="1"/>
          </p:cNvSpPr>
          <p:nvPr/>
        </p:nvSpPr>
        <p:spPr bwMode="auto">
          <a:xfrm>
            <a:off x="612775" y="3284538"/>
            <a:ext cx="1584325" cy="792162"/>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endParaRPr lang="pt-BR" altLang="pt-BR"/>
          </a:p>
        </p:txBody>
      </p:sp>
      <p:sp>
        <p:nvSpPr>
          <p:cNvPr id="19462" name="Oval 6"/>
          <p:cNvSpPr>
            <a:spLocks noChangeArrowheads="1"/>
          </p:cNvSpPr>
          <p:nvPr/>
        </p:nvSpPr>
        <p:spPr bwMode="auto">
          <a:xfrm>
            <a:off x="2916238" y="4581525"/>
            <a:ext cx="2808287" cy="576263"/>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endParaRPr lang="pt-BR" altLang="pt-BR"/>
          </a:p>
        </p:txBody>
      </p:sp>
      <p:sp>
        <p:nvSpPr>
          <p:cNvPr id="19463" name="Oval 7"/>
          <p:cNvSpPr>
            <a:spLocks noChangeArrowheads="1"/>
          </p:cNvSpPr>
          <p:nvPr/>
        </p:nvSpPr>
        <p:spPr bwMode="auto">
          <a:xfrm>
            <a:off x="2628900" y="2781300"/>
            <a:ext cx="1366838" cy="576263"/>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endParaRPr lang="pt-BR" altLang="pt-BR"/>
          </a:p>
        </p:txBody>
      </p:sp>
      <p:sp>
        <p:nvSpPr>
          <p:cNvPr id="19464" name="Oval 8"/>
          <p:cNvSpPr>
            <a:spLocks noChangeArrowheads="1"/>
          </p:cNvSpPr>
          <p:nvPr/>
        </p:nvSpPr>
        <p:spPr bwMode="auto">
          <a:xfrm>
            <a:off x="3997325" y="5445125"/>
            <a:ext cx="3311525" cy="576263"/>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endParaRPr lang="pt-BR" altLang="pt-BR"/>
          </a:p>
        </p:txBody>
      </p:sp>
      <p:sp>
        <p:nvSpPr>
          <p:cNvPr id="19465" name="Oval 9"/>
          <p:cNvSpPr>
            <a:spLocks noChangeArrowheads="1"/>
          </p:cNvSpPr>
          <p:nvPr/>
        </p:nvSpPr>
        <p:spPr bwMode="auto">
          <a:xfrm>
            <a:off x="6229350" y="4437063"/>
            <a:ext cx="1366838" cy="576262"/>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endParaRPr lang="pt-BR" altLang="pt-BR"/>
          </a:p>
        </p:txBody>
      </p:sp>
      <p:sp>
        <p:nvSpPr>
          <p:cNvPr id="19466" name="Oval 10"/>
          <p:cNvSpPr>
            <a:spLocks noChangeArrowheads="1"/>
          </p:cNvSpPr>
          <p:nvPr/>
        </p:nvSpPr>
        <p:spPr bwMode="auto">
          <a:xfrm>
            <a:off x="3492500" y="3573463"/>
            <a:ext cx="1944688" cy="576262"/>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endParaRPr lang="pt-BR" altLang="pt-BR"/>
          </a:p>
        </p:txBody>
      </p:sp>
      <p:sp>
        <p:nvSpPr>
          <p:cNvPr id="19467" name="Oval 11"/>
          <p:cNvSpPr>
            <a:spLocks noChangeArrowheads="1"/>
          </p:cNvSpPr>
          <p:nvPr/>
        </p:nvSpPr>
        <p:spPr bwMode="auto">
          <a:xfrm>
            <a:off x="1116013" y="5445125"/>
            <a:ext cx="1366837" cy="576263"/>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endParaRPr lang="pt-BR" altLang="pt-BR"/>
          </a:p>
        </p:txBody>
      </p:sp>
      <p:sp>
        <p:nvSpPr>
          <p:cNvPr id="19468" name="Text Box 12"/>
          <p:cNvSpPr txBox="1">
            <a:spLocks noChangeArrowheads="1"/>
          </p:cNvSpPr>
          <p:nvPr/>
        </p:nvSpPr>
        <p:spPr bwMode="auto">
          <a:xfrm>
            <a:off x="1403350" y="5556250"/>
            <a:ext cx="936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pPr>
              <a:spcBef>
                <a:spcPct val="50000"/>
              </a:spcBef>
            </a:pPr>
            <a:r>
              <a:rPr lang="pt-BR" altLang="pt-BR"/>
              <a:t>Curso</a:t>
            </a:r>
          </a:p>
        </p:txBody>
      </p:sp>
      <p:sp>
        <p:nvSpPr>
          <p:cNvPr id="19469" name="Text Box 13"/>
          <p:cNvSpPr txBox="1">
            <a:spLocks noChangeArrowheads="1"/>
          </p:cNvSpPr>
          <p:nvPr/>
        </p:nvSpPr>
        <p:spPr bwMode="auto">
          <a:xfrm>
            <a:off x="3492500" y="4652963"/>
            <a:ext cx="17287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pPr>
              <a:spcBef>
                <a:spcPct val="50000"/>
              </a:spcBef>
            </a:pPr>
            <a:r>
              <a:rPr lang="pt-BR" altLang="pt-BR"/>
              <a:t>Disciplina</a:t>
            </a:r>
          </a:p>
        </p:txBody>
      </p:sp>
      <p:sp>
        <p:nvSpPr>
          <p:cNvPr id="19470" name="Text Box 14"/>
          <p:cNvSpPr txBox="1">
            <a:spLocks noChangeArrowheads="1"/>
          </p:cNvSpPr>
          <p:nvPr/>
        </p:nvSpPr>
        <p:spPr bwMode="auto">
          <a:xfrm>
            <a:off x="4572000" y="5589588"/>
            <a:ext cx="21605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pPr>
              <a:spcBef>
                <a:spcPct val="50000"/>
              </a:spcBef>
            </a:pPr>
            <a:r>
              <a:rPr lang="pt-BR" altLang="pt-BR"/>
              <a:t>Matricula do Aluno</a:t>
            </a:r>
          </a:p>
        </p:txBody>
      </p:sp>
      <p:sp>
        <p:nvSpPr>
          <p:cNvPr id="19471" name="Text Box 15"/>
          <p:cNvSpPr txBox="1">
            <a:spLocks noChangeArrowheads="1"/>
          </p:cNvSpPr>
          <p:nvPr/>
        </p:nvSpPr>
        <p:spPr bwMode="auto">
          <a:xfrm>
            <a:off x="971550" y="3500438"/>
            <a:ext cx="936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pPr>
              <a:spcBef>
                <a:spcPct val="50000"/>
              </a:spcBef>
            </a:pPr>
            <a:r>
              <a:rPr lang="pt-BR" altLang="pt-BR"/>
              <a:t>Aluno</a:t>
            </a:r>
          </a:p>
        </p:txBody>
      </p:sp>
      <p:sp>
        <p:nvSpPr>
          <p:cNvPr id="19472" name="Text Box 16"/>
          <p:cNvSpPr txBox="1">
            <a:spLocks noChangeArrowheads="1"/>
          </p:cNvSpPr>
          <p:nvPr/>
        </p:nvSpPr>
        <p:spPr bwMode="auto">
          <a:xfrm>
            <a:off x="2844800" y="2924175"/>
            <a:ext cx="936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pPr>
              <a:spcBef>
                <a:spcPct val="50000"/>
              </a:spcBef>
            </a:pPr>
            <a:r>
              <a:rPr lang="pt-BR" altLang="pt-BR"/>
              <a:t>Série</a:t>
            </a:r>
          </a:p>
        </p:txBody>
      </p:sp>
      <p:sp>
        <p:nvSpPr>
          <p:cNvPr id="19473" name="Text Box 17"/>
          <p:cNvSpPr txBox="1">
            <a:spLocks noChangeArrowheads="1"/>
          </p:cNvSpPr>
          <p:nvPr/>
        </p:nvSpPr>
        <p:spPr bwMode="auto">
          <a:xfrm>
            <a:off x="5653088" y="3357563"/>
            <a:ext cx="936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pPr>
              <a:spcBef>
                <a:spcPct val="50000"/>
              </a:spcBef>
            </a:pPr>
            <a:r>
              <a:rPr lang="pt-BR" altLang="pt-BR"/>
              <a:t>Média</a:t>
            </a:r>
          </a:p>
        </p:txBody>
      </p:sp>
      <p:sp>
        <p:nvSpPr>
          <p:cNvPr id="19474" name="Text Box 18"/>
          <p:cNvSpPr txBox="1">
            <a:spLocks noChangeArrowheads="1"/>
          </p:cNvSpPr>
          <p:nvPr/>
        </p:nvSpPr>
        <p:spPr bwMode="auto">
          <a:xfrm>
            <a:off x="6589713" y="4581525"/>
            <a:ext cx="936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pPr>
              <a:spcBef>
                <a:spcPct val="50000"/>
              </a:spcBef>
            </a:pPr>
            <a:r>
              <a:rPr lang="pt-BR" altLang="pt-BR"/>
              <a:t>Ano</a:t>
            </a:r>
          </a:p>
        </p:txBody>
      </p:sp>
      <p:sp>
        <p:nvSpPr>
          <p:cNvPr id="19475" name="Text Box 19"/>
          <p:cNvSpPr txBox="1">
            <a:spLocks noChangeArrowheads="1"/>
          </p:cNvSpPr>
          <p:nvPr/>
        </p:nvSpPr>
        <p:spPr bwMode="auto">
          <a:xfrm>
            <a:off x="3852863" y="3716338"/>
            <a:ext cx="11525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pPr>
              <a:spcBef>
                <a:spcPct val="50000"/>
              </a:spcBef>
            </a:pPr>
            <a:r>
              <a:rPr lang="pt-BR" altLang="pt-BR"/>
              <a:t>Duração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pt-BR" altLang="pt-BR"/>
              <a:t>Modelo Matemático</a:t>
            </a:r>
          </a:p>
        </p:txBody>
      </p:sp>
      <p:sp>
        <p:nvSpPr>
          <p:cNvPr id="20483" name="Rectangle 3"/>
          <p:cNvSpPr>
            <a:spLocks noGrp="1" noChangeArrowheads="1"/>
          </p:cNvSpPr>
          <p:nvPr>
            <p:ph type="body" idx="1"/>
          </p:nvPr>
        </p:nvSpPr>
        <p:spPr>
          <a:xfrm>
            <a:off x="179388" y="765175"/>
            <a:ext cx="8229600" cy="5832475"/>
          </a:xfrm>
        </p:spPr>
        <p:txBody>
          <a:bodyPr/>
          <a:lstStyle/>
          <a:p>
            <a:r>
              <a:rPr lang="pt-BR" altLang="pt-BR" sz="2000" b="0"/>
              <a:t>Uma </a:t>
            </a:r>
            <a:r>
              <a:rPr lang="pt-BR" altLang="pt-BR" sz="2000" b="0">
                <a:solidFill>
                  <a:schemeClr val="hlink"/>
                </a:solidFill>
              </a:rPr>
              <a:t>relação</a:t>
            </a:r>
            <a:r>
              <a:rPr lang="pt-BR" altLang="pt-BR" sz="2000" b="0"/>
              <a:t> é uma representação lógica de uma estrutura de dados, independente da forma como fisicamente se encontra organizada.</a:t>
            </a:r>
          </a:p>
          <a:p>
            <a:r>
              <a:rPr lang="pt-BR" altLang="pt-BR" sz="2000" b="0"/>
              <a:t>Como estruturas lógicas de dados, as relações tem as seguintes propriedades:</a:t>
            </a:r>
          </a:p>
          <a:p>
            <a:pPr lvl="1"/>
            <a:r>
              <a:rPr lang="pt-BR" altLang="pt-BR" sz="2000"/>
              <a:t>Não há duplicação de tuplas (linhas);</a:t>
            </a:r>
          </a:p>
          <a:p>
            <a:pPr lvl="1"/>
            <a:r>
              <a:rPr lang="pt-BR" altLang="pt-BR" sz="2000"/>
              <a:t>A ordem das tuplas (linhas) é irrelevante;</a:t>
            </a:r>
          </a:p>
          <a:p>
            <a:pPr lvl="1"/>
            <a:r>
              <a:rPr lang="pt-BR" altLang="pt-BR" sz="2000"/>
              <a:t>Cada atributo (coluna) tem um significado único e, consequentemente, um nome único.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idx="4294967295"/>
          </p:nvPr>
        </p:nvSpPr>
        <p:spPr/>
        <p:txBody>
          <a:bodyPr/>
          <a:lstStyle/>
          <a:p>
            <a:r>
              <a:rPr lang="pt-BR" altLang="pt-BR"/>
              <a:t>Modelo Matemático</a:t>
            </a:r>
          </a:p>
        </p:txBody>
      </p:sp>
      <p:sp>
        <p:nvSpPr>
          <p:cNvPr id="125955" name="Rectangle 3"/>
          <p:cNvSpPr>
            <a:spLocks noGrp="1" noChangeArrowheads="1"/>
          </p:cNvSpPr>
          <p:nvPr>
            <p:ph type="body" idx="4294967295"/>
          </p:nvPr>
        </p:nvSpPr>
        <p:spPr>
          <a:xfrm>
            <a:off x="122238" y="692150"/>
            <a:ext cx="8553450" cy="5832475"/>
          </a:xfrm>
        </p:spPr>
        <p:txBody>
          <a:bodyPr/>
          <a:lstStyle/>
          <a:p>
            <a:r>
              <a:rPr lang="pt-BR" altLang="pt-BR" sz="2000" b="0"/>
              <a:t>Como consequência direta do fato de não poder haver duplicação de tuplas (linhas), verifica-se a existência de um conjunto de atributos (colunas) para os quais o conhecimento dos correspondentes valores é suficiente para identificar univocamente cada tupla (linha). A esse conjunto de atributos dá-se o nome de uma </a:t>
            </a:r>
            <a:r>
              <a:rPr lang="pt-BR" altLang="pt-BR" sz="2000" b="0">
                <a:solidFill>
                  <a:schemeClr val="hlink"/>
                </a:solidFill>
              </a:rPr>
              <a:t>chave da relação</a:t>
            </a:r>
            <a:r>
              <a:rPr lang="pt-BR" altLang="pt-BR" sz="2000" b="0"/>
              <a:t> ou identificador da relação. Além disso, é possível que numa relação possam existir mais que um conjunto de atributos da relação que permitam a identificação exclusiva de cada tupla (linha).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96875" y="980728"/>
            <a:ext cx="8207375" cy="484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pPr>
              <a:lnSpc>
                <a:spcPct val="130000"/>
              </a:lnSpc>
              <a:buFont typeface="Wingdings" panose="05000000000000000000" pitchFamily="2" charset="2"/>
              <a:buNone/>
            </a:pPr>
            <a:r>
              <a:rPr lang="pt-BR" altLang="pt-BR" sz="2000" dirty="0">
                <a:latin typeface="Verdana" panose="020B0604030504040204" pitchFamily="34" charset="0"/>
              </a:rPr>
              <a:t>Como vimos, o modelo relacional foi introduzido por </a:t>
            </a:r>
            <a:r>
              <a:rPr lang="pt-BR" altLang="pt-BR" sz="2000" dirty="0" err="1">
                <a:latin typeface="Verdana" panose="020B0604030504040204" pitchFamily="34" charset="0"/>
              </a:rPr>
              <a:t>Codd</a:t>
            </a:r>
            <a:r>
              <a:rPr lang="pt-BR" altLang="pt-BR" sz="2000" dirty="0">
                <a:latin typeface="Verdana" panose="020B0604030504040204" pitchFamily="34" charset="0"/>
              </a:rPr>
              <a:t> em 1971 tendo desde logo desempenhado um papel decisivo nas teorias de desenho de bases de dados. </a:t>
            </a:r>
          </a:p>
          <a:p>
            <a:pPr>
              <a:lnSpc>
                <a:spcPct val="130000"/>
              </a:lnSpc>
              <a:buFont typeface="Wingdings" panose="05000000000000000000" pitchFamily="2" charset="2"/>
              <a:buNone/>
            </a:pPr>
            <a:endParaRPr lang="pt-BR" altLang="pt-BR" sz="2000" dirty="0">
              <a:latin typeface="Verdana" panose="020B0604030504040204" pitchFamily="34" charset="0"/>
            </a:endParaRPr>
          </a:p>
          <a:p>
            <a:pPr>
              <a:lnSpc>
                <a:spcPct val="130000"/>
              </a:lnSpc>
              <a:buFont typeface="Wingdings" panose="05000000000000000000" pitchFamily="2" charset="2"/>
              <a:buNone/>
            </a:pPr>
            <a:r>
              <a:rPr lang="pt-BR" altLang="pt-BR" sz="2000" dirty="0">
                <a:latin typeface="Verdana" panose="020B0604030504040204" pitchFamily="34" charset="0"/>
              </a:rPr>
              <a:t>Duas foram as razões para esse sucesso:</a:t>
            </a:r>
          </a:p>
          <a:p>
            <a:pPr lvl="1">
              <a:lnSpc>
                <a:spcPct val="130000"/>
              </a:lnSpc>
              <a:buFont typeface="Wingdings" panose="05000000000000000000" pitchFamily="2" charset="2"/>
              <a:buChar char="§"/>
            </a:pPr>
            <a:r>
              <a:rPr lang="pt-BR" altLang="pt-BR" sz="2000" dirty="0">
                <a:latin typeface="Verdana" panose="020B0604030504040204" pitchFamily="34" charset="0"/>
              </a:rPr>
              <a:t> 	Ordem prática, pois resulta das relações que representam estruturas de dados muito fáceis de apreender. </a:t>
            </a:r>
          </a:p>
          <a:p>
            <a:pPr lvl="1">
              <a:lnSpc>
                <a:spcPct val="130000"/>
              </a:lnSpc>
              <a:buFont typeface="Wingdings" panose="05000000000000000000" pitchFamily="2" charset="2"/>
              <a:buChar char="§"/>
            </a:pPr>
            <a:r>
              <a:rPr lang="pt-BR" altLang="pt-BR" sz="2000" dirty="0">
                <a:latin typeface="Verdana" panose="020B0604030504040204" pitchFamily="34" charset="0"/>
              </a:rPr>
              <a:t>     Ordem conceitual, que deriva do fato da teoria permitir o estabelecimento de critérios objetivos de desenho da base de dados. </a:t>
            </a:r>
          </a:p>
          <a:p>
            <a:pPr lvl="1">
              <a:lnSpc>
                <a:spcPct val="130000"/>
              </a:lnSpc>
              <a:buFont typeface="Wingdings" panose="05000000000000000000" pitchFamily="2" charset="2"/>
              <a:buNone/>
            </a:pPr>
            <a:endParaRPr lang="pt-BR" altLang="pt-BR" sz="2000" dirty="0">
              <a:latin typeface="Verdana" panose="020B0604030504040204" pitchFamily="34" charset="0"/>
            </a:endParaRPr>
          </a:p>
        </p:txBody>
      </p:sp>
      <p:sp>
        <p:nvSpPr>
          <p:cNvPr id="6147"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Calibri" panose="020F0502020204030204" pitchFamily="34" charset="0"/>
              </a:rPr>
              <a:t>Fundamentos da Teoria Relacional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pt-BR" altLang="pt-BR"/>
              <a:t>Exemplo</a:t>
            </a:r>
          </a:p>
        </p:txBody>
      </p:sp>
      <p:sp>
        <p:nvSpPr>
          <p:cNvPr id="21507" name="Rectangle 3"/>
          <p:cNvSpPr>
            <a:spLocks noGrp="1" noChangeArrowheads="1"/>
          </p:cNvSpPr>
          <p:nvPr>
            <p:ph type="body" idx="1"/>
          </p:nvPr>
        </p:nvSpPr>
        <p:spPr/>
        <p:txBody>
          <a:bodyPr/>
          <a:lstStyle/>
          <a:p>
            <a:r>
              <a:rPr lang="pt-BR" altLang="pt-BR" sz="2000" b="0" dirty="0"/>
              <a:t>Sabemos que Nome, Data, Local de Nascimento e filiação, são necessários para identificação exclusiva de uma pessoa. Vamos chamar a esses atributos então de </a:t>
            </a:r>
            <a:r>
              <a:rPr lang="pt-BR" altLang="pt-BR" sz="2000" b="0" dirty="0">
                <a:solidFill>
                  <a:schemeClr val="hlink"/>
                </a:solidFill>
              </a:rPr>
              <a:t>Chave</a:t>
            </a:r>
            <a:r>
              <a:rPr lang="pt-BR" altLang="pt-BR" sz="2000" b="0" dirty="0"/>
              <a:t> ou Identificador da relação </a:t>
            </a:r>
            <a:r>
              <a:rPr lang="pt-BR" altLang="pt-BR" sz="2000" b="0" dirty="0">
                <a:solidFill>
                  <a:schemeClr val="bg2"/>
                </a:solidFill>
              </a:rPr>
              <a:t>Pessoa</a:t>
            </a:r>
            <a:r>
              <a:rPr lang="pt-BR" altLang="pt-BR" sz="2000" b="0" dirty="0"/>
              <a:t>. </a:t>
            </a:r>
          </a:p>
          <a:p>
            <a:r>
              <a:rPr lang="pt-BR" altLang="pt-BR" sz="2000" b="0" dirty="0"/>
              <a:t>O Número do RG (Registro Geral) é também um identificador de cada cidadão, sendo assim </a:t>
            </a:r>
            <a:r>
              <a:rPr lang="pt-BR" altLang="pt-BR" sz="2000" b="0" dirty="0">
                <a:solidFill>
                  <a:schemeClr val="hlink"/>
                </a:solidFill>
              </a:rPr>
              <a:t>Chave</a:t>
            </a:r>
            <a:r>
              <a:rPr lang="pt-BR" altLang="pt-BR" sz="2000" b="0" dirty="0"/>
              <a:t> ou Identificador da relação Pessoa.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p:txBody>
          <a:bodyPr/>
          <a:lstStyle/>
          <a:p>
            <a:r>
              <a:rPr lang="pt-BR" altLang="pt-BR"/>
              <a:t>Exemplo</a:t>
            </a:r>
          </a:p>
        </p:txBody>
      </p:sp>
      <p:sp>
        <p:nvSpPr>
          <p:cNvPr id="126979" name="Rectangle 3"/>
          <p:cNvSpPr>
            <a:spLocks noGrp="1" noChangeArrowheads="1"/>
          </p:cNvSpPr>
          <p:nvPr>
            <p:ph type="body" idx="4294967295"/>
          </p:nvPr>
        </p:nvSpPr>
        <p:spPr/>
        <p:txBody>
          <a:bodyPr/>
          <a:lstStyle/>
          <a:p>
            <a:r>
              <a:rPr lang="pt-BR" altLang="pt-BR" sz="2000" b="0"/>
              <a:t>Contudo, somente o primeiro daqueles identificadores da relação Pessoa  é natural. O Número do RG resulta de uma atribuição feita à posteriori a partir do conhecimento do identificador natural, que é muito mais complexo [nome, data e local de nascimento, filiação]. Assim sendo, o Número do RG é um atributo </a:t>
            </a:r>
            <a:r>
              <a:rPr lang="pt-BR" altLang="pt-BR" sz="2000" b="0">
                <a:solidFill>
                  <a:schemeClr val="hlink"/>
                </a:solidFill>
              </a:rPr>
              <a:t>artificial</a:t>
            </a:r>
            <a:r>
              <a:rPr lang="pt-BR" altLang="pt-BR" sz="2000" b="0"/>
              <a:t> da relação Pessoa.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p:txBody>
          <a:bodyPr/>
          <a:lstStyle/>
          <a:p>
            <a:r>
              <a:rPr lang="pt-BR" altLang="pt-BR"/>
              <a:t>Exemplo</a:t>
            </a:r>
          </a:p>
        </p:txBody>
      </p:sp>
      <p:sp>
        <p:nvSpPr>
          <p:cNvPr id="128003" name="Rectangle 3"/>
          <p:cNvSpPr>
            <a:spLocks noGrp="1" noChangeArrowheads="1"/>
          </p:cNvSpPr>
          <p:nvPr>
            <p:ph type="body" idx="4294967295"/>
          </p:nvPr>
        </p:nvSpPr>
        <p:spPr/>
        <p:txBody>
          <a:bodyPr/>
          <a:lstStyle/>
          <a:p>
            <a:r>
              <a:rPr lang="pt-BR" altLang="pt-BR" sz="2000" b="0" dirty="0"/>
              <a:t>A introdução numa relação de um novo atributo (artificial), na forma de um código, que é o identificador da mesma relação, é um procedimento muito usual. Este não excluí a existência de alternativa de pelo menos um identificador natural, geralmente bem mais complexo, por integrar mais que um atributo.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p:txBody>
          <a:bodyPr/>
          <a:lstStyle/>
          <a:p>
            <a:r>
              <a:rPr lang="pt-BR" altLang="pt-BR"/>
              <a:t>Exemplo</a:t>
            </a:r>
          </a:p>
        </p:txBody>
      </p:sp>
      <p:sp>
        <p:nvSpPr>
          <p:cNvPr id="129027" name="Rectangle 3"/>
          <p:cNvSpPr>
            <a:spLocks noGrp="1" noChangeArrowheads="1"/>
          </p:cNvSpPr>
          <p:nvPr>
            <p:ph type="body" idx="4294967295"/>
          </p:nvPr>
        </p:nvSpPr>
        <p:spPr/>
        <p:txBody>
          <a:bodyPr/>
          <a:lstStyle/>
          <a:p>
            <a:r>
              <a:rPr lang="pt-BR" altLang="pt-BR" sz="2000" b="0"/>
              <a:t>Assim, lembremos que na relação Aluno o identificador normal é o número do aluno, conhecido como RA, RGM, entre outras formas, mas não seu nome. De fato, mesmo no âmbito restrito de uma escola, é frequente existirem alunos com o mesmo nome (homonomia), impedindo o nome de ser o identificador exclusivo de um aluno.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pt-BR" altLang="pt-BR"/>
              <a:t>Exercício</a:t>
            </a:r>
          </a:p>
        </p:txBody>
      </p:sp>
      <p:sp>
        <p:nvSpPr>
          <p:cNvPr id="22531" name="Rectangle 3"/>
          <p:cNvSpPr>
            <a:spLocks noGrp="1" noChangeArrowheads="1"/>
          </p:cNvSpPr>
          <p:nvPr>
            <p:ph type="body" idx="1"/>
          </p:nvPr>
        </p:nvSpPr>
        <p:spPr/>
        <p:txBody>
          <a:bodyPr/>
          <a:lstStyle/>
          <a:p>
            <a:r>
              <a:rPr lang="pt-BR" altLang="pt-BR" sz="2000" b="0" dirty="0"/>
              <a:t>Considere determinado comerciante, que gostaria de saber o valor consumido por seus clientes diariamente. Ele pensou em organizar um cadastro cuja chave fosse o código do cliente e o dia da compra. Dará certo? Justifique.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pt-BR" altLang="pt-BR"/>
              <a:t>Propriedades das Tuplas</a:t>
            </a:r>
          </a:p>
        </p:txBody>
      </p:sp>
      <p:sp>
        <p:nvSpPr>
          <p:cNvPr id="23555" name="Rectangle 3"/>
          <p:cNvSpPr>
            <a:spLocks noGrp="1" noChangeArrowheads="1"/>
          </p:cNvSpPr>
          <p:nvPr>
            <p:ph type="body" idx="1"/>
          </p:nvPr>
        </p:nvSpPr>
        <p:spPr>
          <a:xfrm>
            <a:off x="230188" y="620713"/>
            <a:ext cx="8229600" cy="5832475"/>
          </a:xfrm>
        </p:spPr>
        <p:txBody>
          <a:bodyPr/>
          <a:lstStyle/>
          <a:p>
            <a:r>
              <a:rPr lang="pt-BR" altLang="pt-BR" sz="2000" b="0" dirty="0"/>
              <a:t>Se para identificar uma </a:t>
            </a:r>
            <a:r>
              <a:rPr lang="pt-BR" altLang="pt-BR" sz="2000" b="0" dirty="0" err="1"/>
              <a:t>tupla</a:t>
            </a:r>
            <a:r>
              <a:rPr lang="pt-BR" altLang="pt-BR" sz="2000" b="0" dirty="0"/>
              <a:t> qualquer de uma relação é necessário conhecer os valores de um certo número de atributos, ou seja, da chave da relação, então não se pode admitir que simultaneamente que as mesmas </a:t>
            </a:r>
            <a:r>
              <a:rPr lang="pt-BR" altLang="pt-BR" sz="2000" b="0" dirty="0" err="1"/>
              <a:t>tuplas</a:t>
            </a:r>
            <a:r>
              <a:rPr lang="pt-BR" altLang="pt-BR" sz="2000" b="0" dirty="0"/>
              <a:t> possam ser identificadas pelos valores de um menor número de atributos. Além disso, se esses atributos são necessários para identificar as </a:t>
            </a:r>
            <a:r>
              <a:rPr lang="pt-BR" altLang="pt-BR" sz="2000" b="0" dirty="0" err="1"/>
              <a:t>tuplas</a:t>
            </a:r>
            <a:r>
              <a:rPr lang="pt-BR" altLang="pt-BR" sz="2000" b="0" dirty="0"/>
              <a:t>, então será sempre necessário conhecer inequivocamente o seu valor, ou seja, não poderão ser NULOS.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idx="4294967295"/>
          </p:nvPr>
        </p:nvSpPr>
        <p:spPr/>
        <p:txBody>
          <a:bodyPr/>
          <a:lstStyle/>
          <a:p>
            <a:r>
              <a:rPr lang="pt-BR" altLang="pt-BR"/>
              <a:t>Propriedades das Tuplas</a:t>
            </a:r>
          </a:p>
        </p:txBody>
      </p:sp>
      <p:sp>
        <p:nvSpPr>
          <p:cNvPr id="130051" name="Rectangle 3"/>
          <p:cNvSpPr>
            <a:spLocks noGrp="1" noChangeArrowheads="1"/>
          </p:cNvSpPr>
          <p:nvPr>
            <p:ph type="body" idx="4294967295"/>
          </p:nvPr>
        </p:nvSpPr>
        <p:spPr>
          <a:xfrm>
            <a:off x="230188" y="620713"/>
            <a:ext cx="8229600" cy="5832475"/>
          </a:xfrm>
        </p:spPr>
        <p:txBody>
          <a:bodyPr/>
          <a:lstStyle/>
          <a:p>
            <a:r>
              <a:rPr lang="pt-BR" altLang="pt-BR" sz="2000" b="0"/>
              <a:t>Consequentemente as </a:t>
            </a:r>
            <a:r>
              <a:rPr lang="pt-BR" altLang="pt-BR" sz="2000" b="0" i="1"/>
              <a:t>chaves candidatas</a:t>
            </a:r>
            <a:r>
              <a:rPr lang="pt-BR" altLang="pt-BR" sz="2000" b="0"/>
              <a:t> de uma relação possuem as seguintes propriedades:</a:t>
            </a:r>
          </a:p>
          <a:p>
            <a:pPr lvl="1"/>
            <a:r>
              <a:rPr lang="pt-BR" altLang="pt-BR" sz="2000"/>
              <a:t>Nenhum sub-conjunto dos atributos de uma chave candidata é ele próprio uma chave candidata;</a:t>
            </a:r>
          </a:p>
          <a:p>
            <a:pPr lvl="1"/>
            <a:r>
              <a:rPr lang="pt-BR" altLang="pt-BR" sz="2000"/>
              <a:t>Nenhum atributo que integre uma chave candidata pode tomar valores NULOS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pt-BR" altLang="pt-BR"/>
              <a:t>Atributos Primários e Não Primários</a:t>
            </a:r>
          </a:p>
        </p:txBody>
      </p:sp>
      <p:sp>
        <p:nvSpPr>
          <p:cNvPr id="24579" name="Rectangle 3"/>
          <p:cNvSpPr>
            <a:spLocks noGrp="1" noChangeArrowheads="1"/>
          </p:cNvSpPr>
          <p:nvPr>
            <p:ph type="body" idx="1"/>
          </p:nvPr>
        </p:nvSpPr>
        <p:spPr/>
        <p:txBody>
          <a:bodyPr/>
          <a:lstStyle/>
          <a:p>
            <a:pPr>
              <a:buFont typeface="Wingdings" panose="05000000000000000000" pitchFamily="2" charset="2"/>
              <a:buNone/>
            </a:pPr>
            <a:r>
              <a:rPr lang="pt-BR" altLang="pt-BR" sz="2000" b="0"/>
              <a:t>	Chamam-se </a:t>
            </a:r>
            <a:r>
              <a:rPr lang="pt-BR" altLang="pt-BR" sz="2000" b="0">
                <a:solidFill>
                  <a:schemeClr val="hlink"/>
                </a:solidFill>
              </a:rPr>
              <a:t>atributos primários</a:t>
            </a:r>
            <a:r>
              <a:rPr lang="pt-BR" altLang="pt-BR" sz="2000" b="0"/>
              <a:t> de uma relação aqueles que integram qualquer uma das chaves candidatas, e que por isso, não podem tomar valores NULOS. Designam-se por </a:t>
            </a:r>
            <a:r>
              <a:rPr lang="pt-BR" altLang="pt-BR" sz="2000" b="0">
                <a:solidFill>
                  <a:schemeClr val="hlink"/>
                </a:solidFill>
              </a:rPr>
              <a:t>atributos não-primários</a:t>
            </a:r>
            <a:r>
              <a:rPr lang="pt-BR" altLang="pt-BR" sz="2000" b="0"/>
              <a:t> os restantes, ou seja, aqueles que não fazem parte de qualquer uma das chaves candidatas.</a:t>
            </a:r>
          </a:p>
          <a:p>
            <a:pPr>
              <a:buFont typeface="Wingdings" panose="05000000000000000000" pitchFamily="2" charset="2"/>
              <a:buNone/>
            </a:pPr>
            <a:r>
              <a:rPr lang="pt-BR" altLang="pt-BR" sz="2000" b="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idx="4294967295"/>
          </p:nvPr>
        </p:nvSpPr>
        <p:spPr/>
        <p:txBody>
          <a:bodyPr/>
          <a:lstStyle/>
          <a:p>
            <a:r>
              <a:rPr lang="pt-BR" altLang="pt-BR"/>
              <a:t>Atributos Primários e Não Primários</a:t>
            </a:r>
          </a:p>
        </p:txBody>
      </p:sp>
      <p:sp>
        <p:nvSpPr>
          <p:cNvPr id="131075" name="Rectangle 3"/>
          <p:cNvSpPr>
            <a:spLocks noGrp="1" noChangeArrowheads="1"/>
          </p:cNvSpPr>
          <p:nvPr>
            <p:ph type="body" idx="4294967295"/>
          </p:nvPr>
        </p:nvSpPr>
        <p:spPr/>
        <p:txBody>
          <a:bodyPr/>
          <a:lstStyle/>
          <a:p>
            <a:pPr>
              <a:buFont typeface="Wingdings" panose="05000000000000000000" pitchFamily="2" charset="2"/>
              <a:buNone/>
            </a:pPr>
            <a:r>
              <a:rPr lang="pt-BR" altLang="pt-BR" sz="2000" b="0" dirty="0"/>
              <a:t>	No exemplo da relação Pessoa serão atributos primários o nome, data, local de nascimento, filiação e Número do RG. Por outro lado serão atributos não primários o endereço, telefone, local de trabalho, estado civil, entre inúmeros outros atributos.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pt-BR" altLang="pt-BR"/>
              <a:t>Chave Estrangeira</a:t>
            </a:r>
          </a:p>
        </p:txBody>
      </p:sp>
      <p:sp>
        <p:nvSpPr>
          <p:cNvPr id="25603" name="Rectangle 3"/>
          <p:cNvSpPr>
            <a:spLocks noGrp="1" noChangeArrowheads="1"/>
          </p:cNvSpPr>
          <p:nvPr>
            <p:ph type="body" idx="1"/>
          </p:nvPr>
        </p:nvSpPr>
        <p:spPr/>
        <p:txBody>
          <a:bodyPr/>
          <a:lstStyle/>
          <a:p>
            <a:r>
              <a:rPr lang="pt-BR" altLang="pt-BR" sz="2000" b="0" dirty="0"/>
              <a:t>Quando um conjunto de atributos duma relação é chave candidata de outra relação, diz-se que constitui uma </a:t>
            </a:r>
            <a:r>
              <a:rPr lang="pt-BR" altLang="pt-BR" sz="2000" b="0" i="1" dirty="0"/>
              <a:t>chave estrangeira</a:t>
            </a:r>
            <a:r>
              <a:rPr lang="pt-BR" altLang="pt-BR" sz="2000" b="0" dirty="0"/>
              <a:t>. </a:t>
            </a:r>
          </a:p>
          <a:p>
            <a:pPr lvl="1"/>
            <a:r>
              <a:rPr lang="pt-BR" altLang="pt-BR" sz="2000" dirty="0"/>
              <a:t>Exemplo: </a:t>
            </a:r>
          </a:p>
          <a:p>
            <a:pPr lvl="2"/>
            <a:r>
              <a:rPr lang="pt-BR" altLang="pt-BR" sz="1800" dirty="0"/>
              <a:t>O Registro do Aluno (RA) ou Registro de Matrícula (RM) da relação “Inscrição na Disciplina” é uma </a:t>
            </a:r>
            <a:r>
              <a:rPr lang="pt-BR" altLang="pt-BR" sz="1800" i="1" dirty="0">
                <a:solidFill>
                  <a:schemeClr val="hlink"/>
                </a:solidFill>
              </a:rPr>
              <a:t>chave estrangeira</a:t>
            </a:r>
            <a:r>
              <a:rPr lang="pt-BR" altLang="pt-BR" sz="1800" dirty="0"/>
              <a:t>, pois constitui chave principal na relação “Aluno”. De fato, não se poderá registrar uma inscrição de um aluno se o mesmo não tiver sido registrado previamente como aluno.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397937" y="836712"/>
            <a:ext cx="8207375" cy="239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pPr>
              <a:lnSpc>
                <a:spcPct val="130000"/>
              </a:lnSpc>
              <a:buFont typeface="Wingdings" panose="05000000000000000000" pitchFamily="2" charset="2"/>
              <a:buNone/>
            </a:pPr>
            <a:r>
              <a:rPr lang="pt-BR" altLang="pt-BR" sz="2000" dirty="0">
                <a:latin typeface="Verdana" panose="020B0604030504040204" pitchFamily="34" charset="0"/>
              </a:rPr>
              <a:t>Consequentemente o trabalho de </a:t>
            </a:r>
            <a:r>
              <a:rPr lang="pt-BR" altLang="pt-BR" sz="2000" dirty="0" err="1">
                <a:latin typeface="Verdana" panose="020B0604030504040204" pitchFamily="34" charset="0"/>
              </a:rPr>
              <a:t>Codd</a:t>
            </a:r>
            <a:r>
              <a:rPr lang="pt-BR" altLang="pt-BR" sz="2000" dirty="0">
                <a:latin typeface="Verdana" panose="020B0604030504040204" pitchFamily="34" charset="0"/>
              </a:rPr>
              <a:t> permitiu a partir de então o desenvolvimento de metodologias completas de desenho e implementação de bases de dados seguindo uma estratégia “matricial” ou seja semelhante a linhas e colunas encontradas em programas como as planilhas de cálculo, por exemplo.</a:t>
            </a:r>
          </a:p>
        </p:txBody>
      </p:sp>
      <p:sp>
        <p:nvSpPr>
          <p:cNvPr id="106499"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Calibri" panose="020F0502020204030204" pitchFamily="34" charset="0"/>
              </a:rPr>
              <a:t>Fundamentos da Teoria Relacional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p:txBody>
          <a:bodyPr/>
          <a:lstStyle/>
          <a:p>
            <a:r>
              <a:rPr lang="pt-BR" altLang="pt-BR"/>
              <a:t>Chave Estrangeira</a:t>
            </a:r>
          </a:p>
        </p:txBody>
      </p:sp>
      <p:sp>
        <p:nvSpPr>
          <p:cNvPr id="132099" name="Rectangle 3"/>
          <p:cNvSpPr>
            <a:spLocks noGrp="1" noChangeArrowheads="1"/>
          </p:cNvSpPr>
          <p:nvPr>
            <p:ph type="body" idx="4294967295"/>
          </p:nvPr>
        </p:nvSpPr>
        <p:spPr/>
        <p:txBody>
          <a:bodyPr/>
          <a:lstStyle/>
          <a:p>
            <a:r>
              <a:rPr lang="pt-BR" altLang="pt-BR" sz="2000" b="0"/>
              <a:t>Contrariamente ao que acontece com as chaves candidatas, cujos valores não se podem repetir, as chaves estrangeiras numa tabela pode assumir o mesmo valor para várias tuplas.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pt-BR" altLang="pt-BR"/>
              <a:t>Exercícios</a:t>
            </a:r>
          </a:p>
        </p:txBody>
      </p:sp>
      <p:sp>
        <p:nvSpPr>
          <p:cNvPr id="26627" name="Rectangle 3"/>
          <p:cNvSpPr>
            <a:spLocks noGrp="1" noChangeArrowheads="1"/>
          </p:cNvSpPr>
          <p:nvPr>
            <p:ph type="body" idx="1"/>
          </p:nvPr>
        </p:nvSpPr>
        <p:spPr/>
        <p:txBody>
          <a:bodyPr/>
          <a:lstStyle/>
          <a:p>
            <a:pPr marL="0" indent="0">
              <a:buNone/>
            </a:pPr>
            <a:r>
              <a:rPr lang="pt-BR" altLang="pt-BR" sz="2000" b="0" dirty="0"/>
              <a:t>3. Considere um campeonato futebol, basquete ou futebol americano, conforme sua escolha, com seus times, jogadores e aspectos relevantes. Elabore conjunto de tabelas relacionando jogadores, times, jogos, pontuação entre outros dados relevantes, identificando atributos, chaves e outras características, a partir dos exemplos anteriores.</a:t>
            </a:r>
          </a:p>
          <a:p>
            <a:pPr marL="0" indent="0">
              <a:buNone/>
            </a:pPr>
            <a:endParaRPr lang="pt-BR" altLang="pt-BR" sz="2000" b="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p:txBody>
          <a:bodyPr/>
          <a:lstStyle/>
          <a:p>
            <a:r>
              <a:rPr lang="pt-BR" altLang="pt-BR"/>
              <a:t>Exercícios</a:t>
            </a:r>
          </a:p>
        </p:txBody>
      </p:sp>
      <p:sp>
        <p:nvSpPr>
          <p:cNvPr id="133123" name="Rectangle 3"/>
          <p:cNvSpPr>
            <a:spLocks noGrp="1" noChangeArrowheads="1"/>
          </p:cNvSpPr>
          <p:nvPr>
            <p:ph type="body" idx="4294967295"/>
          </p:nvPr>
        </p:nvSpPr>
        <p:spPr/>
        <p:txBody>
          <a:bodyPr/>
          <a:lstStyle/>
          <a:p>
            <a:pPr marL="381000" indent="-381000">
              <a:buFont typeface="Wingdings" panose="05000000000000000000" pitchFamily="2" charset="2"/>
              <a:buNone/>
            </a:pPr>
            <a:r>
              <a:rPr lang="pt-BR" altLang="pt-BR" sz="2000" b="0" dirty="0"/>
              <a:t>4. Caso determinado bazar registrasse cada venda considerando como chave a data, o cliente e o produto adquirido, esse conjunto de dados seria uma boa chave candidata? Justifique.</a:t>
            </a:r>
          </a:p>
          <a:p>
            <a:pPr marL="381000" indent="-381000">
              <a:buFont typeface="Wingdings" panose="05000000000000000000" pitchFamily="2" charset="2"/>
              <a:buNone/>
            </a:pPr>
            <a:r>
              <a:rPr lang="pt-BR" altLang="pt-BR" sz="2000" b="0"/>
              <a:t>	</a:t>
            </a:r>
            <a:endParaRPr lang="pt-BR" altLang="pt-BR" sz="2000" b="0" dirty="0"/>
          </a:p>
          <a:p>
            <a:pPr marL="381000" indent="-381000">
              <a:buFont typeface="Wingdings" panose="05000000000000000000" pitchFamily="2" charset="2"/>
              <a:buNone/>
            </a:pPr>
            <a:r>
              <a:rPr lang="pt-BR" altLang="pt-BR" sz="2000" b="0" dirty="0"/>
              <a:t>5. Certo dono de livraria, resolveu identificar seus livros não pelo ISBN, mas sim pelos nomes dos livros. Será uma boa ideia? Justifique.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72D67CB-E647-417C-9E50-AA50DE077133}"/>
              </a:ext>
            </a:extLst>
          </p:cNvPr>
          <p:cNvSpPr txBox="1">
            <a:spLocks noChangeArrowheads="1"/>
          </p:cNvSpPr>
          <p:nvPr/>
        </p:nvSpPr>
        <p:spPr bwMode="auto">
          <a:xfrm>
            <a:off x="107504" y="6021288"/>
            <a:ext cx="8640961" cy="7473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457200" indent="-457200" algn="l"/>
            <a:r>
              <a:rPr lang="pt-BR" altLang="pt-BR" sz="1600" b="0" i="0" kern="0" dirty="0">
                <a:solidFill>
                  <a:schemeClr val="bg1"/>
                </a:solidFill>
              </a:rPr>
              <a:t>Autor: Prof. Jorge Surian</a:t>
            </a:r>
          </a:p>
          <a:p>
            <a:pPr marL="457200" indent="-457200" algn="l"/>
            <a:r>
              <a:rPr lang="pt-BR" altLang="pt-BR" sz="1600" b="0" i="0" kern="0" dirty="0">
                <a:solidFill>
                  <a:schemeClr val="bg1"/>
                </a:solidFill>
              </a:rPr>
              <a:t>jorge.surian@gmail.com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4294967295"/>
          </p:nvPr>
        </p:nvSpPr>
        <p:spPr>
          <a:xfrm>
            <a:off x="250825" y="836613"/>
            <a:ext cx="8353425" cy="5543550"/>
          </a:xfrm>
        </p:spPr>
        <p:txBody>
          <a:bodyPr/>
          <a:lstStyle/>
          <a:p>
            <a:pPr marL="457200" indent="-457200">
              <a:lnSpc>
                <a:spcPct val="125000"/>
              </a:lnSpc>
              <a:buFont typeface="Wingdings" panose="05000000000000000000" pitchFamily="2" charset="2"/>
              <a:buNone/>
            </a:pPr>
            <a:r>
              <a:rPr lang="pt-BR" altLang="pt-BR" sz="2000" b="0" i="1" dirty="0"/>
              <a:t>	</a:t>
            </a:r>
            <a:r>
              <a:rPr lang="pt-BR" altLang="pt-BR" sz="2000" b="0" dirty="0"/>
              <a:t>Em nosso dia-a-dia a noção de </a:t>
            </a:r>
            <a:r>
              <a:rPr lang="pt-BR" altLang="pt-BR" sz="2000" b="0" dirty="0">
                <a:solidFill>
                  <a:schemeClr val="hlink"/>
                </a:solidFill>
              </a:rPr>
              <a:t>relação</a:t>
            </a:r>
            <a:r>
              <a:rPr lang="pt-BR" altLang="pt-BR" sz="2000" b="0" dirty="0"/>
              <a:t> está associada à enumeração de fatos ou de objetos que por sua vez costumam ser descritos através de suas propriedades mais relevantes. Por exemplo, a listagem de produtos de uma empresa ou sua </a:t>
            </a:r>
            <a:r>
              <a:rPr lang="pt-BR" altLang="pt-BR" sz="2000" b="0" i="1" dirty="0"/>
              <a:t>relação</a:t>
            </a:r>
            <a:r>
              <a:rPr lang="pt-BR" altLang="pt-BR" sz="2000" b="0" dirty="0"/>
              <a:t> de bens patrimoniais, são típicas </a:t>
            </a:r>
            <a:r>
              <a:rPr lang="pt-BR" altLang="pt-BR" sz="2000" b="0" dirty="0">
                <a:solidFill>
                  <a:schemeClr val="hlink"/>
                </a:solidFill>
              </a:rPr>
              <a:t>relações</a:t>
            </a:r>
            <a:r>
              <a:rPr lang="pt-BR" altLang="pt-BR" sz="2000" b="0" dirty="0"/>
              <a:t>. </a:t>
            </a:r>
          </a:p>
          <a:p>
            <a:pPr marL="457200" indent="-457200">
              <a:lnSpc>
                <a:spcPct val="125000"/>
              </a:lnSpc>
              <a:buFont typeface="Wingdings" panose="05000000000000000000" pitchFamily="2" charset="2"/>
              <a:buNone/>
            </a:pPr>
            <a:r>
              <a:rPr lang="pt-BR" altLang="pt-BR" sz="2000" b="0" dirty="0"/>
              <a:t>	Assim, a forma como qualquer uma destas relações em geral se apresenta será a de uma listagem, normalmente com um título, e várias linhas organizadas segundo uma estrutura de </a:t>
            </a:r>
            <a:r>
              <a:rPr lang="pt-BR" altLang="pt-BR" sz="2000" b="0" dirty="0">
                <a:solidFill>
                  <a:schemeClr val="hlink"/>
                </a:solidFill>
              </a:rPr>
              <a:t>colunas</a:t>
            </a:r>
            <a:r>
              <a:rPr lang="pt-BR" altLang="pt-BR" sz="2000" b="0" dirty="0"/>
              <a:t>.</a:t>
            </a:r>
          </a:p>
          <a:p>
            <a:pPr marL="457200" indent="-457200">
              <a:lnSpc>
                <a:spcPct val="125000"/>
              </a:lnSpc>
              <a:buFont typeface="Wingdings" panose="05000000000000000000" pitchFamily="2" charset="2"/>
              <a:buNone/>
            </a:pPr>
            <a:endParaRPr lang="pt-BR" altLang="pt-BR" sz="2000" b="0" dirty="0"/>
          </a:p>
        </p:txBody>
      </p:sp>
      <p:sp>
        <p:nvSpPr>
          <p:cNvPr id="7171"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Conceituando Relações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a:xfrm>
            <a:off x="323850" y="765175"/>
            <a:ext cx="8156575" cy="5616575"/>
          </a:xfrm>
        </p:spPr>
        <p:txBody>
          <a:bodyPr/>
          <a:lstStyle/>
          <a:p>
            <a:pPr marL="457200" indent="-457200">
              <a:lnSpc>
                <a:spcPct val="125000"/>
              </a:lnSpc>
              <a:buFont typeface="Wingdings" panose="05000000000000000000" pitchFamily="2" charset="2"/>
              <a:buNone/>
            </a:pPr>
            <a:r>
              <a:rPr lang="pt-BR" altLang="pt-BR" sz="2000" b="0" i="1" dirty="0"/>
              <a:t>	</a:t>
            </a:r>
            <a:r>
              <a:rPr lang="pt-BR" altLang="pt-BR" sz="2000" b="0" dirty="0"/>
              <a:t>Poderemos esperar que a relação (ou lista) dos jogadores inscritos no campeonato brasileiro de futebol esteja organizada de forma a indicar o número do jogador, seu nome, sua idade e clube onde jogará a competição, pelo menos. </a:t>
            </a:r>
          </a:p>
          <a:p>
            <a:pPr marL="457200" indent="-457200">
              <a:lnSpc>
                <a:spcPct val="125000"/>
              </a:lnSpc>
              <a:buFont typeface="Wingdings" panose="05000000000000000000" pitchFamily="2" charset="2"/>
              <a:buNone/>
            </a:pPr>
            <a:r>
              <a:rPr lang="pt-BR" altLang="pt-BR" sz="2000" b="0" dirty="0"/>
              <a:t>	Resta ainda um problema importante: como identificar exclusivamente cada atleta, pois seguramente o Internacional de Porto Alegre terá um camisa 1 e, seguramente, esse não poderá ser confundido com o camisa 1 do Grêmio </a:t>
            </a:r>
            <a:r>
              <a:rPr lang="pt-BR" altLang="pt-BR" sz="2000" b="0" dirty="0" err="1"/>
              <a:t>Portoalegrense</a:t>
            </a:r>
            <a:r>
              <a:rPr lang="pt-BR" altLang="pt-BR" sz="2000" b="0" dirty="0"/>
              <a:t>.</a:t>
            </a:r>
          </a:p>
          <a:p>
            <a:pPr marL="457200" indent="-457200">
              <a:lnSpc>
                <a:spcPct val="125000"/>
              </a:lnSpc>
              <a:buFont typeface="Wingdings" panose="05000000000000000000" pitchFamily="2" charset="2"/>
              <a:buNone/>
            </a:pPr>
            <a:r>
              <a:rPr lang="pt-BR" altLang="pt-BR" sz="2000" b="0" dirty="0"/>
              <a:t>	</a:t>
            </a:r>
          </a:p>
        </p:txBody>
      </p:sp>
      <p:sp>
        <p:nvSpPr>
          <p:cNvPr id="8195"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Conceituando Relações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4294967295"/>
          </p:nvPr>
        </p:nvSpPr>
        <p:spPr>
          <a:xfrm>
            <a:off x="250825" y="765175"/>
            <a:ext cx="8229600" cy="5257800"/>
          </a:xfrm>
        </p:spPr>
        <p:txBody>
          <a:bodyPr/>
          <a:lstStyle/>
          <a:p>
            <a:pPr marL="457200" indent="-457200">
              <a:lnSpc>
                <a:spcPct val="125000"/>
              </a:lnSpc>
              <a:buFont typeface="Wingdings" panose="05000000000000000000" pitchFamily="2" charset="2"/>
              <a:buNone/>
            </a:pPr>
            <a:r>
              <a:rPr lang="pt-BR" altLang="pt-BR" sz="2000" b="0" dirty="0"/>
              <a:t>	Na prática, o fato de sabermos que em geral a camisa 1 seja de um goleiro pode até nos levar a imaginar que ambas camisas 1 sejam de goleiros. Podemos cometer um gravíssimo erro nessa suposição, pois nada obriga que assim seja!</a:t>
            </a:r>
          </a:p>
        </p:txBody>
      </p:sp>
      <p:sp>
        <p:nvSpPr>
          <p:cNvPr id="108547"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Conceituando Relações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4294967295"/>
          </p:nvPr>
        </p:nvSpPr>
        <p:spPr>
          <a:xfrm>
            <a:off x="252413" y="836613"/>
            <a:ext cx="8351837" cy="5688012"/>
          </a:xfrm>
        </p:spPr>
        <p:txBody>
          <a:bodyPr/>
          <a:lstStyle/>
          <a:p>
            <a:pPr marL="457200" indent="-457200">
              <a:buFont typeface="Wingdings" panose="05000000000000000000" pitchFamily="2" charset="2"/>
              <a:buNone/>
            </a:pPr>
            <a:r>
              <a:rPr lang="pt-BR" altLang="pt-BR" sz="2000" b="0" i="1" dirty="0"/>
              <a:t>	</a:t>
            </a:r>
            <a:r>
              <a:rPr lang="pt-BR" altLang="pt-BR" sz="2000" b="0" dirty="0"/>
              <a:t>Uma relação mais completa poderá ainda apresentar, para cada jogador, os times que já defendeu, quantos gols já marcou em sua carreira, se teve problemas com </a:t>
            </a:r>
            <a:r>
              <a:rPr lang="pt-BR" altLang="pt-BR" sz="2000" b="0" dirty="0" err="1"/>
              <a:t>anti-doping</a:t>
            </a:r>
            <a:r>
              <a:rPr lang="pt-BR" altLang="pt-BR" sz="2000" b="0" dirty="0"/>
              <a:t>, enfim dados e mais dados.</a:t>
            </a:r>
          </a:p>
          <a:p>
            <a:pPr marL="457200" indent="-457200">
              <a:buFont typeface="Wingdings" panose="05000000000000000000" pitchFamily="2" charset="2"/>
              <a:buNone/>
            </a:pPr>
            <a:r>
              <a:rPr lang="pt-BR" altLang="pt-BR" sz="2000" b="0" dirty="0"/>
              <a:t>	Alguns desses dados não farão sentido para todos os atletas inscritos. De fato, alguns poderão estar estreando no Campeonato Brasileiro e, em geral, goleiros não fazem gols. Só que uns poucos fazem. </a:t>
            </a:r>
          </a:p>
        </p:txBody>
      </p:sp>
      <p:sp>
        <p:nvSpPr>
          <p:cNvPr id="9221"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Conceituando Relações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4294967295"/>
          </p:nvPr>
        </p:nvSpPr>
        <p:spPr>
          <a:xfrm>
            <a:off x="250825" y="836613"/>
            <a:ext cx="8351838" cy="5688012"/>
          </a:xfrm>
        </p:spPr>
        <p:txBody>
          <a:bodyPr/>
          <a:lstStyle/>
          <a:p>
            <a:pPr marL="457200" indent="-457200">
              <a:buFont typeface="Wingdings" panose="05000000000000000000" pitchFamily="2" charset="2"/>
              <a:buNone/>
            </a:pPr>
            <a:r>
              <a:rPr lang="pt-BR" altLang="pt-BR" sz="2000" b="0" dirty="0"/>
              <a:t>	Não prever isso pode gerar problemas imensos para o profissional de dados.</a:t>
            </a:r>
          </a:p>
          <a:p>
            <a:pPr marL="457200" indent="-457200">
              <a:buFont typeface="Wingdings" panose="05000000000000000000" pitchFamily="2" charset="2"/>
              <a:buNone/>
            </a:pPr>
            <a:r>
              <a:rPr lang="pt-BR" altLang="pt-BR" sz="2000" b="0" dirty="0"/>
              <a:t>	Assim é bem possível que a tal listagem, ou </a:t>
            </a:r>
            <a:r>
              <a:rPr lang="pt-BR" altLang="pt-BR" sz="2000" b="0" dirty="0">
                <a:solidFill>
                  <a:schemeClr val="hlink"/>
                </a:solidFill>
              </a:rPr>
              <a:t>relação</a:t>
            </a:r>
            <a:r>
              <a:rPr lang="pt-BR" altLang="pt-BR" sz="2000" b="0" dirty="0"/>
              <a:t>, apresente inúmeras </a:t>
            </a:r>
            <a:r>
              <a:rPr lang="pt-BR" altLang="pt-BR" sz="2000" b="0" dirty="0">
                <a:solidFill>
                  <a:schemeClr val="hlink"/>
                </a:solidFill>
              </a:rPr>
              <a:t>linhas</a:t>
            </a:r>
            <a:r>
              <a:rPr lang="pt-BR" altLang="pt-BR" sz="2000" b="0" dirty="0"/>
              <a:t> apenas com valores para algumas das </a:t>
            </a:r>
            <a:r>
              <a:rPr lang="pt-BR" altLang="pt-BR" sz="2000" b="0" dirty="0">
                <a:solidFill>
                  <a:schemeClr val="hlink"/>
                </a:solidFill>
              </a:rPr>
              <a:t>colunas</a:t>
            </a:r>
            <a:r>
              <a:rPr lang="pt-BR" altLang="pt-BR" sz="2000" b="0" dirty="0"/>
              <a:t>. Em contrapartida, independentemente do jogador ou do clube, outras colunas estão sempre preenchidas com valores, como as que se referem ao seu nome e clube do atleta, ao menos.</a:t>
            </a:r>
          </a:p>
        </p:txBody>
      </p:sp>
      <p:sp>
        <p:nvSpPr>
          <p:cNvPr id="110596"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Conceituando Relações</a:t>
            </a:r>
          </a:p>
        </p:txBody>
      </p:sp>
    </p:spTree>
  </p:cSld>
  <p:clrMapOvr>
    <a:masterClrMapping/>
  </p:clrMapOvr>
</p:sld>
</file>

<file path=ppt/theme/theme1.xml><?xml version="1.0" encoding="utf-8"?>
<a:theme xmlns:a="http://schemas.openxmlformats.org/drawingml/2006/main" name="Personalizar design">
  <a:themeElements>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rsonalizar design">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rsonalizar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rsonalizar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rsonalizar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rsonalizar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rsonalizar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rsonalizar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rsonalizar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rsonalizar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rsonalizar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rsonalizar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rsonalizar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
      <a:dk1>
        <a:srgbClr val="000000"/>
      </a:dk1>
      <a:lt1>
        <a:srgbClr val="FFFFFF"/>
      </a:lt1>
      <a:dk2>
        <a:srgbClr val="FFFFCC"/>
      </a:dk2>
      <a:lt2>
        <a:srgbClr val="FFFFFF"/>
      </a:lt2>
      <a:accent1>
        <a:srgbClr val="C0C000"/>
      </a:accent1>
      <a:accent2>
        <a:srgbClr val="FF8000"/>
      </a:accent2>
      <a:accent3>
        <a:srgbClr val="FFFFE2"/>
      </a:accent3>
      <a:accent4>
        <a:srgbClr val="DADADA"/>
      </a:accent4>
      <a:accent5>
        <a:srgbClr val="DCDCAA"/>
      </a:accent5>
      <a:accent6>
        <a:srgbClr val="E77300"/>
      </a:accent6>
      <a:hlink>
        <a:srgbClr val="C00000"/>
      </a:hlink>
      <a:folHlink>
        <a:srgbClr val="808080"/>
      </a:folHlink>
    </a:clrScheme>
    <a:fontScheme name="Default Design">
      <a:majorFont>
        <a:latin typeface="Calibri"/>
        <a:ea typeface=""/>
        <a:cs typeface=""/>
      </a:majorFont>
      <a:minorFont>
        <a:latin typeface="Calibri"/>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FFFFFF"/>
        </a:dk1>
        <a:lt1>
          <a:srgbClr val="FFFFFF"/>
        </a:lt1>
        <a:dk2>
          <a:srgbClr val="FFFFFF"/>
        </a:dk2>
        <a:lt2>
          <a:srgbClr val="000000"/>
        </a:lt2>
        <a:accent1>
          <a:srgbClr val="C0C000"/>
        </a:accent1>
        <a:accent2>
          <a:srgbClr val="FF8000"/>
        </a:accent2>
        <a:accent3>
          <a:srgbClr val="FFFFFF"/>
        </a:accent3>
        <a:accent4>
          <a:srgbClr val="DADADA"/>
        </a:accent4>
        <a:accent5>
          <a:srgbClr val="DCDCAA"/>
        </a:accent5>
        <a:accent6>
          <a:srgbClr val="E77300"/>
        </a:accent6>
        <a:hlink>
          <a:srgbClr val="C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7800</TotalTime>
  <Words>1092</Words>
  <Application>Microsoft Office PowerPoint</Application>
  <PresentationFormat>Papel Carta (216 x 279 mm)</PresentationFormat>
  <Paragraphs>187</Paragraphs>
  <Slides>43</Slides>
  <Notes>19</Notes>
  <HiddenSlides>0</HiddenSlides>
  <MMClips>0</MMClips>
  <ScaleCrop>false</ScaleCrop>
  <HeadingPairs>
    <vt:vector size="8" baseType="variant">
      <vt:variant>
        <vt:lpstr>Fontes usadas</vt:lpstr>
      </vt:variant>
      <vt:variant>
        <vt:i4>7</vt:i4>
      </vt:variant>
      <vt:variant>
        <vt:lpstr>Tema</vt:lpstr>
      </vt:variant>
      <vt:variant>
        <vt:i4>2</vt:i4>
      </vt:variant>
      <vt:variant>
        <vt:lpstr>Servidores OLE inseridos</vt:lpstr>
      </vt:variant>
      <vt:variant>
        <vt:i4>1</vt:i4>
      </vt:variant>
      <vt:variant>
        <vt:lpstr>Títulos de slides</vt:lpstr>
      </vt:variant>
      <vt:variant>
        <vt:i4>43</vt:i4>
      </vt:variant>
    </vt:vector>
  </HeadingPairs>
  <TitlesOfParts>
    <vt:vector size="53" baseType="lpstr">
      <vt:lpstr>Arial</vt:lpstr>
      <vt:lpstr>Calibri</vt:lpstr>
      <vt:lpstr>Gotham-Bold</vt:lpstr>
      <vt:lpstr>Square721 BT</vt:lpstr>
      <vt:lpstr>Times New Roman</vt:lpstr>
      <vt:lpstr>Verdana</vt:lpstr>
      <vt:lpstr>Wingdings</vt:lpstr>
      <vt:lpstr>Personalizar design</vt:lpstr>
      <vt:lpstr>Default Design</vt:lpstr>
      <vt:lpstr>CorelDRAW.Graphic.10</vt:lpstr>
      <vt:lpstr>Apresentação do PowerPoint</vt:lpstr>
      <vt:lpstr>Agenda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O que é válido?</vt:lpstr>
      <vt:lpstr>O que é válido?</vt:lpstr>
      <vt:lpstr>O que é válido?</vt:lpstr>
      <vt:lpstr>Conceito preliminar de Base de Dados</vt:lpstr>
      <vt:lpstr>Conceito preliminar de Base de Dados</vt:lpstr>
      <vt:lpstr>Conceito preliminar de Base de Dados</vt:lpstr>
      <vt:lpstr>Exemplo: Tabelas Alunos e Disciplinas</vt:lpstr>
      <vt:lpstr>Exercício</vt:lpstr>
      <vt:lpstr>Modelo Matemático</vt:lpstr>
      <vt:lpstr>Modelo Matemático</vt:lpstr>
      <vt:lpstr>Exemplo</vt:lpstr>
      <vt:lpstr>Exemplo</vt:lpstr>
      <vt:lpstr>Exemplo</vt:lpstr>
      <vt:lpstr>Exemplo</vt:lpstr>
      <vt:lpstr>Exercício</vt:lpstr>
      <vt:lpstr>Propriedades das Tuplas</vt:lpstr>
      <vt:lpstr>Propriedades das Tuplas</vt:lpstr>
      <vt:lpstr>Atributos Primários e Não Primários</vt:lpstr>
      <vt:lpstr>Atributos Primários e Não Primários</vt:lpstr>
      <vt:lpstr>Chave Estrangeira</vt:lpstr>
      <vt:lpstr>Chave Estrangeira</vt:lpstr>
      <vt:lpstr>Exercícios</vt:lpstr>
      <vt:lpstr>Exercícios</vt:lpstr>
      <vt:lpstr>Apresentação do PowerPoint</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Relacional</dc:title>
  <dc:creator>Jorge Surian</dc:creator>
  <cp:lastModifiedBy>Jorge Luiz Surian</cp:lastModifiedBy>
  <cp:revision>290</cp:revision>
  <dcterms:created xsi:type="dcterms:W3CDTF">1999-05-02T13:25:21Z</dcterms:created>
  <dcterms:modified xsi:type="dcterms:W3CDTF">2019-04-28T22:07:35Z</dcterms:modified>
</cp:coreProperties>
</file>