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48" r:id="rId2"/>
  </p:sldMasterIdLst>
  <p:notesMasterIdLst>
    <p:notesMasterId r:id="rId49"/>
  </p:notesMasterIdLst>
  <p:handoutMasterIdLst>
    <p:handoutMasterId r:id="rId50"/>
  </p:handoutMasterIdLst>
  <p:sldIdLst>
    <p:sldId id="363" r:id="rId3"/>
    <p:sldId id="418" r:id="rId4"/>
    <p:sldId id="479" r:id="rId5"/>
    <p:sldId id="520" r:id="rId6"/>
    <p:sldId id="480" r:id="rId7"/>
    <p:sldId id="481" r:id="rId8"/>
    <p:sldId id="482" r:id="rId9"/>
    <p:sldId id="521" r:id="rId10"/>
    <p:sldId id="483" r:id="rId11"/>
    <p:sldId id="522" r:id="rId12"/>
    <p:sldId id="484" r:id="rId13"/>
    <p:sldId id="523" r:id="rId14"/>
    <p:sldId id="485" r:id="rId15"/>
    <p:sldId id="524" r:id="rId16"/>
    <p:sldId id="525" r:id="rId17"/>
    <p:sldId id="486" r:id="rId18"/>
    <p:sldId id="526" r:id="rId19"/>
    <p:sldId id="487" r:id="rId20"/>
    <p:sldId id="527" r:id="rId21"/>
    <p:sldId id="488" r:id="rId22"/>
    <p:sldId id="528" r:id="rId23"/>
    <p:sldId id="529" r:id="rId24"/>
    <p:sldId id="530" r:id="rId25"/>
    <p:sldId id="489" r:id="rId26"/>
    <p:sldId id="531" r:id="rId27"/>
    <p:sldId id="532" r:id="rId28"/>
    <p:sldId id="533" r:id="rId29"/>
    <p:sldId id="490" r:id="rId30"/>
    <p:sldId id="534" r:id="rId31"/>
    <p:sldId id="535" r:id="rId32"/>
    <p:sldId id="491" r:id="rId33"/>
    <p:sldId id="536" r:id="rId34"/>
    <p:sldId id="492" r:id="rId35"/>
    <p:sldId id="493" r:id="rId36"/>
    <p:sldId id="537" r:id="rId37"/>
    <p:sldId id="538" r:id="rId38"/>
    <p:sldId id="494" r:id="rId39"/>
    <p:sldId id="539" r:id="rId40"/>
    <p:sldId id="495" r:id="rId41"/>
    <p:sldId id="540" r:id="rId42"/>
    <p:sldId id="496" r:id="rId43"/>
    <p:sldId id="497" r:id="rId44"/>
    <p:sldId id="541" r:id="rId45"/>
    <p:sldId id="498" r:id="rId46"/>
    <p:sldId id="542" r:id="rId47"/>
    <p:sldId id="396" r:id="rId48"/>
  </p:sldIdLst>
  <p:sldSz cx="9144000" cy="6858000" type="letter"/>
  <p:notesSz cx="7099300" cy="10234613"/>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bg2"/>
        </a:solidFill>
        <a:latin typeface="Square721 BT" pitchFamily="34" charset="0"/>
        <a:ea typeface="+mn-ea"/>
        <a:cs typeface="+mn-cs"/>
      </a:defRPr>
    </a:lvl1pPr>
    <a:lvl2pPr marL="457200" algn="l" rtl="0" eaLnBrk="0" fontAlgn="base" hangingPunct="0">
      <a:spcBef>
        <a:spcPct val="0"/>
      </a:spcBef>
      <a:spcAft>
        <a:spcPct val="0"/>
      </a:spcAft>
      <a:defRPr kern="1200">
        <a:solidFill>
          <a:schemeClr val="bg2"/>
        </a:solidFill>
        <a:latin typeface="Square721 BT" pitchFamily="34" charset="0"/>
        <a:ea typeface="+mn-ea"/>
        <a:cs typeface="+mn-cs"/>
      </a:defRPr>
    </a:lvl2pPr>
    <a:lvl3pPr marL="914400" algn="l" rtl="0" eaLnBrk="0" fontAlgn="base" hangingPunct="0">
      <a:spcBef>
        <a:spcPct val="0"/>
      </a:spcBef>
      <a:spcAft>
        <a:spcPct val="0"/>
      </a:spcAft>
      <a:defRPr kern="1200">
        <a:solidFill>
          <a:schemeClr val="bg2"/>
        </a:solidFill>
        <a:latin typeface="Square721 BT" pitchFamily="34" charset="0"/>
        <a:ea typeface="+mn-ea"/>
        <a:cs typeface="+mn-cs"/>
      </a:defRPr>
    </a:lvl3pPr>
    <a:lvl4pPr marL="1371600" algn="l" rtl="0" eaLnBrk="0" fontAlgn="base" hangingPunct="0">
      <a:spcBef>
        <a:spcPct val="0"/>
      </a:spcBef>
      <a:spcAft>
        <a:spcPct val="0"/>
      </a:spcAft>
      <a:defRPr kern="1200">
        <a:solidFill>
          <a:schemeClr val="bg2"/>
        </a:solidFill>
        <a:latin typeface="Square721 BT" pitchFamily="34" charset="0"/>
        <a:ea typeface="+mn-ea"/>
        <a:cs typeface="+mn-cs"/>
      </a:defRPr>
    </a:lvl4pPr>
    <a:lvl5pPr marL="1828800" algn="l" rtl="0" eaLnBrk="0" fontAlgn="base" hangingPunct="0">
      <a:spcBef>
        <a:spcPct val="0"/>
      </a:spcBef>
      <a:spcAft>
        <a:spcPct val="0"/>
      </a:spcAft>
      <a:defRPr kern="1200">
        <a:solidFill>
          <a:schemeClr val="bg2"/>
        </a:solidFill>
        <a:latin typeface="Square721 BT" pitchFamily="34" charset="0"/>
        <a:ea typeface="+mn-ea"/>
        <a:cs typeface="+mn-cs"/>
      </a:defRPr>
    </a:lvl5pPr>
    <a:lvl6pPr marL="2286000" algn="l" defTabSz="914400" rtl="0" eaLnBrk="1" latinLnBrk="0" hangingPunct="1">
      <a:defRPr kern="1200">
        <a:solidFill>
          <a:schemeClr val="bg2"/>
        </a:solidFill>
        <a:latin typeface="Square721 BT" pitchFamily="34" charset="0"/>
        <a:ea typeface="+mn-ea"/>
        <a:cs typeface="+mn-cs"/>
      </a:defRPr>
    </a:lvl6pPr>
    <a:lvl7pPr marL="2743200" algn="l" defTabSz="914400" rtl="0" eaLnBrk="1" latinLnBrk="0" hangingPunct="1">
      <a:defRPr kern="1200">
        <a:solidFill>
          <a:schemeClr val="bg2"/>
        </a:solidFill>
        <a:latin typeface="Square721 BT" pitchFamily="34" charset="0"/>
        <a:ea typeface="+mn-ea"/>
        <a:cs typeface="+mn-cs"/>
      </a:defRPr>
    </a:lvl7pPr>
    <a:lvl8pPr marL="3200400" algn="l" defTabSz="914400" rtl="0" eaLnBrk="1" latinLnBrk="0" hangingPunct="1">
      <a:defRPr kern="1200">
        <a:solidFill>
          <a:schemeClr val="bg2"/>
        </a:solidFill>
        <a:latin typeface="Square721 BT" pitchFamily="34" charset="0"/>
        <a:ea typeface="+mn-ea"/>
        <a:cs typeface="+mn-cs"/>
      </a:defRPr>
    </a:lvl8pPr>
    <a:lvl9pPr marL="3657600" algn="l" defTabSz="914400" rtl="0" eaLnBrk="1" latinLnBrk="0" hangingPunct="1">
      <a:defRPr kern="1200">
        <a:solidFill>
          <a:schemeClr val="bg2"/>
        </a:solidFill>
        <a:latin typeface="Square721 BT" pitchFamily="34" charset="0"/>
        <a:ea typeface="+mn-ea"/>
        <a:cs typeface="+mn-cs"/>
      </a:defRPr>
    </a:lvl9pPr>
  </p:defaultTextStyle>
  <p:extLst>
    <p:ext uri="{EFAFB233-063F-42B5-8137-9DF3F51BA10A}">
      <p15:sldGuideLst xmlns:p15="http://schemas.microsoft.com/office/powerpoint/2012/main">
        <p15:guide id="1" orient="horz" pos="3504">
          <p15:clr>
            <a:srgbClr val="A4A3A4"/>
          </p15:clr>
        </p15:guide>
        <p15:guide id="2" pos="2928">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C00"/>
    <a:srgbClr val="FF0000"/>
    <a:srgbClr val="000000"/>
    <a:srgbClr val="2E0D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autoAdjust="0"/>
  </p:normalViewPr>
  <p:slideViewPr>
    <p:cSldViewPr>
      <p:cViewPr varScale="1">
        <p:scale>
          <a:sx n="107" d="100"/>
          <a:sy n="107" d="100"/>
        </p:scale>
        <p:origin x="114" y="102"/>
      </p:cViewPr>
      <p:guideLst>
        <p:guide orient="horz" pos="3504"/>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8942"/>
    </p:cViewPr>
  </p:sorterViewPr>
  <p:notesViewPr>
    <p:cSldViewPr>
      <p:cViewPr varScale="1">
        <p:scale>
          <a:sx n="44" d="100"/>
          <a:sy n="44" d="100"/>
        </p:scale>
        <p:origin x="-2010" y="-9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 Target="../theme/theme4.xml"/><Relationship Id="rId4" Type="http://schemas.openxmlformats.org/officeDocument/2006/relationships/image" Target="../media/image3.w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24"/>
          <p:cNvGraphicFramePr>
            <a:graphicFrameLocks noChangeAspect="1"/>
          </p:cNvGraphicFramePr>
          <p:nvPr/>
        </p:nvGraphicFramePr>
        <p:xfrm>
          <a:off x="366713" y="225425"/>
          <a:ext cx="6262687" cy="873125"/>
        </p:xfrm>
        <a:graphic>
          <a:graphicData uri="http://schemas.openxmlformats.org/presentationml/2006/ole">
            <mc:AlternateContent xmlns:mc="http://schemas.openxmlformats.org/markup-compatibility/2006">
              <mc:Choice xmlns:v="urn:schemas-microsoft-com:vml" Requires="v">
                <p:oleObj spid="_x0000_s1048" r:id="rId3" imgW="6867525" imgH="904875" progId="CorelDRAW.Graphic.10">
                  <p:embed/>
                </p:oleObj>
              </mc:Choice>
              <mc:Fallback>
                <p:oleObj r:id="rId3" imgW="6867525" imgH="904875" progId="CorelDRAW.Graphic.10">
                  <p:embed/>
                  <p:pic>
                    <p:nvPicPr>
                      <p:cNvPr id="0" name="Object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713" y="225425"/>
                        <a:ext cx="6262687"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7" name="Group 125"/>
          <p:cNvGraphicFramePr>
            <a:graphicFrameLocks noGrp="1"/>
          </p:cNvGraphicFramePr>
          <p:nvPr/>
        </p:nvGraphicFramePr>
        <p:xfrm>
          <a:off x="217488" y="9461500"/>
          <a:ext cx="6615112" cy="396875"/>
        </p:xfrm>
        <a:graphic>
          <a:graphicData uri="http://schemas.openxmlformats.org/drawingml/2006/table">
            <a:tbl>
              <a:tblPr/>
              <a:tblGrid>
                <a:gridCol w="5670550">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tblGrid>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Curso</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Professor </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w="635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Página  - 1 -</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w="635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08939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46150" y="4860925"/>
            <a:ext cx="5207000" cy="4606925"/>
          </a:xfrm>
          <a:prstGeom prst="rect">
            <a:avLst/>
          </a:prstGeom>
          <a:noFill/>
          <a:ln w="12700">
            <a:noFill/>
            <a:miter lim="800000"/>
            <a:headEnd/>
            <a:tailEnd/>
          </a:ln>
          <a:effectLst/>
        </p:spPr>
        <p:txBody>
          <a:bodyPr vert="horz" wrap="square" lIns="95456" tIns="46890" rIns="95456" bIns="4689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ChangeArrowheads="1"/>
          </p:cNvSpPr>
          <p:nvPr/>
        </p:nvSpPr>
        <p:spPr bwMode="auto">
          <a:xfrm>
            <a:off x="3146425" y="9748838"/>
            <a:ext cx="808038" cy="266700"/>
          </a:xfrm>
          <a:prstGeom prst="rect">
            <a:avLst/>
          </a:prstGeom>
          <a:noFill/>
          <a:ln w="12700">
            <a:noFill/>
            <a:miter lim="800000"/>
            <a:headEnd/>
            <a:tailEnd/>
          </a:ln>
          <a:effectLst/>
        </p:spPr>
        <p:txBody>
          <a:bodyPr wrap="none" lIns="92105" tIns="46890" rIns="92105" bIns="46890">
            <a:spAutoFit/>
          </a:bodyPr>
          <a:lstStyle>
            <a:lvl1pPr defTabSz="915988">
              <a:defRPr>
                <a:solidFill>
                  <a:schemeClr val="bg2"/>
                </a:solidFill>
                <a:latin typeface="Square721 BT" pitchFamily="34" charset="0"/>
              </a:defRPr>
            </a:lvl1pPr>
            <a:lvl2pPr marL="742950" indent="-285750" defTabSz="915988">
              <a:defRPr>
                <a:solidFill>
                  <a:schemeClr val="bg2"/>
                </a:solidFill>
                <a:latin typeface="Square721 BT" pitchFamily="34" charset="0"/>
              </a:defRPr>
            </a:lvl2pPr>
            <a:lvl3pPr marL="1143000" indent="-228600" defTabSz="915988">
              <a:defRPr>
                <a:solidFill>
                  <a:schemeClr val="bg2"/>
                </a:solidFill>
                <a:latin typeface="Square721 BT" pitchFamily="34" charset="0"/>
              </a:defRPr>
            </a:lvl3pPr>
            <a:lvl4pPr marL="1600200" indent="-228600" defTabSz="915988">
              <a:defRPr>
                <a:solidFill>
                  <a:schemeClr val="bg2"/>
                </a:solidFill>
                <a:latin typeface="Square721 BT" pitchFamily="34" charset="0"/>
              </a:defRPr>
            </a:lvl4pPr>
            <a:lvl5pPr marL="2057400" indent="-228600" defTabSz="915988">
              <a:defRPr>
                <a:solidFill>
                  <a:schemeClr val="bg2"/>
                </a:solidFill>
                <a:latin typeface="Square721 BT" pitchFamily="34" charset="0"/>
              </a:defRPr>
            </a:lvl5pPr>
            <a:lvl6pPr marL="2514600" indent="-228600" defTabSz="915988" eaLnBrk="0" fontAlgn="base" hangingPunct="0">
              <a:spcBef>
                <a:spcPct val="0"/>
              </a:spcBef>
              <a:spcAft>
                <a:spcPct val="0"/>
              </a:spcAft>
              <a:defRPr>
                <a:solidFill>
                  <a:schemeClr val="bg2"/>
                </a:solidFill>
                <a:latin typeface="Square721 BT" pitchFamily="34" charset="0"/>
              </a:defRPr>
            </a:lvl6pPr>
            <a:lvl7pPr marL="2971800" indent="-228600" defTabSz="915988" eaLnBrk="0" fontAlgn="base" hangingPunct="0">
              <a:spcBef>
                <a:spcPct val="0"/>
              </a:spcBef>
              <a:spcAft>
                <a:spcPct val="0"/>
              </a:spcAft>
              <a:defRPr>
                <a:solidFill>
                  <a:schemeClr val="bg2"/>
                </a:solidFill>
                <a:latin typeface="Square721 BT" pitchFamily="34" charset="0"/>
              </a:defRPr>
            </a:lvl7pPr>
            <a:lvl8pPr marL="3429000" indent="-228600" defTabSz="915988" eaLnBrk="0" fontAlgn="base" hangingPunct="0">
              <a:spcBef>
                <a:spcPct val="0"/>
              </a:spcBef>
              <a:spcAft>
                <a:spcPct val="0"/>
              </a:spcAft>
              <a:defRPr>
                <a:solidFill>
                  <a:schemeClr val="bg2"/>
                </a:solidFill>
                <a:latin typeface="Square721 BT" pitchFamily="34" charset="0"/>
              </a:defRPr>
            </a:lvl8pPr>
            <a:lvl9pPr marL="3886200" indent="-228600" defTabSz="915988" eaLnBrk="0" fontAlgn="base" hangingPunct="0">
              <a:spcBef>
                <a:spcPct val="0"/>
              </a:spcBef>
              <a:spcAft>
                <a:spcPct val="0"/>
              </a:spcAft>
              <a:defRPr>
                <a:solidFill>
                  <a:schemeClr val="bg2"/>
                </a:solidFill>
                <a:latin typeface="Square721 BT" pitchFamily="34" charset="0"/>
              </a:defRPr>
            </a:lvl9pPr>
          </a:lstStyle>
          <a:p>
            <a:pPr algn="ctr">
              <a:lnSpc>
                <a:spcPct val="90000"/>
              </a:lnSpc>
            </a:pPr>
            <a:r>
              <a:rPr lang="en-US" altLang="pt-BR" sz="1300">
                <a:solidFill>
                  <a:schemeClr val="tx1"/>
                </a:solidFill>
                <a:latin typeface="Arial" panose="020B0604020202020204" pitchFamily="34" charset="0"/>
              </a:rPr>
              <a:t>Page </a:t>
            </a:r>
            <a:fld id="{B7E06E9D-47EA-4DF6-AB1C-58543629E09D}" type="slidenum">
              <a:rPr lang="en-US" altLang="pt-BR" sz="1300">
                <a:solidFill>
                  <a:schemeClr val="tx1"/>
                </a:solidFill>
                <a:latin typeface="Arial" panose="020B0604020202020204" pitchFamily="34" charset="0"/>
              </a:rPr>
              <a:pPr algn="ctr">
                <a:lnSpc>
                  <a:spcPct val="90000"/>
                </a:lnSpc>
              </a:pPr>
              <a:t>‹nº›</a:t>
            </a:fld>
            <a:endParaRPr lang="en-US" altLang="pt-BR" sz="1300">
              <a:solidFill>
                <a:schemeClr val="tx1"/>
              </a:solidFill>
              <a:latin typeface="Arial" panose="020B0604020202020204" pitchFamily="34" charset="0"/>
            </a:endParaRPr>
          </a:p>
        </p:txBody>
      </p:sp>
      <p:sp>
        <p:nvSpPr>
          <p:cNvPr id="29700" name="Rectangle 4"/>
          <p:cNvSpPr>
            <a:spLocks noGrp="1" noRot="1" noChangeAspect="1" noChangeArrowheads="1" noTextEdit="1"/>
          </p:cNvSpPr>
          <p:nvPr>
            <p:ph type="sldImg" idx="2"/>
          </p:nvPr>
        </p:nvSpPr>
        <p:spPr bwMode="auto">
          <a:xfrm>
            <a:off x="1000125" y="774700"/>
            <a:ext cx="5099050" cy="38242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28451813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81223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001713" y="774700"/>
            <a:ext cx="5099050" cy="3824288"/>
          </a:xfrm>
          <a:ln/>
        </p:spPr>
      </p:sp>
      <p:sp>
        <p:nvSpPr>
          <p:cNvPr id="79875"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203924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1001713" y="774700"/>
            <a:ext cx="5099050" cy="3824288"/>
          </a:xfrm>
          <a:ln/>
        </p:spPr>
      </p:sp>
      <p:sp>
        <p:nvSpPr>
          <p:cNvPr id="141315"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843895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001713" y="774700"/>
            <a:ext cx="5099050" cy="3824288"/>
          </a:xfrm>
          <a:ln/>
        </p:spPr>
      </p:sp>
      <p:sp>
        <p:nvSpPr>
          <p:cNvPr id="81923"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06298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001713" y="774700"/>
            <a:ext cx="5099050" cy="3824288"/>
          </a:xfrm>
          <a:ln/>
        </p:spPr>
      </p:sp>
      <p:sp>
        <p:nvSpPr>
          <p:cNvPr id="143363"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333041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1001713" y="774700"/>
            <a:ext cx="5099050" cy="3824288"/>
          </a:xfrm>
          <a:ln/>
        </p:spPr>
      </p:sp>
      <p:sp>
        <p:nvSpPr>
          <p:cNvPr id="145411"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403478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001713" y="774700"/>
            <a:ext cx="5099050" cy="3824288"/>
          </a:xfrm>
          <a:ln/>
        </p:spPr>
      </p:sp>
      <p:sp>
        <p:nvSpPr>
          <p:cNvPr id="83971"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249575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1001713" y="774700"/>
            <a:ext cx="5099050" cy="3824288"/>
          </a:xfrm>
          <a:ln/>
        </p:spPr>
      </p:sp>
      <p:sp>
        <p:nvSpPr>
          <p:cNvPr id="147459"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125169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001713" y="774700"/>
            <a:ext cx="5099050" cy="3824288"/>
          </a:xfrm>
          <a:ln/>
        </p:spPr>
      </p:sp>
      <p:sp>
        <p:nvSpPr>
          <p:cNvPr id="86019"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981096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xfrm>
            <a:off x="1001713" y="774700"/>
            <a:ext cx="5099050" cy="3824288"/>
          </a:xfrm>
          <a:ln/>
        </p:spPr>
      </p:sp>
      <p:sp>
        <p:nvSpPr>
          <p:cNvPr id="149507"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026561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001713" y="774700"/>
            <a:ext cx="5099050" cy="3824288"/>
          </a:xfrm>
          <a:ln/>
        </p:spPr>
      </p:sp>
      <p:sp>
        <p:nvSpPr>
          <p:cNvPr id="88067"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999913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latin typeface="Arial" panose="020B0604020202020204" pitchFamily="34" charset="0"/>
            </a:endParaRPr>
          </a:p>
        </p:txBody>
      </p:sp>
    </p:spTree>
    <p:extLst>
      <p:ext uri="{BB962C8B-B14F-4D97-AF65-F5344CB8AC3E}">
        <p14:creationId xmlns:p14="http://schemas.microsoft.com/office/powerpoint/2010/main" val="1253859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1001713" y="774700"/>
            <a:ext cx="5099050" cy="3824288"/>
          </a:xfrm>
          <a:ln/>
        </p:spPr>
      </p:sp>
      <p:sp>
        <p:nvSpPr>
          <p:cNvPr id="151555"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789223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1001713" y="774700"/>
            <a:ext cx="5099050" cy="3824288"/>
          </a:xfrm>
          <a:ln/>
        </p:spPr>
      </p:sp>
      <p:sp>
        <p:nvSpPr>
          <p:cNvPr id="153603"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606923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xfrm>
            <a:off x="1001713" y="774700"/>
            <a:ext cx="5099050" cy="3824288"/>
          </a:xfrm>
          <a:ln/>
        </p:spPr>
      </p:sp>
      <p:sp>
        <p:nvSpPr>
          <p:cNvPr id="155651"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897231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001713" y="774700"/>
            <a:ext cx="5099050" cy="3824288"/>
          </a:xfrm>
          <a:ln/>
        </p:spPr>
      </p:sp>
      <p:sp>
        <p:nvSpPr>
          <p:cNvPr id="90115"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735110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xfrm>
            <a:off x="1001713" y="774700"/>
            <a:ext cx="5099050" cy="3824288"/>
          </a:xfrm>
          <a:ln/>
        </p:spPr>
      </p:sp>
      <p:sp>
        <p:nvSpPr>
          <p:cNvPr id="157699"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909622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xfrm>
            <a:off x="1001713" y="774700"/>
            <a:ext cx="5099050" cy="3824288"/>
          </a:xfrm>
          <a:ln/>
        </p:spPr>
      </p:sp>
      <p:sp>
        <p:nvSpPr>
          <p:cNvPr id="159747"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431783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1001713" y="774700"/>
            <a:ext cx="5099050" cy="3824288"/>
          </a:xfrm>
          <a:ln/>
        </p:spPr>
      </p:sp>
      <p:sp>
        <p:nvSpPr>
          <p:cNvPr id="161795"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739476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001713" y="774700"/>
            <a:ext cx="5099050" cy="3824288"/>
          </a:xfrm>
          <a:ln/>
        </p:spPr>
      </p:sp>
      <p:sp>
        <p:nvSpPr>
          <p:cNvPr id="92163"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475066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xfrm>
            <a:off x="1001713" y="774700"/>
            <a:ext cx="5099050" cy="3824288"/>
          </a:xfrm>
          <a:ln/>
        </p:spPr>
      </p:sp>
      <p:sp>
        <p:nvSpPr>
          <p:cNvPr id="163843"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449482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xfrm>
            <a:off x="1001713" y="774700"/>
            <a:ext cx="5099050" cy="3824288"/>
          </a:xfrm>
          <a:ln/>
        </p:spPr>
      </p:sp>
      <p:sp>
        <p:nvSpPr>
          <p:cNvPr id="165891"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129853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latin typeface="Arial" panose="020B0604020202020204" pitchFamily="34" charset="0"/>
            </a:endParaRPr>
          </a:p>
        </p:txBody>
      </p:sp>
    </p:spTree>
    <p:extLst>
      <p:ext uri="{BB962C8B-B14F-4D97-AF65-F5344CB8AC3E}">
        <p14:creationId xmlns:p14="http://schemas.microsoft.com/office/powerpoint/2010/main" val="3536150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001713" y="774700"/>
            <a:ext cx="5099050" cy="3824288"/>
          </a:xfrm>
          <a:ln/>
        </p:spPr>
      </p:sp>
      <p:sp>
        <p:nvSpPr>
          <p:cNvPr id="94211"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5868412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xfrm>
            <a:off x="1001713" y="774700"/>
            <a:ext cx="5099050" cy="3824288"/>
          </a:xfrm>
          <a:ln/>
        </p:spPr>
      </p:sp>
      <p:sp>
        <p:nvSpPr>
          <p:cNvPr id="167939"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130140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001713" y="774700"/>
            <a:ext cx="5099050" cy="3824288"/>
          </a:xfrm>
          <a:ln/>
        </p:spPr>
      </p:sp>
      <p:sp>
        <p:nvSpPr>
          <p:cNvPr id="96259"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8714969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001713" y="774700"/>
            <a:ext cx="5099050" cy="3824288"/>
          </a:xfrm>
          <a:ln/>
        </p:spPr>
      </p:sp>
      <p:sp>
        <p:nvSpPr>
          <p:cNvPr id="98307"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2647649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xfrm>
            <a:off x="1001713" y="774700"/>
            <a:ext cx="5099050" cy="3824288"/>
          </a:xfrm>
          <a:ln/>
        </p:spPr>
      </p:sp>
      <p:sp>
        <p:nvSpPr>
          <p:cNvPr id="169987"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1236203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xfrm>
            <a:off x="1001713" y="774700"/>
            <a:ext cx="5099050" cy="3824288"/>
          </a:xfrm>
          <a:ln/>
        </p:spPr>
      </p:sp>
      <p:sp>
        <p:nvSpPr>
          <p:cNvPr id="172035"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2298136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001713" y="774700"/>
            <a:ext cx="5097462" cy="3822700"/>
          </a:xfrm>
          <a:ln cap="flat"/>
        </p:spPr>
      </p:sp>
      <p:sp>
        <p:nvSpPr>
          <p:cNvPr id="43011" name="Rectangle 3"/>
          <p:cNvSpPr>
            <a:spLocks noGrp="1" noChangeArrowheads="1"/>
          </p:cNvSpPr>
          <p:nvPr>
            <p:ph type="body" idx="1"/>
          </p:nvPr>
        </p:nvSpPr>
        <p:spPr>
          <a:xfrm>
            <a:off x="973138" y="4876800"/>
            <a:ext cx="5143500" cy="40497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6154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001713" y="774700"/>
            <a:ext cx="5099050" cy="3824288"/>
          </a:xfrm>
          <a:ln/>
        </p:spPr>
      </p:sp>
      <p:sp>
        <p:nvSpPr>
          <p:cNvPr id="71683"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019530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001713" y="774700"/>
            <a:ext cx="5099050" cy="3824288"/>
          </a:xfrm>
          <a:ln/>
        </p:spPr>
      </p:sp>
      <p:sp>
        <p:nvSpPr>
          <p:cNvPr id="73731"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935379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001713" y="774700"/>
            <a:ext cx="5099050" cy="3824288"/>
          </a:xfrm>
          <a:ln/>
        </p:spPr>
      </p:sp>
      <p:sp>
        <p:nvSpPr>
          <p:cNvPr id="75779"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447409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1001713" y="774700"/>
            <a:ext cx="5099050" cy="3824288"/>
          </a:xfrm>
          <a:ln/>
        </p:spPr>
      </p:sp>
      <p:sp>
        <p:nvSpPr>
          <p:cNvPr id="137219"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795553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001713" y="774700"/>
            <a:ext cx="5099050" cy="3824288"/>
          </a:xfrm>
          <a:ln/>
        </p:spPr>
      </p:sp>
      <p:sp>
        <p:nvSpPr>
          <p:cNvPr id="77827"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169816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1001713" y="774700"/>
            <a:ext cx="5099050" cy="3824288"/>
          </a:xfrm>
          <a:ln/>
        </p:spPr>
      </p:sp>
      <p:sp>
        <p:nvSpPr>
          <p:cNvPr id="139267" name="Rectangle 3"/>
          <p:cNvSpPr>
            <a:spLocks noGrp="1" noChangeArrowheads="1"/>
          </p:cNvSpPr>
          <p:nvPr>
            <p:ph type="body" idx="1"/>
          </p:nvPr>
        </p:nvSpPr>
        <p:spPr>
          <a:xfrm>
            <a:off x="946150" y="4859338"/>
            <a:ext cx="5207000" cy="46085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930792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237438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057195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356422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457200" y="274638"/>
            <a:ext cx="8229600" cy="5851525"/>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373663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305445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579680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Tree>
    <p:extLst>
      <p:ext uri="{BB962C8B-B14F-4D97-AF65-F5344CB8AC3E}">
        <p14:creationId xmlns:p14="http://schemas.microsoft.com/office/powerpoint/2010/main" val="3906560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323850" y="765175"/>
            <a:ext cx="4038600" cy="583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514850" y="765175"/>
            <a:ext cx="4038600" cy="583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297168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458944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Tree>
    <p:extLst>
      <p:ext uri="{BB962C8B-B14F-4D97-AF65-F5344CB8AC3E}">
        <p14:creationId xmlns:p14="http://schemas.microsoft.com/office/powerpoint/2010/main" val="1226093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81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7343920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67253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36535518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8593157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478588" y="161925"/>
            <a:ext cx="2074862" cy="64357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250825" y="161925"/>
            <a:ext cx="6075363" cy="64357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1579422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Título e texto e 2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250825" y="161925"/>
            <a:ext cx="8229600" cy="434975"/>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323850" y="765175"/>
            <a:ext cx="4038600" cy="5832475"/>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quarter" idx="2"/>
          </p:nvPr>
        </p:nvSpPr>
        <p:spPr>
          <a:xfrm>
            <a:off x="4514850" y="765175"/>
            <a:ext cx="4038600" cy="2840038"/>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Conteúdo 4"/>
          <p:cNvSpPr>
            <a:spLocks noGrp="1"/>
          </p:cNvSpPr>
          <p:nvPr>
            <p:ph sz="quarter" idx="3"/>
          </p:nvPr>
        </p:nvSpPr>
        <p:spPr>
          <a:xfrm>
            <a:off x="4514850" y="3757613"/>
            <a:ext cx="4038600" cy="2840037"/>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80976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Tree>
    <p:extLst>
      <p:ext uri="{BB962C8B-B14F-4D97-AF65-F5344CB8AC3E}">
        <p14:creationId xmlns:p14="http://schemas.microsoft.com/office/powerpoint/2010/main" val="2004560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93793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036982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Tree>
    <p:extLst>
      <p:ext uri="{BB962C8B-B14F-4D97-AF65-F5344CB8AC3E}">
        <p14:creationId xmlns:p14="http://schemas.microsoft.com/office/powerpoint/2010/main" val="1816077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384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258892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3564476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C42B8DCF-AA0E-4FAA-8815-3DE0FB462986}"/>
              </a:ext>
            </a:extLst>
          </p:cNvPr>
          <p:cNvPicPr>
            <a:picLocks noChangeAspect="1"/>
          </p:cNvPicPr>
          <p:nvPr userDrawn="1"/>
        </p:nvPicPr>
        <p:blipFill>
          <a:blip r:embed="rId14"/>
          <a:stretch>
            <a:fillRect/>
          </a:stretch>
        </p:blipFill>
        <p:spPr>
          <a:xfrm>
            <a:off x="12665" y="0"/>
            <a:ext cx="9118670" cy="6858000"/>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8796338" y="6427788"/>
            <a:ext cx="434975" cy="271462"/>
          </a:xfrm>
          <a:prstGeom prst="rect">
            <a:avLst/>
          </a:prstGeom>
          <a:noFill/>
          <a:ln w="12700">
            <a:noFill/>
            <a:miter lim="800000"/>
            <a:headEnd/>
            <a:tailEnd/>
          </a:ln>
          <a:effectLst/>
        </p:spPr>
        <p:txBody>
          <a:bodyPr wrap="none" lIns="90488" tIns="44450" rIns="90488" bIns="4445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pPr algn="ctr"/>
            <a:fld id="{78CFB4EA-D338-4719-9E4E-C24CC6865114}" type="slidenum">
              <a:rPr lang="en-US" altLang="pt-BR" sz="1200" b="1">
                <a:solidFill>
                  <a:schemeClr val="tx1"/>
                </a:solidFill>
                <a:latin typeface="Calibri" panose="020F0502020204030204" pitchFamily="34" charset="0"/>
              </a:rPr>
              <a:pPr algn="ctr"/>
              <a:t>‹nº›</a:t>
            </a:fld>
            <a:endParaRPr lang="en-US" altLang="pt-BR" sz="1200" b="1">
              <a:solidFill>
                <a:schemeClr val="tx1"/>
              </a:solidFill>
              <a:latin typeface="Calibri" panose="020F0502020204030204" pitchFamily="34" charset="0"/>
            </a:endParaRPr>
          </a:p>
        </p:txBody>
      </p:sp>
      <p:sp>
        <p:nvSpPr>
          <p:cNvPr id="3076" name="Rectangle 40"/>
          <p:cNvSpPr>
            <a:spLocks noGrp="1" noChangeArrowheads="1"/>
          </p:cNvSpPr>
          <p:nvPr>
            <p:ph type="title"/>
          </p:nvPr>
        </p:nvSpPr>
        <p:spPr bwMode="auto">
          <a:xfrm>
            <a:off x="34925" y="68263"/>
            <a:ext cx="8229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pt-BR" altLang="pt-BR"/>
              <a:t>Clique para editar o estilo do título mestre</a:t>
            </a:r>
          </a:p>
        </p:txBody>
      </p:sp>
      <p:sp>
        <p:nvSpPr>
          <p:cNvPr id="3077" name="Rectangle 41"/>
          <p:cNvSpPr>
            <a:spLocks noGrp="1" noChangeArrowheads="1"/>
          </p:cNvSpPr>
          <p:nvPr>
            <p:ph type="body" idx="1"/>
          </p:nvPr>
        </p:nvSpPr>
        <p:spPr bwMode="auto">
          <a:xfrm>
            <a:off x="323850" y="765175"/>
            <a:ext cx="8229600"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8" name="TextBox 7">
            <a:extLst>
              <a:ext uri="{FF2B5EF4-FFF2-40B4-BE49-F238E27FC236}">
                <a16:creationId xmlns:a16="http://schemas.microsoft.com/office/drawing/2014/main" id="{77B1F250-DCAA-4BB4-AD99-34C90C682ACC}"/>
              </a:ext>
            </a:extLst>
          </p:cNvPr>
          <p:cNvSpPr txBox="1"/>
          <p:nvPr userDrawn="1"/>
        </p:nvSpPr>
        <p:spPr>
          <a:xfrm>
            <a:off x="6660232" y="6567938"/>
            <a:ext cx="862149" cy="276999"/>
          </a:xfrm>
          <a:prstGeom prst="rect">
            <a:avLst/>
          </a:prstGeom>
          <a:noFill/>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fld id="{A8B614E7-2400-45CE-848D-BA84F4236734}" type="slidenum">
              <a:rPr lang="en-US" altLang="pt-BR" sz="1200">
                <a:solidFill>
                  <a:schemeClr val="bg1"/>
                </a:solidFill>
                <a:latin typeface="Gotham-Bold"/>
                <a:ea typeface="Gotham-Bold"/>
                <a:cs typeface="Gotham-Bold"/>
              </a:rPr>
              <a:pPr algn="r"/>
              <a:t>‹nº›</a:t>
            </a:fld>
            <a:endParaRPr lang="en-US" altLang="pt-BR" sz="1200" dirty="0">
              <a:solidFill>
                <a:schemeClr val="bg1"/>
              </a:solidFill>
              <a:latin typeface="Gotham-Bold"/>
              <a:ea typeface="Gotham-Bold"/>
              <a:cs typeface="Gotham-Bold"/>
            </a:endParaRPr>
          </a:p>
        </p:txBody>
      </p:sp>
      <p:pic>
        <p:nvPicPr>
          <p:cNvPr id="2" name="Imagem 1">
            <a:extLst>
              <a:ext uri="{FF2B5EF4-FFF2-40B4-BE49-F238E27FC236}">
                <a16:creationId xmlns:a16="http://schemas.microsoft.com/office/drawing/2014/main" id="{C55935E3-F1AF-41AA-8752-551B0EE0C046}"/>
              </a:ext>
            </a:extLst>
          </p:cNvPr>
          <p:cNvPicPr>
            <a:picLocks noChangeAspect="1"/>
          </p:cNvPicPr>
          <p:nvPr userDrawn="1"/>
        </p:nvPicPr>
        <p:blipFill>
          <a:blip r:embed="rId14"/>
          <a:stretch>
            <a:fillRect/>
          </a:stretch>
        </p:blipFill>
        <p:spPr>
          <a:xfrm>
            <a:off x="12665" y="0"/>
            <a:ext cx="9118670" cy="6858000"/>
          </a:xfrm>
          <a:prstGeom prst="rect">
            <a:avLst/>
          </a:prstGeom>
        </p:spPr>
      </p:pic>
    </p:spTree>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0" fontAlgn="base" hangingPunct="0">
        <a:lnSpc>
          <a:spcPct val="90000"/>
        </a:lnSpc>
        <a:spcBef>
          <a:spcPct val="0"/>
        </a:spcBef>
        <a:spcAft>
          <a:spcPct val="0"/>
        </a:spcAft>
        <a:defRPr sz="3200" b="1">
          <a:solidFill>
            <a:schemeClr val="bg2"/>
          </a:solidFill>
          <a:latin typeface="+mj-lt"/>
          <a:ea typeface="+mj-ea"/>
          <a:cs typeface="+mj-cs"/>
        </a:defRPr>
      </a:lvl1pPr>
      <a:lvl2pPr algn="l" rtl="0" eaLnBrk="0" fontAlgn="base" hangingPunct="0">
        <a:lnSpc>
          <a:spcPct val="90000"/>
        </a:lnSpc>
        <a:spcBef>
          <a:spcPct val="0"/>
        </a:spcBef>
        <a:spcAft>
          <a:spcPct val="0"/>
        </a:spcAft>
        <a:defRPr sz="3200" b="1">
          <a:solidFill>
            <a:schemeClr val="bg2"/>
          </a:solidFill>
          <a:latin typeface="Calibri" pitchFamily="34" charset="0"/>
        </a:defRPr>
      </a:lvl2pPr>
      <a:lvl3pPr algn="l" rtl="0" eaLnBrk="0" fontAlgn="base" hangingPunct="0">
        <a:lnSpc>
          <a:spcPct val="90000"/>
        </a:lnSpc>
        <a:spcBef>
          <a:spcPct val="0"/>
        </a:spcBef>
        <a:spcAft>
          <a:spcPct val="0"/>
        </a:spcAft>
        <a:defRPr sz="3200" b="1">
          <a:solidFill>
            <a:schemeClr val="bg2"/>
          </a:solidFill>
          <a:latin typeface="Calibri" pitchFamily="34" charset="0"/>
        </a:defRPr>
      </a:lvl3pPr>
      <a:lvl4pPr algn="l" rtl="0" eaLnBrk="0" fontAlgn="base" hangingPunct="0">
        <a:lnSpc>
          <a:spcPct val="90000"/>
        </a:lnSpc>
        <a:spcBef>
          <a:spcPct val="0"/>
        </a:spcBef>
        <a:spcAft>
          <a:spcPct val="0"/>
        </a:spcAft>
        <a:defRPr sz="3200" b="1">
          <a:solidFill>
            <a:schemeClr val="bg2"/>
          </a:solidFill>
          <a:latin typeface="Calibri" pitchFamily="34" charset="0"/>
        </a:defRPr>
      </a:lvl4pPr>
      <a:lvl5pPr algn="l" rtl="0" eaLnBrk="0" fontAlgn="base" hangingPunct="0">
        <a:lnSpc>
          <a:spcPct val="90000"/>
        </a:lnSpc>
        <a:spcBef>
          <a:spcPct val="0"/>
        </a:spcBef>
        <a:spcAft>
          <a:spcPct val="0"/>
        </a:spcAft>
        <a:defRPr sz="3200" b="1">
          <a:solidFill>
            <a:schemeClr val="bg2"/>
          </a:solidFill>
          <a:latin typeface="Calibri" pitchFamily="34" charset="0"/>
        </a:defRPr>
      </a:lvl5pPr>
      <a:lvl6pPr marL="457200" algn="l" rtl="0" eaLnBrk="0" fontAlgn="base" hangingPunct="0">
        <a:lnSpc>
          <a:spcPct val="90000"/>
        </a:lnSpc>
        <a:spcBef>
          <a:spcPct val="0"/>
        </a:spcBef>
        <a:spcAft>
          <a:spcPct val="0"/>
        </a:spcAft>
        <a:defRPr sz="2500" b="1">
          <a:solidFill>
            <a:schemeClr val="bg2"/>
          </a:solidFill>
          <a:latin typeface="Calibri" pitchFamily="34" charset="0"/>
        </a:defRPr>
      </a:lvl6pPr>
      <a:lvl7pPr marL="914400" algn="l" rtl="0" eaLnBrk="0" fontAlgn="base" hangingPunct="0">
        <a:lnSpc>
          <a:spcPct val="90000"/>
        </a:lnSpc>
        <a:spcBef>
          <a:spcPct val="0"/>
        </a:spcBef>
        <a:spcAft>
          <a:spcPct val="0"/>
        </a:spcAft>
        <a:defRPr sz="2500" b="1">
          <a:solidFill>
            <a:schemeClr val="bg2"/>
          </a:solidFill>
          <a:latin typeface="Calibri" pitchFamily="34" charset="0"/>
        </a:defRPr>
      </a:lvl7pPr>
      <a:lvl8pPr marL="1371600" algn="l" rtl="0" eaLnBrk="0" fontAlgn="base" hangingPunct="0">
        <a:lnSpc>
          <a:spcPct val="90000"/>
        </a:lnSpc>
        <a:spcBef>
          <a:spcPct val="0"/>
        </a:spcBef>
        <a:spcAft>
          <a:spcPct val="0"/>
        </a:spcAft>
        <a:defRPr sz="2500" b="1">
          <a:solidFill>
            <a:schemeClr val="bg2"/>
          </a:solidFill>
          <a:latin typeface="Calibri" pitchFamily="34" charset="0"/>
        </a:defRPr>
      </a:lvl8pPr>
      <a:lvl9pPr marL="1828800" algn="l" rtl="0" eaLnBrk="0" fontAlgn="base" hangingPunct="0">
        <a:lnSpc>
          <a:spcPct val="90000"/>
        </a:lnSpc>
        <a:spcBef>
          <a:spcPct val="0"/>
        </a:spcBef>
        <a:spcAft>
          <a:spcPct val="0"/>
        </a:spcAft>
        <a:defRPr sz="2500" b="1">
          <a:solidFill>
            <a:schemeClr val="bg2"/>
          </a:solidFill>
          <a:latin typeface="Calibri" pitchFamily="34" charset="0"/>
        </a:defRPr>
      </a:lvl9pPr>
    </p:titleStyle>
    <p:bodyStyle>
      <a:lvl1pPr marL="285750" indent="-285750" algn="l" rtl="0" eaLnBrk="0" fontAlgn="base" hangingPunct="0">
        <a:lnSpc>
          <a:spcPct val="150000"/>
        </a:lnSpc>
        <a:spcBef>
          <a:spcPct val="30000"/>
        </a:spcBef>
        <a:spcAft>
          <a:spcPct val="0"/>
        </a:spcAft>
        <a:buClr>
          <a:schemeClr val="bg2"/>
        </a:buClr>
        <a:buFont typeface="Wingdings" panose="05000000000000000000" pitchFamily="2" charset="2"/>
        <a:buChar char="§"/>
        <a:defRPr sz="2400" b="1">
          <a:solidFill>
            <a:srgbClr val="000000"/>
          </a:solidFill>
          <a:latin typeface="Verdana" panose="020B0604030504040204" pitchFamily="34" charset="0"/>
          <a:ea typeface="+mn-ea"/>
          <a:cs typeface="+mn-cs"/>
        </a:defRPr>
      </a:lvl1pPr>
      <a:lvl2pPr marL="685800" indent="-228600" algn="l" rtl="0" eaLnBrk="0" fontAlgn="base" hangingPunct="0">
        <a:lnSpc>
          <a:spcPct val="150000"/>
        </a:lnSpc>
        <a:spcBef>
          <a:spcPct val="30000"/>
        </a:spcBef>
        <a:spcAft>
          <a:spcPct val="0"/>
        </a:spcAft>
        <a:buClr>
          <a:schemeClr val="bg2"/>
        </a:buClr>
        <a:buChar char="–"/>
        <a:defRPr sz="2400">
          <a:solidFill>
            <a:srgbClr val="000000"/>
          </a:solidFill>
          <a:latin typeface="Verdana" panose="020B0604030504040204" pitchFamily="34" charset="0"/>
        </a:defRPr>
      </a:lvl2pPr>
      <a:lvl3pPr marL="1143000" indent="-228600" algn="l" rtl="0" eaLnBrk="0" fontAlgn="base" hangingPunct="0">
        <a:lnSpc>
          <a:spcPct val="150000"/>
        </a:lnSpc>
        <a:spcBef>
          <a:spcPct val="30000"/>
        </a:spcBef>
        <a:spcAft>
          <a:spcPct val="0"/>
        </a:spcAft>
        <a:buClr>
          <a:schemeClr val="bg2"/>
        </a:buClr>
        <a:buChar char="»"/>
        <a:defRPr sz="2000">
          <a:solidFill>
            <a:srgbClr val="000000"/>
          </a:solidFill>
          <a:latin typeface="Verdana" panose="020B0604030504040204" pitchFamily="34" charset="0"/>
        </a:defRPr>
      </a:lvl3pPr>
      <a:lvl4pPr marL="1543050" indent="-171450" algn="l" rtl="0" eaLnBrk="0" fontAlgn="base" hangingPunct="0">
        <a:lnSpc>
          <a:spcPct val="150000"/>
        </a:lnSpc>
        <a:spcBef>
          <a:spcPct val="30000"/>
        </a:spcBef>
        <a:spcAft>
          <a:spcPct val="0"/>
        </a:spcAft>
        <a:buSzPct val="100000"/>
        <a:buChar char="–"/>
        <a:defRPr sz="2000">
          <a:solidFill>
            <a:srgbClr val="000000"/>
          </a:solidFill>
          <a:latin typeface="Verdana" panose="020B0604030504040204" pitchFamily="34" charset="0"/>
        </a:defRPr>
      </a:lvl4pPr>
      <a:lvl5pPr marL="2000250" indent="-171450" algn="l" rtl="0" eaLnBrk="0" fontAlgn="base" hangingPunct="0">
        <a:lnSpc>
          <a:spcPct val="150000"/>
        </a:lnSpc>
        <a:spcBef>
          <a:spcPct val="30000"/>
        </a:spcBef>
        <a:spcAft>
          <a:spcPct val="0"/>
        </a:spcAft>
        <a:buSzPct val="100000"/>
        <a:buChar char="•"/>
        <a:defRPr sz="2000">
          <a:solidFill>
            <a:srgbClr val="000000"/>
          </a:solidFill>
          <a:latin typeface="Verdana" panose="020B0604030504040204" pitchFamily="34" charset="0"/>
        </a:defRPr>
      </a:lvl5pPr>
      <a:lvl6pPr marL="2457450" indent="-171450" algn="l" rtl="0" eaLnBrk="0" fontAlgn="base" hangingPunct="0">
        <a:lnSpc>
          <a:spcPct val="90000"/>
        </a:lnSpc>
        <a:spcBef>
          <a:spcPct val="30000"/>
        </a:spcBef>
        <a:spcAft>
          <a:spcPct val="0"/>
        </a:spcAft>
        <a:buSzPct val="100000"/>
        <a:buChar char="•"/>
        <a:defRPr sz="2000">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sz="2000">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sz="2000">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sz="2000">
          <a:solidFill>
            <a:srgbClr val="000000"/>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468313" y="1844675"/>
            <a:ext cx="8207375" cy="2939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a:r>
              <a:rPr lang="pt-BR" altLang="pt-BR" sz="2800" i="0" dirty="0">
                <a:solidFill>
                  <a:schemeClr val="tx1"/>
                </a:solidFill>
              </a:rPr>
              <a:t> </a:t>
            </a:r>
          </a:p>
          <a:p>
            <a:pPr algn="ctr"/>
            <a:endParaRPr lang="pt-BR" altLang="pt-BR" sz="2800" i="0" dirty="0">
              <a:solidFill>
                <a:schemeClr val="tx1"/>
              </a:solidFill>
            </a:endParaRPr>
          </a:p>
          <a:p>
            <a:pPr algn="ctr"/>
            <a:r>
              <a:rPr lang="pt-BR" altLang="pt-BR" sz="2400" i="0" dirty="0">
                <a:solidFill>
                  <a:schemeClr val="tx1"/>
                </a:solidFill>
              </a:rPr>
              <a:t>Teoria Relacional</a:t>
            </a:r>
          </a:p>
          <a:p>
            <a:pPr algn="ctr"/>
            <a:r>
              <a:rPr lang="pt-BR" altLang="pt-BR" sz="2400" i="0" dirty="0">
                <a:solidFill>
                  <a:schemeClr val="tx1"/>
                </a:solidFill>
              </a:rPr>
              <a:t>Integridade, Redundância e Dependência </a:t>
            </a:r>
          </a:p>
          <a:p>
            <a:endParaRPr lang="pt-BR" altLang="pt-BR" sz="2800" b="0" i="0" dirty="0">
              <a:solidFill>
                <a:schemeClr val="tx1"/>
              </a:solidFill>
            </a:endParaRPr>
          </a:p>
          <a:p>
            <a:endParaRPr lang="pt-BR" altLang="pt-BR" sz="2800" b="0" i="0" dirty="0">
              <a:solidFill>
                <a:schemeClr val="tx1"/>
              </a:solidFill>
            </a:endParaRPr>
          </a:p>
          <a:p>
            <a:endParaRPr lang="pt-BR" altLang="pt-BR" sz="2800" b="0" i="0" dirty="0">
              <a:solidFill>
                <a:schemeClr val="tx1"/>
              </a:solidFill>
            </a:endParaRPr>
          </a:p>
        </p:txBody>
      </p:sp>
      <p:sp>
        <p:nvSpPr>
          <p:cNvPr id="4" name="Título 1">
            <a:extLst>
              <a:ext uri="{FF2B5EF4-FFF2-40B4-BE49-F238E27FC236}">
                <a16:creationId xmlns:a16="http://schemas.microsoft.com/office/drawing/2014/main" id="{F3708090-EB8D-4504-8FA4-D4670AA77B1E}"/>
              </a:ext>
            </a:extLst>
          </p:cNvPr>
          <p:cNvSpPr txBox="1">
            <a:spLocks/>
          </p:cNvSpPr>
          <p:nvPr/>
        </p:nvSpPr>
        <p:spPr>
          <a:xfrm>
            <a:off x="827584" y="649014"/>
            <a:ext cx="7772400" cy="147002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pt-BR" sz="4400" kern="0"/>
              <a:t>Data Base Essentials</a:t>
            </a:r>
            <a:endParaRPr lang="pt-BR" sz="4400"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body" idx="4294967295"/>
          </p:nvPr>
        </p:nvSpPr>
        <p:spPr>
          <a:xfrm>
            <a:off x="252413" y="908720"/>
            <a:ext cx="8351837" cy="6192837"/>
          </a:xfrm>
        </p:spPr>
        <p:txBody>
          <a:bodyPr/>
          <a:lstStyle/>
          <a:p>
            <a:pPr marL="0" indent="0">
              <a:buNone/>
            </a:pPr>
            <a:r>
              <a:rPr lang="pt-BR" altLang="pt-BR" sz="2000" b="0" dirty="0"/>
              <a:t>Na relação “Inscrição em disciplina“, anteriormente utilizada, é fácil perceber que “aluno” é chave estrangeira porque este atributo só pode tomar valor dentro dos inscritos se existir na relação “aluno“, onde este atributo é chave primária da relação. Algo semelhante ocorre com disciplina, pois não faria sentido alguém estar matriculado numa disciplina que sequer exista...</a:t>
            </a:r>
          </a:p>
        </p:txBody>
      </p:sp>
      <p:sp>
        <p:nvSpPr>
          <p:cNvPr id="138243" name="Rectangle 3"/>
          <p:cNvSpPr>
            <a:spLocks noChangeArrowheads="1"/>
          </p:cNvSpPr>
          <p:nvPr/>
        </p:nvSpPr>
        <p:spPr bwMode="auto">
          <a:xfrm>
            <a:off x="179388" y="115888"/>
            <a:ext cx="842486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400" b="1" dirty="0">
                <a:latin typeface="Calibri" panose="020F0502020204030204" pitchFamily="34" charset="0"/>
              </a:rPr>
              <a:t>Integridade Referencial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4294967295"/>
          </p:nvPr>
        </p:nvSpPr>
        <p:spPr>
          <a:xfrm>
            <a:off x="179388" y="908720"/>
            <a:ext cx="8496300" cy="6192838"/>
          </a:xfrm>
        </p:spPr>
        <p:txBody>
          <a:bodyPr/>
          <a:lstStyle/>
          <a:p>
            <a:pPr marL="457200" indent="-457200">
              <a:buFont typeface="Wingdings" panose="05000000000000000000" pitchFamily="2" charset="2"/>
              <a:buNone/>
            </a:pPr>
            <a:r>
              <a:rPr lang="pt-BR" altLang="pt-BR" sz="2000" dirty="0"/>
              <a:t>	</a:t>
            </a:r>
            <a:r>
              <a:rPr lang="pt-BR" altLang="pt-BR" sz="2000" b="0" dirty="0"/>
              <a:t>As regras de integridade anteriores impõe restrições aos valores possíveis dos diversos atributos das diferentes relações de uma Base de Dados. Ou seja, embora as relações possam estar, cada uma delas, num de muitos estados possíveis, qualquer delas terá de obedecer às regras de integridade de domínio e de integridade de tabela. Além disso, os estados das relações terão de obedecer em cada momento às regras de integridade referenciais, que envolvem as diferentes tabelas da Base de Dados.</a:t>
            </a:r>
          </a:p>
        </p:txBody>
      </p:sp>
      <p:sp>
        <p:nvSpPr>
          <p:cNvPr id="78851"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latin typeface="Calibri" panose="020F0502020204030204" pitchFamily="34" charset="0"/>
              </a:rPr>
              <a:t>Estados Válidos da Base de Dados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body" idx="4294967295"/>
          </p:nvPr>
        </p:nvSpPr>
        <p:spPr>
          <a:xfrm>
            <a:off x="217108" y="908720"/>
            <a:ext cx="8496300" cy="6192838"/>
          </a:xfrm>
        </p:spPr>
        <p:txBody>
          <a:bodyPr/>
          <a:lstStyle/>
          <a:p>
            <a:pPr marL="457200" indent="-457200">
              <a:buFont typeface="Wingdings" panose="05000000000000000000" pitchFamily="2" charset="2"/>
              <a:buNone/>
            </a:pPr>
            <a:r>
              <a:rPr lang="pt-BR" altLang="pt-BR" sz="2000" dirty="0"/>
              <a:t>	</a:t>
            </a:r>
            <a:r>
              <a:rPr lang="pt-BR" altLang="pt-BR" sz="2000" b="0" dirty="0"/>
              <a:t>Sinteticamente, teremos um Esquema da Base de Dados, como resultado dos esquemas das diversas relações que a integram, e que incluem a explicitação da existência de chaves estrangeiras. </a:t>
            </a:r>
          </a:p>
          <a:p>
            <a:pPr marL="457200" indent="-457200">
              <a:buFont typeface="Wingdings" panose="05000000000000000000" pitchFamily="2" charset="2"/>
              <a:buNone/>
            </a:pPr>
            <a:r>
              <a:rPr lang="pt-BR" altLang="pt-BR" sz="2000" b="0" dirty="0"/>
              <a:t>	Do mesmo modo teremos Estados da Base de Dados, por enumeração dos estados das diversas relações que a integram. Qualquer situação de valores para a Base de Dados que não cumpra todas as regras de integridade, em particular da integridade referencial, corresponderá a um estado não válido dessa mesma Base de Dados.</a:t>
            </a:r>
          </a:p>
        </p:txBody>
      </p:sp>
      <p:sp>
        <p:nvSpPr>
          <p:cNvPr id="140291"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latin typeface="Calibri" panose="020F0502020204030204" pitchFamily="34" charset="0"/>
              </a:rPr>
              <a:t>Estados Válidos da Base de Dados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4294967295"/>
          </p:nvPr>
        </p:nvSpPr>
        <p:spPr>
          <a:xfrm>
            <a:off x="179388" y="908720"/>
            <a:ext cx="8604250" cy="5472460"/>
          </a:xfrm>
          <a:noFill/>
        </p:spPr>
        <p:txBody>
          <a:bodyPr/>
          <a:lstStyle/>
          <a:p>
            <a:pPr marL="457200" indent="-457200">
              <a:buFont typeface="Wingdings" panose="05000000000000000000" pitchFamily="2" charset="2"/>
              <a:buNone/>
            </a:pPr>
            <a:r>
              <a:rPr lang="pt-BR" altLang="pt-BR" sz="2000" b="0" dirty="0"/>
              <a:t>Conceitos Gerais </a:t>
            </a:r>
          </a:p>
          <a:p>
            <a:pPr marL="457200" indent="-457200"/>
            <a:r>
              <a:rPr lang="pt-BR" altLang="pt-BR" sz="2000" b="0" dirty="0"/>
              <a:t>O conceito de dado foi utilizado nos exemplos anteriores, ainda que de modo implícito, sempre que nos referimos a um determinado fato ou evento. Por exemplo, enumerar as disciplinas em que um aluno se encontra inscrito num dado ano letivo explicitar um conjunto de fatos sobre o aluno, ou mais exatamente, sobre o evento que é a inscrição do aluno nesse ano letivo.</a:t>
            </a:r>
          </a:p>
        </p:txBody>
      </p:sp>
      <p:sp>
        <p:nvSpPr>
          <p:cNvPr id="80899"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latin typeface="Calibri" panose="020F0502020204030204" pitchFamily="34" charset="0"/>
              </a:rPr>
              <a:t>Redundância e Inconsistência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body" idx="4294967295"/>
          </p:nvPr>
        </p:nvSpPr>
        <p:spPr>
          <a:xfrm>
            <a:off x="152714" y="764704"/>
            <a:ext cx="8424862" cy="6308725"/>
          </a:xfrm>
          <a:noFill/>
        </p:spPr>
        <p:txBody>
          <a:bodyPr/>
          <a:lstStyle/>
          <a:p>
            <a:pPr marL="457200" indent="-457200">
              <a:buFont typeface="Wingdings" panose="05000000000000000000" pitchFamily="2" charset="2"/>
              <a:buNone/>
            </a:pPr>
            <a:r>
              <a:rPr lang="pt-BR" altLang="pt-BR" sz="2000" b="0" dirty="0"/>
              <a:t>Conceitos Gerais </a:t>
            </a:r>
          </a:p>
          <a:p>
            <a:pPr marL="457200" indent="-457200"/>
            <a:r>
              <a:rPr lang="pt-BR" altLang="pt-BR" sz="2000" b="0" dirty="0"/>
              <a:t>É necessário, além disso, conceituar dados quanto ao(s) valor(es) que pode(m) ter. Se um dado só pode tomar um único valor, diz-se tratar de um dado </a:t>
            </a:r>
            <a:r>
              <a:rPr lang="pt-BR" altLang="pt-BR" sz="2000" b="0" dirty="0" err="1"/>
              <a:t>univalorado</a:t>
            </a:r>
            <a:r>
              <a:rPr lang="pt-BR" altLang="pt-BR" sz="2000" b="0" dirty="0"/>
              <a:t>. Se pode assumir mais que um valor, então diz-se multivalorado.</a:t>
            </a:r>
          </a:p>
          <a:p>
            <a:pPr marL="457200" indent="-457200"/>
            <a:r>
              <a:rPr lang="pt-BR" altLang="pt-BR" sz="2000" b="0" dirty="0"/>
              <a:t>Além disso, os dados também podem ser classificados em básicos ou fundamentais, quando são independente de outros, ou derivados quando podem ser obtidos de outros através de alguma regra.</a:t>
            </a:r>
          </a:p>
        </p:txBody>
      </p:sp>
      <p:sp>
        <p:nvSpPr>
          <p:cNvPr id="142339"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latin typeface="Calibri" panose="020F0502020204030204" pitchFamily="34" charset="0"/>
              </a:rPr>
              <a:t>Redundância e Inconsistência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idx="4294967295"/>
          </p:nvPr>
        </p:nvSpPr>
        <p:spPr>
          <a:xfrm>
            <a:off x="179388" y="764704"/>
            <a:ext cx="8424862" cy="6308725"/>
          </a:xfrm>
          <a:noFill/>
        </p:spPr>
        <p:txBody>
          <a:bodyPr/>
          <a:lstStyle/>
          <a:p>
            <a:pPr marL="457200" indent="-457200">
              <a:buFont typeface="Wingdings" panose="05000000000000000000" pitchFamily="2" charset="2"/>
              <a:buNone/>
            </a:pPr>
            <a:r>
              <a:rPr lang="pt-BR" altLang="pt-BR" sz="2000" b="0" dirty="0"/>
              <a:t>Conceitos Gerais </a:t>
            </a:r>
          </a:p>
          <a:p>
            <a:pPr marL="457200" indent="-457200"/>
            <a:r>
              <a:rPr lang="pt-BR" altLang="pt-BR" sz="2000" b="0" dirty="0"/>
              <a:t>Um dado é chamado de atômico, quando não pode ser dividido em conjunto de dados ainda menores.</a:t>
            </a:r>
          </a:p>
          <a:p>
            <a:pPr marL="457200" indent="-457200">
              <a:buFont typeface="Wingdings" panose="05000000000000000000" pitchFamily="2" charset="2"/>
              <a:buNone/>
            </a:pPr>
            <a:endParaRPr lang="pt-BR" altLang="pt-BR" sz="2000" b="0" dirty="0"/>
          </a:p>
        </p:txBody>
      </p:sp>
      <p:sp>
        <p:nvSpPr>
          <p:cNvPr id="144387"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latin typeface="Calibri" panose="020F0502020204030204" pitchFamily="34" charset="0"/>
              </a:rPr>
              <a:t>Redundância e Inconsistência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4294967295"/>
          </p:nvPr>
        </p:nvSpPr>
        <p:spPr>
          <a:xfrm>
            <a:off x="179388" y="764704"/>
            <a:ext cx="8424863" cy="6381750"/>
          </a:xfrm>
          <a:noFill/>
        </p:spPr>
        <p:txBody>
          <a:bodyPr/>
          <a:lstStyle/>
          <a:p>
            <a:pPr marL="457200" indent="-457200">
              <a:buFont typeface="Wingdings" panose="05000000000000000000" pitchFamily="2" charset="2"/>
              <a:buNone/>
            </a:pPr>
            <a:r>
              <a:rPr lang="pt-BR" altLang="pt-BR" sz="2000" b="0"/>
              <a:t>Exemplo de dados univalorados e multivalorados:</a:t>
            </a:r>
          </a:p>
          <a:p>
            <a:pPr marL="457200" indent="-457200"/>
            <a:r>
              <a:rPr lang="pt-BR" altLang="pt-BR" sz="2000" b="0"/>
              <a:t>Data de nascimento é um dado univalorado;</a:t>
            </a:r>
          </a:p>
          <a:p>
            <a:pPr marL="457200" indent="-457200"/>
            <a:r>
              <a:rPr lang="pt-BR" altLang="pt-BR" sz="2000" b="0"/>
              <a:t>O nome duma uma pessoa, como se encontra na Carteira de Identidade, também é um dado univalorado;</a:t>
            </a:r>
          </a:p>
          <a:p>
            <a:pPr marL="457200" indent="-457200"/>
            <a:r>
              <a:rPr lang="pt-BR" altLang="pt-BR" sz="2000" b="0"/>
              <a:t>O(s) nome(s) que uma pessoa teve, ou o(s) nome(s) pelos quais é conhe-cida, são os diversos valores do dado multivalorado nome. Por exemplo, nada impede que um homem ou uma mulher assumam o nome de seu respectivo companheiro num casamento.</a:t>
            </a:r>
          </a:p>
        </p:txBody>
      </p:sp>
      <p:sp>
        <p:nvSpPr>
          <p:cNvPr id="82947"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latin typeface="Calibri" panose="020F0502020204030204" pitchFamily="34" charset="0"/>
              </a:rPr>
              <a:t>Redundância e Inconsistência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body" idx="4294967295"/>
          </p:nvPr>
        </p:nvSpPr>
        <p:spPr>
          <a:xfrm>
            <a:off x="250825" y="765175"/>
            <a:ext cx="8424863" cy="5903913"/>
          </a:xfrm>
          <a:noFill/>
        </p:spPr>
        <p:txBody>
          <a:bodyPr/>
          <a:lstStyle/>
          <a:p>
            <a:pPr marL="457200" indent="-457200">
              <a:buFont typeface="Wingdings" panose="05000000000000000000" pitchFamily="2" charset="2"/>
              <a:buNone/>
            </a:pPr>
            <a:r>
              <a:rPr lang="pt-BR" altLang="pt-BR" sz="2000" b="0" dirty="0"/>
              <a:t>Exemplo de dados </a:t>
            </a:r>
            <a:r>
              <a:rPr lang="pt-BR" altLang="pt-BR" sz="2000" b="0" dirty="0" err="1"/>
              <a:t>univalorados</a:t>
            </a:r>
            <a:r>
              <a:rPr lang="pt-BR" altLang="pt-BR" sz="2000" b="0" dirty="0"/>
              <a:t> e multivalorados:</a:t>
            </a:r>
          </a:p>
          <a:p>
            <a:pPr marL="457200" indent="-457200"/>
            <a:r>
              <a:rPr lang="pt-BR" altLang="pt-BR" sz="2000" b="0" dirty="0"/>
              <a:t>A(s) disciplina(s) em que o aluno se inscreve, a(s) habilitação(</a:t>
            </a:r>
            <a:r>
              <a:rPr lang="pt-BR" altLang="pt-BR" sz="2000" b="0" dirty="0" err="1"/>
              <a:t>ões</a:t>
            </a:r>
            <a:r>
              <a:rPr lang="pt-BR" altLang="pt-BR" sz="2000" b="0" dirty="0"/>
              <a:t>) </a:t>
            </a:r>
            <a:r>
              <a:rPr lang="pt-BR" altLang="pt-BR" sz="2000" b="0" dirty="0" err="1"/>
              <a:t>acadé-mica</a:t>
            </a:r>
            <a:r>
              <a:rPr lang="pt-BR" altLang="pt-BR" sz="2000" b="0" dirty="0"/>
              <a:t>(s) de uma pessoa, são, dados multivalorados.</a:t>
            </a:r>
          </a:p>
          <a:p>
            <a:pPr marL="457200" indent="-457200">
              <a:buFont typeface="Wingdings" panose="05000000000000000000" pitchFamily="2" charset="2"/>
              <a:buNone/>
            </a:pPr>
            <a:r>
              <a:rPr lang="pt-BR" altLang="pt-BR" sz="2000" b="0" dirty="0"/>
              <a:t>Exemplo de dados fundamentais ou derivados: </a:t>
            </a:r>
          </a:p>
          <a:p>
            <a:pPr marL="457200" indent="-457200"/>
            <a:r>
              <a:rPr lang="pt-BR" altLang="pt-BR" sz="2000" b="0" dirty="0"/>
              <a:t>A data de nascimento é um dado básico; </a:t>
            </a:r>
          </a:p>
          <a:p>
            <a:pPr marL="457200" indent="-457200"/>
            <a:r>
              <a:rPr lang="pt-BR" altLang="pt-BR" sz="2000" b="0" dirty="0"/>
              <a:t>O dia da semana em que se nasceu é um dado derivado, pois é possível determiná-lo a partir da data de nascimento. </a:t>
            </a:r>
          </a:p>
        </p:txBody>
      </p:sp>
      <p:sp>
        <p:nvSpPr>
          <p:cNvPr id="146435"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latin typeface="Calibri" panose="020F0502020204030204" pitchFamily="34" charset="0"/>
              </a:rPr>
              <a:t>Redundância e Inconsistência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4294967295"/>
          </p:nvPr>
        </p:nvSpPr>
        <p:spPr>
          <a:xfrm>
            <a:off x="250825" y="765175"/>
            <a:ext cx="8424863" cy="5903913"/>
          </a:xfrm>
          <a:noFill/>
        </p:spPr>
        <p:txBody>
          <a:bodyPr/>
          <a:lstStyle/>
          <a:p>
            <a:pPr marL="457200" indent="-457200">
              <a:buFont typeface="Wingdings" panose="05000000000000000000" pitchFamily="2" charset="2"/>
              <a:buNone/>
            </a:pPr>
            <a:r>
              <a:rPr lang="pt-BR" altLang="pt-BR" sz="2000" b="0"/>
              <a:t>Exemplo de dados atômicos ou derivados:</a:t>
            </a:r>
          </a:p>
          <a:p>
            <a:pPr marL="457200" indent="-457200"/>
            <a:r>
              <a:rPr lang="pt-BR" altLang="pt-BR" sz="2000" b="0"/>
              <a:t>Atômicos: Número do Telefone e Número do RG.</a:t>
            </a:r>
          </a:p>
          <a:p>
            <a:pPr marL="457200" indent="-457200"/>
            <a:r>
              <a:rPr lang="pt-BR" altLang="pt-BR" sz="2000" b="0"/>
              <a:t>Derivados: Endereço residencial.</a:t>
            </a:r>
          </a:p>
          <a:p>
            <a:pPr marL="457200" indent="-457200">
              <a:buFont typeface="Wingdings" panose="05000000000000000000" pitchFamily="2" charset="2"/>
              <a:buNone/>
            </a:pPr>
            <a:r>
              <a:rPr lang="pt-BR" altLang="pt-BR" sz="2000" b="0"/>
              <a:t>	Note-se que essa questão é muito controversa. Numa mala direta, talvez o endereço composto pelo logradouro, nome do logradouro, número e complemento possam ser considerados “atômicos” num único atributo.</a:t>
            </a:r>
          </a:p>
          <a:p>
            <a:pPr marL="457200" indent="-457200">
              <a:buFont typeface="Wingdings" panose="05000000000000000000" pitchFamily="2" charset="2"/>
              <a:buNone/>
            </a:pPr>
            <a:r>
              <a:rPr lang="pt-BR" altLang="pt-BR" sz="2000" b="0"/>
              <a:t>	</a:t>
            </a:r>
          </a:p>
        </p:txBody>
      </p:sp>
      <p:sp>
        <p:nvSpPr>
          <p:cNvPr id="84995"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latin typeface="Calibri" panose="020F0502020204030204" pitchFamily="34" charset="0"/>
              </a:rPr>
              <a:t>Redundância e Inconsistência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body" idx="4294967295"/>
          </p:nvPr>
        </p:nvSpPr>
        <p:spPr>
          <a:xfrm>
            <a:off x="250825" y="765175"/>
            <a:ext cx="8424863" cy="5903913"/>
          </a:xfrm>
          <a:noFill/>
        </p:spPr>
        <p:txBody>
          <a:bodyPr/>
          <a:lstStyle/>
          <a:p>
            <a:pPr marL="457200" indent="-457200">
              <a:buFont typeface="Wingdings" panose="05000000000000000000" pitchFamily="2" charset="2"/>
              <a:buNone/>
            </a:pPr>
            <a:r>
              <a:rPr lang="pt-BR" altLang="pt-BR" sz="2000" b="0"/>
              <a:t>Exemplo de dados atômicos ou derivados:</a:t>
            </a:r>
          </a:p>
          <a:p>
            <a:pPr marL="457200" indent="-457200"/>
            <a:r>
              <a:rPr lang="pt-BR" altLang="pt-BR" sz="2000" b="0"/>
              <a:t>Por sua vez, há um algoritmo que permite a validação do dígito de controle do RG, mas nem todas as pessoas possuem dígitos em seus RGs, portanto o número do RG acrescido do seu dígito, dependendo da aplicação poderão ser considerados atômicos ou não.</a:t>
            </a:r>
          </a:p>
        </p:txBody>
      </p:sp>
      <p:sp>
        <p:nvSpPr>
          <p:cNvPr id="148483"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latin typeface="Calibri" panose="020F0502020204030204" pitchFamily="34" charset="0"/>
              </a:rPr>
              <a:t>Redundância e Inconsistência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50825" y="139348"/>
            <a:ext cx="8229600" cy="480131"/>
          </a:xfrm>
        </p:spPr>
        <p:txBody>
          <a:bodyPr/>
          <a:lstStyle/>
          <a:p>
            <a:r>
              <a:rPr lang="pt-BR" altLang="pt-BR" sz="2800" dirty="0"/>
              <a:t>Agenda</a:t>
            </a:r>
          </a:p>
        </p:txBody>
      </p:sp>
      <p:sp>
        <p:nvSpPr>
          <p:cNvPr id="5123" name="Rectangle 3"/>
          <p:cNvSpPr>
            <a:spLocks noGrp="1" noChangeArrowheads="1"/>
          </p:cNvSpPr>
          <p:nvPr>
            <p:ph type="body" idx="4294967295"/>
          </p:nvPr>
        </p:nvSpPr>
        <p:spPr>
          <a:xfrm>
            <a:off x="323850" y="1052513"/>
            <a:ext cx="8229600" cy="5545137"/>
          </a:xfrm>
        </p:spPr>
        <p:txBody>
          <a:bodyPr/>
          <a:lstStyle/>
          <a:p>
            <a:pPr>
              <a:spcBef>
                <a:spcPts val="300"/>
              </a:spcBef>
            </a:pPr>
            <a:r>
              <a:rPr lang="pt-BR" altLang="pt-BR" sz="2000" b="0" dirty="0"/>
              <a:t>Integridade Referencial</a:t>
            </a:r>
          </a:p>
          <a:p>
            <a:pPr>
              <a:spcBef>
                <a:spcPts val="300"/>
              </a:spcBef>
            </a:pPr>
            <a:r>
              <a:rPr lang="pt-BR" altLang="pt-BR" sz="2000" b="0" dirty="0"/>
              <a:t>Redundância e Inconsistência</a:t>
            </a:r>
          </a:p>
          <a:p>
            <a:pPr>
              <a:spcBef>
                <a:spcPts val="300"/>
              </a:spcBef>
            </a:pPr>
            <a:r>
              <a:rPr lang="pt-BR" altLang="pt-BR" sz="2000" b="0" dirty="0"/>
              <a:t>Dependências</a:t>
            </a:r>
          </a:p>
          <a:p>
            <a:pPr lvl="1">
              <a:spcBef>
                <a:spcPts val="300"/>
              </a:spcBef>
              <a:buFontTx/>
              <a:buNone/>
            </a:pPr>
            <a:endParaRPr lang="pt-BR" altLang="pt-BR" sz="2000" dirty="0"/>
          </a:p>
          <a:p>
            <a:pPr>
              <a:spcBef>
                <a:spcPts val="300"/>
              </a:spcBef>
            </a:pPr>
            <a:endParaRPr lang="pt-BR" altLang="pt-BR" sz="2000" b="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4294967295"/>
          </p:nvPr>
        </p:nvSpPr>
        <p:spPr>
          <a:xfrm>
            <a:off x="250825" y="765175"/>
            <a:ext cx="8351838" cy="5688013"/>
          </a:xfrm>
        </p:spPr>
        <p:txBody>
          <a:bodyPr/>
          <a:lstStyle/>
          <a:p>
            <a:pPr marL="457200" indent="-457200">
              <a:buFont typeface="Wingdings" panose="05000000000000000000" pitchFamily="2" charset="2"/>
              <a:buNone/>
            </a:pPr>
            <a:r>
              <a:rPr lang="pt-BR" altLang="pt-BR" sz="2000" b="0" dirty="0"/>
              <a:t>	Já dissemos que uma Base de Dados pode integrar mais que uma </a:t>
            </a:r>
            <a:r>
              <a:rPr lang="pt-BR" altLang="pt-BR" sz="2000" b="0" dirty="0">
                <a:solidFill>
                  <a:schemeClr val="hlink"/>
                </a:solidFill>
              </a:rPr>
              <a:t>relação</a:t>
            </a:r>
            <a:r>
              <a:rPr lang="pt-BR" altLang="pt-BR" sz="2000" b="0" dirty="0"/>
              <a:t>. Contudo, é possível começar por conceber um esquema da Base de Dados em que todos os dados pertençam a uma única relação. Estaremos então em presença da </a:t>
            </a:r>
            <a:r>
              <a:rPr lang="pt-BR" altLang="pt-BR" sz="2000" b="0" dirty="0">
                <a:solidFill>
                  <a:schemeClr val="hlink"/>
                </a:solidFill>
              </a:rPr>
              <a:t>Relação Universal.</a:t>
            </a:r>
          </a:p>
          <a:p>
            <a:pPr marL="457200" indent="-457200">
              <a:buFont typeface="Wingdings" panose="05000000000000000000" pitchFamily="2" charset="2"/>
              <a:buNone/>
            </a:pPr>
            <a:r>
              <a:rPr lang="pt-BR" altLang="pt-BR" sz="2000" b="0" dirty="0"/>
              <a:t>	</a:t>
            </a:r>
          </a:p>
        </p:txBody>
      </p:sp>
      <p:sp>
        <p:nvSpPr>
          <p:cNvPr id="87043"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t>Redundância e Inconsistência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body" idx="4294967295"/>
          </p:nvPr>
        </p:nvSpPr>
        <p:spPr>
          <a:xfrm>
            <a:off x="250825" y="765175"/>
            <a:ext cx="8351838" cy="5688013"/>
          </a:xfrm>
        </p:spPr>
        <p:txBody>
          <a:bodyPr/>
          <a:lstStyle/>
          <a:p>
            <a:pPr marL="457200" indent="-457200">
              <a:buFont typeface="Wingdings" panose="05000000000000000000" pitchFamily="2" charset="2"/>
              <a:buNone/>
            </a:pPr>
            <a:r>
              <a:rPr lang="pt-BR" altLang="pt-BR" sz="2000" b="0"/>
              <a:t>	Uma relação deste tipo poderá não ser muito trivial. Aliás, em geral não o é. Por exemplo, se do “Aluno” quisermos registrar os diversos telefones de contato, teremos que admitir a existência do telefone da residência atual, da residência eventual, do celular e outros telefones de pais, incluindo aí comercial, celular, entre outros. </a:t>
            </a:r>
          </a:p>
          <a:p>
            <a:pPr marL="457200" indent="-457200">
              <a:buFont typeface="Wingdings" panose="05000000000000000000" pitchFamily="2" charset="2"/>
              <a:buNone/>
            </a:pPr>
            <a:r>
              <a:rPr lang="pt-BR" altLang="pt-BR" sz="2000" b="0"/>
              <a:t>	</a:t>
            </a:r>
          </a:p>
        </p:txBody>
      </p:sp>
      <p:sp>
        <p:nvSpPr>
          <p:cNvPr id="150531"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t>Redundância e Inconsistência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body" idx="4294967295"/>
          </p:nvPr>
        </p:nvSpPr>
        <p:spPr>
          <a:xfrm>
            <a:off x="250825" y="765175"/>
            <a:ext cx="8351838" cy="5688013"/>
          </a:xfrm>
        </p:spPr>
        <p:txBody>
          <a:bodyPr/>
          <a:lstStyle/>
          <a:p>
            <a:pPr marL="457200" indent="-457200">
              <a:buFont typeface="Wingdings" panose="05000000000000000000" pitchFamily="2" charset="2"/>
              <a:buNone/>
            </a:pPr>
            <a:r>
              <a:rPr lang="pt-BR" altLang="pt-BR" sz="2000" b="0"/>
              <a:t>	Além disso, se o aluno for trabalhador, teremos ainda de considerar o telefone do local de trabalho do próprio aluno. Assim, teremos que considerar para todos os alunos vários atributos com o mesmo domínio – número de telefone – embora com significado diverso entre si e valores que poderão ser NULOS para muitos alunos. </a:t>
            </a:r>
          </a:p>
          <a:p>
            <a:pPr marL="457200" indent="-457200">
              <a:buFont typeface="Wingdings" panose="05000000000000000000" pitchFamily="2" charset="2"/>
              <a:buNone/>
            </a:pPr>
            <a:r>
              <a:rPr lang="pt-BR" altLang="pt-BR" sz="2000" b="0"/>
              <a:t>	</a:t>
            </a:r>
          </a:p>
        </p:txBody>
      </p:sp>
      <p:sp>
        <p:nvSpPr>
          <p:cNvPr id="152579"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t>Redundância e Inconsistência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body" idx="4294967295"/>
          </p:nvPr>
        </p:nvSpPr>
        <p:spPr>
          <a:xfrm>
            <a:off x="250825" y="765175"/>
            <a:ext cx="8351838" cy="5688013"/>
          </a:xfrm>
        </p:spPr>
        <p:txBody>
          <a:bodyPr/>
          <a:lstStyle/>
          <a:p>
            <a:pPr marL="457200" indent="-457200">
              <a:buFont typeface="Wingdings" panose="05000000000000000000" pitchFamily="2" charset="2"/>
              <a:buNone/>
            </a:pPr>
            <a:r>
              <a:rPr lang="pt-BR" altLang="pt-BR" sz="2000" b="0"/>
              <a:t>	Em contrapartida, podemos considerar o telefone algo de natureza multivalorada o que nos leva a considerar tantas colunas quantas a que forem requeridas pela situação mais complexa, o que, potencializa o aumento do número de dados com valores NULOS.</a:t>
            </a:r>
          </a:p>
        </p:txBody>
      </p:sp>
      <p:sp>
        <p:nvSpPr>
          <p:cNvPr id="154627"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t>Redundância e Inconsistência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4294967295"/>
          </p:nvPr>
        </p:nvSpPr>
        <p:spPr>
          <a:xfrm>
            <a:off x="250825" y="765175"/>
            <a:ext cx="8351838" cy="5688013"/>
          </a:xfrm>
        </p:spPr>
        <p:txBody>
          <a:bodyPr/>
          <a:lstStyle/>
          <a:p>
            <a:pPr marL="457200" indent="-457200">
              <a:buFont typeface="Wingdings" panose="05000000000000000000" pitchFamily="2" charset="2"/>
              <a:buNone/>
            </a:pPr>
            <a:r>
              <a:rPr lang="pt-BR" altLang="pt-BR" sz="2000" b="0"/>
              <a:t>	Consideremos agora, no contexto da relação universal, a inscrição em disciplinas. Teremos de repetir o nome da disciplina todas as vezes que um aluno se encontra inscrito nessa disciplina. Do mesmo modo teremos de repetir o nome do aluno. Além de todos os demais dados, se assim pensarmos.</a:t>
            </a:r>
          </a:p>
          <a:p>
            <a:pPr marL="457200" indent="-457200">
              <a:buFont typeface="Wingdings" panose="05000000000000000000" pitchFamily="2" charset="2"/>
              <a:buNone/>
            </a:pPr>
            <a:r>
              <a:rPr lang="pt-BR" altLang="pt-BR" sz="2000" b="0"/>
              <a:t>	</a:t>
            </a:r>
            <a:endParaRPr lang="pt-BR" altLang="pt-BR" sz="2000"/>
          </a:p>
        </p:txBody>
      </p:sp>
      <p:sp>
        <p:nvSpPr>
          <p:cNvPr id="89091" name="Rectangle 3"/>
          <p:cNvSpPr>
            <a:spLocks noChangeArrowheads="1"/>
          </p:cNvSpPr>
          <p:nvPr/>
        </p:nvSpPr>
        <p:spPr bwMode="auto">
          <a:xfrm>
            <a:off x="179388" y="115888"/>
            <a:ext cx="8424862"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t>Redundância e Inconsistência</a:t>
            </a:r>
          </a:p>
          <a:p>
            <a:endParaRPr lang="pt-BR" altLang="pt-BR" sz="2800" b="1" dirty="0">
              <a:latin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4294967295"/>
          </p:nvPr>
        </p:nvSpPr>
        <p:spPr>
          <a:xfrm>
            <a:off x="250825" y="765175"/>
            <a:ext cx="8351838" cy="5688013"/>
          </a:xfrm>
        </p:spPr>
        <p:txBody>
          <a:bodyPr/>
          <a:lstStyle/>
          <a:p>
            <a:pPr marL="457200" indent="-457200">
              <a:buFont typeface="Wingdings" panose="05000000000000000000" pitchFamily="2" charset="2"/>
              <a:buNone/>
            </a:pPr>
            <a:r>
              <a:rPr lang="pt-BR" altLang="pt-BR" sz="2000" b="0"/>
              <a:t>	Obviamente, esta situação é indesejável. Chama-se de </a:t>
            </a:r>
            <a:r>
              <a:rPr lang="pt-BR" altLang="pt-BR" sz="2000" b="0">
                <a:solidFill>
                  <a:schemeClr val="hlink"/>
                </a:solidFill>
              </a:rPr>
              <a:t>redundância</a:t>
            </a:r>
            <a:r>
              <a:rPr lang="pt-BR" altLang="pt-BR" sz="2000" b="0"/>
              <a:t> o registro múltiplo do mesmo dado. No exemplo, repete-se o registro do nome da disciplina, do nome do aluno, etc. Designa-se por inconsistência o fato do mesmo dado poder estar registrado com valor diverso. </a:t>
            </a:r>
          </a:p>
          <a:p>
            <a:pPr marL="457200" indent="-457200">
              <a:buFont typeface="Wingdings" panose="05000000000000000000" pitchFamily="2" charset="2"/>
              <a:buNone/>
            </a:pPr>
            <a:r>
              <a:rPr lang="pt-BR" altLang="pt-BR" sz="2000" b="0"/>
              <a:t>	</a:t>
            </a:r>
            <a:endParaRPr lang="pt-BR" altLang="pt-BR" sz="2000"/>
          </a:p>
        </p:txBody>
      </p:sp>
      <p:sp>
        <p:nvSpPr>
          <p:cNvPr id="156675" name="Rectangle 3"/>
          <p:cNvSpPr>
            <a:spLocks noChangeArrowheads="1"/>
          </p:cNvSpPr>
          <p:nvPr/>
        </p:nvSpPr>
        <p:spPr bwMode="auto">
          <a:xfrm>
            <a:off x="179388" y="115888"/>
            <a:ext cx="8424862"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t>Redundância e Inconsistência</a:t>
            </a:r>
          </a:p>
          <a:p>
            <a:endParaRPr lang="pt-BR" altLang="pt-BR" sz="2800" b="1" dirty="0">
              <a:latin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body" idx="4294967295"/>
          </p:nvPr>
        </p:nvSpPr>
        <p:spPr>
          <a:xfrm>
            <a:off x="250825" y="765175"/>
            <a:ext cx="8351838" cy="5688013"/>
          </a:xfrm>
        </p:spPr>
        <p:txBody>
          <a:bodyPr/>
          <a:lstStyle/>
          <a:p>
            <a:pPr marL="457200" indent="-457200">
              <a:buFont typeface="Wingdings" panose="05000000000000000000" pitchFamily="2" charset="2"/>
              <a:buNone/>
            </a:pPr>
            <a:r>
              <a:rPr lang="pt-BR" altLang="pt-BR" sz="2000" b="0"/>
              <a:t>	No exemplo dado o nome da disciplina de Banco de Dados poderá não ser registrado sempre da mesma forma, isto é, umas vezes poderá estar em maiúsculas, outras sem a partícula de ligação “de”, noutras em minúsculas, enfim ficamos na dependência do humor de quem realiza os cadastros.</a:t>
            </a:r>
          </a:p>
          <a:p>
            <a:pPr marL="457200" indent="-457200">
              <a:buFont typeface="Wingdings" panose="05000000000000000000" pitchFamily="2" charset="2"/>
              <a:buNone/>
            </a:pPr>
            <a:r>
              <a:rPr lang="pt-BR" altLang="pt-BR" sz="2000" b="0"/>
              <a:t>	</a:t>
            </a:r>
            <a:endParaRPr lang="pt-BR" altLang="pt-BR" sz="2000"/>
          </a:p>
        </p:txBody>
      </p:sp>
      <p:sp>
        <p:nvSpPr>
          <p:cNvPr id="158723" name="Rectangle 3"/>
          <p:cNvSpPr>
            <a:spLocks noChangeArrowheads="1"/>
          </p:cNvSpPr>
          <p:nvPr/>
        </p:nvSpPr>
        <p:spPr bwMode="auto">
          <a:xfrm>
            <a:off x="179388" y="115888"/>
            <a:ext cx="8424862"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latin typeface="+mj-lt"/>
              </a:rPr>
              <a:t>Redundância e Inconsistência</a:t>
            </a:r>
          </a:p>
          <a:p>
            <a:endParaRPr lang="pt-BR" altLang="pt-BR" sz="2800" b="1"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body" idx="4294967295"/>
          </p:nvPr>
        </p:nvSpPr>
        <p:spPr>
          <a:xfrm>
            <a:off x="250825" y="765175"/>
            <a:ext cx="8351838" cy="5688013"/>
          </a:xfrm>
        </p:spPr>
        <p:txBody>
          <a:bodyPr/>
          <a:lstStyle/>
          <a:p>
            <a:pPr marL="457200" indent="-457200">
              <a:buFont typeface="Wingdings" panose="05000000000000000000" pitchFamily="2" charset="2"/>
              <a:buNone/>
            </a:pPr>
            <a:r>
              <a:rPr lang="pt-BR" altLang="pt-BR" sz="2000" b="0"/>
              <a:t>	Sempre que uma Base de Dados tiver sido desenhada tendo apenas em atenção a relação universal, deve se verificar a existência de: </a:t>
            </a:r>
          </a:p>
          <a:p>
            <a:pPr marL="742950" lvl="1" indent="-285750">
              <a:buFontTx/>
              <a:buNone/>
            </a:pPr>
            <a:r>
              <a:rPr lang="pt-BR" altLang="pt-BR" sz="2000"/>
              <a:t>• </a:t>
            </a:r>
            <a:r>
              <a:rPr lang="pt-BR" altLang="pt-BR" sz="2000" i="1"/>
              <a:t>redundância </a:t>
            </a:r>
            <a:r>
              <a:rPr lang="pt-BR" altLang="pt-BR" sz="2000"/>
              <a:t>de dados; </a:t>
            </a:r>
          </a:p>
          <a:p>
            <a:pPr marL="742950" lvl="1" indent="-285750">
              <a:buFontTx/>
              <a:buNone/>
            </a:pPr>
            <a:r>
              <a:rPr lang="pt-BR" altLang="pt-BR" sz="2000"/>
              <a:t>• </a:t>
            </a:r>
            <a:r>
              <a:rPr lang="pt-BR" altLang="pt-BR" sz="2000" i="1"/>
              <a:t>inconsistências </a:t>
            </a:r>
            <a:r>
              <a:rPr lang="pt-BR" altLang="pt-BR" sz="2000"/>
              <a:t>entre dados; </a:t>
            </a:r>
          </a:p>
          <a:p>
            <a:pPr marL="742950" lvl="1" indent="-285750">
              <a:buFontTx/>
              <a:buNone/>
            </a:pPr>
            <a:r>
              <a:rPr lang="pt-BR" altLang="pt-BR" sz="2000"/>
              <a:t>• valores NULOS para muitos dados. </a:t>
            </a:r>
          </a:p>
          <a:p>
            <a:pPr marL="742950" lvl="1" indent="-285750" algn="just">
              <a:spcBef>
                <a:spcPts val="300"/>
              </a:spcBef>
              <a:spcAft>
                <a:spcPts val="300"/>
              </a:spcAft>
              <a:buFontTx/>
              <a:buNone/>
            </a:pPr>
            <a:endParaRPr lang="pt-BR" altLang="pt-BR" sz="2000"/>
          </a:p>
        </p:txBody>
      </p:sp>
      <p:sp>
        <p:nvSpPr>
          <p:cNvPr id="160771" name="Rectangle 3"/>
          <p:cNvSpPr>
            <a:spLocks noChangeArrowheads="1"/>
          </p:cNvSpPr>
          <p:nvPr/>
        </p:nvSpPr>
        <p:spPr bwMode="auto">
          <a:xfrm>
            <a:off x="179388" y="115888"/>
            <a:ext cx="8424862"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latin typeface="+mj-lt"/>
              </a:rPr>
              <a:t>Redundância e Inconsistência</a:t>
            </a:r>
          </a:p>
          <a:p>
            <a:endParaRPr lang="pt-BR" altLang="pt-BR" sz="2800" b="1" dirty="0">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4294967295"/>
          </p:nvPr>
        </p:nvSpPr>
        <p:spPr>
          <a:xfrm>
            <a:off x="179388" y="845571"/>
            <a:ext cx="8496300" cy="5976938"/>
          </a:xfrm>
        </p:spPr>
        <p:txBody>
          <a:bodyPr/>
          <a:lstStyle/>
          <a:p>
            <a:pPr marL="457200" indent="-457200">
              <a:buFont typeface="Wingdings" panose="05000000000000000000" pitchFamily="2" charset="2"/>
              <a:buNone/>
            </a:pPr>
            <a:r>
              <a:rPr lang="pt-BR" altLang="pt-BR" sz="2000" b="0"/>
              <a:t>	Há redundância quando se verifica o registro múltiplo dos mesmos dados.</a:t>
            </a:r>
          </a:p>
          <a:p>
            <a:pPr marL="457200" indent="-457200">
              <a:buFont typeface="Wingdings" panose="05000000000000000000" pitchFamily="2" charset="2"/>
              <a:buNone/>
            </a:pPr>
            <a:r>
              <a:rPr lang="pt-BR" altLang="pt-BR" sz="2000" b="0"/>
              <a:t>	Diz-se que há inconsistência quando se registram diferentes valores para o mesmo dado. Quando existe redundância é natural que também exista inconsistência.</a:t>
            </a:r>
          </a:p>
          <a:p>
            <a:pPr marL="457200" indent="-457200">
              <a:buFont typeface="Wingdings" panose="05000000000000000000" pitchFamily="2" charset="2"/>
              <a:buNone/>
            </a:pPr>
            <a:r>
              <a:rPr lang="pt-BR" altLang="pt-BR" sz="2000" b="0"/>
              <a:t>	</a:t>
            </a:r>
          </a:p>
        </p:txBody>
      </p:sp>
      <p:sp>
        <p:nvSpPr>
          <p:cNvPr id="91139"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latin typeface="+mn-lt"/>
              </a:rPr>
              <a:t>Redundância e Inconsistência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body" idx="4294967295"/>
          </p:nvPr>
        </p:nvSpPr>
        <p:spPr>
          <a:xfrm>
            <a:off x="179388" y="692150"/>
            <a:ext cx="8496300" cy="5976938"/>
          </a:xfrm>
        </p:spPr>
        <p:txBody>
          <a:bodyPr/>
          <a:lstStyle/>
          <a:p>
            <a:pPr marL="457200" indent="-457200">
              <a:buFont typeface="Wingdings" panose="05000000000000000000" pitchFamily="2" charset="2"/>
              <a:buNone/>
            </a:pPr>
            <a:r>
              <a:rPr lang="pt-BR" altLang="pt-BR" sz="2000" b="0"/>
              <a:t>	Note-se desde já que existe uma diferença fundamental entre redundância e a existência de dados que podem ser multivalorados. Existe redundâncisa quando existem diferentes registros do mesmo dado, podendo apresentar esse registro valores iguais ou eventualmente diferentes se inconsistentes.</a:t>
            </a:r>
          </a:p>
        </p:txBody>
      </p:sp>
      <p:sp>
        <p:nvSpPr>
          <p:cNvPr id="162819"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latin typeface="+mn-lt"/>
              </a:rPr>
              <a:t>Redundância e Inconsistência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280562" y="980728"/>
            <a:ext cx="8353425" cy="321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marL="342900" indent="-342900">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pPr>
              <a:lnSpc>
                <a:spcPct val="150000"/>
              </a:lnSpc>
            </a:pPr>
            <a:r>
              <a:rPr lang="pt-BR" altLang="pt-BR" sz="2000" dirty="0">
                <a:latin typeface="Verdana" panose="020B0604030504040204" pitchFamily="34" charset="0"/>
              </a:rPr>
              <a:t>	Os conceitos vistos anteriormente permitem que evidenciemos a existência de regras básicas que devem ser obedecidas para todos dados existentes numa Base de Dados Relacional, ou seja, regras que definam um estado válido da Base de Dados.</a:t>
            </a:r>
          </a:p>
          <a:p>
            <a:pPr>
              <a:lnSpc>
                <a:spcPct val="150000"/>
              </a:lnSpc>
            </a:pPr>
            <a:endParaRPr lang="pt-BR" altLang="pt-BR" sz="2000" dirty="0">
              <a:latin typeface="Verdana" panose="020B0604030504040204" pitchFamily="34" charset="0"/>
            </a:endParaRPr>
          </a:p>
          <a:p>
            <a:pPr>
              <a:lnSpc>
                <a:spcPct val="150000"/>
              </a:lnSpc>
            </a:pPr>
            <a:r>
              <a:rPr lang="pt-BR" altLang="pt-BR" sz="2000" b="1" dirty="0">
                <a:latin typeface="Verdana" panose="020B0604030504040204" pitchFamily="34" charset="0"/>
              </a:rPr>
              <a:t>	</a:t>
            </a:r>
            <a:endParaRPr lang="pt-BR" altLang="pt-BR" sz="2000" dirty="0">
              <a:latin typeface="Verdana" panose="020B0604030504040204" pitchFamily="34" charset="0"/>
            </a:endParaRPr>
          </a:p>
        </p:txBody>
      </p:sp>
      <p:sp>
        <p:nvSpPr>
          <p:cNvPr id="68611"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latin typeface="Calibri" panose="020F0502020204030204" pitchFamily="34" charset="0"/>
              </a:rPr>
              <a:t>Integridade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4294967295"/>
          </p:nvPr>
        </p:nvSpPr>
        <p:spPr>
          <a:xfrm>
            <a:off x="179388" y="846139"/>
            <a:ext cx="8496300" cy="5976938"/>
          </a:xfrm>
        </p:spPr>
        <p:txBody>
          <a:bodyPr/>
          <a:lstStyle/>
          <a:p>
            <a:pPr marL="457200" indent="-457200">
              <a:buFont typeface="Wingdings" panose="05000000000000000000" pitchFamily="2" charset="2"/>
              <a:buNone/>
            </a:pPr>
            <a:r>
              <a:rPr lang="pt-BR" altLang="pt-BR" sz="2000" b="0"/>
              <a:t>	É por isso que as redundância devem se eliminadas. Existem dados que podem ser multivalorados quando esses diversos valores, diferentes entre si, são todos válidos. </a:t>
            </a:r>
          </a:p>
          <a:p>
            <a:pPr marL="457200" indent="-457200">
              <a:buFont typeface="Wingdings" panose="05000000000000000000" pitchFamily="2" charset="2"/>
              <a:buNone/>
            </a:pPr>
            <a:r>
              <a:rPr lang="pt-BR" altLang="pt-BR" sz="2000" b="0"/>
              <a:t>	É da essência própria do problema que esses dados existem como multivalorados, e por isso, não podem ser ignorados como tal.</a:t>
            </a:r>
          </a:p>
          <a:p>
            <a:pPr marL="457200" indent="-457200">
              <a:buFont typeface="Wingdings" panose="05000000000000000000" pitchFamily="2" charset="2"/>
              <a:buNone/>
            </a:pPr>
            <a:r>
              <a:rPr lang="pt-BR" altLang="pt-BR" sz="2000" b="0"/>
              <a:t>	</a:t>
            </a:r>
          </a:p>
        </p:txBody>
      </p:sp>
      <p:sp>
        <p:nvSpPr>
          <p:cNvPr id="164867"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latin typeface="+mj-lt"/>
              </a:rPr>
              <a:t>Redundância e Inconsistência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4294967295"/>
          </p:nvPr>
        </p:nvSpPr>
        <p:spPr>
          <a:xfrm>
            <a:off x="395288" y="765175"/>
            <a:ext cx="8280400" cy="5903913"/>
          </a:xfrm>
        </p:spPr>
        <p:txBody>
          <a:bodyPr/>
          <a:lstStyle/>
          <a:p>
            <a:pPr marL="457200" indent="-457200">
              <a:buFont typeface="Wingdings" panose="05000000000000000000" pitchFamily="2" charset="2"/>
              <a:buNone/>
            </a:pPr>
            <a:r>
              <a:rPr lang="pt-BR" altLang="pt-BR" sz="2000" b="0" dirty="0"/>
              <a:t>Exemplo: Alunos e Disciplinas</a:t>
            </a:r>
          </a:p>
          <a:p>
            <a:pPr marL="457200" indent="-457200">
              <a:buFont typeface="Wingdings" panose="05000000000000000000" pitchFamily="2" charset="2"/>
              <a:buNone/>
            </a:pPr>
            <a:r>
              <a:rPr lang="pt-BR" altLang="pt-BR" sz="2000" b="0" dirty="0"/>
              <a:t>	A inclusão do nome do aluno na relação inscrição em disciplina leva à existência de redundância, já que o nome do aluno terá de ser registrado para todas as disciplinas em que ele se inscreveu;</a:t>
            </a:r>
          </a:p>
          <a:p>
            <a:pPr marL="457200" indent="-457200">
              <a:buFont typeface="Wingdings" panose="05000000000000000000" pitchFamily="2" charset="2"/>
              <a:buNone/>
            </a:pPr>
            <a:r>
              <a:rPr lang="pt-BR" altLang="pt-BR" sz="2000" b="0" dirty="0"/>
              <a:t>	A indicação das disciplina(s) em que um dado aluno se inscreve resulta do fato da inscrição em disciplina(s) ser um dado multivalorado, não havendo neste caso qualquer redundância.</a:t>
            </a:r>
          </a:p>
        </p:txBody>
      </p:sp>
      <p:sp>
        <p:nvSpPr>
          <p:cNvPr id="93187"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latin typeface="+mn-lt"/>
              </a:rPr>
              <a:t>Redundância e Inconsistência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body" idx="4294967295"/>
          </p:nvPr>
        </p:nvSpPr>
        <p:spPr>
          <a:xfrm>
            <a:off x="395288" y="765175"/>
            <a:ext cx="8280400" cy="5903913"/>
          </a:xfrm>
        </p:spPr>
        <p:txBody>
          <a:bodyPr/>
          <a:lstStyle/>
          <a:p>
            <a:pPr marL="457200" indent="-457200">
              <a:buFont typeface="Wingdings" panose="05000000000000000000" pitchFamily="2" charset="2"/>
              <a:buNone/>
            </a:pPr>
            <a:r>
              <a:rPr lang="pt-BR" altLang="pt-BR" sz="2000" b="0"/>
              <a:t>Exemplo: Orçamento de um Projeto</a:t>
            </a:r>
          </a:p>
          <a:p>
            <a:pPr marL="457200" indent="-457200">
              <a:buFont typeface="Wingdings" panose="05000000000000000000" pitchFamily="2" charset="2"/>
              <a:buNone/>
            </a:pPr>
            <a:r>
              <a:rPr lang="pt-BR" altLang="pt-BR" sz="2000" b="0"/>
              <a:t>	Dados referentes ao orçamento de um projeto, em duas tabelas: </a:t>
            </a:r>
          </a:p>
          <a:p>
            <a:pPr marL="457200" indent="-457200">
              <a:buFont typeface="Wingdings" panose="05000000000000000000" pitchFamily="2" charset="2"/>
              <a:buAutoNum type="arabicPeriod"/>
            </a:pPr>
            <a:r>
              <a:rPr lang="pt-BR" altLang="pt-BR" sz="2000" b="0"/>
              <a:t>Registram-se os artigos necessárias e seu respectivo custo.</a:t>
            </a:r>
          </a:p>
          <a:p>
            <a:pPr marL="457200" indent="-457200">
              <a:buFont typeface="Wingdings" panose="05000000000000000000" pitchFamily="2" charset="2"/>
              <a:buAutoNum type="arabicPeriod"/>
            </a:pPr>
            <a:r>
              <a:rPr lang="pt-BR" altLang="pt-BR" sz="2000" b="0"/>
              <a:t>Na outra a mão-de-obra e o salário a pagar. Para cada projeto, e a cada  novo produto, recalcula-se o valor orçado do respectivo projeto. O mesmo se passa relativamente à mão-de-obra, mas neste caso considera-se o valor orçado total, ou seja, toma-se em consideração o valor orçado em componentes para o mesmo projeto. </a:t>
            </a:r>
          </a:p>
        </p:txBody>
      </p:sp>
      <p:sp>
        <p:nvSpPr>
          <p:cNvPr id="166915"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latin typeface="+mn-lt"/>
              </a:rPr>
              <a:t>Redundância e Inconsistência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4294967295"/>
          </p:nvPr>
        </p:nvSpPr>
        <p:spPr>
          <a:xfrm>
            <a:off x="250825" y="836613"/>
            <a:ext cx="8280400" cy="5903912"/>
          </a:xfrm>
          <a:noFill/>
        </p:spPr>
        <p:txBody>
          <a:bodyPr/>
          <a:lstStyle/>
          <a:p>
            <a:pPr marL="457200" indent="-457200">
              <a:lnSpc>
                <a:spcPct val="70000"/>
              </a:lnSpc>
              <a:buFont typeface="Wingdings" panose="05000000000000000000" pitchFamily="2" charset="2"/>
              <a:buNone/>
            </a:pPr>
            <a:r>
              <a:rPr lang="pt-BR" altLang="pt-BR" sz="2000" b="0" dirty="0"/>
              <a:t>Tabela de Produtos             </a:t>
            </a:r>
          </a:p>
          <a:p>
            <a:pPr marL="457200" indent="-457200">
              <a:lnSpc>
                <a:spcPct val="70000"/>
              </a:lnSpc>
              <a:buFont typeface="Wingdings" panose="05000000000000000000" pitchFamily="2" charset="2"/>
              <a:buNone/>
            </a:pPr>
            <a:endParaRPr lang="pt-BR" altLang="pt-BR" sz="2000" b="0" dirty="0"/>
          </a:p>
          <a:p>
            <a:pPr marL="457200" indent="-457200">
              <a:lnSpc>
                <a:spcPct val="70000"/>
              </a:lnSpc>
              <a:buFont typeface="Wingdings" panose="05000000000000000000" pitchFamily="2" charset="2"/>
              <a:buNone/>
            </a:pPr>
            <a:endParaRPr lang="pt-BR" altLang="pt-BR" sz="2000" b="0" dirty="0"/>
          </a:p>
          <a:p>
            <a:pPr marL="457200" indent="-457200">
              <a:lnSpc>
                <a:spcPct val="70000"/>
              </a:lnSpc>
              <a:buFont typeface="Wingdings" panose="05000000000000000000" pitchFamily="2" charset="2"/>
              <a:buNone/>
            </a:pPr>
            <a:endParaRPr lang="pt-BR" altLang="pt-BR" sz="2000" b="0" dirty="0"/>
          </a:p>
          <a:p>
            <a:pPr marL="457200" indent="-457200">
              <a:lnSpc>
                <a:spcPct val="70000"/>
              </a:lnSpc>
              <a:buFont typeface="Wingdings" panose="05000000000000000000" pitchFamily="2" charset="2"/>
              <a:buNone/>
            </a:pPr>
            <a:endParaRPr lang="pt-BR" altLang="pt-BR" sz="2000" b="0" dirty="0"/>
          </a:p>
          <a:p>
            <a:pPr marL="457200" indent="-457200">
              <a:lnSpc>
                <a:spcPct val="70000"/>
              </a:lnSpc>
              <a:buFont typeface="Wingdings" panose="05000000000000000000" pitchFamily="2" charset="2"/>
              <a:buNone/>
            </a:pPr>
            <a:r>
              <a:rPr lang="pt-BR" altLang="pt-BR" sz="2000" b="0" dirty="0"/>
              <a:t>Tabela de Mão-de-Obra</a:t>
            </a:r>
          </a:p>
          <a:p>
            <a:pPr marL="457200" indent="-457200">
              <a:lnSpc>
                <a:spcPct val="70000"/>
              </a:lnSpc>
              <a:buFont typeface="Wingdings" panose="05000000000000000000" pitchFamily="2" charset="2"/>
              <a:buNone/>
            </a:pPr>
            <a:endParaRPr lang="pt-BR" altLang="pt-BR" sz="2000" b="0" dirty="0"/>
          </a:p>
          <a:p>
            <a:pPr marL="457200" indent="-457200">
              <a:lnSpc>
                <a:spcPct val="70000"/>
              </a:lnSpc>
              <a:buFont typeface="Wingdings" panose="05000000000000000000" pitchFamily="2" charset="2"/>
              <a:buNone/>
            </a:pPr>
            <a:endParaRPr lang="pt-BR" altLang="pt-BR" sz="2000" b="0" dirty="0"/>
          </a:p>
          <a:p>
            <a:pPr marL="457200" indent="-457200">
              <a:lnSpc>
                <a:spcPct val="70000"/>
              </a:lnSpc>
              <a:buFont typeface="Wingdings" panose="05000000000000000000" pitchFamily="2" charset="2"/>
              <a:buNone/>
            </a:pPr>
            <a:endParaRPr lang="pt-BR" altLang="pt-BR" sz="2000" b="0" dirty="0"/>
          </a:p>
          <a:p>
            <a:pPr marL="457200" indent="-457200">
              <a:lnSpc>
                <a:spcPct val="70000"/>
              </a:lnSpc>
              <a:buFont typeface="Wingdings" panose="05000000000000000000" pitchFamily="2" charset="2"/>
              <a:buNone/>
            </a:pPr>
            <a:endParaRPr lang="pt-BR" altLang="pt-BR" sz="2000" b="0" dirty="0"/>
          </a:p>
          <a:p>
            <a:pPr marL="457200" indent="-457200">
              <a:lnSpc>
                <a:spcPct val="70000"/>
              </a:lnSpc>
              <a:buFont typeface="Wingdings" panose="05000000000000000000" pitchFamily="2" charset="2"/>
              <a:buNone/>
            </a:pPr>
            <a:endParaRPr lang="pt-BR" altLang="pt-BR" sz="2000" b="0" dirty="0"/>
          </a:p>
          <a:p>
            <a:pPr marL="457200" indent="-457200">
              <a:lnSpc>
                <a:spcPct val="70000"/>
              </a:lnSpc>
              <a:buFont typeface="Wingdings" panose="05000000000000000000" pitchFamily="2" charset="2"/>
              <a:buNone/>
            </a:pPr>
            <a:endParaRPr lang="pt-BR" altLang="pt-BR" sz="2000" b="0" dirty="0"/>
          </a:p>
          <a:p>
            <a:pPr marL="457200" indent="-457200">
              <a:buFont typeface="Wingdings" panose="05000000000000000000" pitchFamily="2" charset="2"/>
              <a:buNone/>
            </a:pPr>
            <a:r>
              <a:rPr lang="pt-BR" altLang="pt-BR" sz="2000" dirty="0">
                <a:solidFill>
                  <a:schemeClr val="hlink"/>
                </a:solidFill>
              </a:rPr>
              <a:t>	</a:t>
            </a:r>
            <a:r>
              <a:rPr lang="pt-BR" altLang="pt-BR" sz="2000" b="0" dirty="0">
                <a:solidFill>
                  <a:schemeClr val="hlink"/>
                </a:solidFill>
              </a:rPr>
              <a:t>O principal objetivo a atingir ao desenhar uma Base de Dados é a obtenção de relações que representem os dados sem redundância e sem inconsistências</a:t>
            </a:r>
          </a:p>
          <a:p>
            <a:pPr marL="457200" indent="-457200">
              <a:buFont typeface="Wingdings" panose="05000000000000000000" pitchFamily="2" charset="2"/>
              <a:buNone/>
            </a:pPr>
            <a:endParaRPr lang="pt-BR" altLang="pt-BR" sz="2000" b="0" dirty="0"/>
          </a:p>
        </p:txBody>
      </p:sp>
      <p:sp>
        <p:nvSpPr>
          <p:cNvPr id="95235"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latin typeface="+mn-lt"/>
              </a:rPr>
              <a:t>Redundância e Inconsistência</a:t>
            </a:r>
          </a:p>
        </p:txBody>
      </p:sp>
      <p:graphicFrame>
        <p:nvGraphicFramePr>
          <p:cNvPr id="95313" name="Group 81"/>
          <p:cNvGraphicFramePr>
            <a:graphicFrameLocks noGrp="1"/>
          </p:cNvGraphicFramePr>
          <p:nvPr>
            <p:extLst>
              <p:ext uri="{D42A27DB-BD31-4B8C-83A1-F6EECF244321}">
                <p14:modId xmlns:p14="http://schemas.microsoft.com/office/powerpoint/2010/main" val="4071487321"/>
              </p:ext>
            </p:extLst>
          </p:nvPr>
        </p:nvGraphicFramePr>
        <p:xfrm>
          <a:off x="250825" y="908050"/>
          <a:ext cx="5473700" cy="1197483"/>
        </p:xfrm>
        <a:graphic>
          <a:graphicData uri="http://schemas.openxmlformats.org/drawingml/2006/table">
            <a:tbl>
              <a:tblPr/>
              <a:tblGrid>
                <a:gridCol w="993775">
                  <a:extLst>
                    <a:ext uri="{9D8B030D-6E8A-4147-A177-3AD203B41FA5}">
                      <a16:colId xmlns:a16="http://schemas.microsoft.com/office/drawing/2014/main" val="20000"/>
                    </a:ext>
                  </a:extLst>
                </a:gridCol>
                <a:gridCol w="1587500">
                  <a:extLst>
                    <a:ext uri="{9D8B030D-6E8A-4147-A177-3AD203B41FA5}">
                      <a16:colId xmlns:a16="http://schemas.microsoft.com/office/drawing/2014/main" val="20001"/>
                    </a:ext>
                  </a:extLst>
                </a:gridCol>
                <a:gridCol w="598488">
                  <a:extLst>
                    <a:ext uri="{9D8B030D-6E8A-4147-A177-3AD203B41FA5}">
                      <a16:colId xmlns:a16="http://schemas.microsoft.com/office/drawing/2014/main" val="20002"/>
                    </a:ext>
                  </a:extLst>
                </a:gridCol>
                <a:gridCol w="790575">
                  <a:extLst>
                    <a:ext uri="{9D8B030D-6E8A-4147-A177-3AD203B41FA5}">
                      <a16:colId xmlns:a16="http://schemas.microsoft.com/office/drawing/2014/main" val="20003"/>
                    </a:ext>
                  </a:extLst>
                </a:gridCol>
                <a:gridCol w="1503362">
                  <a:extLst>
                    <a:ext uri="{9D8B030D-6E8A-4147-A177-3AD203B41FA5}">
                      <a16:colId xmlns:a16="http://schemas.microsoft.com/office/drawing/2014/main" val="20004"/>
                    </a:ext>
                  </a:extLst>
                </a:gridCol>
              </a:tblGrid>
              <a:tr h="109538">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endParaRPr kumimoji="0" lang="pt-BR" altLang="pt-BR" sz="1200" b="0" i="1" u="none" strike="noStrike" cap="none" normalizeH="0" baseline="0">
                        <a:ln>
                          <a:noFill/>
                        </a:ln>
                        <a:solidFill>
                          <a:schemeClr val="bg2"/>
                        </a:solidFill>
                        <a:effectLst/>
                        <a:latin typeface="Square721 BT" pitchFamily="34" charset="0"/>
                      </a:endParaRPr>
                    </a:p>
                  </a:txBody>
                  <a:tcPr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ase" latinLnBrk="0" hangingPunct="0">
                        <a:lnSpc>
                          <a:spcPct val="150000"/>
                        </a:lnSpc>
                        <a:spcBef>
                          <a:spcPct val="30000"/>
                        </a:spcBef>
                        <a:spcAft>
                          <a:spcPct val="0"/>
                        </a:spcAft>
                        <a:buClr>
                          <a:schemeClr val="bg2"/>
                        </a:buClr>
                        <a:buSzTx/>
                        <a:buFont typeface="Wingdings" panose="05000000000000000000" pitchFamily="2" charset="2"/>
                        <a:buNone/>
                        <a:tabLst/>
                      </a:pPr>
                      <a:endParaRPr kumimoji="0" lang="pt-BR" altLang="pt-BR" sz="1200" b="1" i="0" u="none" strike="noStrike" cap="none" normalizeH="0" baseline="0">
                        <a:ln>
                          <a:noFill/>
                        </a:ln>
                        <a:solidFill>
                          <a:srgbClr val="000000"/>
                        </a:solidFill>
                        <a:effectLst/>
                        <a:latin typeface="Verdana" panose="020B0604030504040204" pitchFamily="34" charset="0"/>
                      </a:endParaRPr>
                    </a:p>
                  </a:txBody>
                  <a:tcPr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ase" latinLnBrk="0" hangingPunct="0">
                        <a:lnSpc>
                          <a:spcPct val="150000"/>
                        </a:lnSpc>
                        <a:spcBef>
                          <a:spcPct val="30000"/>
                        </a:spcBef>
                        <a:spcAft>
                          <a:spcPct val="0"/>
                        </a:spcAft>
                        <a:buClr>
                          <a:schemeClr val="bg2"/>
                        </a:buClr>
                        <a:buSzTx/>
                        <a:buFont typeface="Wingdings" panose="05000000000000000000" pitchFamily="2" charset="2"/>
                        <a:buNone/>
                        <a:tabLst/>
                      </a:pPr>
                      <a:endParaRPr kumimoji="0" lang="pt-BR" altLang="pt-BR" sz="1200" b="1" i="0" u="none" strike="noStrike" cap="none" normalizeH="0" baseline="0">
                        <a:ln>
                          <a:noFill/>
                        </a:ln>
                        <a:solidFill>
                          <a:srgbClr val="000000"/>
                        </a:solidFill>
                        <a:effectLst/>
                        <a:latin typeface="Verdana" panose="020B0604030504040204" pitchFamily="34" charset="0"/>
                      </a:endParaRPr>
                    </a:p>
                  </a:txBody>
                  <a:tcPr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ase" latinLnBrk="0" hangingPunct="0">
                        <a:lnSpc>
                          <a:spcPct val="150000"/>
                        </a:lnSpc>
                        <a:spcBef>
                          <a:spcPct val="30000"/>
                        </a:spcBef>
                        <a:spcAft>
                          <a:spcPct val="0"/>
                        </a:spcAft>
                        <a:buClr>
                          <a:schemeClr val="bg2"/>
                        </a:buClr>
                        <a:buSzTx/>
                        <a:buFont typeface="Wingdings" panose="05000000000000000000" pitchFamily="2" charset="2"/>
                        <a:buNone/>
                        <a:tabLst/>
                      </a:pPr>
                      <a:endParaRPr kumimoji="0" lang="pt-BR" altLang="pt-BR" sz="1200" b="1" i="0" u="none" strike="noStrike" cap="none" normalizeH="0" baseline="0">
                        <a:ln>
                          <a:noFill/>
                        </a:ln>
                        <a:solidFill>
                          <a:srgbClr val="000000"/>
                        </a:solidFill>
                        <a:effectLst/>
                        <a:latin typeface="Verdana" panose="020B0604030504040204" pitchFamily="34" charset="0"/>
                      </a:endParaRPr>
                    </a:p>
                  </a:txBody>
                  <a:tcPr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ase" latinLnBrk="0" hangingPunct="0">
                        <a:lnSpc>
                          <a:spcPct val="150000"/>
                        </a:lnSpc>
                        <a:spcBef>
                          <a:spcPct val="30000"/>
                        </a:spcBef>
                        <a:spcAft>
                          <a:spcPct val="0"/>
                        </a:spcAft>
                        <a:buClr>
                          <a:schemeClr val="bg2"/>
                        </a:buClr>
                        <a:buSzTx/>
                        <a:buFont typeface="Wingdings" panose="05000000000000000000" pitchFamily="2" charset="2"/>
                        <a:buNone/>
                        <a:tabLst/>
                      </a:pPr>
                      <a:endParaRPr kumimoji="0" lang="pt-BR" altLang="pt-BR" sz="1200" b="1" i="0" u="none" strike="noStrike" cap="none" normalizeH="0" baseline="0">
                        <a:ln>
                          <a:noFill/>
                        </a:ln>
                        <a:solidFill>
                          <a:srgbClr val="000000"/>
                        </a:solidFill>
                        <a:effectLst/>
                        <a:latin typeface="Verdana" panose="020B0604030504040204" pitchFamily="34" charset="0"/>
                      </a:endParaRPr>
                    </a:p>
                  </a:txBody>
                  <a:tcPr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6213">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Projeto</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Componentes</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Qtde </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Custo</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Valor Orçado</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6838">
                <a:tc rowSpan="3">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Fonte</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Retificador</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2</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180</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180</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6838">
                <a:tc vMerge="1">
                  <a:txBody>
                    <a:bodyPr/>
                    <a:lstStyle/>
                    <a:p>
                      <a:endParaRPr lang="pt-BR"/>
                    </a:p>
                  </a:txBody>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Transformador</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1</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300</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500</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6838">
                <a:tc vMerge="1">
                  <a:txBody>
                    <a:bodyPr/>
                    <a:lstStyle/>
                    <a:p>
                      <a:endParaRPr lang="pt-BR"/>
                    </a:p>
                  </a:txBody>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Quadro de força</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1</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1200</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1500</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5311" name="Group 79"/>
          <p:cNvGraphicFramePr>
            <a:graphicFrameLocks noGrp="1"/>
          </p:cNvGraphicFramePr>
          <p:nvPr/>
        </p:nvGraphicFramePr>
        <p:xfrm>
          <a:off x="323850" y="3068638"/>
          <a:ext cx="5329238" cy="1097280"/>
        </p:xfrm>
        <a:graphic>
          <a:graphicData uri="http://schemas.openxmlformats.org/drawingml/2006/table">
            <a:tbl>
              <a:tblPr/>
              <a:tblGrid>
                <a:gridCol w="1266825">
                  <a:extLst>
                    <a:ext uri="{9D8B030D-6E8A-4147-A177-3AD203B41FA5}">
                      <a16:colId xmlns:a16="http://schemas.microsoft.com/office/drawing/2014/main" val="20000"/>
                    </a:ext>
                  </a:extLst>
                </a:gridCol>
                <a:gridCol w="1398588">
                  <a:extLst>
                    <a:ext uri="{9D8B030D-6E8A-4147-A177-3AD203B41FA5}">
                      <a16:colId xmlns:a16="http://schemas.microsoft.com/office/drawing/2014/main" val="20001"/>
                    </a:ext>
                  </a:extLst>
                </a:gridCol>
                <a:gridCol w="798512">
                  <a:extLst>
                    <a:ext uri="{9D8B030D-6E8A-4147-A177-3AD203B41FA5}">
                      <a16:colId xmlns:a16="http://schemas.microsoft.com/office/drawing/2014/main" val="20002"/>
                    </a:ext>
                  </a:extLst>
                </a:gridCol>
                <a:gridCol w="889000">
                  <a:extLst>
                    <a:ext uri="{9D8B030D-6E8A-4147-A177-3AD203B41FA5}">
                      <a16:colId xmlns:a16="http://schemas.microsoft.com/office/drawing/2014/main" val="20003"/>
                    </a:ext>
                  </a:extLst>
                </a:gridCol>
                <a:gridCol w="976313">
                  <a:extLst>
                    <a:ext uri="{9D8B030D-6E8A-4147-A177-3AD203B41FA5}">
                      <a16:colId xmlns:a16="http://schemas.microsoft.com/office/drawing/2014/main" val="20004"/>
                    </a:ext>
                  </a:extLst>
                </a:gridCol>
              </a:tblGrid>
              <a:tr h="350838">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Projeto</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Colaborador</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Tempo</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Salário</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Valor Orçado</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Fonte</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José Silva</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12</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1500</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20000</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563">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Reservatório</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Paulo Bastos</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15</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2200</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8200</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Fonte</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Olivio Tapajós</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17</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1700</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50000"/>
                        </a:lnSpc>
                        <a:spcBef>
                          <a:spcPct val="30000"/>
                        </a:spcBef>
                        <a:buClr>
                          <a:schemeClr val="bg2"/>
                        </a:buClr>
                        <a:buFont typeface="Wingdings" panose="05000000000000000000" pitchFamily="2" charset="2"/>
                        <a:defRPr sz="2000" b="1">
                          <a:solidFill>
                            <a:srgbClr val="000000"/>
                          </a:solidFill>
                          <a:latin typeface="Verdana" panose="020B0604030504040204" pitchFamily="34" charset="0"/>
                        </a:defRPr>
                      </a:lvl1pPr>
                      <a:lvl2pPr marL="742950" indent="-285750">
                        <a:lnSpc>
                          <a:spcPct val="150000"/>
                        </a:lnSpc>
                        <a:spcBef>
                          <a:spcPct val="30000"/>
                        </a:spcBef>
                        <a:buClr>
                          <a:schemeClr val="bg2"/>
                        </a:buClr>
                        <a:defRPr sz="2000">
                          <a:solidFill>
                            <a:srgbClr val="000000"/>
                          </a:solidFill>
                          <a:latin typeface="Verdana" panose="020B0604030504040204" pitchFamily="34" charset="0"/>
                        </a:defRPr>
                      </a:lvl2pPr>
                      <a:lvl3pPr marL="1143000" indent="-228600">
                        <a:lnSpc>
                          <a:spcPct val="150000"/>
                        </a:lnSpc>
                        <a:spcBef>
                          <a:spcPct val="30000"/>
                        </a:spcBef>
                        <a:buClr>
                          <a:schemeClr val="bg2"/>
                        </a:buClr>
                        <a:defRPr>
                          <a:solidFill>
                            <a:srgbClr val="000000"/>
                          </a:solidFill>
                          <a:latin typeface="Verdana" panose="020B0604030504040204" pitchFamily="34" charset="0"/>
                        </a:defRPr>
                      </a:lvl3pPr>
                      <a:lvl4pPr marL="1600200" indent="-228600">
                        <a:lnSpc>
                          <a:spcPct val="150000"/>
                        </a:lnSpc>
                        <a:spcBef>
                          <a:spcPct val="30000"/>
                        </a:spcBef>
                        <a:buSzPct val="100000"/>
                        <a:defRPr>
                          <a:solidFill>
                            <a:srgbClr val="000000"/>
                          </a:solidFill>
                          <a:latin typeface="Verdana" panose="020B0604030504040204" pitchFamily="34" charset="0"/>
                        </a:defRPr>
                      </a:lvl4pPr>
                      <a:lvl5pPr marL="2057400" indent="-228600">
                        <a:lnSpc>
                          <a:spcPct val="150000"/>
                        </a:lnSpc>
                        <a:spcBef>
                          <a:spcPct val="30000"/>
                        </a:spcBef>
                        <a:buSzPct val="100000"/>
                        <a:defRPr>
                          <a:solidFill>
                            <a:srgbClr val="000000"/>
                          </a:solidFill>
                          <a:latin typeface="Verdana" panose="020B0604030504040204" pitchFamily="34" charset="0"/>
                        </a:defRPr>
                      </a:lvl5pPr>
                      <a:lvl6pPr marL="25146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6pPr>
                      <a:lvl7pPr marL="29718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7pPr>
                      <a:lvl8pPr marL="34290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8pPr>
                      <a:lvl9pPr marL="3886200" indent="-228600" eaLnBrk="0" fontAlgn="base" hangingPunct="0">
                        <a:lnSpc>
                          <a:spcPct val="150000"/>
                        </a:lnSpc>
                        <a:spcBef>
                          <a:spcPct val="30000"/>
                        </a:spcBef>
                        <a:spcAft>
                          <a:spcPct val="0"/>
                        </a:spcAft>
                        <a:buSzPct val="100000"/>
                        <a:defRPr>
                          <a:solidFill>
                            <a:srgbClr val="000000"/>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altLang="pt-BR" sz="1200" b="0" i="0" u="none" strike="noStrike" cap="none" normalizeH="0" baseline="0">
                          <a:ln>
                            <a:noFill/>
                          </a:ln>
                          <a:solidFill>
                            <a:schemeClr val="bg2"/>
                          </a:solidFill>
                          <a:effectLst/>
                          <a:latin typeface="Verdana" panose="020B0604030504040204" pitchFamily="34" charset="0"/>
                          <a:cs typeface="Arial" panose="020B0604020202020204" pitchFamily="34" charset="0"/>
                        </a:rPr>
                        <a:t>15000</a:t>
                      </a:r>
                      <a:endParaRPr kumimoji="0" lang="en-US" altLang="pt-BR" sz="1200" b="0" i="1" u="none" strike="noStrike" cap="none" normalizeH="0" baseline="0">
                        <a:ln>
                          <a:noFill/>
                        </a:ln>
                        <a:solidFill>
                          <a:schemeClr val="bg2"/>
                        </a:solidFill>
                        <a:effectLst/>
                        <a:latin typeface="Verdana" panose="020B0604030504040204" pitchFamily="34" charset="0"/>
                      </a:endParaRPr>
                    </a:p>
                  </a:txBody>
                  <a:tcPr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4294967295"/>
          </p:nvPr>
        </p:nvSpPr>
        <p:spPr>
          <a:xfrm>
            <a:off x="179388" y="836613"/>
            <a:ext cx="8496300" cy="6192837"/>
          </a:xfrm>
        </p:spPr>
        <p:txBody>
          <a:bodyPr/>
          <a:lstStyle/>
          <a:p>
            <a:pPr marL="457200" indent="-457200">
              <a:lnSpc>
                <a:spcPct val="70000"/>
              </a:lnSpc>
              <a:buFont typeface="Wingdings" panose="05000000000000000000" pitchFamily="2" charset="2"/>
              <a:buNone/>
            </a:pPr>
            <a:r>
              <a:rPr lang="pt-BR" altLang="pt-BR" sz="2000" b="0"/>
              <a:t>Noção e Representação de Dependências Funcionais </a:t>
            </a:r>
          </a:p>
          <a:p>
            <a:pPr marL="457200" indent="-457200">
              <a:buFont typeface="Wingdings" panose="05000000000000000000" pitchFamily="2" charset="2"/>
              <a:buNone/>
            </a:pPr>
            <a:r>
              <a:rPr lang="pt-BR" altLang="pt-BR" sz="2000" b="0"/>
              <a:t>	Um dado </a:t>
            </a:r>
            <a:r>
              <a:rPr lang="pt-BR" altLang="pt-BR" sz="2000">
                <a:solidFill>
                  <a:schemeClr val="hlink"/>
                </a:solidFill>
              </a:rPr>
              <a:t>univalorado</a:t>
            </a:r>
            <a:r>
              <a:rPr lang="pt-BR" altLang="pt-BR" sz="2000" b="0"/>
              <a:t> é essencialmente um fato ou um evento sobre um objeto, ou ainda sobre uma associação de objetos, ou seja, um valor que depende do valor de um outro dado, ou dos valores de um agregado de dados, que caracterizam ou identificam esse objeto. </a:t>
            </a:r>
          </a:p>
          <a:p>
            <a:pPr marL="457200" indent="-457200">
              <a:buFont typeface="Wingdings" panose="05000000000000000000" pitchFamily="2" charset="2"/>
              <a:buNone/>
            </a:pPr>
            <a:r>
              <a:rPr lang="pt-BR" altLang="pt-BR" sz="2000" b="0" i="1"/>
              <a:t>	</a:t>
            </a:r>
            <a:r>
              <a:rPr lang="pt-BR" altLang="pt-BR" sz="2000" b="0"/>
              <a:t>Chama-se </a:t>
            </a:r>
            <a:r>
              <a:rPr lang="pt-BR" altLang="pt-BR" sz="2000" b="0" i="1"/>
              <a:t>dependência funcional </a:t>
            </a:r>
            <a:r>
              <a:rPr lang="pt-BR" altLang="pt-BR" sz="2000" b="0"/>
              <a:t>a representação formal de um fato sobre um objeto, envolvendo um dado univalorado. A dependência funcional é representada através da seguinte notação:</a:t>
            </a:r>
          </a:p>
        </p:txBody>
      </p:sp>
      <p:sp>
        <p:nvSpPr>
          <p:cNvPr id="97283"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latin typeface="Calibri" panose="020F0502020204030204" pitchFamily="34" charset="0"/>
              </a:rPr>
              <a:t>Dependência entre atributos de uma relação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body" idx="4294967295"/>
          </p:nvPr>
        </p:nvSpPr>
        <p:spPr>
          <a:xfrm>
            <a:off x="179388" y="836613"/>
            <a:ext cx="8496300" cy="6192837"/>
          </a:xfrm>
        </p:spPr>
        <p:txBody>
          <a:bodyPr/>
          <a:lstStyle/>
          <a:p>
            <a:pPr marL="457200" indent="-457200">
              <a:lnSpc>
                <a:spcPct val="70000"/>
              </a:lnSpc>
              <a:buFont typeface="Wingdings" panose="05000000000000000000" pitchFamily="2" charset="2"/>
              <a:buNone/>
            </a:pPr>
            <a:endParaRPr lang="pt-BR" altLang="pt-BR" sz="2000" b="0"/>
          </a:p>
          <a:p>
            <a:pPr marL="457200" indent="-457200">
              <a:lnSpc>
                <a:spcPct val="70000"/>
              </a:lnSpc>
              <a:buFont typeface="Wingdings" panose="05000000000000000000" pitchFamily="2" charset="2"/>
              <a:buNone/>
            </a:pPr>
            <a:r>
              <a:rPr lang="pt-BR" altLang="pt-BR" sz="2000">
                <a:solidFill>
                  <a:schemeClr val="hlink"/>
                </a:solidFill>
              </a:rPr>
              <a:t>				x → y (a,...,b) → c </a:t>
            </a:r>
          </a:p>
          <a:p>
            <a:pPr marL="742950" lvl="1" indent="-285750"/>
            <a:r>
              <a:rPr lang="pt-BR" altLang="pt-BR" sz="2000"/>
              <a:t>Diz-se que os segundos membros, que referem os dados univalorados, respectivamente y ou c, dependem funcionalmente dos primeiros membros, no caso x ou (a,...,b).</a:t>
            </a:r>
          </a:p>
          <a:p>
            <a:pPr marL="742950" lvl="1" indent="-285750"/>
            <a:r>
              <a:rPr lang="pt-BR" altLang="pt-BR" sz="2000"/>
              <a:t>Diz-se também que os primeiros membros determinam os segundos e, por isso, são </a:t>
            </a:r>
            <a:r>
              <a:rPr lang="pt-BR" altLang="pt-BR" sz="2000" i="1"/>
              <a:t>determinantes </a:t>
            </a:r>
            <a:r>
              <a:rPr lang="pt-BR" altLang="pt-BR" sz="2000"/>
              <a:t>de y e de c, respectivamente. </a:t>
            </a:r>
          </a:p>
          <a:p>
            <a:pPr marL="457200" indent="-457200">
              <a:buFont typeface="Wingdings" panose="05000000000000000000" pitchFamily="2" charset="2"/>
              <a:buNone/>
            </a:pPr>
            <a:r>
              <a:rPr lang="pt-BR" altLang="pt-BR" sz="2000" b="0"/>
              <a:t>	</a:t>
            </a:r>
          </a:p>
        </p:txBody>
      </p:sp>
      <p:sp>
        <p:nvSpPr>
          <p:cNvPr id="168963"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latin typeface="Calibri" panose="020F0502020204030204" pitchFamily="34" charset="0"/>
              </a:rPr>
              <a:t>Dependência entre atributos de uma relação</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body" idx="4294967295"/>
          </p:nvPr>
        </p:nvSpPr>
        <p:spPr>
          <a:xfrm>
            <a:off x="179388" y="836613"/>
            <a:ext cx="8496300" cy="6192837"/>
          </a:xfrm>
        </p:spPr>
        <p:txBody>
          <a:bodyPr/>
          <a:lstStyle/>
          <a:p>
            <a:pPr marL="457200" indent="-457200">
              <a:buFont typeface="Wingdings" panose="05000000000000000000" pitchFamily="2" charset="2"/>
              <a:buNone/>
            </a:pPr>
            <a:r>
              <a:rPr lang="pt-BR" altLang="pt-BR" sz="2000" b="0"/>
              <a:t>	Em resumo, uma dependência funcional representa um fato sobre uma objeto, identificado pelos valores dos atributos do primeiro membro. </a:t>
            </a:r>
          </a:p>
          <a:p>
            <a:pPr marL="457200" indent="-457200">
              <a:buFont typeface="Wingdings" panose="05000000000000000000" pitchFamily="2" charset="2"/>
              <a:buNone/>
            </a:pPr>
            <a:r>
              <a:rPr lang="pt-BR" altLang="pt-BR" sz="2000" b="0"/>
              <a:t>Exemplos: </a:t>
            </a:r>
          </a:p>
          <a:p>
            <a:pPr marL="457200" indent="-457200"/>
            <a:r>
              <a:rPr lang="pt-BR" altLang="pt-BR" sz="2000" b="0"/>
              <a:t>O Nome do Aluno depende do Aluno, portanto   Aluno Id → “nome aluno“ </a:t>
            </a:r>
          </a:p>
        </p:txBody>
      </p:sp>
      <p:sp>
        <p:nvSpPr>
          <p:cNvPr id="171011"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latin typeface="Calibri" panose="020F0502020204030204" pitchFamily="34" charset="0"/>
              </a:rPr>
              <a:t>Dependência entre atributos de uma relação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34925" y="93310"/>
            <a:ext cx="8229600" cy="480131"/>
          </a:xfrm>
        </p:spPr>
        <p:txBody>
          <a:bodyPr/>
          <a:lstStyle/>
          <a:p>
            <a:r>
              <a:rPr lang="pt-BR" altLang="pt-BR" sz="2800" dirty="0">
                <a:latin typeface="Square721 BT"/>
              </a:rPr>
              <a:t>Dependência entre atributos de uma relação</a:t>
            </a:r>
          </a:p>
        </p:txBody>
      </p:sp>
      <p:sp>
        <p:nvSpPr>
          <p:cNvPr id="99331" name="Rectangle 3"/>
          <p:cNvSpPr>
            <a:spLocks noGrp="1" noChangeArrowheads="1"/>
          </p:cNvSpPr>
          <p:nvPr>
            <p:ph type="body" idx="4294967295"/>
          </p:nvPr>
        </p:nvSpPr>
        <p:spPr>
          <a:xfrm>
            <a:off x="323528" y="991739"/>
            <a:ext cx="8229600" cy="5832475"/>
          </a:xfrm>
        </p:spPr>
        <p:txBody>
          <a:bodyPr/>
          <a:lstStyle/>
          <a:p>
            <a:r>
              <a:rPr lang="pt-BR" altLang="pt-BR" sz="2000" b="0"/>
              <a:t>O “Nome da Disciplina“ depende da Disciplina (e só desta), ou seja, do seu Identificador  (Disciplina Id)</a:t>
            </a:r>
          </a:p>
          <a:p>
            <a:pPr lvl="2">
              <a:buFontTx/>
              <a:buNone/>
            </a:pPr>
            <a:r>
              <a:rPr lang="pt-BR" altLang="pt-BR" b="1">
                <a:solidFill>
                  <a:schemeClr val="hlink"/>
                </a:solidFill>
              </a:rPr>
              <a:t>	</a:t>
            </a:r>
          </a:p>
          <a:p>
            <a:pPr lvl="2">
              <a:buFontTx/>
              <a:buNone/>
            </a:pPr>
            <a:r>
              <a:rPr lang="pt-BR" altLang="pt-BR" b="1">
                <a:solidFill>
                  <a:schemeClr val="hlink"/>
                </a:solidFill>
              </a:rPr>
              <a:t>DisciplinaId → “nome disciplina“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idx="4294967295"/>
          </p:nvPr>
        </p:nvSpPr>
        <p:spPr>
          <a:xfrm>
            <a:off x="34925" y="93310"/>
            <a:ext cx="8229600" cy="480131"/>
          </a:xfrm>
        </p:spPr>
        <p:txBody>
          <a:bodyPr/>
          <a:lstStyle/>
          <a:p>
            <a:r>
              <a:rPr lang="pt-BR" altLang="pt-BR" sz="2800" dirty="0">
                <a:latin typeface="Square721 BT"/>
              </a:rPr>
              <a:t>Dependência entre atributos de uma relação</a:t>
            </a:r>
          </a:p>
        </p:txBody>
      </p:sp>
      <p:sp>
        <p:nvSpPr>
          <p:cNvPr id="173059" name="Rectangle 3"/>
          <p:cNvSpPr>
            <a:spLocks noGrp="1" noChangeArrowheads="1"/>
          </p:cNvSpPr>
          <p:nvPr>
            <p:ph type="body" idx="4294967295"/>
          </p:nvPr>
        </p:nvSpPr>
        <p:spPr/>
        <p:txBody>
          <a:bodyPr/>
          <a:lstStyle/>
          <a:p>
            <a:r>
              <a:rPr lang="pt-BR" altLang="pt-BR" sz="2000" b="0"/>
              <a:t>Por outro lado, é de notar que não existe dependência funcional entre Disciplina e Aluno, bem como entre Residência e Pessoa, já que há pessoas com mais que uma residência. Contudo, há dependência funcional entre Pessoa e Residência Fiscal, uma vez que a legislação, ao definir que um sujeito tem de indicar uma só residência para efeitos fiscais, estabelece essa dependência.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34925" y="93310"/>
            <a:ext cx="8229600" cy="480131"/>
          </a:xfrm>
        </p:spPr>
        <p:txBody>
          <a:bodyPr/>
          <a:lstStyle/>
          <a:p>
            <a:r>
              <a:rPr lang="pt-BR" altLang="pt-BR" sz="2800" dirty="0">
                <a:latin typeface="Square721 BT"/>
              </a:rPr>
              <a:t>Dependência entre atributos de uma relação</a:t>
            </a:r>
          </a:p>
        </p:txBody>
      </p:sp>
      <p:sp>
        <p:nvSpPr>
          <p:cNvPr id="100355" name="Rectangle 3"/>
          <p:cNvSpPr>
            <a:spLocks noGrp="1" noChangeArrowheads="1"/>
          </p:cNvSpPr>
          <p:nvPr>
            <p:ph type="body" idx="4294967295"/>
          </p:nvPr>
        </p:nvSpPr>
        <p:spPr/>
        <p:txBody>
          <a:bodyPr/>
          <a:lstStyle/>
          <a:p>
            <a:pPr>
              <a:buFont typeface="Wingdings" panose="05000000000000000000" pitchFamily="2" charset="2"/>
              <a:buNone/>
            </a:pPr>
            <a:r>
              <a:rPr lang="pt-BR" altLang="pt-BR" sz="1800" dirty="0"/>
              <a:t>Dependência Mútua</a:t>
            </a:r>
          </a:p>
          <a:p>
            <a:pPr>
              <a:buFont typeface="Wingdings" panose="05000000000000000000" pitchFamily="2" charset="2"/>
              <a:buNone/>
            </a:pPr>
            <a:r>
              <a:rPr lang="pt-BR" altLang="pt-BR" sz="2000" b="0" dirty="0"/>
              <a:t>	Diz-se que há dependência mútua quando um determinado dado determina o outro e vice-versa. Este caso particular de dependência funcional representa-se através de uma seta de duplo sentido. </a:t>
            </a:r>
          </a:p>
          <a:p>
            <a:pPr>
              <a:buFont typeface="Wingdings" panose="05000000000000000000" pitchFamily="2" charset="2"/>
              <a:buNone/>
            </a:pPr>
            <a:endParaRPr lang="pt-BR" altLang="pt-BR" sz="2000"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250825" y="692150"/>
            <a:ext cx="8353425" cy="4560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marL="342900" indent="-342900">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pPr>
              <a:lnSpc>
                <a:spcPct val="150000"/>
              </a:lnSpc>
            </a:pPr>
            <a:r>
              <a:rPr lang="pt-BR" altLang="pt-BR" dirty="0">
                <a:latin typeface="Verdana" panose="020B0604030504040204" pitchFamily="34" charset="0"/>
              </a:rPr>
              <a:t>	A obrigatoriedade da existência de pelo menos uma Chave da Relação implica que um certo conjunto de atributos dessa Relação não possam ser  NULOS. De fato, se obrigatoriamente deve ser possível identificar exclusivamente qualquer </a:t>
            </a:r>
            <a:r>
              <a:rPr lang="pt-BR" altLang="pt-BR" dirty="0" err="1">
                <a:latin typeface="Verdana" panose="020B0604030504040204" pitchFamily="34" charset="0"/>
              </a:rPr>
              <a:t>tupla</a:t>
            </a:r>
            <a:r>
              <a:rPr lang="pt-BR" altLang="pt-BR" dirty="0">
                <a:latin typeface="Verdana" panose="020B0604030504040204" pitchFamily="34" charset="0"/>
              </a:rPr>
              <a:t> existente numa Relação através do valor de uma da(s) Chave(s), não faz sentido que possamos desconhecer o valor de qualquer dos atributos que a(s) integra(m). Todavia, na prática, impomos apenas que não possam tomar valor NULO aqueles atributos que integram a Chave Primária, ou seja, a Chave Candidata que foi escolhida como tal. Esta regra é conhecida como Regra de Integridade da Relação, ou mais rigorosamente, Regra de Integridade de Tabela.</a:t>
            </a:r>
          </a:p>
        </p:txBody>
      </p:sp>
      <p:sp>
        <p:nvSpPr>
          <p:cNvPr id="134147"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latin typeface="Calibri" panose="020F0502020204030204" pitchFamily="34" charset="0"/>
              </a:rPr>
              <a:t>Integridade da Relação</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idx="4294967295"/>
          </p:nvPr>
        </p:nvSpPr>
        <p:spPr>
          <a:xfrm>
            <a:off x="34925" y="93310"/>
            <a:ext cx="8229600" cy="480131"/>
          </a:xfrm>
        </p:spPr>
        <p:txBody>
          <a:bodyPr/>
          <a:lstStyle/>
          <a:p>
            <a:r>
              <a:rPr lang="pt-BR" altLang="pt-BR" sz="2800" dirty="0">
                <a:latin typeface="Square721 BT"/>
              </a:rPr>
              <a:t>Dependência entre atributos de uma relação</a:t>
            </a:r>
          </a:p>
        </p:txBody>
      </p:sp>
      <p:sp>
        <p:nvSpPr>
          <p:cNvPr id="174083" name="Rectangle 3"/>
          <p:cNvSpPr>
            <a:spLocks noGrp="1" noChangeArrowheads="1"/>
          </p:cNvSpPr>
          <p:nvPr>
            <p:ph type="body" idx="4294967295"/>
          </p:nvPr>
        </p:nvSpPr>
        <p:spPr/>
        <p:txBody>
          <a:bodyPr/>
          <a:lstStyle/>
          <a:p>
            <a:pPr>
              <a:buFont typeface="Wingdings" panose="05000000000000000000" pitchFamily="2" charset="2"/>
              <a:buNone/>
            </a:pPr>
            <a:r>
              <a:rPr lang="pt-BR" altLang="pt-BR" sz="2000"/>
              <a:t>Exemplo: </a:t>
            </a:r>
          </a:p>
          <a:p>
            <a:pPr>
              <a:buFont typeface="Wingdings" panose="05000000000000000000" pitchFamily="2" charset="2"/>
              <a:buNone/>
            </a:pPr>
            <a:r>
              <a:rPr lang="pt-BR" altLang="pt-BR" sz="2000" b="0"/>
              <a:t>	Cada Projeto tem apenas um Gerente de Produto e cada Gerente de Produto tem apenas um Projeto. </a:t>
            </a:r>
          </a:p>
          <a:p>
            <a:pPr>
              <a:buFont typeface="Wingdings" panose="05000000000000000000" pitchFamily="2" charset="2"/>
              <a:buNone/>
            </a:pPr>
            <a:r>
              <a:rPr lang="pt-BR" altLang="pt-BR" sz="2000" b="0"/>
              <a:t>		Projeto ↔ “Gerente de Produto“ </a:t>
            </a:r>
          </a:p>
          <a:p>
            <a:pPr>
              <a:buFont typeface="Wingdings" panose="05000000000000000000" pitchFamily="2" charset="2"/>
              <a:buNone/>
            </a:pPr>
            <a:endParaRPr lang="pt-BR" altLang="pt-BR" sz="2000" b="0"/>
          </a:p>
          <a:p>
            <a:pPr>
              <a:buFont typeface="Wingdings" panose="05000000000000000000" pitchFamily="2" charset="2"/>
              <a:buNone/>
            </a:pPr>
            <a:r>
              <a:rPr lang="pt-BR" altLang="pt-BR" sz="2000" b="0"/>
              <a:t>	Note-se que existirá sempre dependência mútua entre chaves candidatas duma relação.</a:t>
            </a:r>
          </a:p>
          <a:p>
            <a:pPr>
              <a:buFont typeface="Wingdings" panose="05000000000000000000" pitchFamily="2" charset="2"/>
              <a:buNone/>
            </a:pPr>
            <a:endParaRPr lang="pt-BR" altLang="pt-BR" sz="2000" b="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34925" y="93310"/>
            <a:ext cx="8229600" cy="480131"/>
          </a:xfrm>
        </p:spPr>
        <p:txBody>
          <a:bodyPr/>
          <a:lstStyle/>
          <a:p>
            <a:r>
              <a:rPr lang="pt-BR" altLang="pt-BR" sz="2800"/>
              <a:t>Dependência entre atributos de uma relação</a:t>
            </a:r>
          </a:p>
        </p:txBody>
      </p:sp>
      <p:sp>
        <p:nvSpPr>
          <p:cNvPr id="101379" name="Rectangle 3"/>
          <p:cNvSpPr>
            <a:spLocks noGrp="1" noChangeArrowheads="1"/>
          </p:cNvSpPr>
          <p:nvPr>
            <p:ph type="body" idx="4294967295"/>
          </p:nvPr>
        </p:nvSpPr>
        <p:spPr/>
        <p:txBody>
          <a:bodyPr/>
          <a:lstStyle/>
          <a:p>
            <a:pPr>
              <a:buFont typeface="Wingdings" panose="05000000000000000000" pitchFamily="2" charset="2"/>
              <a:buNone/>
            </a:pPr>
            <a:r>
              <a:rPr lang="pt-BR" altLang="pt-BR" sz="2000"/>
              <a:t>Dependência Múltipla </a:t>
            </a:r>
          </a:p>
          <a:p>
            <a:pPr>
              <a:buFont typeface="Wingdings" panose="05000000000000000000" pitchFamily="2" charset="2"/>
              <a:buNone/>
            </a:pPr>
            <a:endParaRPr lang="pt-BR" altLang="pt-BR" sz="2000" b="0"/>
          </a:p>
          <a:p>
            <a:pPr>
              <a:buFont typeface="Wingdings" panose="05000000000000000000" pitchFamily="2" charset="2"/>
              <a:buNone/>
            </a:pPr>
            <a:r>
              <a:rPr lang="pt-BR" altLang="pt-BR" sz="2000" b="0"/>
              <a:t>	Há dependência múltipla quando vários dados dependem do mesmo dado.</a:t>
            </a:r>
          </a:p>
          <a:p>
            <a:pPr>
              <a:buFont typeface="Wingdings" panose="05000000000000000000" pitchFamily="2" charset="2"/>
              <a:buNone/>
            </a:pPr>
            <a:endParaRPr lang="pt-BR" altLang="pt-BR" sz="2000" b="0"/>
          </a:p>
          <a:p>
            <a:pPr>
              <a:buFont typeface="Wingdings" panose="05000000000000000000" pitchFamily="2" charset="2"/>
              <a:buNone/>
            </a:pPr>
            <a:r>
              <a:rPr lang="pt-BR" altLang="pt-BR" sz="2000" b="0">
                <a:solidFill>
                  <a:schemeClr val="hlink"/>
                </a:solidFill>
              </a:rPr>
              <a:t>Pessoa → “data de nascimento“, “residência fiscal“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34925" y="93310"/>
            <a:ext cx="8229600" cy="480131"/>
          </a:xfrm>
        </p:spPr>
        <p:txBody>
          <a:bodyPr/>
          <a:lstStyle/>
          <a:p>
            <a:r>
              <a:rPr lang="pt-BR" altLang="pt-BR" sz="2800" dirty="0"/>
              <a:t>Dependência entre atributos de uma relação</a:t>
            </a:r>
          </a:p>
        </p:txBody>
      </p:sp>
      <p:sp>
        <p:nvSpPr>
          <p:cNvPr id="102403" name="Rectangle 3"/>
          <p:cNvSpPr>
            <a:spLocks noGrp="1" noChangeArrowheads="1"/>
          </p:cNvSpPr>
          <p:nvPr>
            <p:ph type="body" idx="4294967295"/>
          </p:nvPr>
        </p:nvSpPr>
        <p:spPr/>
        <p:txBody>
          <a:bodyPr/>
          <a:lstStyle/>
          <a:p>
            <a:pPr>
              <a:buFont typeface="Wingdings" panose="05000000000000000000" pitchFamily="2" charset="2"/>
              <a:buNone/>
            </a:pPr>
            <a:r>
              <a:rPr lang="pt-BR" altLang="pt-BR" sz="2000"/>
              <a:t>Relações e Dependências Funcionais </a:t>
            </a:r>
          </a:p>
          <a:p>
            <a:pPr>
              <a:buFont typeface="Wingdings" panose="05000000000000000000" pitchFamily="2" charset="2"/>
              <a:buNone/>
            </a:pPr>
            <a:r>
              <a:rPr lang="pt-BR" altLang="pt-BR" sz="2000" b="0"/>
              <a:t>	Uma Relação é descrita, não só através do conhecimento do conjunto dos atributos, mas também das dependências funcionais entre estes, ou seja, o esquema da relação contem igualmente a explicitação das dependências funcionais.</a:t>
            </a:r>
          </a:p>
          <a:p>
            <a:pPr>
              <a:buFont typeface="Wingdings" panose="05000000000000000000" pitchFamily="2" charset="2"/>
              <a:buNone/>
            </a:pPr>
            <a:r>
              <a:rPr lang="pt-BR" altLang="pt-BR" sz="2000" b="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idx="4294967295"/>
          </p:nvPr>
        </p:nvSpPr>
        <p:spPr>
          <a:xfrm>
            <a:off x="34925" y="93310"/>
            <a:ext cx="8229600" cy="480131"/>
          </a:xfrm>
        </p:spPr>
        <p:txBody>
          <a:bodyPr/>
          <a:lstStyle/>
          <a:p>
            <a:r>
              <a:rPr lang="pt-BR" altLang="pt-BR" sz="2800" dirty="0"/>
              <a:t>Dependência entre atributos de uma relação</a:t>
            </a:r>
          </a:p>
        </p:txBody>
      </p:sp>
      <p:sp>
        <p:nvSpPr>
          <p:cNvPr id="175107" name="Rectangle 3"/>
          <p:cNvSpPr>
            <a:spLocks noGrp="1" noChangeArrowheads="1"/>
          </p:cNvSpPr>
          <p:nvPr>
            <p:ph type="body" idx="4294967295"/>
          </p:nvPr>
        </p:nvSpPr>
        <p:spPr/>
        <p:txBody>
          <a:bodyPr/>
          <a:lstStyle/>
          <a:p>
            <a:pPr>
              <a:buFont typeface="Wingdings" panose="05000000000000000000" pitchFamily="2" charset="2"/>
              <a:buNone/>
            </a:pPr>
            <a:r>
              <a:rPr lang="pt-BR" altLang="pt-BR" sz="2000" dirty="0"/>
              <a:t>Relações e Dependências Funcionais </a:t>
            </a:r>
          </a:p>
          <a:p>
            <a:pPr>
              <a:buFont typeface="Wingdings" panose="05000000000000000000" pitchFamily="2" charset="2"/>
              <a:buNone/>
            </a:pPr>
            <a:r>
              <a:rPr lang="pt-BR" altLang="pt-BR" sz="2000" b="0" dirty="0"/>
              <a:t>	Exemplo:</a:t>
            </a:r>
          </a:p>
          <a:p>
            <a:pPr>
              <a:buFont typeface="Wingdings" panose="05000000000000000000" pitchFamily="2" charset="2"/>
              <a:buNone/>
            </a:pPr>
            <a:r>
              <a:rPr lang="pt-BR" altLang="pt-BR" sz="2000" b="0" dirty="0"/>
              <a:t>	</a:t>
            </a:r>
            <a:r>
              <a:rPr lang="pt-BR" altLang="pt-BR" sz="1600" dirty="0">
                <a:solidFill>
                  <a:schemeClr val="hlink"/>
                </a:solidFill>
              </a:rPr>
              <a:t>&lt;Nome&gt; = ({atributos},{lista de dependências funcionais}) </a:t>
            </a:r>
          </a:p>
          <a:p>
            <a:pPr>
              <a:buFont typeface="Wingdings" panose="05000000000000000000" pitchFamily="2" charset="2"/>
              <a:buNone/>
            </a:pPr>
            <a:endParaRPr lang="pt-BR" altLang="pt-BR" sz="2000" dirty="0">
              <a:solidFill>
                <a:schemeClr val="hlink"/>
              </a:solidFill>
            </a:endParaRPr>
          </a:p>
          <a:p>
            <a:pPr>
              <a:buFont typeface="Wingdings" panose="05000000000000000000" pitchFamily="2" charset="2"/>
              <a:buNone/>
            </a:pPr>
            <a:r>
              <a:rPr lang="pt-BR" altLang="pt-BR" sz="2000" b="0" dirty="0"/>
              <a:t>	A análise das dependências funcionais permite determinar quais as Chaves candidatas (ou identificadores) da relação.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34925" y="93310"/>
            <a:ext cx="8229600" cy="480131"/>
          </a:xfrm>
        </p:spPr>
        <p:txBody>
          <a:bodyPr/>
          <a:lstStyle/>
          <a:p>
            <a:r>
              <a:rPr lang="pt-BR" altLang="pt-BR" sz="2800" dirty="0"/>
              <a:t>Dependência entre atributos de uma relação</a:t>
            </a:r>
          </a:p>
        </p:txBody>
      </p:sp>
      <p:sp>
        <p:nvSpPr>
          <p:cNvPr id="103427" name="Rectangle 3"/>
          <p:cNvSpPr>
            <a:spLocks noGrp="1" noChangeArrowheads="1"/>
          </p:cNvSpPr>
          <p:nvPr>
            <p:ph type="body" idx="4294967295"/>
          </p:nvPr>
        </p:nvSpPr>
        <p:spPr>
          <a:xfrm>
            <a:off x="323850" y="620713"/>
            <a:ext cx="8229600" cy="5832475"/>
          </a:xfrm>
        </p:spPr>
        <p:txBody>
          <a:bodyPr/>
          <a:lstStyle/>
          <a:p>
            <a:pPr>
              <a:buFont typeface="Wingdings" panose="05000000000000000000" pitchFamily="2" charset="2"/>
              <a:buNone/>
            </a:pPr>
            <a:r>
              <a:rPr lang="pt-BR" altLang="pt-BR" sz="2000" dirty="0"/>
              <a:t>Exemplo: </a:t>
            </a:r>
          </a:p>
          <a:p>
            <a:r>
              <a:rPr lang="pt-BR" altLang="pt-BR" sz="1800" dirty="0">
                <a:solidFill>
                  <a:schemeClr val="hlink"/>
                </a:solidFill>
              </a:rPr>
              <a:t>ALUNO = ({Aluno Id, Nome, “data de nascimento“}, </a:t>
            </a:r>
          </a:p>
          <a:p>
            <a:pPr>
              <a:buFont typeface="Wingdings" panose="05000000000000000000" pitchFamily="2" charset="2"/>
              <a:buNone/>
            </a:pPr>
            <a:r>
              <a:rPr lang="pt-BR" altLang="pt-BR" sz="1800" dirty="0">
                <a:solidFill>
                  <a:schemeClr val="hlink"/>
                </a:solidFill>
              </a:rPr>
              <a:t>		          {Aluno Id → Nome, “data de nascimento“}) </a:t>
            </a:r>
          </a:p>
          <a:p>
            <a:pPr>
              <a:buFont typeface="Wingdings" panose="05000000000000000000" pitchFamily="2" charset="2"/>
              <a:buNone/>
            </a:pPr>
            <a:r>
              <a:rPr lang="pt-BR" altLang="pt-BR" sz="2000" b="0" dirty="0"/>
              <a:t>	A existência de uma chave da relação implica igualmente que o valor desta determine todos os atributos da relação, especialmente aqueles que não pertencem à chave. É o que ocorre aqui. </a:t>
            </a:r>
          </a:p>
          <a:p>
            <a:pPr>
              <a:buFont typeface="Wingdings" panose="05000000000000000000" pitchFamily="2" charset="2"/>
              <a:buNone/>
            </a:pPr>
            <a:r>
              <a:rPr lang="pt-BR" altLang="pt-BR" sz="2000" b="0" dirty="0"/>
              <a:t>	Por isso, sendo tais dependências funcionais triviais, não serão incluídos no esquema da relação, uma vez identificada a chave através do sublinhado dos atributos que a integram.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idx="4294967295"/>
          </p:nvPr>
        </p:nvSpPr>
        <p:spPr>
          <a:xfrm>
            <a:off x="34925" y="93310"/>
            <a:ext cx="8229600" cy="480131"/>
          </a:xfrm>
        </p:spPr>
        <p:txBody>
          <a:bodyPr/>
          <a:lstStyle/>
          <a:p>
            <a:r>
              <a:rPr lang="pt-BR" altLang="pt-BR" sz="2800"/>
              <a:t>Dependência entre atributos de uma relação</a:t>
            </a:r>
          </a:p>
        </p:txBody>
      </p:sp>
      <p:sp>
        <p:nvSpPr>
          <p:cNvPr id="176131" name="Rectangle 3"/>
          <p:cNvSpPr>
            <a:spLocks noGrp="1" noChangeArrowheads="1"/>
          </p:cNvSpPr>
          <p:nvPr>
            <p:ph type="body" idx="4294967295"/>
          </p:nvPr>
        </p:nvSpPr>
        <p:spPr/>
        <p:txBody>
          <a:bodyPr/>
          <a:lstStyle/>
          <a:p>
            <a:pPr>
              <a:buFont typeface="Wingdings" panose="05000000000000000000" pitchFamily="2" charset="2"/>
              <a:buNone/>
            </a:pPr>
            <a:r>
              <a:rPr lang="pt-BR" altLang="pt-BR" sz="2000" dirty="0"/>
              <a:t>Exemplos: </a:t>
            </a:r>
          </a:p>
          <a:p>
            <a:pPr>
              <a:buFont typeface="Wingdings" panose="05000000000000000000" pitchFamily="2" charset="2"/>
              <a:buNone/>
            </a:pPr>
            <a:endParaRPr lang="pt-BR" altLang="pt-BR" sz="2000" dirty="0">
              <a:solidFill>
                <a:schemeClr val="hlink"/>
              </a:solidFill>
            </a:endParaRPr>
          </a:p>
          <a:p>
            <a:r>
              <a:rPr lang="pt-BR" altLang="pt-BR" sz="2000" dirty="0">
                <a:solidFill>
                  <a:schemeClr val="hlink"/>
                </a:solidFill>
              </a:rPr>
              <a:t>ALUNO = ({</a:t>
            </a:r>
            <a:r>
              <a:rPr lang="pt-BR" altLang="pt-BR" sz="2000" dirty="0" err="1">
                <a:solidFill>
                  <a:schemeClr val="hlink"/>
                </a:solidFill>
              </a:rPr>
              <a:t>AlunoId</a:t>
            </a:r>
            <a:r>
              <a:rPr lang="pt-BR" altLang="pt-BR" sz="2000" dirty="0">
                <a:solidFill>
                  <a:schemeClr val="hlink"/>
                </a:solidFill>
              </a:rPr>
              <a:t>, Nome, “data de nascimento“}) </a:t>
            </a:r>
          </a:p>
          <a:p>
            <a:r>
              <a:rPr lang="pt-BR" altLang="pt-BR" sz="2000" dirty="0">
                <a:solidFill>
                  <a:schemeClr val="hlink"/>
                </a:solidFill>
              </a:rPr>
              <a:t>INSCRICAO DISCIPLINA = ({Num Aluno, “Ano Letivo“, “Disciplina“})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C083B43-9CB7-47B6-9E5B-31939C7CDDA2}"/>
              </a:ext>
            </a:extLst>
          </p:cNvPr>
          <p:cNvSpPr txBox="1">
            <a:spLocks noChangeArrowheads="1"/>
          </p:cNvSpPr>
          <p:nvPr/>
        </p:nvSpPr>
        <p:spPr bwMode="auto">
          <a:xfrm>
            <a:off x="107504" y="6021288"/>
            <a:ext cx="8640961" cy="7473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marL="457200" indent="-457200" algn="l"/>
            <a:r>
              <a:rPr lang="pt-BR" altLang="pt-BR" sz="1600" b="0" i="0" kern="0" dirty="0">
                <a:solidFill>
                  <a:schemeClr val="bg1"/>
                </a:solidFill>
              </a:rPr>
              <a:t>Autor: Prof. Jorge Surian</a:t>
            </a:r>
          </a:p>
          <a:p>
            <a:pPr marL="457200" indent="-457200" algn="l"/>
            <a:r>
              <a:rPr lang="pt-BR" altLang="pt-BR" sz="1600" b="0" i="0" kern="0" dirty="0">
                <a:solidFill>
                  <a:schemeClr val="bg1"/>
                </a:solidFill>
              </a:rPr>
              <a:t>jorge.surian@gmail.com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4294967295"/>
          </p:nvPr>
        </p:nvSpPr>
        <p:spPr>
          <a:xfrm>
            <a:off x="234312" y="908720"/>
            <a:ext cx="8353425" cy="5759450"/>
          </a:xfrm>
        </p:spPr>
        <p:txBody>
          <a:bodyPr/>
          <a:lstStyle/>
          <a:p>
            <a:pPr marL="457200" indent="-457200">
              <a:buFont typeface="Wingdings" panose="05000000000000000000" pitchFamily="2" charset="2"/>
              <a:buNone/>
            </a:pPr>
            <a:r>
              <a:rPr lang="pt-BR" altLang="pt-BR" sz="2000" b="0" i="1" dirty="0"/>
              <a:t>	</a:t>
            </a:r>
            <a:r>
              <a:rPr lang="pt-BR" altLang="pt-BR" sz="2000" b="0" dirty="0"/>
              <a:t>Nos exemplos anteriores encontramos as seguintes chaves das relações: “código do jogador“ no exemplo futebol;  “RA do aluno“ em “Aluno“; “RA do aluno“, “Ano letivo“ e “Disciplina“ na  “Inscrição em disciplina“. </a:t>
            </a:r>
          </a:p>
          <a:p>
            <a:pPr marL="457200" indent="-457200">
              <a:buFont typeface="Wingdings" panose="05000000000000000000" pitchFamily="2" charset="2"/>
              <a:buNone/>
            </a:pPr>
            <a:endParaRPr lang="pt-BR" altLang="pt-BR" sz="2000" b="0" dirty="0"/>
          </a:p>
        </p:txBody>
      </p:sp>
      <p:sp>
        <p:nvSpPr>
          <p:cNvPr id="70659" name="Rectangle 3"/>
          <p:cNvSpPr>
            <a:spLocks noChangeArrowheads="1"/>
          </p:cNvSpPr>
          <p:nvPr/>
        </p:nvSpPr>
        <p:spPr bwMode="auto">
          <a:xfrm>
            <a:off x="179388" y="115888"/>
            <a:ext cx="842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latin typeface="Calibri" panose="020F0502020204030204" pitchFamily="34" charset="0"/>
              </a:rPr>
              <a:t>Exemplo de Integridade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4294967295"/>
          </p:nvPr>
        </p:nvSpPr>
        <p:spPr>
          <a:xfrm>
            <a:off x="179388" y="765175"/>
            <a:ext cx="8353425" cy="5759450"/>
          </a:xfrm>
        </p:spPr>
        <p:txBody>
          <a:bodyPr/>
          <a:lstStyle/>
          <a:p>
            <a:pPr marL="457200" indent="-457200">
              <a:lnSpc>
                <a:spcPct val="70000"/>
              </a:lnSpc>
              <a:buFont typeface="Wingdings" panose="05000000000000000000" pitchFamily="2" charset="2"/>
              <a:buNone/>
            </a:pPr>
            <a:endParaRPr lang="pt-BR" altLang="pt-BR" sz="2000" b="0" i="1" dirty="0"/>
          </a:p>
          <a:p>
            <a:pPr marL="457200" indent="-457200">
              <a:lnSpc>
                <a:spcPct val="125000"/>
              </a:lnSpc>
              <a:buFont typeface="Wingdings" panose="05000000000000000000" pitchFamily="2" charset="2"/>
              <a:buNone/>
            </a:pPr>
            <a:r>
              <a:rPr lang="pt-BR" altLang="pt-BR" sz="2000" b="0" i="1" dirty="0"/>
              <a:t>	</a:t>
            </a:r>
            <a:r>
              <a:rPr lang="pt-BR" altLang="pt-BR" sz="2000" b="0" dirty="0"/>
              <a:t>Aponte apenas as chaves nos exemplos e exercícios das aulas anteriores. </a:t>
            </a:r>
          </a:p>
          <a:p>
            <a:pPr marL="457200" indent="-457200">
              <a:lnSpc>
                <a:spcPct val="125000"/>
              </a:lnSpc>
              <a:buFont typeface="Wingdings" panose="05000000000000000000" pitchFamily="2" charset="2"/>
              <a:buNone/>
            </a:pPr>
            <a:r>
              <a:rPr lang="pt-BR" altLang="pt-BR" sz="2000" b="0" dirty="0"/>
              <a:t>	Discuta alternativas para as chaves. Dê pelo menos duas razões porque nomes de pessoas não podem ser chaves primárias.</a:t>
            </a:r>
          </a:p>
          <a:p>
            <a:pPr marL="457200" indent="-457200">
              <a:lnSpc>
                <a:spcPct val="125000"/>
              </a:lnSpc>
              <a:buFont typeface="Wingdings" panose="05000000000000000000" pitchFamily="2" charset="2"/>
              <a:buNone/>
            </a:pPr>
            <a:endParaRPr lang="pt-BR" altLang="pt-BR" sz="2000" b="0" dirty="0"/>
          </a:p>
        </p:txBody>
      </p:sp>
      <p:sp>
        <p:nvSpPr>
          <p:cNvPr id="72707"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latin typeface="Calibri" panose="020F0502020204030204" pitchFamily="34" charset="0"/>
              </a:rPr>
              <a:t>Exercício de Integridade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4294967295"/>
          </p:nvPr>
        </p:nvSpPr>
        <p:spPr>
          <a:xfrm>
            <a:off x="250825" y="763588"/>
            <a:ext cx="8229600" cy="5978525"/>
          </a:xfrm>
        </p:spPr>
        <p:txBody>
          <a:bodyPr/>
          <a:lstStyle/>
          <a:p>
            <a:pPr marL="457200" indent="-457200">
              <a:buFont typeface="Wingdings" panose="05000000000000000000" pitchFamily="2" charset="2"/>
              <a:buNone/>
            </a:pPr>
            <a:r>
              <a:rPr lang="pt-BR" altLang="pt-BR" sz="2000" b="0"/>
              <a:t>	A existência de um </a:t>
            </a:r>
            <a:r>
              <a:rPr lang="pt-BR" altLang="pt-BR" sz="2000" b="0">
                <a:solidFill>
                  <a:schemeClr val="hlink"/>
                </a:solidFill>
              </a:rPr>
              <a:t>domínio</a:t>
            </a:r>
            <a:r>
              <a:rPr lang="pt-BR" altLang="pt-BR" sz="2000" b="0"/>
              <a:t> de valores possíveis para cada atributo impõe a existência implícita de uma Regra de Integridade de Domínio.</a:t>
            </a:r>
          </a:p>
          <a:p>
            <a:pPr marL="457200" indent="-457200">
              <a:buFont typeface="Wingdings" panose="05000000000000000000" pitchFamily="2" charset="2"/>
              <a:buNone/>
            </a:pPr>
            <a:r>
              <a:rPr lang="pt-BR" altLang="pt-BR" sz="2000" b="0"/>
              <a:t>	Na prática, alguns domínios são passíveis de serem expressos por regras de conformidade bem definidas. É o que acontece com o número do RG, do CPF e com outros inúmeros números que somente “atrapalham” nossas vidas.</a:t>
            </a:r>
          </a:p>
          <a:p>
            <a:pPr marL="457200" indent="-457200">
              <a:buFont typeface="Wingdings" panose="05000000000000000000" pitchFamily="2" charset="2"/>
              <a:buNone/>
            </a:pPr>
            <a:r>
              <a:rPr lang="pt-BR" altLang="pt-BR" sz="2000" b="0"/>
              <a:t>	</a:t>
            </a:r>
          </a:p>
        </p:txBody>
      </p:sp>
      <p:sp>
        <p:nvSpPr>
          <p:cNvPr id="74755"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latin typeface="Calibri" panose="020F0502020204030204" pitchFamily="34" charset="0"/>
              </a:rPr>
              <a:t>Integridade do Domínio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body" idx="4294967295"/>
          </p:nvPr>
        </p:nvSpPr>
        <p:spPr>
          <a:xfrm>
            <a:off x="251519" y="980728"/>
            <a:ext cx="8228905" cy="5616922"/>
          </a:xfrm>
        </p:spPr>
        <p:txBody>
          <a:bodyPr/>
          <a:lstStyle/>
          <a:p>
            <a:pPr marL="457200" indent="-457200">
              <a:buFont typeface="Wingdings" panose="05000000000000000000" pitchFamily="2" charset="2"/>
              <a:buNone/>
            </a:pPr>
            <a:r>
              <a:rPr lang="pt-BR" altLang="pt-BR" sz="2000" b="0" dirty="0"/>
              <a:t>	Esses números obedecem necessariamente a algoritmos bem precisos. Outros derivarão de regras próprias, estabelecidas de acordo com  necessidades específicas. </a:t>
            </a:r>
          </a:p>
          <a:p>
            <a:pPr marL="457200" indent="-457200">
              <a:buFont typeface="Wingdings" panose="05000000000000000000" pitchFamily="2" charset="2"/>
              <a:buNone/>
            </a:pPr>
            <a:r>
              <a:rPr lang="pt-BR" altLang="pt-BR" sz="2000" b="0" dirty="0"/>
              <a:t>	Além disso, outros atributos terão domínios que serão difíceis de explicitar em regras estritas. Por exemplo, o nome dos Atletas inscritos na São Silvestre serão tão variados que apenas poderemos estabelecer que serão cadeias de caracteres, com um comprimento considerado razoável, algo como 50 caracteres. Contudo, ainda poderemos ter homônimos.</a:t>
            </a:r>
          </a:p>
        </p:txBody>
      </p:sp>
      <p:sp>
        <p:nvSpPr>
          <p:cNvPr id="136195"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a:latin typeface="Calibri" panose="020F0502020204030204" pitchFamily="34" charset="0"/>
              </a:rPr>
              <a:t>Integridade do Domínio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4294967295"/>
          </p:nvPr>
        </p:nvSpPr>
        <p:spPr>
          <a:xfrm>
            <a:off x="179388" y="1052736"/>
            <a:ext cx="8351837" cy="5760814"/>
          </a:xfrm>
        </p:spPr>
        <p:txBody>
          <a:bodyPr/>
          <a:lstStyle/>
          <a:p>
            <a:pPr marL="457200" indent="-457200">
              <a:buFont typeface="Wingdings" panose="05000000000000000000" pitchFamily="2" charset="2"/>
              <a:buNone/>
            </a:pPr>
            <a:r>
              <a:rPr lang="pt-BR" altLang="pt-BR" sz="2000" b="0" dirty="0"/>
              <a:t>	A existência de Chaves Estrangeiras impõe uma regra adicional ao valores possíveis dos atributos que delas façam parte. De fato, declarar uma Chave Estrangeira é necessário obrigar que o conjunto dos valores do(s) atributo(s) que a integra(m) tenha(m) que existir em uma outra Relação. A esta regra dá-se o nome de </a:t>
            </a:r>
            <a:r>
              <a:rPr lang="pt-BR" altLang="pt-BR" sz="2000" b="0" dirty="0">
                <a:solidFill>
                  <a:schemeClr val="hlink"/>
                </a:solidFill>
              </a:rPr>
              <a:t>Regra de Integridade Referencial</a:t>
            </a:r>
            <a:r>
              <a:rPr lang="pt-BR" altLang="pt-BR" sz="2000" b="0" dirty="0"/>
              <a:t>, assumindo a mesma um papel central em todo o desenvolvimento da modelação das Bases de Dados Relacionais.</a:t>
            </a:r>
          </a:p>
        </p:txBody>
      </p:sp>
      <p:sp>
        <p:nvSpPr>
          <p:cNvPr id="76803" name="Rectangle 3"/>
          <p:cNvSpPr>
            <a:spLocks noChangeArrowheads="1"/>
          </p:cNvSpPr>
          <p:nvPr/>
        </p:nvSpPr>
        <p:spPr bwMode="auto">
          <a:xfrm>
            <a:off x="179388" y="115888"/>
            <a:ext cx="842486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lvl1pPr>
              <a:defRPr>
                <a:solidFill>
                  <a:schemeClr val="bg2"/>
                </a:solidFill>
                <a:latin typeface="Square721 BT" pitchFamily="34" charset="0"/>
              </a:defRPr>
            </a:lvl1pPr>
            <a:lvl2pPr marL="742950" indent="-285750">
              <a:defRPr>
                <a:solidFill>
                  <a:schemeClr val="bg2"/>
                </a:solidFill>
                <a:latin typeface="Square721 BT" pitchFamily="34" charset="0"/>
              </a:defRPr>
            </a:lvl2pPr>
            <a:lvl3pPr marL="1143000" indent="-228600">
              <a:defRPr>
                <a:solidFill>
                  <a:schemeClr val="bg2"/>
                </a:solidFill>
                <a:latin typeface="Square721 BT" pitchFamily="34" charset="0"/>
              </a:defRPr>
            </a:lvl3pPr>
            <a:lvl4pPr marL="1600200" indent="-228600">
              <a:defRPr>
                <a:solidFill>
                  <a:schemeClr val="bg2"/>
                </a:solidFill>
                <a:latin typeface="Square721 BT" pitchFamily="34" charset="0"/>
              </a:defRPr>
            </a:lvl4pPr>
            <a:lvl5pPr marL="2057400" indent="-228600">
              <a:defRPr>
                <a:solidFill>
                  <a:schemeClr val="bg2"/>
                </a:solidFill>
                <a:latin typeface="Square721 BT" pitchFamily="34" charset="0"/>
              </a:defRPr>
            </a:lvl5pPr>
            <a:lvl6pPr marL="2514600" indent="-228600" eaLnBrk="0" fontAlgn="base" hangingPunct="0">
              <a:spcBef>
                <a:spcPct val="0"/>
              </a:spcBef>
              <a:spcAft>
                <a:spcPct val="0"/>
              </a:spcAft>
              <a:defRPr>
                <a:solidFill>
                  <a:schemeClr val="bg2"/>
                </a:solidFill>
                <a:latin typeface="Square721 BT" pitchFamily="34" charset="0"/>
              </a:defRPr>
            </a:lvl6pPr>
            <a:lvl7pPr marL="2971800" indent="-228600" eaLnBrk="0" fontAlgn="base" hangingPunct="0">
              <a:spcBef>
                <a:spcPct val="0"/>
              </a:spcBef>
              <a:spcAft>
                <a:spcPct val="0"/>
              </a:spcAft>
              <a:defRPr>
                <a:solidFill>
                  <a:schemeClr val="bg2"/>
                </a:solidFill>
                <a:latin typeface="Square721 BT" pitchFamily="34" charset="0"/>
              </a:defRPr>
            </a:lvl7pPr>
            <a:lvl8pPr marL="3429000" indent="-228600" eaLnBrk="0" fontAlgn="base" hangingPunct="0">
              <a:spcBef>
                <a:spcPct val="0"/>
              </a:spcBef>
              <a:spcAft>
                <a:spcPct val="0"/>
              </a:spcAft>
              <a:defRPr>
                <a:solidFill>
                  <a:schemeClr val="bg2"/>
                </a:solidFill>
                <a:latin typeface="Square721 BT" pitchFamily="34" charset="0"/>
              </a:defRPr>
            </a:lvl8pPr>
            <a:lvl9pPr marL="3886200" indent="-228600" eaLnBrk="0" fontAlgn="base" hangingPunct="0">
              <a:spcBef>
                <a:spcPct val="0"/>
              </a:spcBef>
              <a:spcAft>
                <a:spcPct val="0"/>
              </a:spcAft>
              <a:defRPr>
                <a:solidFill>
                  <a:schemeClr val="bg2"/>
                </a:solidFill>
                <a:latin typeface="Square721 BT" pitchFamily="34" charset="0"/>
              </a:defRPr>
            </a:lvl9pPr>
          </a:lstStyle>
          <a:p>
            <a:r>
              <a:rPr lang="pt-BR" altLang="pt-BR" sz="2800" b="1" dirty="0">
                <a:latin typeface="Calibri" panose="020F0502020204030204" pitchFamily="34" charset="0"/>
              </a:rPr>
              <a:t>Integridade Referencial</a:t>
            </a:r>
          </a:p>
        </p:txBody>
      </p:sp>
    </p:spTree>
  </p:cSld>
  <p:clrMapOvr>
    <a:masterClrMapping/>
  </p:clrMapOvr>
</p:sld>
</file>

<file path=ppt/theme/theme1.xml><?xml version="1.0" encoding="utf-8"?>
<a:theme xmlns:a="http://schemas.openxmlformats.org/drawingml/2006/main" name="Personalizar design">
  <a:themeElements>
    <a:clrScheme name="Personalizar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rsonalizar design">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lnDef>
  </a:objectDefaults>
  <a:extraClrSchemeLst>
    <a:extraClrScheme>
      <a:clrScheme name="Personalizar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rsonalizar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rsonalizar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rsonalizar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rsonalizar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rsonalizar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rsonalizar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rsonalizar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rsonalizar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rsonalizar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rsonalizar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rsonalizar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
      <a:dk1>
        <a:srgbClr val="000000"/>
      </a:dk1>
      <a:lt1>
        <a:srgbClr val="FFFFFF"/>
      </a:lt1>
      <a:dk2>
        <a:srgbClr val="FFFFCC"/>
      </a:dk2>
      <a:lt2>
        <a:srgbClr val="FFFFFF"/>
      </a:lt2>
      <a:accent1>
        <a:srgbClr val="C0C000"/>
      </a:accent1>
      <a:accent2>
        <a:srgbClr val="FF8000"/>
      </a:accent2>
      <a:accent3>
        <a:srgbClr val="FFFFE2"/>
      </a:accent3>
      <a:accent4>
        <a:srgbClr val="DADADA"/>
      </a:accent4>
      <a:accent5>
        <a:srgbClr val="DCDCAA"/>
      </a:accent5>
      <a:accent6>
        <a:srgbClr val="E77300"/>
      </a:accent6>
      <a:hlink>
        <a:srgbClr val="C00000"/>
      </a:hlink>
      <a:folHlink>
        <a:srgbClr val="808080"/>
      </a:folHlink>
    </a:clrScheme>
    <a:fontScheme name="Default Design">
      <a:majorFont>
        <a:latin typeface="Calibri"/>
        <a:ea typeface=""/>
        <a:cs typeface=""/>
      </a:majorFont>
      <a:minorFont>
        <a:latin typeface="Calibri"/>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FFFFFF"/>
        </a:dk1>
        <a:lt1>
          <a:srgbClr val="FFFFFF"/>
        </a:lt1>
        <a:dk2>
          <a:srgbClr val="FFFFFF"/>
        </a:dk2>
        <a:lt2>
          <a:srgbClr val="000000"/>
        </a:lt2>
        <a:accent1>
          <a:srgbClr val="C0C000"/>
        </a:accent1>
        <a:accent2>
          <a:srgbClr val="FF8000"/>
        </a:accent2>
        <a:accent3>
          <a:srgbClr val="FFFFFF"/>
        </a:accent3>
        <a:accent4>
          <a:srgbClr val="DADADA"/>
        </a:accent4>
        <a:accent5>
          <a:srgbClr val="DCDCAA"/>
        </a:accent5>
        <a:accent6>
          <a:srgbClr val="E77300"/>
        </a:accent6>
        <a:hlink>
          <a:srgbClr val="C000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7733</TotalTime>
  <Words>916</Words>
  <Application>Microsoft Office PowerPoint</Application>
  <PresentationFormat>Papel Carta (216 x 279 mm)</PresentationFormat>
  <Paragraphs>222</Paragraphs>
  <Slides>46</Slides>
  <Notes>36</Notes>
  <HiddenSlides>0</HiddenSlides>
  <MMClips>0</MMClips>
  <ScaleCrop>false</ScaleCrop>
  <HeadingPairs>
    <vt:vector size="8" baseType="variant">
      <vt:variant>
        <vt:lpstr>Fontes usadas</vt:lpstr>
      </vt:variant>
      <vt:variant>
        <vt:i4>7</vt:i4>
      </vt:variant>
      <vt:variant>
        <vt:lpstr>Tema</vt:lpstr>
      </vt:variant>
      <vt:variant>
        <vt:i4>2</vt:i4>
      </vt:variant>
      <vt:variant>
        <vt:lpstr>Servidores OLE inseridos</vt:lpstr>
      </vt:variant>
      <vt:variant>
        <vt:i4>1</vt:i4>
      </vt:variant>
      <vt:variant>
        <vt:lpstr>Títulos de slides</vt:lpstr>
      </vt:variant>
      <vt:variant>
        <vt:i4>46</vt:i4>
      </vt:variant>
    </vt:vector>
  </HeadingPairs>
  <TitlesOfParts>
    <vt:vector size="56" baseType="lpstr">
      <vt:lpstr>Arial</vt:lpstr>
      <vt:lpstr>Calibri</vt:lpstr>
      <vt:lpstr>Gotham-Bold</vt:lpstr>
      <vt:lpstr>Square721 BT</vt:lpstr>
      <vt:lpstr>Times New Roman</vt:lpstr>
      <vt:lpstr>Verdana</vt:lpstr>
      <vt:lpstr>Wingdings</vt:lpstr>
      <vt:lpstr>Personalizar design</vt:lpstr>
      <vt:lpstr>Default Design</vt:lpstr>
      <vt:lpstr>CorelDRAW.Graphic.10</vt:lpstr>
      <vt:lpstr>Apresentação do PowerPoint</vt:lpstr>
      <vt:lpstr>Agenda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Dependência entre atributos de uma relação</vt:lpstr>
      <vt:lpstr>Dependência entre atributos de uma relação</vt:lpstr>
      <vt:lpstr>Dependência entre atributos de uma relação</vt:lpstr>
      <vt:lpstr>Dependência entre atributos de uma relação</vt:lpstr>
      <vt:lpstr>Dependência entre atributos de uma relação</vt:lpstr>
      <vt:lpstr>Dependência entre atributos de uma relação</vt:lpstr>
      <vt:lpstr>Dependência entre atributos de uma relação</vt:lpstr>
      <vt:lpstr>Dependência entre atributos de uma relação</vt:lpstr>
      <vt:lpstr>Dependência entre atributos de uma relação</vt:lpstr>
      <vt:lpstr>Apresentação do PowerPoint</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Teoria Relacional</dc:title>
  <dc:creator>Jorge Surian</dc:creator>
  <cp:lastModifiedBy>Jorge Luiz Surian</cp:lastModifiedBy>
  <cp:revision>287</cp:revision>
  <dcterms:created xsi:type="dcterms:W3CDTF">1999-05-02T13:25:21Z</dcterms:created>
  <dcterms:modified xsi:type="dcterms:W3CDTF">2019-04-28T22:08:18Z</dcterms:modified>
</cp:coreProperties>
</file>