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60" r:id="rId2"/>
  </p:sldMasterIdLst>
  <p:notesMasterIdLst>
    <p:notesMasterId r:id="rId61"/>
  </p:notesMasterIdLst>
  <p:sldIdLst>
    <p:sldId id="256" r:id="rId3"/>
    <p:sldId id="257" r:id="rId4"/>
    <p:sldId id="259" r:id="rId5"/>
    <p:sldId id="310" r:id="rId6"/>
    <p:sldId id="311" r:id="rId7"/>
    <p:sldId id="342" r:id="rId8"/>
    <p:sldId id="343" r:id="rId9"/>
    <p:sldId id="337" r:id="rId10"/>
    <p:sldId id="344" r:id="rId11"/>
    <p:sldId id="338" r:id="rId12"/>
    <p:sldId id="345" r:id="rId13"/>
    <p:sldId id="339" r:id="rId14"/>
    <p:sldId id="312" r:id="rId15"/>
    <p:sldId id="313" r:id="rId16"/>
    <p:sldId id="321" r:id="rId17"/>
    <p:sldId id="322" r:id="rId18"/>
    <p:sldId id="323" r:id="rId19"/>
    <p:sldId id="324" r:id="rId20"/>
    <p:sldId id="326" r:id="rId21"/>
    <p:sldId id="327" r:id="rId22"/>
    <p:sldId id="332" r:id="rId23"/>
    <p:sldId id="328" r:id="rId24"/>
    <p:sldId id="329" r:id="rId25"/>
    <p:sldId id="330" r:id="rId26"/>
    <p:sldId id="331" r:id="rId27"/>
    <p:sldId id="316" r:id="rId28"/>
    <p:sldId id="333" r:id="rId29"/>
    <p:sldId id="317" r:id="rId30"/>
    <p:sldId id="334" r:id="rId31"/>
    <p:sldId id="335" r:id="rId32"/>
    <p:sldId id="318" r:id="rId33"/>
    <p:sldId id="319" r:id="rId34"/>
    <p:sldId id="341" r:id="rId35"/>
    <p:sldId id="346" r:id="rId36"/>
    <p:sldId id="347" r:id="rId37"/>
    <p:sldId id="348" r:id="rId38"/>
    <p:sldId id="349" r:id="rId39"/>
    <p:sldId id="350" r:id="rId40"/>
    <p:sldId id="351" r:id="rId41"/>
    <p:sldId id="352" r:id="rId42"/>
    <p:sldId id="354" r:id="rId43"/>
    <p:sldId id="355" r:id="rId44"/>
    <p:sldId id="358" r:id="rId45"/>
    <p:sldId id="359" r:id="rId46"/>
    <p:sldId id="360" r:id="rId47"/>
    <p:sldId id="361" r:id="rId48"/>
    <p:sldId id="362" r:id="rId49"/>
    <p:sldId id="363" r:id="rId50"/>
    <p:sldId id="364" r:id="rId51"/>
    <p:sldId id="365" r:id="rId52"/>
    <p:sldId id="366" r:id="rId53"/>
    <p:sldId id="368" r:id="rId54"/>
    <p:sldId id="371" r:id="rId55"/>
    <p:sldId id="373" r:id="rId56"/>
    <p:sldId id="376" r:id="rId57"/>
    <p:sldId id="383" r:id="rId58"/>
    <p:sldId id="384" r:id="rId59"/>
    <p:sldId id="309" r:id="rId60"/>
  </p:sldIdLst>
  <p:sldSz cx="9144000" cy="6858000" type="screen4x3"/>
  <p:notesSz cx="7315200" cy="96012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9" autoAdjust="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pt-BR"/>
          </a:p>
        </p:txBody>
      </p:sp>
      <p:sp>
        <p:nvSpPr>
          <p:cNvPr id="3" name="Espaço Reservado para Data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cs typeface="+mn-cs"/>
              </a:defRPr>
            </a:lvl1pPr>
          </a:lstStyle>
          <a:p>
            <a:pPr>
              <a:defRPr/>
            </a:pPr>
            <a:fld id="{34AAEF80-8004-4E3E-AEEA-2C740B5EE7D2}" type="datetimeFigureOut">
              <a:rPr lang="pt-BR"/>
              <a:pPr>
                <a:defRPr/>
              </a:pPr>
              <a:t>28/04/2019</a:t>
            </a:fld>
            <a:endParaRPr lang="pt-BR"/>
          </a:p>
        </p:txBody>
      </p:sp>
      <p:sp>
        <p:nvSpPr>
          <p:cNvPr id="4" name="Espaço Reservado para Imagem de Slide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pt-BR" noProof="0"/>
          </a:p>
        </p:txBody>
      </p:sp>
      <p:sp>
        <p:nvSpPr>
          <p:cNvPr id="5" name="Espaço Reservado para Anotações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C0DE6EA4-8A4B-4E46-BD57-A985CDF9906F}" type="slidenum">
              <a:rPr lang="pt-BR" altLang="pt-BR"/>
              <a:pPr/>
              <a:t>‹nº›</a:t>
            </a:fld>
            <a:endParaRPr lang="pt-BR" altLang="pt-BR"/>
          </a:p>
        </p:txBody>
      </p:sp>
    </p:spTree>
    <p:extLst>
      <p:ext uri="{BB962C8B-B14F-4D97-AF65-F5344CB8AC3E}">
        <p14:creationId xmlns:p14="http://schemas.microsoft.com/office/powerpoint/2010/main" val="38997366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13168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9036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078953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55960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3E064115-03EA-408C-8AD5-4A936B66DC0E}" type="datetimeFigureOut">
              <a:rPr lang="pt-BR"/>
              <a:pPr>
                <a:defRPr/>
              </a:pPr>
              <a:t>28/04/2019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6199CB0E-B8E6-4B1A-B23E-213351B2D5D5}" type="slidenum">
              <a:rPr lang="pt-BR" altLang="pt-BR"/>
              <a:pPr/>
              <a:t>‹nº›</a:t>
            </a:fld>
            <a:endParaRPr lang="pt-BR" altLang="pt-BR"/>
          </a:p>
        </p:txBody>
      </p:sp>
    </p:spTree>
    <p:extLst>
      <p:ext uri="{BB962C8B-B14F-4D97-AF65-F5344CB8AC3E}">
        <p14:creationId xmlns:p14="http://schemas.microsoft.com/office/powerpoint/2010/main" val="3656083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14110A99-299E-4419-84A9-1BF371E201AC}" type="datetimeFigureOut">
              <a:rPr lang="pt-BR"/>
              <a:pPr>
                <a:defRPr/>
              </a:pPr>
              <a:t>28/04/2019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7D50F4A9-C60B-46C2-B7AA-204CCAF4B63D}" type="slidenum">
              <a:rPr lang="pt-BR" altLang="pt-BR"/>
              <a:pPr/>
              <a:t>‹nº›</a:t>
            </a:fld>
            <a:endParaRPr lang="pt-BR" altLang="pt-BR"/>
          </a:p>
        </p:txBody>
      </p:sp>
    </p:spTree>
    <p:extLst>
      <p:ext uri="{BB962C8B-B14F-4D97-AF65-F5344CB8AC3E}">
        <p14:creationId xmlns:p14="http://schemas.microsoft.com/office/powerpoint/2010/main" val="235487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879E0AA0-21F6-4FD4-8E2A-BDA48B34D746}" type="datetimeFigureOut">
              <a:rPr lang="pt-BR"/>
              <a:pPr>
                <a:defRPr/>
              </a:pPr>
              <a:t>28/04/2019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4E8FC380-9A4D-4B46-AC6B-AFDAD3D56C66}" type="slidenum">
              <a:rPr lang="pt-BR" altLang="pt-BR"/>
              <a:pPr/>
              <a:t>‹nº›</a:t>
            </a:fld>
            <a:endParaRPr lang="pt-BR" altLang="pt-BR"/>
          </a:p>
        </p:txBody>
      </p:sp>
    </p:spTree>
    <p:extLst>
      <p:ext uri="{BB962C8B-B14F-4D97-AF65-F5344CB8AC3E}">
        <p14:creationId xmlns:p14="http://schemas.microsoft.com/office/powerpoint/2010/main" val="248136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BDB7333C-31CD-4F69-A512-4A1785C801F8}" type="datetimeFigureOut">
              <a:rPr lang="pt-BR"/>
              <a:pPr>
                <a:defRPr/>
              </a:pPr>
              <a:t>28/04/2019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6CB0810D-6128-4A5B-8A2B-FFBC74EE76F9}" type="slidenum">
              <a:rPr lang="pt-BR" altLang="pt-BR"/>
              <a:pPr/>
              <a:t>‹nº›</a:t>
            </a:fld>
            <a:endParaRPr lang="pt-BR" altLang="pt-BR"/>
          </a:p>
        </p:txBody>
      </p:sp>
    </p:spTree>
    <p:extLst>
      <p:ext uri="{BB962C8B-B14F-4D97-AF65-F5344CB8AC3E}">
        <p14:creationId xmlns:p14="http://schemas.microsoft.com/office/powerpoint/2010/main" val="28703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5CAC33B0-1855-40C0-9A3E-AA88539644C8}" type="datetimeFigureOut">
              <a:rPr lang="pt-BR"/>
              <a:pPr>
                <a:defRPr/>
              </a:pPr>
              <a:t>28/04/2019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fld id="{FB8A202A-53E7-4883-A0EE-9693A521134C}" type="slidenum">
              <a:rPr lang="pt-BR" altLang="pt-BR"/>
              <a:pPr/>
              <a:t>‹nº›</a:t>
            </a:fld>
            <a:endParaRPr lang="pt-BR" altLang="pt-BR"/>
          </a:p>
        </p:txBody>
      </p:sp>
    </p:spTree>
    <p:extLst>
      <p:ext uri="{BB962C8B-B14F-4D97-AF65-F5344CB8AC3E}">
        <p14:creationId xmlns:p14="http://schemas.microsoft.com/office/powerpoint/2010/main" val="4274231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3"/>
          <p:cNvSpPr>
            <a:spLocks noGrp="1"/>
          </p:cNvSpPr>
          <p:nvPr>
            <p:ph type="dt" sz="half" idx="10"/>
          </p:nvPr>
        </p:nvSpPr>
        <p:spPr/>
        <p:txBody>
          <a:bodyPr/>
          <a:lstStyle>
            <a:lvl1pPr>
              <a:defRPr/>
            </a:lvl1pPr>
          </a:lstStyle>
          <a:p>
            <a:pPr>
              <a:defRPr/>
            </a:pPr>
            <a:fld id="{B8C3E972-8F5C-4EB1-9A3C-879ED91AF040}" type="datetimeFigureOut">
              <a:rPr lang="pt-BR"/>
              <a:pPr>
                <a:defRPr/>
              </a:pPr>
              <a:t>28/04/2019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fld id="{98FF0304-2D81-42AB-A5AA-14A934AF872D}" type="slidenum">
              <a:rPr lang="pt-BR" altLang="pt-BR"/>
              <a:pPr/>
              <a:t>‹nº›</a:t>
            </a:fld>
            <a:endParaRPr lang="pt-BR" altLang="pt-BR"/>
          </a:p>
        </p:txBody>
      </p:sp>
    </p:spTree>
    <p:extLst>
      <p:ext uri="{BB962C8B-B14F-4D97-AF65-F5344CB8AC3E}">
        <p14:creationId xmlns:p14="http://schemas.microsoft.com/office/powerpoint/2010/main" val="597186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18F8B181-176C-4639-A3EE-CD93E65F4D23}" type="datetimeFigureOut">
              <a:rPr lang="pt-BR"/>
              <a:pPr>
                <a:defRPr/>
              </a:pPr>
              <a:t>28/04/2019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E02E2858-C23D-4C77-8DFD-3A8BBE09EC84}" type="slidenum">
              <a:rPr lang="pt-BR" altLang="pt-BR"/>
              <a:pPr/>
              <a:t>‹nº›</a:t>
            </a:fld>
            <a:endParaRPr lang="pt-BR" altLang="pt-BR"/>
          </a:p>
        </p:txBody>
      </p:sp>
    </p:spTree>
    <p:extLst>
      <p:ext uri="{BB962C8B-B14F-4D97-AF65-F5344CB8AC3E}">
        <p14:creationId xmlns:p14="http://schemas.microsoft.com/office/powerpoint/2010/main" val="27209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994382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184DF4CC-FC40-4004-BAF0-45EF4A61DC4B}" type="datetimeFigureOut">
              <a:rPr lang="pt-BR"/>
              <a:pPr>
                <a:defRPr/>
              </a:pPr>
              <a:t>28/04/2019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A003C312-4EE9-438C-9186-9463102A2836}" type="slidenum">
              <a:rPr lang="pt-BR" altLang="pt-BR"/>
              <a:pPr/>
              <a:t>‹nº›</a:t>
            </a:fld>
            <a:endParaRPr lang="pt-BR" altLang="pt-BR"/>
          </a:p>
        </p:txBody>
      </p:sp>
    </p:spTree>
    <p:extLst>
      <p:ext uri="{BB962C8B-B14F-4D97-AF65-F5344CB8AC3E}">
        <p14:creationId xmlns:p14="http://schemas.microsoft.com/office/powerpoint/2010/main" val="3027014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C3F74A3B-7F77-4E04-B57C-800CB4511959}" type="datetimeFigureOut">
              <a:rPr lang="pt-BR"/>
              <a:pPr>
                <a:defRPr/>
              </a:pPr>
              <a:t>28/04/2019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3D54B114-4D3E-4617-9D57-77C7F0BF2B54}" type="slidenum">
              <a:rPr lang="pt-BR" altLang="pt-BR"/>
              <a:pPr/>
              <a:t>‹nº›</a:t>
            </a:fld>
            <a:endParaRPr lang="pt-BR" altLang="pt-BR"/>
          </a:p>
        </p:txBody>
      </p:sp>
    </p:spTree>
    <p:extLst>
      <p:ext uri="{BB962C8B-B14F-4D97-AF65-F5344CB8AC3E}">
        <p14:creationId xmlns:p14="http://schemas.microsoft.com/office/powerpoint/2010/main" val="4183248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700DC87E-DA9E-406D-ABBC-D418970926E3}" type="datetimeFigureOut">
              <a:rPr lang="pt-BR"/>
              <a:pPr>
                <a:defRPr/>
              </a:pPr>
              <a:t>28/04/2019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B4DAFB10-5982-4EDA-9FE3-1316B6AA3AF5}" type="slidenum">
              <a:rPr lang="pt-BR" altLang="pt-BR"/>
              <a:pPr/>
              <a:t>‹nº›</a:t>
            </a:fld>
            <a:endParaRPr lang="pt-BR" altLang="pt-BR"/>
          </a:p>
        </p:txBody>
      </p:sp>
    </p:spTree>
    <p:extLst>
      <p:ext uri="{BB962C8B-B14F-4D97-AF65-F5344CB8AC3E}">
        <p14:creationId xmlns:p14="http://schemas.microsoft.com/office/powerpoint/2010/main" val="376188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BB856FF1-AE71-4E55-B58F-E83FF5E54F55}" type="datetimeFigureOut">
              <a:rPr lang="pt-BR"/>
              <a:pPr>
                <a:defRPr/>
              </a:pPr>
              <a:t>28/04/2019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B5D59349-C6A4-4E55-A0B9-8A0D1E51E487}" type="slidenum">
              <a:rPr lang="pt-BR" altLang="pt-BR"/>
              <a:pPr/>
              <a:t>‹nº›</a:t>
            </a:fld>
            <a:endParaRPr lang="pt-BR" altLang="pt-BR"/>
          </a:p>
        </p:txBody>
      </p:sp>
    </p:spTree>
    <p:extLst>
      <p:ext uri="{BB962C8B-B14F-4D97-AF65-F5344CB8AC3E}">
        <p14:creationId xmlns:p14="http://schemas.microsoft.com/office/powerpoint/2010/main" val="40026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254604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205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43880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423165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19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91339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249497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F0375CFB-8488-4D16-B1C2-7B5ED72F7A8C}"/>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4"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2051"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7D77DCA-BA72-42CA-92C6-F2A2F6F523E2}" type="datetimeFigureOut">
              <a:rPr lang="pt-BR"/>
              <a:pPr>
                <a:defRPr/>
              </a:pPr>
              <a:t>28/04/2019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8B08904-55EB-4D43-8A1A-9FCB2E18D97A}" type="slidenum">
              <a:rPr lang="pt-BR" altLang="pt-BR"/>
              <a:pPr/>
              <a:t>‹nº›</a:t>
            </a:fld>
            <a:endParaRPr lang="pt-BR" altLang="pt-BR"/>
          </a:p>
        </p:txBody>
      </p:sp>
      <p:sp>
        <p:nvSpPr>
          <p:cNvPr id="10" name="TextBox 7">
            <a:extLst>
              <a:ext uri="{FF2B5EF4-FFF2-40B4-BE49-F238E27FC236}">
                <a16:creationId xmlns:a16="http://schemas.microsoft.com/office/drawing/2014/main" id="{1D6D43EA-5D76-4187-84C4-8604C110CDE8}"/>
              </a:ext>
            </a:extLst>
          </p:cNvPr>
          <p:cNvSpPr txBox="1"/>
          <p:nvPr userDrawn="1"/>
        </p:nvSpPr>
        <p:spPr>
          <a:xfrm>
            <a:off x="6660232" y="6567938"/>
            <a:ext cx="862149" cy="276999"/>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200">
                <a:solidFill>
                  <a:schemeClr val="bg1"/>
                </a:solidFill>
                <a:latin typeface="Gotham-Bold"/>
                <a:ea typeface="Gotham-Bold"/>
                <a:cs typeface="Gotham-Bold"/>
              </a:rPr>
              <a:pPr algn="r"/>
              <a:t>‹nº›</a:t>
            </a:fld>
            <a:endParaRPr lang="en-US" altLang="pt-BR" sz="1200" dirty="0">
              <a:solidFill>
                <a:schemeClr val="bg1"/>
              </a:solidFill>
              <a:latin typeface="Gotham-Bold"/>
              <a:ea typeface="Gotham-Bold"/>
              <a:cs typeface="Gotham-Bold"/>
            </a:endParaRPr>
          </a:p>
        </p:txBody>
      </p:sp>
      <p:pic>
        <p:nvPicPr>
          <p:cNvPr id="2" name="Imagem 1">
            <a:extLst>
              <a:ext uri="{FF2B5EF4-FFF2-40B4-BE49-F238E27FC236}">
                <a16:creationId xmlns:a16="http://schemas.microsoft.com/office/drawing/2014/main" id="{89AE94CF-9370-4068-B8C8-193A9BB6F5ED}"/>
              </a:ext>
            </a:extLst>
          </p:cNvPr>
          <p:cNvPicPr>
            <a:picLocks noChangeAspect="1"/>
          </p:cNvPicPr>
          <p:nvPr userDrawn="1"/>
        </p:nvPicPr>
        <p:blipFill>
          <a:blip r:embed="rId13"/>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68313" y="1844675"/>
            <a:ext cx="820737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r>
              <a:rPr lang="pt-BR" altLang="pt-BR" sz="2800" i="0" dirty="0">
                <a:solidFill>
                  <a:schemeClr val="tx1"/>
                </a:solidFill>
              </a:rPr>
              <a:t> </a:t>
            </a:r>
          </a:p>
          <a:p>
            <a:pPr algn="ctr"/>
            <a:endParaRPr lang="pt-BR" altLang="pt-BR" sz="2800" i="0" dirty="0">
              <a:solidFill>
                <a:schemeClr val="tx1"/>
              </a:solidFill>
            </a:endParaRPr>
          </a:p>
          <a:p>
            <a:pPr algn="ctr"/>
            <a:endParaRPr lang="pt-BR" altLang="pt-BR" sz="2800" i="0" dirty="0">
              <a:solidFill>
                <a:schemeClr val="tx1"/>
              </a:solidFill>
            </a:endParaRPr>
          </a:p>
          <a:p>
            <a:pPr algn="ctr"/>
            <a:r>
              <a:rPr lang="pt-BR" altLang="pt-BR" sz="2400" i="0" dirty="0">
                <a:solidFill>
                  <a:schemeClr val="tx1"/>
                </a:solidFill>
              </a:rPr>
              <a:t>APLICANDO O MER</a:t>
            </a: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p:txBody>
      </p:sp>
      <p:sp>
        <p:nvSpPr>
          <p:cNvPr id="4" name="Título 1">
            <a:extLst>
              <a:ext uri="{FF2B5EF4-FFF2-40B4-BE49-F238E27FC236}">
                <a16:creationId xmlns:a16="http://schemas.microsoft.com/office/drawing/2014/main" id="{7414D456-2576-46E2-B3CD-A8AEBEFFE909}"/>
              </a:ext>
            </a:extLst>
          </p:cNvPr>
          <p:cNvSpPr>
            <a:spLocks noGrp="1"/>
          </p:cNvSpPr>
          <p:nvPr>
            <p:ph type="ctrTitle"/>
          </p:nvPr>
        </p:nvSpPr>
        <p:spPr>
          <a:xfrm>
            <a:off x="827584" y="649014"/>
            <a:ext cx="7772400" cy="1470025"/>
          </a:xfrm>
        </p:spPr>
        <p:txBody>
          <a:bodyPr/>
          <a:lstStyle/>
          <a:p>
            <a:r>
              <a:rPr lang="pt-BR" dirty="0"/>
              <a:t>Data Base Essentials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F946A4D-31A4-4C8C-8133-1851D15ABD9C}" type="slidenum">
              <a:rPr lang="pt-BR" altLang="pt-BR">
                <a:solidFill>
                  <a:srgbClr val="898989"/>
                </a:solidFill>
                <a:latin typeface="Calibri" panose="020F0502020204030204" pitchFamily="34" charset="0"/>
              </a:rPr>
              <a:pPr/>
              <a:t>10</a:t>
            </a:fld>
            <a:endParaRPr lang="pt-BR" altLang="pt-BR">
              <a:solidFill>
                <a:srgbClr val="898989"/>
              </a:solidFill>
              <a:latin typeface="Calibri" panose="020F0502020204030204" pitchFamily="34" charset="0"/>
            </a:endParaRPr>
          </a:p>
        </p:txBody>
      </p:sp>
      <p:sp>
        <p:nvSpPr>
          <p:cNvPr id="11269" name="Retângulo 4"/>
          <p:cNvSpPr>
            <a:spLocks noChangeArrowheads="1"/>
          </p:cNvSpPr>
          <p:nvPr/>
        </p:nvSpPr>
        <p:spPr bwMode="auto">
          <a:xfrm>
            <a:off x="179388" y="908050"/>
            <a:ext cx="84963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spcBef>
                <a:spcPct val="20000"/>
              </a:spcBef>
            </a:pPr>
            <a:r>
              <a:rPr lang="pt-BR" altLang="pt-BR" sz="2000" dirty="0">
                <a:latin typeface="Calibri" panose="020F0502020204030204" pitchFamily="34" charset="0"/>
              </a:rPr>
              <a:t>Outro aspecto vital a ser considerado, são os relacionamentos entre entidades. Vamos, primeiramente, analisar o esquema...</a:t>
            </a: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spcBef>
                <a:spcPct val="20000"/>
              </a:spcBef>
            </a:pPr>
            <a:r>
              <a:rPr lang="pt-BR" altLang="pt-BR" sz="2000" dirty="0">
                <a:latin typeface="Calibri" panose="020F0502020204030204" pitchFamily="34" charset="0"/>
              </a:rPr>
              <a:t>Temos um relacionamento de atuação (o engenheiro </a:t>
            </a:r>
            <a:r>
              <a:rPr lang="pt-BR" altLang="pt-BR" sz="2000" dirty="0" err="1">
                <a:latin typeface="Calibri" panose="020F0502020204030204" pitchFamily="34" charset="0"/>
              </a:rPr>
              <a:t>joão</a:t>
            </a:r>
            <a:r>
              <a:rPr lang="pt-BR" altLang="pt-BR" sz="2000" dirty="0">
                <a:latin typeface="Calibri" panose="020F0502020204030204" pitchFamily="34" charset="0"/>
              </a:rPr>
              <a:t> atua no projeto de construção da fábrica de computadores </a:t>
            </a:r>
            <a:r>
              <a:rPr lang="pt-BR" altLang="pt-BR" sz="2000" dirty="0" err="1">
                <a:latin typeface="Calibri" panose="020F0502020204030204" pitchFamily="34" charset="0"/>
              </a:rPr>
              <a:t>MicroComp</a:t>
            </a:r>
            <a:r>
              <a:rPr lang="pt-BR" altLang="pt-BR" sz="2000" dirty="0">
                <a:latin typeface="Calibri" panose="020F0502020204030204" pitchFamily="34" charset="0"/>
              </a:rPr>
              <a:t>). Mas, o esquema nos conta muito mais sobre o funcionamento desse “processo“...	</a:t>
            </a:r>
            <a:endParaRPr lang="pt-BR" altLang="pt-BR" sz="2000" b="1"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r>
              <a:rPr lang="pt-BR" altLang="pt-BR" sz="2000" dirty="0">
                <a:latin typeface="Calibri" panose="020F0502020204030204" pitchFamily="34" charset="0"/>
              </a:rPr>
              <a:t>	</a:t>
            </a:r>
            <a:endParaRPr lang="pt-BR" altLang="pt-BR" sz="1900" dirty="0">
              <a:latin typeface="Calibri" panose="020F0502020204030204" pitchFamily="34" charset="0"/>
            </a:endParaRPr>
          </a:p>
        </p:txBody>
      </p:sp>
      <p:pic>
        <p:nvPicPr>
          <p:cNvPr id="112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6383956"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F946A4D-31A4-4C8C-8133-1851D15ABD9C}" type="slidenum">
              <a:rPr lang="pt-BR" altLang="pt-BR">
                <a:solidFill>
                  <a:srgbClr val="898989"/>
                </a:solidFill>
                <a:latin typeface="Calibri" panose="020F0502020204030204" pitchFamily="34" charset="0"/>
              </a:rPr>
              <a:pPr/>
              <a:t>11</a:t>
            </a:fld>
            <a:endParaRPr lang="pt-BR" altLang="pt-BR">
              <a:solidFill>
                <a:srgbClr val="898989"/>
              </a:solidFill>
              <a:latin typeface="Calibri" panose="020F0502020204030204" pitchFamily="34" charset="0"/>
            </a:endParaRPr>
          </a:p>
        </p:txBody>
      </p:sp>
      <p:sp>
        <p:nvSpPr>
          <p:cNvPr id="11269" name="Retângulo 4"/>
          <p:cNvSpPr>
            <a:spLocks noChangeArrowheads="1"/>
          </p:cNvSpPr>
          <p:nvPr/>
        </p:nvSpPr>
        <p:spPr bwMode="auto">
          <a:xfrm>
            <a:off x="179388" y="908050"/>
            <a:ext cx="84963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spcBef>
                <a:spcPct val="20000"/>
              </a:spcBef>
            </a:pPr>
            <a:r>
              <a:rPr lang="pt-BR" altLang="pt-BR" sz="2000" dirty="0">
                <a:latin typeface="Calibri" panose="020F0502020204030204" pitchFamily="34" charset="0"/>
              </a:rPr>
              <a:t>Observando o esquema podemos afirmar que um engenheiro pode exercer funções diferentes em diferentes projetos em que atuar, portanto na representação do relacionamento  </a:t>
            </a:r>
            <a:r>
              <a:rPr lang="pt-BR" altLang="pt-BR" sz="2000" b="1" dirty="0">
                <a:latin typeface="Calibri" panose="020F0502020204030204" pitchFamily="34" charset="0"/>
              </a:rPr>
              <a:t>atuação</a:t>
            </a:r>
            <a:r>
              <a:rPr lang="pt-BR" altLang="pt-BR" sz="2000" dirty="0">
                <a:latin typeface="Calibri" panose="020F0502020204030204" pitchFamily="34" charset="0"/>
              </a:rPr>
              <a:t>, podemos utilizar um atributo que determinará a função que o engenheiro exerce dentro de um projeto.</a:t>
            </a:r>
          </a:p>
          <a:p>
            <a:pPr algn="just">
              <a:spcBef>
                <a:spcPct val="20000"/>
              </a:spcBef>
            </a:pPr>
            <a:r>
              <a:rPr lang="pt-BR" altLang="pt-BR" sz="2000" dirty="0">
                <a:latin typeface="Calibri" panose="020F0502020204030204" pitchFamily="34" charset="0"/>
              </a:rPr>
              <a:t>O atributo função não pertence, portanto, nem ao </a:t>
            </a:r>
            <a:r>
              <a:rPr lang="pt-BR" altLang="pt-BR" sz="2000" b="1" dirty="0">
                <a:latin typeface="Calibri" panose="020F0502020204030204" pitchFamily="34" charset="0"/>
              </a:rPr>
              <a:t>engenheiro </a:t>
            </a:r>
            <a:r>
              <a:rPr lang="pt-BR" altLang="pt-BR" sz="2000" dirty="0">
                <a:latin typeface="Calibri" panose="020F0502020204030204" pitchFamily="34" charset="0"/>
              </a:rPr>
              <a:t>tampouco ao </a:t>
            </a:r>
            <a:r>
              <a:rPr lang="pt-BR" altLang="pt-BR" sz="2000" b="1" dirty="0">
                <a:latin typeface="Calibri" panose="020F0502020204030204" pitchFamily="34" charset="0"/>
              </a:rPr>
              <a:t>projeto</a:t>
            </a:r>
            <a:r>
              <a:rPr lang="pt-BR" altLang="pt-BR" sz="2000" dirty="0">
                <a:latin typeface="Calibri" panose="020F0502020204030204" pitchFamily="34" charset="0"/>
              </a:rPr>
              <a:t>, uma vez que um engenheiro pode atuar em diversos projetos e em cada um deles em determinada função, assim como um projeto pode contar com vários engenheiros, inclusive com alguns exercendo as mesmas funções naquele projeto. Contudo, um engenheiro não pode estar num mesmo projeto com duas ou mais funções distintas. Pensemos nessa questão....</a:t>
            </a:r>
          </a:p>
          <a:p>
            <a:pPr algn="just">
              <a:spcBef>
                <a:spcPct val="20000"/>
              </a:spcBef>
            </a:pPr>
            <a:endParaRPr lang="pt-BR" altLang="pt-BR" sz="2000" b="1"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r>
              <a:rPr lang="pt-BR" altLang="pt-BR" sz="2000" dirty="0">
                <a:latin typeface="Calibri" panose="020F0502020204030204" pitchFamily="34" charset="0"/>
              </a:rPr>
              <a:t>	</a:t>
            </a:r>
            <a:endParaRPr lang="pt-BR" altLang="pt-BR" sz="1900" dirty="0">
              <a:latin typeface="Calibri" panose="020F0502020204030204" pitchFamily="34" charset="0"/>
            </a:endParaRPr>
          </a:p>
        </p:txBody>
      </p:sp>
      <p:pic>
        <p:nvPicPr>
          <p:cNvPr id="112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174906"/>
            <a:ext cx="527367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extLst>
      <p:ext uri="{BB962C8B-B14F-4D97-AF65-F5344CB8AC3E}">
        <p14:creationId xmlns:p14="http://schemas.microsoft.com/office/powerpoint/2010/main" val="129628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p:cNvSpPr>
            <a:spLocks noGrp="1"/>
          </p:cNvSpPr>
          <p:nvPr>
            <p:ph type="dt" sz="quarter" idx="10"/>
          </p:nvPr>
        </p:nvSpPr>
        <p:spPr/>
        <p:txBody>
          <a:bodyPr/>
          <a:lstStyle/>
          <a:p>
            <a:pPr>
              <a:defRPr/>
            </a:pPr>
            <a:fld id="{FD256AEC-F794-43AD-855F-17AC86C97FD9}" type="datetime1">
              <a:rPr lang="pt-BR"/>
              <a:pPr>
                <a:defRPr/>
              </a:pPr>
              <a:t>28/04/2019</a:t>
            </a:fld>
            <a:endParaRPr lang="pt-BR"/>
          </a:p>
        </p:txBody>
      </p:sp>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B1B6BEF-397B-42DF-891C-DC5D5B35F5F2}" type="slidenum">
              <a:rPr lang="pt-BR" altLang="pt-BR">
                <a:solidFill>
                  <a:srgbClr val="898989"/>
                </a:solidFill>
                <a:latin typeface="Calibri" panose="020F0502020204030204" pitchFamily="34" charset="0"/>
              </a:rPr>
              <a:pPr/>
              <a:t>12</a:t>
            </a:fld>
            <a:endParaRPr lang="pt-BR" altLang="pt-BR">
              <a:solidFill>
                <a:srgbClr val="898989"/>
              </a:solidFill>
              <a:latin typeface="Calibri" panose="020F0502020204030204" pitchFamily="34" charset="0"/>
            </a:endParaRPr>
          </a:p>
        </p:txBody>
      </p:sp>
      <p:sp>
        <p:nvSpPr>
          <p:cNvPr id="5" name="Retângulo 4"/>
          <p:cNvSpPr/>
          <p:nvPr/>
        </p:nvSpPr>
        <p:spPr>
          <a:xfrm>
            <a:off x="179388" y="1052513"/>
            <a:ext cx="8496300" cy="4770537"/>
          </a:xfrm>
          <a:prstGeom prst="rect">
            <a:avLst/>
          </a:prstGeom>
        </p:spPr>
        <p:txBody>
          <a:bodyPr>
            <a:spAutoFit/>
          </a:bodyPr>
          <a:lstStyle/>
          <a:p>
            <a:pPr algn="just" fontAlgn="auto">
              <a:spcBef>
                <a:spcPct val="20000"/>
              </a:spcBef>
              <a:spcAft>
                <a:spcPts val="0"/>
              </a:spcAft>
              <a:defRPr/>
            </a:pPr>
            <a:r>
              <a:rPr lang="pt-BR" sz="2000" dirty="0">
                <a:latin typeface="+mn-lt"/>
                <a:cs typeface="+mn-cs"/>
              </a:rPr>
              <a:t>Como vimos, uma chave primária é aquele atributo que permite a identificação exclusiva de um registro numa entidade, que será representada por uma tabela no banco de dados, que é chamada de </a:t>
            </a:r>
            <a:r>
              <a:rPr lang="pt-BR" sz="2000" b="1" dirty="0">
                <a:solidFill>
                  <a:srgbClr val="FF0000"/>
                </a:solidFill>
                <a:latin typeface="+mn-lt"/>
                <a:cs typeface="+mn-cs"/>
              </a:rPr>
              <a:t>atributo identificador</a:t>
            </a:r>
            <a:r>
              <a:rPr lang="pt-BR" sz="2000" dirty="0">
                <a:latin typeface="+mn-lt"/>
                <a:cs typeface="+mn-cs"/>
              </a:rPr>
              <a:t>.</a:t>
            </a:r>
          </a:p>
          <a:p>
            <a:pPr algn="just" fontAlgn="auto">
              <a:spcBef>
                <a:spcPct val="20000"/>
              </a:spcBef>
              <a:spcAft>
                <a:spcPts val="0"/>
              </a:spcAft>
              <a:defRPr/>
            </a:pPr>
            <a:endParaRPr lang="pt-BR" sz="2000" dirty="0">
              <a:latin typeface="+mn-lt"/>
              <a:cs typeface="+mn-cs"/>
            </a:endParaRPr>
          </a:p>
          <a:p>
            <a:pPr algn="just" fontAlgn="auto">
              <a:spcBef>
                <a:spcPct val="20000"/>
              </a:spcBef>
              <a:spcAft>
                <a:spcPts val="0"/>
              </a:spcAft>
              <a:defRPr/>
            </a:pPr>
            <a:r>
              <a:rPr lang="pt-BR" sz="2000" dirty="0">
                <a:latin typeface="+mn-lt"/>
                <a:cs typeface="+mn-cs"/>
              </a:rPr>
              <a:t>Os demais atributos, são chamados de atributos descritivos ou descritores, sendo atributos que não são chaves que permitem relacionamentos, cuja finalidade é a descrição de alguma característica de uma entidade.</a:t>
            </a:r>
          </a:p>
          <a:p>
            <a:pPr algn="just" fontAlgn="auto">
              <a:spcBef>
                <a:spcPct val="20000"/>
              </a:spcBef>
              <a:spcAft>
                <a:spcPts val="0"/>
              </a:spcAft>
              <a:defRPr/>
            </a:pPr>
            <a:endParaRPr lang="pt-BR" sz="2000" dirty="0">
              <a:latin typeface="+mn-lt"/>
              <a:cs typeface="+mn-cs"/>
            </a:endParaRPr>
          </a:p>
          <a:p>
            <a:pPr algn="just" fontAlgn="auto">
              <a:spcBef>
                <a:spcPct val="20000"/>
              </a:spcBef>
              <a:spcAft>
                <a:spcPts val="0"/>
              </a:spcAft>
              <a:defRPr/>
            </a:pPr>
            <a:r>
              <a:rPr lang="pt-BR" sz="2000" dirty="0">
                <a:latin typeface="+mn-lt"/>
                <a:cs typeface="+mn-cs"/>
              </a:rPr>
              <a:t>Doravante vamos, sempre que possível, confundir as nomenclaturas entidades e tabelas, pois nosso foco será a compreensão do modelo relacional e a construção de tabelas em bancos de dados relacionais.</a:t>
            </a:r>
          </a:p>
          <a:p>
            <a:pPr algn="just" fontAlgn="auto">
              <a:spcBef>
                <a:spcPct val="20000"/>
              </a:spcBef>
              <a:spcAft>
                <a:spcPts val="0"/>
              </a:spcAft>
              <a:defRPr/>
            </a:pPr>
            <a:endParaRPr lang="pt-BR" sz="2000" dirty="0">
              <a:latin typeface="+mn-lt"/>
              <a:cs typeface="+mn-cs"/>
            </a:endParaRPr>
          </a:p>
          <a:p>
            <a:pPr algn="just" fontAlgn="auto">
              <a:spcBef>
                <a:spcPct val="20000"/>
              </a:spcBef>
              <a:spcAft>
                <a:spcPts val="0"/>
              </a:spcAft>
              <a:defRPr/>
            </a:pPr>
            <a:r>
              <a:rPr lang="pt-BR" sz="2000" dirty="0">
                <a:latin typeface="+mn-lt"/>
                <a:cs typeface="+mn-cs"/>
              </a:rPr>
              <a:t>Mas, uma das principais funções de usarmos diagramas e notações está na comunicação </a:t>
            </a:r>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30A282AE-20A0-46F4-90FF-AA53C1D0A061}" type="slidenum">
              <a:rPr lang="pt-BR" altLang="pt-BR">
                <a:solidFill>
                  <a:srgbClr val="FF0000"/>
                </a:solidFill>
                <a:latin typeface="Calibri" panose="020F0502020204030204" pitchFamily="34" charset="0"/>
              </a:rPr>
              <a:pPr/>
              <a:t>13</a:t>
            </a:fld>
            <a:endParaRPr lang="pt-BR" altLang="pt-BR">
              <a:solidFill>
                <a:srgbClr val="FF0000"/>
              </a:solidFill>
              <a:latin typeface="Calibri" panose="020F0502020204030204" pitchFamily="34" charset="0"/>
            </a:endParaRPr>
          </a:p>
        </p:txBody>
      </p:sp>
      <p:sp>
        <p:nvSpPr>
          <p:cNvPr id="5" name="Retângulo 4"/>
          <p:cNvSpPr/>
          <p:nvPr/>
        </p:nvSpPr>
        <p:spPr>
          <a:xfrm>
            <a:off x="431006" y="826006"/>
            <a:ext cx="8497887" cy="707886"/>
          </a:xfrm>
          <a:prstGeom prst="rect">
            <a:avLst/>
          </a:prstGeom>
        </p:spPr>
        <p:txBody>
          <a:bodyPr>
            <a:spAutoFit/>
          </a:bodyPr>
          <a:lstStyle/>
          <a:p>
            <a:pPr fontAlgn="auto">
              <a:spcBef>
                <a:spcPts val="0"/>
              </a:spcBef>
              <a:spcAft>
                <a:spcPts val="0"/>
              </a:spcAft>
              <a:defRPr/>
            </a:pPr>
            <a:r>
              <a:rPr lang="pt-BR" sz="2000" b="1" dirty="0">
                <a:latin typeface="+mn-lt"/>
                <a:cs typeface="+mn-cs"/>
              </a:rPr>
              <a:t>Nomenclatura</a:t>
            </a:r>
          </a:p>
          <a:p>
            <a:pPr algn="just" fontAlgn="auto">
              <a:spcBef>
                <a:spcPts val="0"/>
              </a:spcBef>
              <a:spcAft>
                <a:spcPts val="0"/>
              </a:spcAft>
              <a:defRPr/>
            </a:pPr>
            <a:r>
              <a:rPr lang="pt-BR" sz="2000" dirty="0">
                <a:solidFill>
                  <a:srgbClr val="FF0000"/>
                </a:solidFill>
                <a:latin typeface="+mn-lt"/>
                <a:cs typeface="+mn-cs"/>
              </a:rPr>
              <a:t>	</a:t>
            </a:r>
            <a:endParaRPr lang="pt-BR" sz="1900" dirty="0">
              <a:solidFill>
                <a:srgbClr val="FF0000"/>
              </a:solidFill>
              <a:latin typeface="+mn-lt"/>
              <a:cs typeface="+mn-cs"/>
            </a:endParaRPr>
          </a:p>
        </p:txBody>
      </p:sp>
      <p:pic>
        <p:nvPicPr>
          <p:cNvPr id="133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628775"/>
            <a:ext cx="252095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4"/>
          <p:cNvSpPr>
            <a:spLocks noChangeShapeType="1"/>
          </p:cNvSpPr>
          <p:nvPr/>
        </p:nvSpPr>
        <p:spPr bwMode="auto">
          <a:xfrm flipV="1">
            <a:off x="827088" y="1916113"/>
            <a:ext cx="2016125" cy="1584325"/>
          </a:xfrm>
          <a:prstGeom prst="line">
            <a:avLst/>
          </a:prstGeom>
          <a:noFill/>
          <a:ln w="19050">
            <a:solidFill>
              <a:schemeClr val="accent3">
                <a:lumMod val="50000"/>
              </a:schemeClr>
            </a:solidFill>
            <a:round/>
            <a:headEnd/>
            <a:tailEnd type="triangle" w="med" len="med"/>
          </a:ln>
          <a:effectLst/>
        </p:spPr>
        <p:txBody>
          <a:bodyPr/>
          <a:lstStyle/>
          <a:p>
            <a:pPr fontAlgn="auto">
              <a:spcBef>
                <a:spcPts val="0"/>
              </a:spcBef>
              <a:spcAft>
                <a:spcPts val="0"/>
              </a:spcAft>
              <a:defRPr/>
            </a:pPr>
            <a:endParaRPr lang="pt-BR">
              <a:solidFill>
                <a:srgbClr val="FF0000"/>
              </a:solidFill>
              <a:latin typeface="+mn-lt"/>
              <a:cs typeface="+mn-cs"/>
            </a:endParaRPr>
          </a:p>
        </p:txBody>
      </p:sp>
      <p:sp>
        <p:nvSpPr>
          <p:cNvPr id="13320" name="Line 5"/>
          <p:cNvSpPr>
            <a:spLocks noChangeShapeType="1"/>
          </p:cNvSpPr>
          <p:nvPr/>
        </p:nvSpPr>
        <p:spPr bwMode="auto">
          <a:xfrm flipH="1">
            <a:off x="3851275" y="1916113"/>
            <a:ext cx="1657350" cy="2889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solidFill>
                <a:srgbClr val="FF0000"/>
              </a:solidFill>
            </a:endParaRPr>
          </a:p>
        </p:txBody>
      </p:sp>
      <p:sp>
        <p:nvSpPr>
          <p:cNvPr id="9" name="Line 6"/>
          <p:cNvSpPr>
            <a:spLocks noChangeShapeType="1"/>
          </p:cNvSpPr>
          <p:nvPr/>
        </p:nvSpPr>
        <p:spPr bwMode="auto">
          <a:xfrm flipH="1" flipV="1">
            <a:off x="3924300" y="2565400"/>
            <a:ext cx="2016125" cy="792163"/>
          </a:xfrm>
          <a:prstGeom prst="line">
            <a:avLst/>
          </a:prstGeom>
          <a:noFill/>
          <a:ln w="19050">
            <a:solidFill>
              <a:schemeClr val="tx2">
                <a:lumMod val="75000"/>
              </a:schemeClr>
            </a:solidFill>
            <a:round/>
            <a:headEnd/>
            <a:tailEnd type="triangle" w="med" len="med"/>
          </a:ln>
          <a:effectLst/>
        </p:spPr>
        <p:txBody>
          <a:bodyPr/>
          <a:lstStyle/>
          <a:p>
            <a:pPr fontAlgn="auto">
              <a:spcBef>
                <a:spcPts val="0"/>
              </a:spcBef>
              <a:spcAft>
                <a:spcPts val="0"/>
              </a:spcAft>
              <a:defRPr/>
            </a:pPr>
            <a:endParaRPr lang="pt-BR">
              <a:solidFill>
                <a:srgbClr val="FF0000"/>
              </a:solidFill>
              <a:latin typeface="+mn-lt"/>
              <a:cs typeface="+mn-cs"/>
            </a:endParaRPr>
          </a:p>
        </p:txBody>
      </p:sp>
      <p:sp>
        <p:nvSpPr>
          <p:cNvPr id="10" name="Text Box 7"/>
          <p:cNvSpPr txBox="1">
            <a:spLocks noChangeArrowheads="1"/>
          </p:cNvSpPr>
          <p:nvPr/>
        </p:nvSpPr>
        <p:spPr bwMode="auto">
          <a:xfrm>
            <a:off x="323850" y="3500438"/>
            <a:ext cx="2376488" cy="369887"/>
          </a:xfrm>
          <a:prstGeom prst="rect">
            <a:avLst/>
          </a:prstGeom>
          <a:noFill/>
          <a:ln w="9525">
            <a:noFill/>
            <a:miter lim="800000"/>
            <a:headEnd/>
            <a:tailEnd/>
          </a:ln>
          <a:effectLst/>
        </p:spPr>
        <p:txBody>
          <a:bodyPr>
            <a:spAutoFit/>
          </a:bodyPr>
          <a:lstStyle/>
          <a:p>
            <a:pPr fontAlgn="auto">
              <a:spcBef>
                <a:spcPts val="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Nome da Entidade</a:t>
            </a:r>
          </a:p>
        </p:txBody>
      </p:sp>
      <p:sp>
        <p:nvSpPr>
          <p:cNvPr id="11" name="Text Box 8"/>
          <p:cNvSpPr txBox="1">
            <a:spLocks noChangeArrowheads="1"/>
          </p:cNvSpPr>
          <p:nvPr/>
        </p:nvSpPr>
        <p:spPr bwMode="auto">
          <a:xfrm>
            <a:off x="5435600" y="1700213"/>
            <a:ext cx="1944688" cy="366712"/>
          </a:xfrm>
          <a:prstGeom prst="rect">
            <a:avLst/>
          </a:prstGeom>
          <a:noFill/>
          <a:ln w="9525">
            <a:noFill/>
            <a:miter lim="800000"/>
            <a:headEnd/>
            <a:tailEnd/>
          </a:ln>
          <a:effectLst/>
        </p:spPr>
        <p:txBody>
          <a:bodyPr>
            <a:spAutoFit/>
          </a:bodyPr>
          <a:lstStyle/>
          <a:p>
            <a:pPr fontAlgn="auto">
              <a:spcBef>
                <a:spcPct val="5000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Chave Primária</a:t>
            </a:r>
          </a:p>
        </p:txBody>
      </p:sp>
      <p:sp>
        <p:nvSpPr>
          <p:cNvPr id="12" name="Text Box 9"/>
          <p:cNvSpPr txBox="1">
            <a:spLocks noChangeArrowheads="1"/>
          </p:cNvSpPr>
          <p:nvPr/>
        </p:nvSpPr>
        <p:spPr bwMode="auto">
          <a:xfrm>
            <a:off x="5940425" y="3141663"/>
            <a:ext cx="1727200" cy="366712"/>
          </a:xfrm>
          <a:prstGeom prst="rect">
            <a:avLst/>
          </a:prstGeom>
          <a:noFill/>
          <a:ln w="9525">
            <a:noFill/>
            <a:miter lim="800000"/>
            <a:headEnd/>
            <a:tailEnd/>
          </a:ln>
          <a:effectLst/>
        </p:spPr>
        <p:txBody>
          <a:bodyPr>
            <a:spAutoFit/>
          </a:bodyPr>
          <a:lstStyle/>
          <a:p>
            <a:pPr fontAlgn="auto">
              <a:spcBef>
                <a:spcPct val="5000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Atributos</a:t>
            </a:r>
          </a:p>
        </p:txBody>
      </p:sp>
      <p:sp>
        <p:nvSpPr>
          <p:cNvPr id="13" name="Line 4"/>
          <p:cNvSpPr>
            <a:spLocks noChangeShapeType="1"/>
          </p:cNvSpPr>
          <p:nvPr/>
        </p:nvSpPr>
        <p:spPr bwMode="auto">
          <a:xfrm>
            <a:off x="900113" y="3860800"/>
            <a:ext cx="1800225" cy="431800"/>
          </a:xfrm>
          <a:prstGeom prst="line">
            <a:avLst/>
          </a:prstGeom>
          <a:noFill/>
          <a:ln w="19050">
            <a:solidFill>
              <a:schemeClr val="accent3">
                <a:lumMod val="50000"/>
              </a:schemeClr>
            </a:solidFill>
            <a:round/>
            <a:headEnd/>
            <a:tailEnd type="triangle" w="med" len="med"/>
          </a:ln>
          <a:effectLst/>
        </p:spPr>
        <p:txBody>
          <a:bodyPr/>
          <a:lstStyle/>
          <a:p>
            <a:pPr fontAlgn="auto">
              <a:spcBef>
                <a:spcPts val="0"/>
              </a:spcBef>
              <a:spcAft>
                <a:spcPts val="0"/>
              </a:spcAft>
              <a:defRPr/>
            </a:pPr>
            <a:endParaRPr lang="pt-BR">
              <a:solidFill>
                <a:srgbClr val="FF0000"/>
              </a:solidFill>
              <a:latin typeface="+mn-lt"/>
              <a:cs typeface="+mn-cs"/>
            </a:endParaRPr>
          </a:p>
        </p:txBody>
      </p:sp>
      <p:sp>
        <p:nvSpPr>
          <p:cNvPr id="14" name="Line 6"/>
          <p:cNvSpPr>
            <a:spLocks noChangeShapeType="1"/>
          </p:cNvSpPr>
          <p:nvPr/>
        </p:nvSpPr>
        <p:spPr bwMode="auto">
          <a:xfrm flipH="1">
            <a:off x="4140200" y="3357563"/>
            <a:ext cx="1800225" cy="1871662"/>
          </a:xfrm>
          <a:prstGeom prst="line">
            <a:avLst/>
          </a:prstGeom>
          <a:noFill/>
          <a:ln w="19050">
            <a:solidFill>
              <a:schemeClr val="tx2">
                <a:lumMod val="75000"/>
              </a:schemeClr>
            </a:solidFill>
            <a:round/>
            <a:headEnd/>
            <a:tailEnd type="triangle" w="med" len="med"/>
          </a:ln>
          <a:effectLst/>
        </p:spPr>
        <p:txBody>
          <a:bodyPr/>
          <a:lstStyle/>
          <a:p>
            <a:pPr fontAlgn="auto">
              <a:spcBef>
                <a:spcPts val="0"/>
              </a:spcBef>
              <a:spcAft>
                <a:spcPts val="0"/>
              </a:spcAft>
              <a:defRPr/>
            </a:pPr>
            <a:endParaRPr lang="pt-BR">
              <a:solidFill>
                <a:srgbClr val="FF0000"/>
              </a:solidFill>
              <a:latin typeface="+mn-lt"/>
              <a:cs typeface="+mn-cs"/>
            </a:endParaRPr>
          </a:p>
        </p:txBody>
      </p:sp>
      <p:sp>
        <p:nvSpPr>
          <p:cNvPr id="13327" name="Line 5"/>
          <p:cNvSpPr>
            <a:spLocks noChangeShapeType="1"/>
          </p:cNvSpPr>
          <p:nvPr/>
        </p:nvSpPr>
        <p:spPr bwMode="auto">
          <a:xfrm>
            <a:off x="2051720" y="4581128"/>
            <a:ext cx="719138" cy="1444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solidFill>
                <a:srgbClr val="FF0000"/>
              </a:solidFill>
            </a:endParaRPr>
          </a:p>
        </p:txBody>
      </p:sp>
      <p:sp>
        <p:nvSpPr>
          <p:cNvPr id="16" name="Text Box 8"/>
          <p:cNvSpPr txBox="1">
            <a:spLocks noChangeArrowheads="1"/>
          </p:cNvSpPr>
          <p:nvPr/>
        </p:nvSpPr>
        <p:spPr bwMode="auto">
          <a:xfrm>
            <a:off x="250825" y="4437063"/>
            <a:ext cx="1944688" cy="366712"/>
          </a:xfrm>
          <a:prstGeom prst="rect">
            <a:avLst/>
          </a:prstGeom>
          <a:noFill/>
          <a:ln w="9525">
            <a:noFill/>
            <a:miter lim="800000"/>
            <a:headEnd/>
            <a:tailEnd/>
          </a:ln>
          <a:effectLst/>
        </p:spPr>
        <p:txBody>
          <a:bodyPr>
            <a:spAutoFit/>
          </a:bodyPr>
          <a:lstStyle/>
          <a:p>
            <a:pPr fontAlgn="auto">
              <a:spcBef>
                <a:spcPct val="5000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Chave Primária</a:t>
            </a:r>
          </a:p>
        </p:txBody>
      </p:sp>
      <p:sp>
        <p:nvSpPr>
          <p:cNvPr id="17" name="Text Box 8"/>
          <p:cNvSpPr txBox="1">
            <a:spLocks noChangeArrowheads="1"/>
          </p:cNvSpPr>
          <p:nvPr/>
        </p:nvSpPr>
        <p:spPr bwMode="auto">
          <a:xfrm>
            <a:off x="179388" y="5661025"/>
            <a:ext cx="2879725" cy="3698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Chave Estrangeira</a:t>
            </a:r>
          </a:p>
        </p:txBody>
      </p:sp>
      <p:sp>
        <p:nvSpPr>
          <p:cNvPr id="18" name="Line 5"/>
          <p:cNvSpPr>
            <a:spLocks noChangeShapeType="1"/>
          </p:cNvSpPr>
          <p:nvPr/>
        </p:nvSpPr>
        <p:spPr bwMode="auto">
          <a:xfrm flipV="1">
            <a:off x="1547664" y="4941888"/>
            <a:ext cx="1223962" cy="647700"/>
          </a:xfrm>
          <a:prstGeom prst="line">
            <a:avLst/>
          </a:prstGeom>
          <a:noFill/>
          <a:ln w="19050">
            <a:solidFill>
              <a:schemeClr val="accent2">
                <a:lumMod val="75000"/>
              </a:schemeClr>
            </a:solidFill>
            <a:round/>
            <a:headEnd/>
            <a:tailEnd type="triangle" w="med" len="med"/>
          </a:ln>
          <a:effectLst/>
        </p:spPr>
        <p:txBody>
          <a:bodyPr/>
          <a:lstStyle/>
          <a:p>
            <a:pPr fontAlgn="auto">
              <a:spcBef>
                <a:spcPts val="0"/>
              </a:spcBef>
              <a:spcAft>
                <a:spcPts val="0"/>
              </a:spcAft>
              <a:defRPr/>
            </a:pPr>
            <a:endParaRPr lang="pt-BR">
              <a:ln>
                <a:solidFill>
                  <a:schemeClr val="accent2">
                    <a:lumMod val="75000"/>
                  </a:schemeClr>
                </a:solidFill>
              </a:ln>
              <a:solidFill>
                <a:srgbClr val="FF0000"/>
              </a:solidFill>
              <a:latin typeface="+mn-lt"/>
              <a:cs typeface="+mn-cs"/>
            </a:endParaRPr>
          </a:p>
        </p:txBody>
      </p:sp>
      <p:sp>
        <p:nvSpPr>
          <p:cNvPr id="19"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
        <p:nvSpPr>
          <p:cNvPr id="20" name="Line 6"/>
          <p:cNvSpPr>
            <a:spLocks noChangeShapeType="1"/>
          </p:cNvSpPr>
          <p:nvPr/>
        </p:nvSpPr>
        <p:spPr bwMode="auto">
          <a:xfrm flipH="1" flipV="1">
            <a:off x="3492500" y="3456462"/>
            <a:ext cx="2016125" cy="792163"/>
          </a:xfrm>
          <a:prstGeom prst="line">
            <a:avLst/>
          </a:prstGeom>
          <a:noFill/>
          <a:ln w="19050">
            <a:solidFill>
              <a:schemeClr val="tx2">
                <a:lumMod val="75000"/>
              </a:schemeClr>
            </a:solidFill>
            <a:round/>
            <a:headEnd/>
            <a:tailEnd type="triangle" w="med" len="med"/>
          </a:ln>
          <a:effectLst/>
        </p:spPr>
        <p:txBody>
          <a:bodyPr/>
          <a:lstStyle/>
          <a:p>
            <a:pPr fontAlgn="auto">
              <a:spcBef>
                <a:spcPts val="0"/>
              </a:spcBef>
              <a:spcAft>
                <a:spcPts val="0"/>
              </a:spcAft>
              <a:defRPr/>
            </a:pPr>
            <a:endParaRPr lang="pt-BR">
              <a:solidFill>
                <a:srgbClr val="FF0000"/>
              </a:solidFill>
              <a:latin typeface="+mn-lt"/>
              <a:cs typeface="+mn-cs"/>
            </a:endParaRPr>
          </a:p>
        </p:txBody>
      </p:sp>
      <p:sp>
        <p:nvSpPr>
          <p:cNvPr id="21" name="Text Box 9"/>
          <p:cNvSpPr txBox="1">
            <a:spLocks noChangeArrowheads="1"/>
          </p:cNvSpPr>
          <p:nvPr/>
        </p:nvSpPr>
        <p:spPr bwMode="auto">
          <a:xfrm>
            <a:off x="5587503" y="4084638"/>
            <a:ext cx="2080122" cy="36933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Relacionamento</a:t>
            </a:r>
          </a:p>
        </p:txBody>
      </p:sp>
      <p:sp>
        <p:nvSpPr>
          <p:cNvPr id="22" name="Line 6"/>
          <p:cNvSpPr>
            <a:spLocks noChangeShapeType="1"/>
          </p:cNvSpPr>
          <p:nvPr/>
        </p:nvSpPr>
        <p:spPr bwMode="auto">
          <a:xfrm flipH="1" flipV="1">
            <a:off x="3627248" y="4173789"/>
            <a:ext cx="2016125" cy="792163"/>
          </a:xfrm>
          <a:prstGeom prst="line">
            <a:avLst/>
          </a:prstGeom>
          <a:noFill/>
          <a:ln w="19050">
            <a:solidFill>
              <a:schemeClr val="tx2">
                <a:lumMod val="75000"/>
              </a:schemeClr>
            </a:solidFill>
            <a:round/>
            <a:headEnd/>
            <a:tailEnd type="triangle" w="med" len="med"/>
          </a:ln>
          <a:effectLst/>
        </p:spPr>
        <p:txBody>
          <a:bodyPr/>
          <a:lstStyle/>
          <a:p>
            <a:pPr fontAlgn="auto">
              <a:spcBef>
                <a:spcPts val="0"/>
              </a:spcBef>
              <a:spcAft>
                <a:spcPts val="0"/>
              </a:spcAft>
              <a:defRPr/>
            </a:pPr>
            <a:endParaRPr lang="pt-BR">
              <a:solidFill>
                <a:srgbClr val="FF0000"/>
              </a:solidFill>
              <a:latin typeface="+mn-lt"/>
              <a:cs typeface="+mn-cs"/>
            </a:endParaRPr>
          </a:p>
        </p:txBody>
      </p:sp>
      <p:sp>
        <p:nvSpPr>
          <p:cNvPr id="23" name="Text Box 9"/>
          <p:cNvSpPr txBox="1">
            <a:spLocks noChangeArrowheads="1"/>
          </p:cNvSpPr>
          <p:nvPr/>
        </p:nvSpPr>
        <p:spPr bwMode="auto">
          <a:xfrm>
            <a:off x="5755837" y="4931480"/>
            <a:ext cx="2080122" cy="784830"/>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Tipo de </a:t>
            </a:r>
          </a:p>
          <a:p>
            <a:pPr fontAlgn="auto">
              <a:spcBef>
                <a:spcPct val="50000"/>
              </a:spcBef>
              <a:spcAft>
                <a:spcPts val="0"/>
              </a:spcAft>
              <a:defRPr/>
            </a:pPr>
            <a:r>
              <a:rPr lang="pt-BR" b="1" dirty="0">
                <a:solidFill>
                  <a:srgbClr val="FF0000"/>
                </a:solidFill>
                <a:effectLst>
                  <a:outerShdw blurRad="38100" dist="38100" dir="2700000" algn="tl">
                    <a:srgbClr val="000000">
                      <a:alpha val="43137"/>
                    </a:srgbClr>
                  </a:outerShdw>
                </a:effectLst>
                <a:latin typeface="Arial" charset="0"/>
                <a:cs typeface="+mn-cs"/>
              </a:rPr>
              <a:t>Relacionamento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DED3005-B5A7-4DFA-A41B-F7D49CFAD312}" type="slidenum">
              <a:rPr lang="pt-BR" altLang="pt-BR">
                <a:solidFill>
                  <a:srgbClr val="898989"/>
                </a:solidFill>
                <a:latin typeface="Calibri" panose="020F0502020204030204" pitchFamily="34" charset="0"/>
              </a:rPr>
              <a:pPr/>
              <a:t>14</a:t>
            </a:fld>
            <a:endParaRPr lang="pt-BR" altLang="pt-BR">
              <a:solidFill>
                <a:srgbClr val="898989"/>
              </a:solidFill>
              <a:latin typeface="Calibri" panose="020F0502020204030204" pitchFamily="34" charset="0"/>
            </a:endParaRPr>
          </a:p>
        </p:txBody>
      </p:sp>
      <p:sp>
        <p:nvSpPr>
          <p:cNvPr id="5" name="Retângulo 4"/>
          <p:cNvSpPr/>
          <p:nvPr/>
        </p:nvSpPr>
        <p:spPr>
          <a:xfrm>
            <a:off x="179388" y="908050"/>
            <a:ext cx="8496300" cy="3785652"/>
          </a:xfrm>
          <a:prstGeom prst="rect">
            <a:avLst/>
          </a:prstGeom>
        </p:spPr>
        <p:txBody>
          <a:bodyPr>
            <a:spAutoFit/>
          </a:bodyPr>
          <a:lstStyle/>
          <a:p>
            <a:pPr algn="just" fontAlgn="auto">
              <a:lnSpc>
                <a:spcPct val="150000"/>
              </a:lnSpc>
              <a:spcBef>
                <a:spcPts val="0"/>
              </a:spcBef>
              <a:spcAft>
                <a:spcPts val="0"/>
              </a:spcAft>
              <a:defRPr/>
            </a:pPr>
            <a:r>
              <a:rPr lang="pt-BR" sz="2000" dirty="0">
                <a:latin typeface="+mn-lt"/>
                <a:cs typeface="+mn-cs"/>
              </a:rPr>
              <a:t>Como já observamos em vários esquemas representam uma ação ou um fato que associa uma entidade a outra entidade. </a:t>
            </a:r>
          </a:p>
          <a:p>
            <a:pPr algn="just" fontAlgn="auto">
              <a:lnSpc>
                <a:spcPct val="150000"/>
              </a:lnSpc>
              <a:spcBef>
                <a:spcPts val="0"/>
              </a:spcBef>
              <a:spcAft>
                <a:spcPts val="0"/>
              </a:spcAft>
              <a:defRPr/>
            </a:pPr>
            <a:r>
              <a:rPr lang="pt-BR" sz="2000" dirty="0">
                <a:latin typeface="+mn-lt"/>
                <a:cs typeface="+mn-cs"/>
              </a:rPr>
              <a:t>São inúmeras as situações em que podemos observar esse tipo de ocorrência, sempre com um verbo criando essa ação entre duas entidades. Assim podemos dizer que:</a:t>
            </a:r>
          </a:p>
          <a:p>
            <a:pPr marL="342900"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Clientes </a:t>
            </a:r>
            <a:r>
              <a:rPr lang="pt-BR" sz="2000" b="1" dirty="0">
                <a:latin typeface="+mn-lt"/>
                <a:cs typeface="+mn-cs"/>
              </a:rPr>
              <a:t>compram </a:t>
            </a:r>
            <a:r>
              <a:rPr lang="pt-BR" sz="2000" dirty="0">
                <a:latin typeface="+mn-lt"/>
                <a:cs typeface="+mn-cs"/>
              </a:rPr>
              <a:t>produtos.</a:t>
            </a:r>
          </a:p>
          <a:p>
            <a:pPr marL="342900"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Funcionários </a:t>
            </a:r>
            <a:r>
              <a:rPr lang="pt-BR" sz="2000" b="1" dirty="0">
                <a:latin typeface="+mn-lt"/>
                <a:cs typeface="+mn-cs"/>
              </a:rPr>
              <a:t>trabalham </a:t>
            </a:r>
            <a:r>
              <a:rPr lang="pt-BR" sz="2000" dirty="0">
                <a:latin typeface="+mn-lt"/>
                <a:cs typeface="+mn-cs"/>
              </a:rPr>
              <a:t>em empresas.</a:t>
            </a:r>
          </a:p>
          <a:p>
            <a:pPr marL="342900"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Logradouros </a:t>
            </a:r>
            <a:r>
              <a:rPr lang="pt-BR" sz="2000" b="1" dirty="0">
                <a:latin typeface="+mn-lt"/>
                <a:cs typeface="+mn-cs"/>
              </a:rPr>
              <a:t>formam </a:t>
            </a:r>
            <a:r>
              <a:rPr lang="pt-BR" sz="2000" dirty="0">
                <a:latin typeface="+mn-lt"/>
                <a:cs typeface="+mn-cs"/>
              </a:rPr>
              <a:t>uma cidade.</a:t>
            </a:r>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BCFF743-D2D9-464C-B87D-29D9C7739593}" type="slidenum">
              <a:rPr lang="pt-BR" altLang="pt-BR">
                <a:solidFill>
                  <a:srgbClr val="898989"/>
                </a:solidFill>
                <a:latin typeface="Calibri" panose="020F0502020204030204" pitchFamily="34" charset="0"/>
              </a:rPr>
              <a:pPr/>
              <a:t>15</a:t>
            </a:fld>
            <a:endParaRPr lang="pt-BR" altLang="pt-BR">
              <a:solidFill>
                <a:srgbClr val="898989"/>
              </a:solidFill>
              <a:latin typeface="Calibri" panose="020F0502020204030204" pitchFamily="34" charset="0"/>
            </a:endParaRPr>
          </a:p>
        </p:txBody>
      </p:sp>
      <p:sp>
        <p:nvSpPr>
          <p:cNvPr id="5" name="Retângulo 4"/>
          <p:cNvSpPr/>
          <p:nvPr/>
        </p:nvSpPr>
        <p:spPr>
          <a:xfrm>
            <a:off x="323528" y="2805750"/>
            <a:ext cx="8640638" cy="2100575"/>
          </a:xfrm>
          <a:prstGeom prst="rect">
            <a:avLst/>
          </a:prstGeom>
          <a:ln w="31750">
            <a:noFill/>
          </a:ln>
        </p:spPr>
        <p:txBody>
          <a:bodyPr wrap="square">
            <a:spAutoFit/>
          </a:bodyPr>
          <a:lstStyle/>
          <a:p>
            <a:pPr algn="just" fontAlgn="auto">
              <a:lnSpc>
                <a:spcPct val="150000"/>
              </a:lnSpc>
              <a:spcBef>
                <a:spcPts val="0"/>
              </a:spcBef>
              <a:spcAft>
                <a:spcPts val="0"/>
              </a:spcAft>
              <a:defRPr/>
            </a:pPr>
            <a:endParaRPr lang="pt-BR" sz="2000" dirty="0">
              <a:solidFill>
                <a:srgbClr val="000000"/>
              </a:solidFill>
              <a:latin typeface="+mn-lt"/>
              <a:cs typeface="+mn-cs"/>
              <a:sym typeface="Wingdings" pitchFamily="2" charset="2"/>
            </a:endParaRPr>
          </a:p>
          <a:p>
            <a:pPr marL="285750" indent="-285750" algn="just" fontAlgn="auto">
              <a:lnSpc>
                <a:spcPct val="90000"/>
              </a:lnSpc>
              <a:spcBef>
                <a:spcPct val="30000"/>
              </a:spcBef>
              <a:spcAft>
                <a:spcPts val="0"/>
              </a:spcAft>
              <a:buClr>
                <a:schemeClr val="hlink"/>
              </a:buClr>
              <a:buSzPct val="75000"/>
              <a:defRPr/>
            </a:pPr>
            <a:r>
              <a:rPr lang="pt-BR" sz="2000" dirty="0">
                <a:solidFill>
                  <a:srgbClr val="000000"/>
                </a:solidFill>
                <a:latin typeface="+mn-lt"/>
                <a:ea typeface="Arial Unicode MS" pitchFamily="34" charset="-128"/>
                <a:cs typeface="Arial Unicode MS" pitchFamily="34" charset="-128"/>
                <a:sym typeface="Wingdings" pitchFamily="2" charset="2"/>
              </a:rPr>
              <a:t> 			</a:t>
            </a:r>
            <a:r>
              <a:rPr lang="pt-BR" sz="2000" b="1" dirty="0">
                <a:solidFill>
                  <a:srgbClr val="C00000"/>
                </a:solidFill>
                <a:latin typeface="+mn-lt"/>
                <a:ea typeface="Arial Unicode MS" pitchFamily="34" charset="-128"/>
                <a:cs typeface="Arial Unicode MS" pitchFamily="34" charset="-128"/>
                <a:sym typeface="Wingdings" pitchFamily="2" charset="2"/>
              </a:rPr>
              <a:t>      deve ter                                        uma ou mais</a:t>
            </a:r>
          </a:p>
          <a:p>
            <a:pPr marL="285750" indent="-285750" algn="just" fontAlgn="auto">
              <a:lnSpc>
                <a:spcPct val="90000"/>
              </a:lnSpc>
              <a:spcBef>
                <a:spcPct val="30000"/>
              </a:spcBef>
              <a:spcAft>
                <a:spcPts val="0"/>
              </a:spcAft>
              <a:buClr>
                <a:schemeClr val="hlink"/>
              </a:buClr>
              <a:buSzPct val="75000"/>
              <a:defRPr/>
            </a:pPr>
            <a:r>
              <a:rPr lang="pt-BR" b="1" dirty="0">
                <a:solidFill>
                  <a:srgbClr val="000000"/>
                </a:solidFill>
                <a:latin typeface="+mn-lt"/>
                <a:ea typeface="Arial Unicode MS" pitchFamily="34" charset="-128"/>
                <a:cs typeface="Arial Unicode MS" pitchFamily="34" charset="-128"/>
                <a:sym typeface="Wingdings" pitchFamily="2" charset="2"/>
              </a:rPr>
              <a:t>Cada &lt;</a:t>
            </a:r>
            <a:r>
              <a:rPr lang="pt-BR" b="1" u="sng" dirty="0">
                <a:solidFill>
                  <a:srgbClr val="000000"/>
                </a:solidFill>
                <a:latin typeface="+mn-lt"/>
                <a:ea typeface="Arial Unicode MS" pitchFamily="34" charset="-128"/>
                <a:cs typeface="Arial Unicode MS" pitchFamily="34" charset="-128"/>
                <a:sym typeface="Wingdings" pitchFamily="2" charset="2"/>
              </a:rPr>
              <a:t>entidade 1</a:t>
            </a:r>
            <a:r>
              <a:rPr lang="pt-BR" b="1" dirty="0">
                <a:solidFill>
                  <a:srgbClr val="000000"/>
                </a:solidFill>
                <a:latin typeface="+mn-lt"/>
                <a:ea typeface="Arial Unicode MS" pitchFamily="34" charset="-128"/>
                <a:cs typeface="Arial Unicode MS" pitchFamily="34" charset="-128"/>
                <a:sym typeface="Wingdings" pitchFamily="2" charset="2"/>
              </a:rPr>
              <a:t>&gt;        </a:t>
            </a:r>
            <a:r>
              <a:rPr lang="pt-BR" b="1" dirty="0">
                <a:solidFill>
                  <a:srgbClr val="C00000"/>
                </a:solidFill>
                <a:latin typeface="+mn-lt"/>
                <a:ea typeface="Arial Unicode MS" pitchFamily="34" charset="-128"/>
                <a:cs typeface="Arial Unicode MS" pitchFamily="34" charset="-128"/>
                <a:sym typeface="Wingdings" pitchFamily="2" charset="2"/>
              </a:rPr>
              <a:t>ou  </a:t>
            </a:r>
            <a:r>
              <a:rPr lang="pt-BR" dirty="0">
                <a:solidFill>
                  <a:srgbClr val="000000"/>
                </a:solidFill>
                <a:latin typeface="+mn-lt"/>
                <a:ea typeface="Arial Unicode MS" pitchFamily="34" charset="-128"/>
                <a:cs typeface="Arial Unicode MS" pitchFamily="34" charset="-128"/>
                <a:sym typeface="Wingdings" pitchFamily="2" charset="2"/>
              </a:rPr>
              <a:t>                </a:t>
            </a:r>
            <a:r>
              <a:rPr lang="pt-BR" b="1" dirty="0">
                <a:latin typeface="+mn-lt"/>
                <a:ea typeface="Arial Unicode MS" pitchFamily="34" charset="-128"/>
                <a:cs typeface="Arial Unicode MS" pitchFamily="34" charset="-128"/>
                <a:sym typeface="Wingdings" pitchFamily="2" charset="2"/>
              </a:rPr>
              <a:t>&lt;</a:t>
            </a:r>
            <a:r>
              <a:rPr lang="pt-BR" b="1" u="sng" dirty="0">
                <a:latin typeface="+mn-lt"/>
                <a:ea typeface="Arial Unicode MS" pitchFamily="34" charset="-128"/>
                <a:cs typeface="Arial Unicode MS" pitchFamily="34" charset="-128"/>
                <a:sym typeface="Wingdings" pitchFamily="2" charset="2"/>
              </a:rPr>
              <a:t>relacionamento</a:t>
            </a:r>
            <a:r>
              <a:rPr lang="pt-BR" b="1" dirty="0">
                <a:latin typeface="+mn-lt"/>
                <a:ea typeface="Arial Unicode MS" pitchFamily="34" charset="-128"/>
                <a:cs typeface="Arial Unicode MS" pitchFamily="34" charset="-128"/>
                <a:sym typeface="Wingdings" pitchFamily="2" charset="2"/>
              </a:rPr>
              <a:t>&gt;          </a:t>
            </a:r>
            <a:r>
              <a:rPr lang="pt-BR" b="1" dirty="0">
                <a:solidFill>
                  <a:srgbClr val="C00000"/>
                </a:solidFill>
                <a:latin typeface="+mn-lt"/>
                <a:ea typeface="Arial Unicode MS" pitchFamily="34" charset="-128"/>
                <a:cs typeface="Arial Unicode MS" pitchFamily="34" charset="-128"/>
                <a:sym typeface="Wingdings" pitchFamily="2" charset="2"/>
              </a:rPr>
              <a:t>ou                 </a:t>
            </a:r>
            <a:r>
              <a:rPr lang="pt-BR" b="1" dirty="0">
                <a:solidFill>
                  <a:srgbClr val="000000"/>
                </a:solidFill>
                <a:latin typeface="+mn-lt"/>
                <a:ea typeface="Arial Unicode MS" pitchFamily="34" charset="-128"/>
                <a:cs typeface="Arial Unicode MS" pitchFamily="34" charset="-128"/>
                <a:sym typeface="Wingdings" pitchFamily="2" charset="2"/>
              </a:rPr>
              <a:t>&lt;   </a:t>
            </a:r>
            <a:r>
              <a:rPr lang="pt-BR" b="1" u="sng" dirty="0">
                <a:solidFill>
                  <a:srgbClr val="000000"/>
                </a:solidFill>
                <a:latin typeface="+mn-lt"/>
                <a:ea typeface="Arial Unicode MS" pitchFamily="34" charset="-128"/>
                <a:cs typeface="Arial Unicode MS" pitchFamily="34" charset="-128"/>
                <a:sym typeface="Wingdings" pitchFamily="2" charset="2"/>
              </a:rPr>
              <a:t>entidade 2</a:t>
            </a:r>
            <a:r>
              <a:rPr lang="pt-BR" b="1" dirty="0">
                <a:solidFill>
                  <a:srgbClr val="000000"/>
                </a:solidFill>
                <a:latin typeface="+mn-lt"/>
                <a:ea typeface="Arial Unicode MS" pitchFamily="34" charset="-128"/>
                <a:cs typeface="Arial Unicode MS" pitchFamily="34" charset="-128"/>
                <a:sym typeface="Wingdings" pitchFamily="2" charset="2"/>
              </a:rPr>
              <a:t>&gt;</a:t>
            </a:r>
          </a:p>
          <a:p>
            <a:pPr marL="285750" indent="-285750" algn="just" fontAlgn="auto">
              <a:lnSpc>
                <a:spcPct val="90000"/>
              </a:lnSpc>
              <a:spcBef>
                <a:spcPct val="30000"/>
              </a:spcBef>
              <a:spcAft>
                <a:spcPts val="0"/>
              </a:spcAft>
              <a:buClr>
                <a:schemeClr val="hlink"/>
              </a:buClr>
              <a:buSzPct val="75000"/>
              <a:defRPr/>
            </a:pPr>
            <a:r>
              <a:rPr lang="pt-BR" sz="2000" dirty="0">
                <a:solidFill>
                  <a:srgbClr val="000000"/>
                </a:solidFill>
                <a:latin typeface="+mn-lt"/>
                <a:ea typeface="Arial Unicode MS" pitchFamily="34" charset="-128"/>
                <a:cs typeface="Arial Unicode MS" pitchFamily="34" charset="-128"/>
                <a:sym typeface="Wingdings" pitchFamily="2" charset="2"/>
              </a:rPr>
              <a:t>                               	     </a:t>
            </a:r>
            <a:r>
              <a:rPr lang="pt-BR" sz="2000" b="1" dirty="0">
                <a:solidFill>
                  <a:srgbClr val="C00000"/>
                </a:solidFill>
                <a:latin typeface="+mn-lt"/>
                <a:ea typeface="Arial Unicode MS" pitchFamily="34" charset="-128"/>
                <a:cs typeface="Arial Unicode MS" pitchFamily="34" charset="-128"/>
                <a:sym typeface="Wingdings" pitchFamily="2" charset="2"/>
              </a:rPr>
              <a:t>pode ter                                          uma única   </a:t>
            </a:r>
          </a:p>
          <a:p>
            <a:pPr algn="just" fontAlgn="auto">
              <a:lnSpc>
                <a:spcPct val="150000"/>
              </a:lnSpc>
              <a:spcBef>
                <a:spcPts val="0"/>
              </a:spcBef>
              <a:spcAft>
                <a:spcPts val="0"/>
              </a:spcAft>
              <a:defRPr/>
            </a:pPr>
            <a:endParaRPr lang="pt-BR" sz="1900" dirty="0">
              <a:latin typeface="+mn-lt"/>
              <a:cs typeface="+mn-cs"/>
            </a:endParaRPr>
          </a:p>
        </p:txBody>
      </p:sp>
      <p:sp>
        <p:nvSpPr>
          <p:cNvPr id="15366" name="AutoShape 4"/>
          <p:cNvSpPr>
            <a:spLocks/>
          </p:cNvSpPr>
          <p:nvPr/>
        </p:nvSpPr>
        <p:spPr bwMode="auto">
          <a:xfrm>
            <a:off x="2339975" y="3284538"/>
            <a:ext cx="228600" cy="1143000"/>
          </a:xfrm>
          <a:prstGeom prst="leftBrace">
            <a:avLst>
              <a:gd name="adj1" fmla="val 41667"/>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pt-BR" altLang="pt-BR">
              <a:latin typeface="Calibri" panose="020F0502020204030204" pitchFamily="34" charset="0"/>
            </a:endParaRPr>
          </a:p>
        </p:txBody>
      </p:sp>
      <p:sp>
        <p:nvSpPr>
          <p:cNvPr id="15367" name="AutoShape 5"/>
          <p:cNvSpPr>
            <a:spLocks/>
          </p:cNvSpPr>
          <p:nvPr/>
        </p:nvSpPr>
        <p:spPr bwMode="auto">
          <a:xfrm>
            <a:off x="3419475" y="3284538"/>
            <a:ext cx="228600" cy="1143000"/>
          </a:xfrm>
          <a:prstGeom prst="rightBrace">
            <a:avLst>
              <a:gd name="adj1" fmla="val 41667"/>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pt-BR" altLang="pt-BR">
              <a:latin typeface="Calibri" panose="020F0502020204030204" pitchFamily="34" charset="0"/>
            </a:endParaRPr>
          </a:p>
        </p:txBody>
      </p:sp>
      <p:sp>
        <p:nvSpPr>
          <p:cNvPr id="15368" name="AutoShape 6"/>
          <p:cNvSpPr>
            <a:spLocks/>
          </p:cNvSpPr>
          <p:nvPr/>
        </p:nvSpPr>
        <p:spPr bwMode="auto">
          <a:xfrm>
            <a:off x="5508625" y="3357563"/>
            <a:ext cx="228600" cy="1143000"/>
          </a:xfrm>
          <a:prstGeom prst="leftBrace">
            <a:avLst>
              <a:gd name="adj1" fmla="val 41667"/>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pt-BR" altLang="pt-BR">
              <a:latin typeface="Calibri" panose="020F0502020204030204" pitchFamily="34" charset="0"/>
            </a:endParaRPr>
          </a:p>
        </p:txBody>
      </p:sp>
      <p:sp>
        <p:nvSpPr>
          <p:cNvPr id="15369" name="AutoShape 7"/>
          <p:cNvSpPr>
            <a:spLocks/>
          </p:cNvSpPr>
          <p:nvPr/>
        </p:nvSpPr>
        <p:spPr bwMode="auto">
          <a:xfrm>
            <a:off x="7019925" y="3284538"/>
            <a:ext cx="228600" cy="1143000"/>
          </a:xfrm>
          <a:prstGeom prst="rightBrace">
            <a:avLst>
              <a:gd name="adj1" fmla="val 41667"/>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pt-BR" altLang="pt-BR">
              <a:latin typeface="Calibri" panose="020F0502020204030204" pitchFamily="34" charset="0"/>
            </a:endParaRPr>
          </a:p>
        </p:txBody>
      </p:sp>
      <p:sp>
        <p:nvSpPr>
          <p:cNvPr id="9"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a:t>
            </a:r>
          </a:p>
        </p:txBody>
      </p:sp>
      <p:sp>
        <p:nvSpPr>
          <p:cNvPr id="10" name="Retângulo 9"/>
          <p:cNvSpPr/>
          <p:nvPr/>
        </p:nvSpPr>
        <p:spPr>
          <a:xfrm>
            <a:off x="250825" y="1206322"/>
            <a:ext cx="8496300" cy="506292"/>
          </a:xfrm>
          <a:prstGeom prst="rect">
            <a:avLst/>
          </a:prstGeom>
        </p:spPr>
        <p:txBody>
          <a:bodyPr>
            <a:spAutoFit/>
          </a:bodyPr>
          <a:lstStyle/>
          <a:p>
            <a:pPr algn="just" fontAlgn="auto">
              <a:lnSpc>
                <a:spcPct val="150000"/>
              </a:lnSpc>
              <a:spcBef>
                <a:spcPts val="0"/>
              </a:spcBef>
              <a:spcAft>
                <a:spcPts val="0"/>
              </a:spcAft>
              <a:defRPr/>
            </a:pPr>
            <a:r>
              <a:rPr lang="pt-BR" sz="2000" dirty="0">
                <a:latin typeface="+mn-lt"/>
                <a:cs typeface="+mn-cs"/>
              </a:rPr>
              <a:t>O esquema a seguir reduz ou simplifica a compreensão da nomenclatura.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EBFC376-1508-414F-A293-25A11D5B2A29}" type="slidenum">
              <a:rPr lang="pt-BR" altLang="pt-BR">
                <a:solidFill>
                  <a:srgbClr val="898989"/>
                </a:solidFill>
                <a:latin typeface="Calibri" panose="020F0502020204030204" pitchFamily="34" charset="0"/>
              </a:rPr>
              <a:pPr/>
              <a:t>16</a:t>
            </a:fld>
            <a:endParaRPr lang="pt-BR" altLang="pt-BR">
              <a:solidFill>
                <a:srgbClr val="898989"/>
              </a:solidFill>
              <a:latin typeface="Calibri" panose="020F0502020204030204" pitchFamily="34" charset="0"/>
            </a:endParaRPr>
          </a:p>
        </p:txBody>
      </p:sp>
      <p:sp>
        <p:nvSpPr>
          <p:cNvPr id="16389" name="Retângulo 4"/>
          <p:cNvSpPr>
            <a:spLocks noChangeArrowheads="1"/>
          </p:cNvSpPr>
          <p:nvPr/>
        </p:nvSpPr>
        <p:spPr bwMode="auto">
          <a:xfrm>
            <a:off x="395288" y="1125538"/>
            <a:ext cx="8497887" cy="483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50000"/>
              </a:lnSpc>
            </a:pPr>
            <a:r>
              <a:rPr lang="pt-BR" altLang="pt-BR" sz="2000" dirty="0">
                <a:latin typeface="Calibri" panose="020F0502020204030204" pitchFamily="34" charset="0"/>
                <a:sym typeface="Wingdings" panose="05000000000000000000" pitchFamily="2" charset="2"/>
              </a:rPr>
              <a:t>São inúmeras as possibilidades, quando pensamos nos filmes e na produtora, por exemplo...</a:t>
            </a:r>
          </a:p>
          <a:p>
            <a:pPr marL="342900" indent="-342900">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filme é produzido por uma única produtora. Mas, e se uma produtora estiver associada a outra numa gravação?</a:t>
            </a:r>
          </a:p>
          <a:p>
            <a:pPr marL="342900" indent="-342900">
              <a:lnSpc>
                <a:spcPct val="150000"/>
              </a:lnSpc>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produtora produziu nenhum, um ou mais filmes.</a:t>
            </a:r>
          </a:p>
          <a:p>
            <a:pPr marL="342900" indent="-342900">
              <a:lnSpc>
                <a:spcPct val="150000"/>
              </a:lnSpc>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ator pode ter atuado em um ou mais filmes.</a:t>
            </a:r>
          </a:p>
          <a:p>
            <a:pPr marL="342900" indent="-342900">
              <a:lnSpc>
                <a:spcPct val="150000"/>
              </a:lnSpc>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filme pode ter um ou mais atores.</a:t>
            </a:r>
          </a:p>
          <a:p>
            <a:pPr marL="342900" indent="-342900">
              <a:lnSpc>
                <a:spcPct val="150000"/>
              </a:lnSpc>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filme pode ter um ou mais diretores.</a:t>
            </a:r>
          </a:p>
          <a:p>
            <a:pPr marL="342900" indent="-342900">
              <a:lnSpc>
                <a:spcPct val="150000"/>
              </a:lnSpc>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filme passou em um ou mais cinemas.</a:t>
            </a:r>
          </a:p>
          <a:p>
            <a:pPr marL="342900" indent="-342900">
              <a:lnSpc>
                <a:spcPct val="150000"/>
              </a:lnSpc>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cinema está numa cidade.</a:t>
            </a:r>
          </a:p>
          <a:p>
            <a:pPr marL="342900" indent="-342900">
              <a:lnSpc>
                <a:spcPct val="150000"/>
              </a:lnSpc>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Cada ...</a:t>
            </a:r>
            <a:endParaRPr lang="pt-BR" altLang="pt-BR" sz="1900" dirty="0">
              <a:latin typeface="Calibri" panose="020F0502020204030204" pitchFamily="34" charset="0"/>
            </a:endParaRP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B0DE482-259B-4962-A050-7C368283E7E6}" type="slidenum">
              <a:rPr lang="pt-BR" altLang="pt-BR">
                <a:solidFill>
                  <a:srgbClr val="898989"/>
                </a:solidFill>
                <a:latin typeface="Calibri" panose="020F0502020204030204" pitchFamily="34" charset="0"/>
              </a:rPr>
              <a:pPr/>
              <a:t>17</a:t>
            </a:fld>
            <a:endParaRPr lang="pt-BR" altLang="pt-BR">
              <a:solidFill>
                <a:srgbClr val="898989"/>
              </a:solidFill>
              <a:latin typeface="Calibri" panose="020F0502020204030204" pitchFamily="34" charset="0"/>
            </a:endParaRPr>
          </a:p>
        </p:txBody>
      </p:sp>
      <p:sp>
        <p:nvSpPr>
          <p:cNvPr id="5" name="Retângulo 4"/>
          <p:cNvSpPr/>
          <p:nvPr/>
        </p:nvSpPr>
        <p:spPr>
          <a:xfrm>
            <a:off x="395288" y="1125538"/>
            <a:ext cx="8497887" cy="4532010"/>
          </a:xfrm>
          <a:prstGeom prst="rect">
            <a:avLst/>
          </a:prstGeom>
        </p:spPr>
        <p:txBody>
          <a:bodyPr>
            <a:spAutoFit/>
          </a:bodyPr>
          <a:lstStyle/>
          <a:p>
            <a:pPr fontAlgn="auto">
              <a:spcBef>
                <a:spcPts val="0"/>
              </a:spcBef>
              <a:spcAft>
                <a:spcPts val="0"/>
              </a:spcAft>
              <a:defRPr/>
            </a:pPr>
            <a:r>
              <a:rPr lang="pt-BR" sz="2000" dirty="0">
                <a:latin typeface="+mn-lt"/>
                <a:cs typeface="+mn-cs"/>
                <a:sym typeface="Wingdings" pitchFamily="2" charset="2"/>
              </a:rPr>
              <a:t>Todo relacionamento contém:</a:t>
            </a:r>
          </a:p>
          <a:p>
            <a:pPr fontAlgn="auto">
              <a:spcBef>
                <a:spcPts val="0"/>
              </a:spcBef>
              <a:spcAft>
                <a:spcPts val="0"/>
              </a:spcAft>
              <a:defRPr/>
            </a:pPr>
            <a:endParaRPr lang="pt-BR" sz="2000" dirty="0">
              <a:latin typeface="+mn-lt"/>
              <a:cs typeface="+mn-cs"/>
              <a:sym typeface="Wingdings" pitchFamily="2" charset="2"/>
            </a:endParaRPr>
          </a:p>
          <a:p>
            <a:pPr marL="342900" indent="-342900" fontAlgn="auto">
              <a:spcBef>
                <a:spcPts val="0"/>
              </a:spcBef>
              <a:spcAft>
                <a:spcPts val="0"/>
              </a:spcAft>
              <a:buFont typeface="Arial" panose="020B0604020202020204" pitchFamily="34" charset="0"/>
              <a:buChar char="•"/>
              <a:defRPr/>
            </a:pPr>
            <a:endParaRPr lang="pt-BR" sz="2000" dirty="0">
              <a:latin typeface="+mn-lt"/>
              <a:cs typeface="+mn-cs"/>
              <a:sym typeface="Wingdings" pitchFamily="2" charset="2"/>
            </a:endParaRPr>
          </a:p>
          <a:p>
            <a:pPr marL="342900" indent="-342900" fontAlgn="auto">
              <a:spcBef>
                <a:spcPts val="0"/>
              </a:spcBef>
              <a:spcAft>
                <a:spcPts val="0"/>
              </a:spcAft>
              <a:buFont typeface="Arial" panose="020B0604020202020204" pitchFamily="34" charset="0"/>
              <a:buChar char="•"/>
              <a:defRPr/>
            </a:pPr>
            <a:r>
              <a:rPr lang="pt-BR" sz="2000" dirty="0">
                <a:latin typeface="+mn-lt"/>
                <a:cs typeface="+mn-cs"/>
                <a:sym typeface="Wingdings" pitchFamily="2" charset="2"/>
              </a:rPr>
              <a:t> Nome (geralmente um verbo)</a:t>
            </a:r>
          </a:p>
          <a:p>
            <a:pPr marL="342900" indent="-342900" fontAlgn="auto">
              <a:spcBef>
                <a:spcPts val="0"/>
              </a:spcBef>
              <a:spcAft>
                <a:spcPts val="0"/>
              </a:spcAft>
              <a:buFont typeface="Arial" panose="020B0604020202020204" pitchFamily="34" charset="0"/>
              <a:buChar char="•"/>
              <a:defRPr/>
            </a:pPr>
            <a:endParaRPr lang="pt-BR" sz="2000" dirty="0">
              <a:latin typeface="+mn-lt"/>
              <a:cs typeface="+mn-cs"/>
              <a:sym typeface="Wingdings" pitchFamily="2" charset="2"/>
            </a:endParaRPr>
          </a:p>
          <a:p>
            <a:pPr marL="342900" indent="-342900" fontAlgn="auto">
              <a:spcBef>
                <a:spcPts val="0"/>
              </a:spcBef>
              <a:spcAft>
                <a:spcPts val="0"/>
              </a:spcAft>
              <a:buFont typeface="Arial" panose="020B0604020202020204" pitchFamily="34" charset="0"/>
              <a:buChar char="•"/>
              <a:defRPr/>
            </a:pPr>
            <a:r>
              <a:rPr lang="pt-BR" sz="2000" dirty="0">
                <a:latin typeface="+mn-lt"/>
                <a:cs typeface="+mn-cs"/>
                <a:sym typeface="Wingdings" pitchFamily="2" charset="2"/>
              </a:rPr>
              <a:t> </a:t>
            </a:r>
            <a:r>
              <a:rPr lang="pt-BR" sz="2000" dirty="0" err="1">
                <a:latin typeface="+mn-lt"/>
                <a:cs typeface="+mn-cs"/>
                <a:sym typeface="Wingdings" pitchFamily="2" charset="2"/>
              </a:rPr>
              <a:t>Opcionalidade</a:t>
            </a:r>
            <a:r>
              <a:rPr lang="pt-BR" sz="2000" dirty="0">
                <a:latin typeface="+mn-lt"/>
                <a:cs typeface="+mn-cs"/>
                <a:sym typeface="Wingdings" pitchFamily="2" charset="2"/>
              </a:rPr>
              <a:t> (que indica se o atributo pode ou deve </a:t>
            </a:r>
            <a:r>
              <a:rPr lang="pt-BR" sz="2000" dirty="0" err="1">
                <a:latin typeface="+mn-lt"/>
                <a:cs typeface="+mn-cs"/>
                <a:sym typeface="Wingdings" pitchFamily="2" charset="2"/>
              </a:rPr>
              <a:t>exitir</a:t>
            </a:r>
            <a:r>
              <a:rPr lang="pt-BR" sz="2000" dirty="0">
                <a:latin typeface="+mn-lt"/>
                <a:cs typeface="+mn-cs"/>
                <a:sym typeface="Wingdings" pitchFamily="2" charset="2"/>
              </a:rPr>
              <a:t>);</a:t>
            </a:r>
          </a:p>
          <a:p>
            <a:pPr marL="342900" indent="-342900" fontAlgn="auto">
              <a:spcBef>
                <a:spcPts val="0"/>
              </a:spcBef>
              <a:spcAft>
                <a:spcPts val="0"/>
              </a:spcAft>
              <a:buFont typeface="Arial" panose="020B0604020202020204" pitchFamily="34" charset="0"/>
              <a:buChar char="•"/>
              <a:defRPr/>
            </a:pPr>
            <a:endParaRPr lang="pt-BR" sz="2000" dirty="0">
              <a:latin typeface="+mn-lt"/>
              <a:cs typeface="+mn-cs"/>
              <a:sym typeface="Wingdings" pitchFamily="2" charset="2"/>
            </a:endParaRPr>
          </a:p>
          <a:p>
            <a:pPr marL="342900" indent="-342900" fontAlgn="auto">
              <a:spcBef>
                <a:spcPts val="0"/>
              </a:spcBef>
              <a:spcAft>
                <a:spcPts val="0"/>
              </a:spcAft>
              <a:buFont typeface="Arial" panose="020B0604020202020204" pitchFamily="34" charset="0"/>
              <a:buChar char="•"/>
              <a:defRPr/>
            </a:pPr>
            <a:r>
              <a:rPr lang="pt-BR" sz="2000" dirty="0">
                <a:latin typeface="+mn-lt"/>
                <a:cs typeface="+mn-cs"/>
                <a:sym typeface="Wingdings" pitchFamily="2" charset="2"/>
              </a:rPr>
              <a:t>Cardinalidade (uma única, uma, nenhuma ou várias ocorrências).</a:t>
            </a:r>
          </a:p>
          <a:p>
            <a:pPr marL="342900" indent="-342900" fontAlgn="auto">
              <a:spcBef>
                <a:spcPts val="0"/>
              </a:spcBef>
              <a:spcAft>
                <a:spcPts val="0"/>
              </a:spcAft>
              <a:buFont typeface="Arial" panose="020B0604020202020204" pitchFamily="34" charset="0"/>
              <a:buChar char="•"/>
              <a:defRPr/>
            </a:pPr>
            <a:endParaRPr lang="pt-BR" sz="2000" dirty="0">
              <a:latin typeface="+mn-lt"/>
              <a:cs typeface="+mn-cs"/>
              <a:sym typeface="Wingdings" pitchFamily="2" charset="2"/>
            </a:endParaRPr>
          </a:p>
          <a:p>
            <a:pPr marL="342900" indent="-342900" fontAlgn="auto">
              <a:spcBef>
                <a:spcPts val="0"/>
              </a:spcBef>
              <a:spcAft>
                <a:spcPts val="0"/>
              </a:spcAft>
              <a:buFont typeface="Arial" panose="020B0604020202020204" pitchFamily="34" charset="0"/>
              <a:buChar char="•"/>
              <a:defRPr/>
            </a:pPr>
            <a:r>
              <a:rPr lang="pt-BR" sz="2000" dirty="0">
                <a:latin typeface="+mn-lt"/>
                <a:cs typeface="+mn-cs"/>
                <a:sym typeface="Wingdings" pitchFamily="2" charset="2"/>
              </a:rPr>
              <a:t>Condicionalidade (característica pela qual uma entidade pode ou deve ter ocorrências relacionada a outra. Por exemplo, todo </a:t>
            </a:r>
            <a:r>
              <a:rPr lang="pt-BR" sz="2000" b="1" dirty="0">
                <a:latin typeface="+mn-lt"/>
                <a:cs typeface="+mn-cs"/>
                <a:sym typeface="Wingdings" pitchFamily="2" charset="2"/>
              </a:rPr>
              <a:t>funcionário</a:t>
            </a:r>
            <a:r>
              <a:rPr lang="pt-BR" sz="2000" dirty="0">
                <a:latin typeface="+mn-lt"/>
                <a:cs typeface="+mn-cs"/>
                <a:sym typeface="Wingdings" pitchFamily="2" charset="2"/>
              </a:rPr>
              <a:t> deve estar alocado a um </a:t>
            </a:r>
            <a:r>
              <a:rPr lang="pt-BR" sz="2000" b="1" dirty="0">
                <a:latin typeface="+mn-lt"/>
                <a:cs typeface="+mn-cs"/>
                <a:sym typeface="Wingdings" pitchFamily="2" charset="2"/>
              </a:rPr>
              <a:t>departamento</a:t>
            </a:r>
            <a:r>
              <a:rPr lang="pt-BR" sz="2000" dirty="0">
                <a:latin typeface="+mn-lt"/>
                <a:cs typeface="+mn-cs"/>
                <a:sym typeface="Wingdings" pitchFamily="2" charset="2"/>
              </a:rPr>
              <a:t>, todavia o </a:t>
            </a:r>
            <a:r>
              <a:rPr lang="pt-BR" sz="2000" b="1" dirty="0">
                <a:latin typeface="+mn-lt"/>
                <a:cs typeface="+mn-cs"/>
                <a:sym typeface="Wingdings" pitchFamily="2" charset="2"/>
              </a:rPr>
              <a:t>funcionário</a:t>
            </a:r>
            <a:r>
              <a:rPr lang="pt-BR" sz="2000" dirty="0">
                <a:latin typeface="+mn-lt"/>
                <a:cs typeface="+mn-cs"/>
                <a:sym typeface="Wingdings" pitchFamily="2" charset="2"/>
              </a:rPr>
              <a:t> pode ou não ter </a:t>
            </a:r>
            <a:r>
              <a:rPr lang="pt-BR" sz="2000" b="1" dirty="0">
                <a:latin typeface="+mn-lt"/>
                <a:cs typeface="+mn-cs"/>
                <a:sym typeface="Wingdings" pitchFamily="2" charset="2"/>
              </a:rPr>
              <a:t>dependentes</a:t>
            </a:r>
            <a:r>
              <a:rPr lang="pt-BR" sz="2000" dirty="0">
                <a:latin typeface="+mn-lt"/>
                <a:cs typeface="+mn-cs"/>
                <a:sym typeface="Wingdings" pitchFamily="2" charset="2"/>
              </a:rPr>
              <a:t>).</a:t>
            </a:r>
          </a:p>
          <a:p>
            <a:pPr marL="342900" indent="-342900" algn="just" fontAlgn="auto">
              <a:lnSpc>
                <a:spcPct val="150000"/>
              </a:lnSpc>
              <a:spcBef>
                <a:spcPts val="0"/>
              </a:spcBef>
              <a:spcAft>
                <a:spcPts val="0"/>
              </a:spcAft>
              <a:buFont typeface="Arial" panose="020B0604020202020204" pitchFamily="34" charset="0"/>
              <a:buChar char="•"/>
              <a:defRPr/>
            </a:pPr>
            <a:endParaRPr lang="pt-BR" sz="1900" dirty="0">
              <a:latin typeface="+mn-lt"/>
              <a:cs typeface="+mn-cs"/>
            </a:endParaRPr>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B746526-615C-41B3-B479-17BCB0B6D4C9}" type="slidenum">
              <a:rPr lang="pt-BR" altLang="pt-BR">
                <a:solidFill>
                  <a:srgbClr val="898989"/>
                </a:solidFill>
                <a:latin typeface="Calibri" panose="020F0502020204030204" pitchFamily="34" charset="0"/>
              </a:rPr>
              <a:pPr/>
              <a:t>18</a:t>
            </a:fld>
            <a:endParaRPr lang="pt-BR" altLang="pt-BR">
              <a:solidFill>
                <a:srgbClr val="898989"/>
              </a:solidFill>
              <a:latin typeface="Calibri" panose="020F0502020204030204" pitchFamily="34" charset="0"/>
            </a:endParaRPr>
          </a:p>
        </p:txBody>
      </p:sp>
      <p:sp>
        <p:nvSpPr>
          <p:cNvPr id="6" name="Retângulo 5"/>
          <p:cNvSpPr/>
          <p:nvPr/>
        </p:nvSpPr>
        <p:spPr>
          <a:xfrm>
            <a:off x="111919" y="712779"/>
            <a:ext cx="8507412" cy="4401205"/>
          </a:xfrm>
          <a:prstGeom prst="rect">
            <a:avLst/>
          </a:prstGeom>
        </p:spPr>
        <p:txBody>
          <a:bodyPr wrap="square">
            <a:spAutoFit/>
          </a:bodyPr>
          <a:lstStyle/>
          <a:p>
            <a:pPr fontAlgn="auto">
              <a:spcBef>
                <a:spcPts val="0"/>
              </a:spcBef>
              <a:spcAft>
                <a:spcPts val="0"/>
              </a:spcAft>
              <a:defRPr/>
            </a:pPr>
            <a:r>
              <a:rPr lang="pt-BR" sz="2000" dirty="0">
                <a:latin typeface="+mn-lt"/>
                <a:cs typeface="+mn-cs"/>
              </a:rPr>
              <a:t>Representando a condicionalidade...</a:t>
            </a:r>
          </a:p>
          <a:p>
            <a:pPr fontAlgn="auto">
              <a:spcBef>
                <a:spcPts val="0"/>
              </a:spcBef>
              <a:spcAft>
                <a:spcPts val="0"/>
              </a:spcAft>
              <a:defRPr/>
            </a:pPr>
            <a:endParaRPr lang="pt-BR" sz="2000" dirty="0">
              <a:latin typeface="+mn-lt"/>
              <a:cs typeface="+mn-cs"/>
            </a:endParaRPr>
          </a:p>
          <a:p>
            <a:pPr fontAlgn="auto">
              <a:spcBef>
                <a:spcPts val="0"/>
              </a:spcBef>
              <a:spcAft>
                <a:spcPts val="0"/>
              </a:spcAft>
              <a:defRPr/>
            </a:pPr>
            <a:r>
              <a:rPr lang="pt-BR" sz="2000" dirty="0">
                <a:latin typeface="+mn-lt"/>
                <a:cs typeface="+mn-cs"/>
              </a:rPr>
              <a:t>Situação Condicional, pois um funcionário pode ter 0, 1 ou vários dependentes.</a:t>
            </a: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r>
              <a:rPr lang="pt-BR" sz="2000" dirty="0">
                <a:latin typeface="+mn-lt"/>
                <a:cs typeface="+mn-cs"/>
              </a:rPr>
              <a:t>Situação Incondicional, pois o funcionário deve estar ligado a um departamento.</a:t>
            </a: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20486" name="AutoShape 3"/>
          <p:cNvSpPr>
            <a:spLocks noChangeArrowheads="1"/>
          </p:cNvSpPr>
          <p:nvPr/>
        </p:nvSpPr>
        <p:spPr bwMode="auto">
          <a:xfrm>
            <a:off x="899592" y="2241550"/>
            <a:ext cx="2306638" cy="1800225"/>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pt-BR" altLang="pt-BR" dirty="0"/>
              <a:t>FUNCIONARIO</a:t>
            </a:r>
          </a:p>
          <a:p>
            <a:r>
              <a:rPr lang="pt-BR" altLang="pt-BR" dirty="0"/>
              <a:t># </a:t>
            </a:r>
            <a:r>
              <a:rPr lang="pt-BR" altLang="pt-BR" dirty="0" err="1"/>
              <a:t>codigo</a:t>
            </a:r>
            <a:r>
              <a:rPr lang="pt-BR" altLang="pt-BR" dirty="0"/>
              <a:t> </a:t>
            </a:r>
            <a:r>
              <a:rPr lang="pt-BR" altLang="pt-BR" dirty="0" err="1"/>
              <a:t>funcionario</a:t>
            </a:r>
            <a:endParaRPr lang="pt-BR" altLang="pt-BR" dirty="0"/>
          </a:p>
          <a:p>
            <a:r>
              <a:rPr lang="pt-BR" altLang="pt-BR" dirty="0"/>
              <a:t>*  nome</a:t>
            </a:r>
          </a:p>
          <a:p>
            <a:r>
              <a:rPr lang="pt-BR" altLang="pt-BR" dirty="0"/>
              <a:t>*  data </a:t>
            </a:r>
            <a:r>
              <a:rPr lang="pt-BR" altLang="pt-BR" dirty="0" err="1"/>
              <a:t>admissao</a:t>
            </a:r>
            <a:endParaRPr lang="pt-BR" altLang="pt-BR" dirty="0"/>
          </a:p>
          <a:p>
            <a:r>
              <a:rPr lang="pt-BR" altLang="pt-BR" dirty="0"/>
              <a:t>*  departamento</a:t>
            </a:r>
          </a:p>
        </p:txBody>
      </p:sp>
      <p:sp>
        <p:nvSpPr>
          <p:cNvPr id="20487" name="AutoShape 4"/>
          <p:cNvSpPr>
            <a:spLocks noChangeArrowheads="1"/>
          </p:cNvSpPr>
          <p:nvPr/>
        </p:nvSpPr>
        <p:spPr bwMode="auto">
          <a:xfrm>
            <a:off x="4216674" y="2299921"/>
            <a:ext cx="2592388" cy="1584325"/>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pt-BR" altLang="pt-BR" dirty="0"/>
              <a:t>DEPENDENTES</a:t>
            </a:r>
          </a:p>
          <a:p>
            <a:r>
              <a:rPr lang="pt-BR" altLang="pt-BR" dirty="0"/>
              <a:t># </a:t>
            </a:r>
            <a:r>
              <a:rPr lang="pt-BR" altLang="pt-BR" dirty="0" err="1"/>
              <a:t>codigo</a:t>
            </a:r>
            <a:r>
              <a:rPr lang="pt-BR" altLang="pt-BR" dirty="0"/>
              <a:t> dependente</a:t>
            </a:r>
          </a:p>
          <a:p>
            <a:r>
              <a:rPr lang="pt-BR" altLang="pt-BR" dirty="0"/>
              <a:t>* FK </a:t>
            </a:r>
            <a:r>
              <a:rPr lang="pt-BR" altLang="pt-BR" dirty="0" err="1"/>
              <a:t>codigo</a:t>
            </a:r>
            <a:r>
              <a:rPr lang="pt-BR" altLang="pt-BR" dirty="0"/>
              <a:t> </a:t>
            </a:r>
            <a:r>
              <a:rPr lang="pt-BR" altLang="pt-BR" dirty="0" err="1"/>
              <a:t>funcionario</a:t>
            </a:r>
            <a:endParaRPr lang="pt-BR" altLang="pt-BR" dirty="0"/>
          </a:p>
          <a:p>
            <a:r>
              <a:rPr lang="pt-BR" altLang="pt-BR" dirty="0"/>
              <a:t>*  nome</a:t>
            </a:r>
          </a:p>
          <a:p>
            <a:endParaRPr lang="pt-BR" altLang="pt-BR" dirty="0"/>
          </a:p>
        </p:txBody>
      </p:sp>
      <p:cxnSp>
        <p:nvCxnSpPr>
          <p:cNvPr id="17" name="Conector reto 16"/>
          <p:cNvCxnSpPr/>
          <p:nvPr/>
        </p:nvCxnSpPr>
        <p:spPr>
          <a:xfrm>
            <a:off x="3206230" y="3077802"/>
            <a:ext cx="933450" cy="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a:t>
            </a:r>
          </a:p>
        </p:txBody>
      </p:sp>
      <p:sp>
        <p:nvSpPr>
          <p:cNvPr id="12" name="AutoShape 3"/>
          <p:cNvSpPr>
            <a:spLocks noChangeArrowheads="1"/>
          </p:cNvSpPr>
          <p:nvPr/>
        </p:nvSpPr>
        <p:spPr bwMode="auto">
          <a:xfrm>
            <a:off x="1204643" y="4532018"/>
            <a:ext cx="2089150" cy="1800225"/>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pt-BR" altLang="pt-BR" dirty="0"/>
              <a:t>FUNCIONARIO</a:t>
            </a:r>
          </a:p>
          <a:p>
            <a:r>
              <a:rPr lang="pt-BR" altLang="pt-BR" dirty="0"/>
              <a:t># </a:t>
            </a:r>
            <a:r>
              <a:rPr lang="pt-BR" altLang="pt-BR" dirty="0" err="1"/>
              <a:t>cd_funcionario</a:t>
            </a:r>
            <a:endParaRPr lang="pt-BR" altLang="pt-BR" dirty="0"/>
          </a:p>
          <a:p>
            <a:r>
              <a:rPr lang="pt-BR" altLang="pt-BR" dirty="0"/>
              <a:t>*  nome</a:t>
            </a:r>
          </a:p>
          <a:p>
            <a:r>
              <a:rPr lang="pt-BR" altLang="pt-BR" dirty="0"/>
              <a:t>*  data admissão</a:t>
            </a:r>
          </a:p>
          <a:p>
            <a:r>
              <a:rPr lang="pt-BR" altLang="pt-BR" dirty="0"/>
              <a:t>*  </a:t>
            </a:r>
            <a:r>
              <a:rPr lang="pt-BR" altLang="pt-BR" dirty="0" err="1"/>
              <a:t>fk_cd_depto</a:t>
            </a:r>
            <a:endParaRPr lang="pt-BR" altLang="pt-BR" dirty="0"/>
          </a:p>
        </p:txBody>
      </p:sp>
      <p:sp>
        <p:nvSpPr>
          <p:cNvPr id="15" name="AutoShape 4"/>
          <p:cNvSpPr>
            <a:spLocks noChangeArrowheads="1"/>
          </p:cNvSpPr>
          <p:nvPr/>
        </p:nvSpPr>
        <p:spPr bwMode="auto">
          <a:xfrm>
            <a:off x="4301856" y="4674893"/>
            <a:ext cx="2590800" cy="1366838"/>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pt-BR" altLang="pt-BR" dirty="0"/>
              <a:t>DEPARTAMENTO</a:t>
            </a:r>
          </a:p>
          <a:p>
            <a:r>
              <a:rPr lang="pt-BR" altLang="pt-BR" dirty="0"/>
              <a:t># </a:t>
            </a:r>
            <a:r>
              <a:rPr lang="pt-BR" altLang="pt-BR" dirty="0" err="1"/>
              <a:t>cd_depto</a:t>
            </a:r>
            <a:endParaRPr lang="pt-BR" altLang="pt-BR" dirty="0"/>
          </a:p>
          <a:p>
            <a:r>
              <a:rPr lang="pt-BR" altLang="pt-BR" dirty="0"/>
              <a:t>*  nome </a:t>
            </a:r>
          </a:p>
          <a:p>
            <a:endParaRPr lang="pt-BR" altLang="pt-BR" dirty="0"/>
          </a:p>
        </p:txBody>
      </p:sp>
      <p:cxnSp>
        <p:nvCxnSpPr>
          <p:cNvPr id="16" name="Conector reto 15"/>
          <p:cNvCxnSpPr>
            <a:endCxn id="15" idx="1"/>
          </p:cNvCxnSpPr>
          <p:nvPr/>
        </p:nvCxnSpPr>
        <p:spPr>
          <a:xfrm flipV="1">
            <a:off x="3293793" y="5359106"/>
            <a:ext cx="1008063" cy="73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4315032" y="5071536"/>
            <a:ext cx="25923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4211861" y="2636912"/>
            <a:ext cx="25923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899592" y="2708920"/>
            <a:ext cx="2306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1204643" y="5013176"/>
            <a:ext cx="2089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0E9984E-B0DD-4C0E-BE54-809C77EAF5ED}" type="slidenum">
              <a:rPr lang="pt-BR" altLang="pt-BR">
                <a:solidFill>
                  <a:srgbClr val="898989"/>
                </a:solidFill>
                <a:latin typeface="Calibri" panose="020F0502020204030204" pitchFamily="34" charset="0"/>
              </a:rPr>
              <a:pPr/>
              <a:t>19</a:t>
            </a:fld>
            <a:endParaRPr lang="pt-BR" altLang="pt-BR">
              <a:solidFill>
                <a:srgbClr val="898989"/>
              </a:solidFill>
              <a:latin typeface="Calibri" panose="020F0502020204030204" pitchFamily="34" charset="0"/>
            </a:endParaRPr>
          </a:p>
        </p:txBody>
      </p:sp>
      <p:sp>
        <p:nvSpPr>
          <p:cNvPr id="5" name="Retângulo 4"/>
          <p:cNvSpPr/>
          <p:nvPr/>
        </p:nvSpPr>
        <p:spPr>
          <a:xfrm>
            <a:off x="117475" y="1052736"/>
            <a:ext cx="8496300" cy="3430170"/>
          </a:xfrm>
          <a:prstGeom prst="rect">
            <a:avLst/>
          </a:prstGeom>
        </p:spPr>
        <p:txBody>
          <a:bodyPr>
            <a:spAutoFit/>
          </a:bodyPr>
          <a:lstStyle/>
          <a:p>
            <a:pPr fontAlgn="auto">
              <a:spcBef>
                <a:spcPts val="0"/>
              </a:spcBef>
              <a:spcAft>
                <a:spcPts val="0"/>
              </a:spcAft>
              <a:defRPr/>
            </a:pPr>
            <a:r>
              <a:rPr lang="pt-BR" sz="2000" dirty="0">
                <a:latin typeface="+mn-lt"/>
                <a:cs typeface="+mn-cs"/>
              </a:rPr>
              <a:t>Em relação a cardinalidade, esta apenas indica a quantidade de ocorrências de uma entidade que se encontram relacionadas as ocorrências de outra entidade.</a:t>
            </a:r>
          </a:p>
          <a:p>
            <a:pPr fontAlgn="auto">
              <a:spcBef>
                <a:spcPts val="0"/>
              </a:spcBef>
              <a:spcAft>
                <a:spcPts val="0"/>
              </a:spcAft>
              <a:defRPr/>
            </a:pPr>
            <a:endParaRPr lang="pt-BR" sz="2000" dirty="0">
              <a:latin typeface="+mn-lt"/>
              <a:cs typeface="+mn-cs"/>
            </a:endParaRPr>
          </a:p>
          <a:p>
            <a:pPr fontAlgn="auto">
              <a:spcBef>
                <a:spcPts val="0"/>
              </a:spcBef>
              <a:spcAft>
                <a:spcPts val="0"/>
              </a:spcAft>
              <a:defRPr/>
            </a:pPr>
            <a:r>
              <a:rPr lang="pt-BR" sz="2000" dirty="0">
                <a:latin typeface="+mn-lt"/>
                <a:cs typeface="+mn-cs"/>
              </a:rPr>
              <a:t>Temos basicamente as seguintes possibilidades:</a:t>
            </a:r>
          </a:p>
          <a:p>
            <a:pPr marL="800100" lvl="1" indent="-342900" fontAlgn="auto">
              <a:spcBef>
                <a:spcPts val="0"/>
              </a:spcBef>
              <a:spcAft>
                <a:spcPts val="0"/>
              </a:spcAft>
              <a:buFont typeface="Arial" panose="020B0604020202020204" pitchFamily="34" charset="0"/>
              <a:buChar char="•"/>
              <a:defRPr/>
            </a:pPr>
            <a:endParaRPr lang="pt-BR" sz="2000" dirty="0">
              <a:latin typeface="+mn-lt"/>
              <a:cs typeface="+mn-cs"/>
            </a:endParaRP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Relacionamento Um-</a:t>
            </a:r>
            <a:r>
              <a:rPr lang="pt-BR" sz="2000" dirty="0" err="1">
                <a:latin typeface="+mn-lt"/>
                <a:cs typeface="+mn-cs"/>
              </a:rPr>
              <a:t>para_Um</a:t>
            </a:r>
            <a:r>
              <a:rPr lang="pt-BR" sz="2000" dirty="0">
                <a:latin typeface="+mn-lt"/>
                <a:cs typeface="+mn-cs"/>
              </a:rPr>
              <a:t> (1:1);</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Relacionamento Um-para-Muitos (1:n);</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Relacionamento Muitos-para-Muitos (m:n).</a:t>
            </a:r>
          </a:p>
          <a:p>
            <a:pPr fontAlgn="auto">
              <a:lnSpc>
                <a:spcPct val="150000"/>
              </a:lnSpc>
              <a:spcBef>
                <a:spcPts val="0"/>
              </a:spcBef>
              <a:spcAft>
                <a:spcPts val="0"/>
              </a:spcAft>
              <a:defRPr/>
            </a:pPr>
            <a:endParaRPr lang="pt-BR" sz="2000" dirty="0">
              <a:latin typeface="+mn-lt"/>
              <a:cs typeface="+mn-cs"/>
            </a:endParaRPr>
          </a:p>
        </p:txBody>
      </p:sp>
      <p:sp>
        <p:nvSpPr>
          <p:cNvPr id="8"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Número de Slide 8"/>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6677B83-B0A7-43D0-9355-D30F83C62F4F}" type="slidenum">
              <a:rPr lang="pt-BR" altLang="pt-BR">
                <a:solidFill>
                  <a:srgbClr val="898989"/>
                </a:solidFill>
                <a:latin typeface="Calibri" panose="020F0502020204030204" pitchFamily="34" charset="0"/>
              </a:rPr>
              <a:pPr/>
              <a:t>2</a:t>
            </a:fld>
            <a:endParaRPr lang="pt-BR" altLang="pt-BR">
              <a:solidFill>
                <a:srgbClr val="898989"/>
              </a:solidFill>
              <a:latin typeface="Calibri" panose="020F0502020204030204" pitchFamily="34" charset="0"/>
            </a:endParaRPr>
          </a:p>
        </p:txBody>
      </p:sp>
      <p:sp>
        <p:nvSpPr>
          <p:cNvPr id="11" name="Retângulo 10"/>
          <p:cNvSpPr/>
          <p:nvPr/>
        </p:nvSpPr>
        <p:spPr>
          <a:xfrm>
            <a:off x="395288" y="1196975"/>
            <a:ext cx="8424862" cy="1015663"/>
          </a:xfrm>
          <a:prstGeom prst="rect">
            <a:avLst/>
          </a:prstGeom>
        </p:spPr>
        <p:txBody>
          <a:bodyPr>
            <a:spAutoFit/>
          </a:bodyPr>
          <a:lstStyle/>
          <a:p>
            <a:pPr marL="342900"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Exemplificar conceitos teóricos </a:t>
            </a:r>
          </a:p>
          <a:p>
            <a:pPr marL="342900" indent="-342900" fontAlgn="auto">
              <a:lnSpc>
                <a:spcPct val="150000"/>
              </a:lnSpc>
              <a:spcBef>
                <a:spcPts val="0"/>
              </a:spcBef>
              <a:spcAft>
                <a:spcPts val="0"/>
              </a:spcAft>
              <a:buFont typeface="Arial" panose="020B0604020202020204" pitchFamily="34" charset="0"/>
              <a:buChar char="•"/>
              <a:defRPr/>
            </a:pPr>
            <a:r>
              <a:rPr lang="pt-BR" sz="2000" dirty="0">
                <a:latin typeface="+mn-lt"/>
                <a:cs typeface="+mn-cs"/>
              </a:rPr>
              <a:t>Discutir especificidades dos atributos</a:t>
            </a: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FB1D801-F04A-4796-8CF4-C12F179843F9}" type="slidenum">
              <a:rPr lang="pt-BR" altLang="pt-BR">
                <a:solidFill>
                  <a:srgbClr val="898989"/>
                </a:solidFill>
                <a:latin typeface="Calibri" panose="020F0502020204030204" pitchFamily="34" charset="0"/>
              </a:rPr>
              <a:pPr/>
              <a:t>20</a:t>
            </a:fld>
            <a:endParaRPr lang="pt-BR" altLang="pt-BR">
              <a:solidFill>
                <a:srgbClr val="898989"/>
              </a:solidFill>
              <a:latin typeface="Calibri" panose="020F0502020204030204" pitchFamily="34" charset="0"/>
            </a:endParaRPr>
          </a:p>
        </p:txBody>
      </p:sp>
      <p:sp>
        <p:nvSpPr>
          <p:cNvPr id="5" name="Retângulo 4"/>
          <p:cNvSpPr/>
          <p:nvPr/>
        </p:nvSpPr>
        <p:spPr>
          <a:xfrm>
            <a:off x="179388" y="908050"/>
            <a:ext cx="8496300" cy="2554545"/>
          </a:xfrm>
          <a:prstGeom prst="rect">
            <a:avLst/>
          </a:prstGeom>
        </p:spPr>
        <p:txBody>
          <a:bodyPr>
            <a:spAutoFit/>
          </a:bodyPr>
          <a:lstStyle/>
          <a:p>
            <a:pPr algn="just" fontAlgn="auto">
              <a:spcBef>
                <a:spcPts val="0"/>
              </a:spcBef>
              <a:spcAft>
                <a:spcPts val="0"/>
              </a:spcAft>
              <a:defRPr/>
            </a:pPr>
            <a:r>
              <a:rPr lang="pt-BR" sz="2000" dirty="0">
                <a:latin typeface="+mn-lt"/>
                <a:cs typeface="+mn-cs"/>
              </a:rPr>
              <a:t>Define que cada ocorrência de uma entidade somente pode estar associada a uma única ocorrência de outra entidade.</a:t>
            </a: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r>
              <a:rPr lang="pt-BR" sz="2000" dirty="0">
                <a:latin typeface="+mn-lt"/>
                <a:cs typeface="+mn-cs"/>
              </a:rPr>
              <a:t>É necessário analisar os dois sentidos do relacionamento.</a:t>
            </a: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r>
              <a:rPr lang="pt-BR" sz="2000" dirty="0">
                <a:latin typeface="+mn-lt"/>
                <a:cs typeface="+mn-cs"/>
              </a:rPr>
              <a:t>Se imaginarmos duas tabelas hipotéticas separando homens e mulheres, somente será possível relacionar um homem a uma mulher e essa mulher também somente poderá estar relacionada a um homem.</a:t>
            </a:r>
          </a:p>
        </p:txBody>
      </p:sp>
      <p:sp>
        <p:nvSpPr>
          <p:cNvPr id="23558" name="Text Box 3"/>
          <p:cNvSpPr txBox="1">
            <a:spLocks noChangeArrowheads="1"/>
          </p:cNvSpPr>
          <p:nvPr/>
        </p:nvSpPr>
        <p:spPr bwMode="auto">
          <a:xfrm>
            <a:off x="1476375" y="4221088"/>
            <a:ext cx="1800225" cy="1614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Homem</a:t>
            </a:r>
          </a:p>
          <a:p>
            <a:pPr algn="ctr">
              <a:spcBef>
                <a:spcPct val="50000"/>
              </a:spcBef>
            </a:pPr>
            <a:r>
              <a:rPr lang="pt-BR" altLang="pt-BR"/>
              <a:t>A</a:t>
            </a:r>
          </a:p>
          <a:p>
            <a:pPr algn="ctr">
              <a:spcBef>
                <a:spcPct val="50000"/>
              </a:spcBef>
            </a:pPr>
            <a:r>
              <a:rPr lang="pt-BR" altLang="pt-BR"/>
              <a:t>B</a:t>
            </a:r>
          </a:p>
          <a:p>
            <a:pPr algn="ctr">
              <a:spcBef>
                <a:spcPct val="50000"/>
              </a:spcBef>
            </a:pPr>
            <a:r>
              <a:rPr lang="pt-BR" altLang="pt-BR"/>
              <a:t>C</a:t>
            </a:r>
          </a:p>
        </p:txBody>
      </p:sp>
      <p:sp>
        <p:nvSpPr>
          <p:cNvPr id="23559" name="Text Box 4"/>
          <p:cNvSpPr txBox="1">
            <a:spLocks noChangeArrowheads="1"/>
          </p:cNvSpPr>
          <p:nvPr/>
        </p:nvSpPr>
        <p:spPr bwMode="auto">
          <a:xfrm>
            <a:off x="5651500" y="4292526"/>
            <a:ext cx="1944688" cy="1614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Mulher</a:t>
            </a:r>
          </a:p>
          <a:p>
            <a:pPr algn="ctr">
              <a:spcBef>
                <a:spcPct val="50000"/>
              </a:spcBef>
            </a:pPr>
            <a:r>
              <a:rPr lang="pt-BR" altLang="pt-BR"/>
              <a:t>X</a:t>
            </a:r>
          </a:p>
          <a:p>
            <a:pPr algn="ctr">
              <a:spcBef>
                <a:spcPct val="50000"/>
              </a:spcBef>
            </a:pPr>
            <a:r>
              <a:rPr lang="pt-BR" altLang="pt-BR"/>
              <a:t>Y</a:t>
            </a:r>
          </a:p>
          <a:p>
            <a:pPr algn="ctr">
              <a:spcBef>
                <a:spcPct val="50000"/>
              </a:spcBef>
            </a:pPr>
            <a:r>
              <a:rPr lang="pt-BR" altLang="pt-BR"/>
              <a:t>Z</a:t>
            </a:r>
          </a:p>
        </p:txBody>
      </p:sp>
      <p:sp>
        <p:nvSpPr>
          <p:cNvPr id="23560" name="Line 5"/>
          <p:cNvSpPr>
            <a:spLocks noChangeShapeType="1"/>
          </p:cNvSpPr>
          <p:nvPr/>
        </p:nvSpPr>
        <p:spPr bwMode="auto">
          <a:xfrm>
            <a:off x="1476375" y="4581451"/>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3561" name="Line 6"/>
          <p:cNvSpPr>
            <a:spLocks noChangeShapeType="1"/>
          </p:cNvSpPr>
          <p:nvPr/>
        </p:nvSpPr>
        <p:spPr bwMode="auto">
          <a:xfrm>
            <a:off x="5651500" y="4724326"/>
            <a:ext cx="1944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3562" name="Line 7"/>
          <p:cNvSpPr>
            <a:spLocks noChangeShapeType="1"/>
          </p:cNvSpPr>
          <p:nvPr/>
        </p:nvSpPr>
        <p:spPr bwMode="auto">
          <a:xfrm>
            <a:off x="2555875" y="4868788"/>
            <a:ext cx="3887788"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63" name="Line 8"/>
          <p:cNvSpPr>
            <a:spLocks noChangeShapeType="1"/>
          </p:cNvSpPr>
          <p:nvPr/>
        </p:nvSpPr>
        <p:spPr bwMode="auto">
          <a:xfrm flipV="1">
            <a:off x="2627313" y="4868788"/>
            <a:ext cx="3816350"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64" name="Text Box 9"/>
          <p:cNvSpPr txBox="1">
            <a:spLocks noChangeArrowheads="1"/>
          </p:cNvSpPr>
          <p:nvPr/>
        </p:nvSpPr>
        <p:spPr bwMode="auto">
          <a:xfrm>
            <a:off x="3995738" y="4221088"/>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pt-BR" altLang="pt-BR"/>
              <a:t>Casado</a:t>
            </a:r>
          </a:p>
        </p:txBody>
      </p: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Um para Um (1:1)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2704FD9-3E21-454E-AE33-7CD3FD2105BB}" type="slidenum">
              <a:rPr lang="pt-BR" altLang="pt-BR">
                <a:solidFill>
                  <a:srgbClr val="898989"/>
                </a:solidFill>
                <a:latin typeface="Calibri" panose="020F0502020204030204" pitchFamily="34" charset="0"/>
              </a:rPr>
              <a:pPr/>
              <a:t>21</a:t>
            </a:fld>
            <a:endParaRPr lang="pt-BR" altLang="pt-BR">
              <a:solidFill>
                <a:srgbClr val="898989"/>
              </a:solidFill>
              <a:latin typeface="Calibri" panose="020F0502020204030204" pitchFamily="34" charset="0"/>
            </a:endParaRPr>
          </a:p>
        </p:txBody>
      </p:sp>
      <p:sp>
        <p:nvSpPr>
          <p:cNvPr id="5" name="Retângulo 4"/>
          <p:cNvSpPr/>
          <p:nvPr/>
        </p:nvSpPr>
        <p:spPr>
          <a:xfrm>
            <a:off x="237469" y="662484"/>
            <a:ext cx="8496300" cy="5693866"/>
          </a:xfrm>
          <a:prstGeom prst="rect">
            <a:avLst/>
          </a:prstGeom>
        </p:spPr>
        <p:txBody>
          <a:bodyPr>
            <a:spAutoFit/>
          </a:bodyPr>
          <a:lstStyle/>
          <a:p>
            <a:pPr fontAlgn="auto">
              <a:lnSpc>
                <a:spcPct val="90000"/>
              </a:lnSpc>
              <a:spcBef>
                <a:spcPct val="20000"/>
              </a:spcBef>
              <a:spcAft>
                <a:spcPts val="0"/>
              </a:spcAft>
              <a:defRPr/>
            </a:pPr>
            <a:endParaRPr lang="pt-BR" sz="2000" dirty="0">
              <a:latin typeface="+mn-lt"/>
              <a:cs typeface="+mn-cs"/>
            </a:endParaRPr>
          </a:p>
          <a:p>
            <a:pPr fontAlgn="auto">
              <a:lnSpc>
                <a:spcPct val="90000"/>
              </a:lnSpc>
              <a:spcBef>
                <a:spcPct val="20000"/>
              </a:spcBef>
              <a:spcAft>
                <a:spcPts val="0"/>
              </a:spcAft>
              <a:defRPr/>
            </a:pPr>
            <a:endParaRPr lang="pt-BR" sz="2000" dirty="0">
              <a:latin typeface="+mn-lt"/>
              <a:cs typeface="+mn-cs"/>
            </a:endParaRPr>
          </a:p>
          <a:p>
            <a:pPr fontAlgn="auto">
              <a:lnSpc>
                <a:spcPct val="90000"/>
              </a:lnSpc>
              <a:spcBef>
                <a:spcPct val="20000"/>
              </a:spcBef>
              <a:spcAft>
                <a:spcPts val="0"/>
              </a:spcAft>
              <a:defRPr/>
            </a:pPr>
            <a:r>
              <a:rPr lang="pt-BR" sz="2000" dirty="0">
                <a:latin typeface="+mn-lt"/>
                <a:cs typeface="+mn-cs"/>
              </a:rPr>
              <a:t>Assim termos uma situação tal que qualquer homem ou mulher que for casado, somente corresponderá a uma única ocorrência na tabela relacionada.</a:t>
            </a:r>
          </a:p>
          <a:p>
            <a:pPr fontAlgn="auto">
              <a:spcBef>
                <a:spcPts val="0"/>
              </a:spcBef>
              <a:spcAft>
                <a:spcPts val="0"/>
              </a:spcAft>
              <a:defRPr/>
            </a:pPr>
            <a:endParaRPr lang="pt-BR" sz="2400" dirty="0">
              <a:latin typeface="+mn-lt"/>
              <a:cs typeface="+mn-cs"/>
            </a:endParaRPr>
          </a:p>
          <a:p>
            <a:pPr fontAlgn="auto">
              <a:spcBef>
                <a:spcPts val="0"/>
              </a:spcBef>
              <a:spcAft>
                <a:spcPts val="0"/>
              </a:spcAft>
              <a:defRPr/>
            </a:pPr>
            <a:endParaRPr lang="pt-BR" sz="2400" dirty="0">
              <a:latin typeface="+mn-lt"/>
              <a:cs typeface="+mn-cs"/>
            </a:endParaRPr>
          </a:p>
          <a:p>
            <a:pPr fontAlgn="auto">
              <a:spcBef>
                <a:spcPts val="0"/>
              </a:spcBef>
              <a:spcAft>
                <a:spcPts val="0"/>
              </a:spcAft>
              <a:defRPr/>
            </a:pPr>
            <a:endParaRPr lang="pt-BR" sz="2400" dirty="0">
              <a:latin typeface="+mn-lt"/>
              <a:cs typeface="+mn-cs"/>
            </a:endParaRPr>
          </a:p>
          <a:p>
            <a:pPr fontAlgn="auto">
              <a:spcBef>
                <a:spcPts val="0"/>
              </a:spcBef>
              <a:spcAft>
                <a:spcPts val="0"/>
              </a:spcAft>
              <a:defRPr/>
            </a:pPr>
            <a:endParaRPr lang="pt-BR" sz="2400" dirty="0">
              <a:latin typeface="+mn-lt"/>
              <a:cs typeface="+mn-cs"/>
            </a:endParaRPr>
          </a:p>
          <a:p>
            <a:pPr fontAlgn="auto">
              <a:spcBef>
                <a:spcPts val="0"/>
              </a:spcBef>
              <a:spcAft>
                <a:spcPts val="0"/>
              </a:spcAft>
              <a:defRPr/>
            </a:pPr>
            <a:r>
              <a:rPr lang="pt-BR" sz="2400" dirty="0">
                <a:latin typeface="+mn-lt"/>
                <a:cs typeface="+mn-cs"/>
              </a:rPr>
              <a:t>	</a:t>
            </a:r>
          </a:p>
          <a:p>
            <a:pPr algn="just" fontAlgn="auto">
              <a:spcBef>
                <a:spcPts val="0"/>
              </a:spcBef>
              <a:spcAft>
                <a:spcPts val="0"/>
              </a:spcAft>
              <a:defRPr/>
            </a:pPr>
            <a:r>
              <a:rPr lang="pt-BR" sz="2400" dirty="0">
                <a:latin typeface="+mn-lt"/>
                <a:cs typeface="+mn-cs"/>
              </a:rPr>
              <a:t>	</a:t>
            </a:r>
            <a:r>
              <a:rPr lang="pt-BR" sz="2000" b="1" dirty="0">
                <a:latin typeface="+mn-lt"/>
                <a:cs typeface="+mn-cs"/>
              </a:rPr>
              <a:t>Um homem é casado com uma única mulher e,</a:t>
            </a:r>
          </a:p>
          <a:p>
            <a:pPr algn="just" fontAlgn="auto">
              <a:spcBef>
                <a:spcPts val="0"/>
              </a:spcBef>
              <a:spcAft>
                <a:spcPts val="0"/>
              </a:spcAft>
              <a:defRPr/>
            </a:pPr>
            <a:r>
              <a:rPr lang="pt-BR" sz="2000" b="1" dirty="0">
                <a:latin typeface="+mn-lt"/>
                <a:cs typeface="+mn-cs"/>
              </a:rPr>
              <a:t>	uma mulher é casada com um único homem.</a:t>
            </a:r>
          </a:p>
          <a:p>
            <a:pPr algn="just" fontAlgn="auto">
              <a:spcBef>
                <a:spcPts val="0"/>
              </a:spcBef>
              <a:spcAft>
                <a:spcPts val="0"/>
              </a:spcAft>
              <a:defRPr/>
            </a:pPr>
            <a:endParaRPr lang="pt-BR" sz="2000" b="1" dirty="0">
              <a:latin typeface="+mn-lt"/>
              <a:cs typeface="+mn-cs"/>
            </a:endParaRPr>
          </a:p>
          <a:p>
            <a:pPr algn="just" fontAlgn="auto">
              <a:spcBef>
                <a:spcPts val="0"/>
              </a:spcBef>
              <a:spcAft>
                <a:spcPts val="0"/>
              </a:spcAft>
              <a:defRPr/>
            </a:pPr>
            <a:r>
              <a:rPr lang="pt-BR" sz="2000" dirty="0">
                <a:latin typeface="+mn-lt"/>
                <a:cs typeface="+mn-cs"/>
              </a:rPr>
              <a:t>Devemos observar que essa é uma relação válida numa data “t” qualquer, isto é, se houver um divórcio, essa relação será rompida e pode, posteriormente, ser refeita com outra ocorrência. Observar que o tempo não está representado nem nesse e nem em outros pontos desse material, mas é bastante relevante, por exemplo, em termos de BI (Business </a:t>
            </a:r>
            <a:r>
              <a:rPr lang="pt-BR" sz="2000" dirty="0" err="1">
                <a:latin typeface="+mn-lt"/>
                <a:cs typeface="+mn-cs"/>
              </a:rPr>
              <a:t>Intelligence</a:t>
            </a:r>
            <a:r>
              <a:rPr lang="pt-BR" sz="2000" dirty="0">
                <a:latin typeface="+mn-lt"/>
                <a:cs typeface="+mn-cs"/>
              </a:rPr>
              <a:t>).</a:t>
            </a:r>
            <a:endParaRPr lang="pt-BR" sz="2400" dirty="0">
              <a:latin typeface="+mn-lt"/>
              <a:cs typeface="+mn-cs"/>
            </a:endParaRPr>
          </a:p>
        </p:txBody>
      </p:sp>
      <p:sp>
        <p:nvSpPr>
          <p:cNvPr id="24582" name="Text Box 3"/>
          <p:cNvSpPr txBox="1">
            <a:spLocks noChangeArrowheads="1"/>
          </p:cNvSpPr>
          <p:nvPr/>
        </p:nvSpPr>
        <p:spPr bwMode="auto">
          <a:xfrm>
            <a:off x="755650" y="292576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Homem</a:t>
            </a:r>
          </a:p>
        </p:txBody>
      </p:sp>
      <p:sp>
        <p:nvSpPr>
          <p:cNvPr id="24583" name="Text Box 4"/>
          <p:cNvSpPr txBox="1">
            <a:spLocks noChangeArrowheads="1"/>
          </p:cNvSpPr>
          <p:nvPr/>
        </p:nvSpPr>
        <p:spPr bwMode="auto">
          <a:xfrm>
            <a:off x="6227763" y="292576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dirty="0"/>
              <a:t>Mulher</a:t>
            </a:r>
          </a:p>
        </p:txBody>
      </p:sp>
      <p:sp>
        <p:nvSpPr>
          <p:cNvPr id="23" name="AutoShape 5"/>
          <p:cNvSpPr>
            <a:spLocks noChangeArrowheads="1"/>
          </p:cNvSpPr>
          <p:nvPr/>
        </p:nvSpPr>
        <p:spPr bwMode="auto">
          <a:xfrm>
            <a:off x="3708400" y="2852738"/>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a:latin typeface="Arial" charset="0"/>
                <a:cs typeface="+mn-cs"/>
              </a:rPr>
              <a:t>Casado</a:t>
            </a:r>
          </a:p>
        </p:txBody>
      </p:sp>
      <p:sp>
        <p:nvSpPr>
          <p:cNvPr id="24" name="Line 6"/>
          <p:cNvSpPr>
            <a:spLocks noChangeShapeType="1"/>
          </p:cNvSpPr>
          <p:nvPr/>
        </p:nvSpPr>
        <p:spPr bwMode="auto">
          <a:xfrm>
            <a:off x="2555875" y="3141663"/>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25" name="Line 7"/>
          <p:cNvSpPr>
            <a:spLocks noChangeShapeType="1"/>
          </p:cNvSpPr>
          <p:nvPr/>
        </p:nvSpPr>
        <p:spPr bwMode="auto">
          <a:xfrm>
            <a:off x="5076825" y="3141663"/>
            <a:ext cx="1150938"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24587" name="Text Box 8"/>
          <p:cNvSpPr txBox="1">
            <a:spLocks noChangeArrowheads="1"/>
          </p:cNvSpPr>
          <p:nvPr/>
        </p:nvSpPr>
        <p:spPr bwMode="auto">
          <a:xfrm>
            <a:off x="2700338" y="2781300"/>
            <a:ext cx="431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24588" name="Text Box 9"/>
          <p:cNvSpPr txBox="1">
            <a:spLocks noChangeArrowheads="1"/>
          </p:cNvSpPr>
          <p:nvPr/>
        </p:nvSpPr>
        <p:spPr bwMode="auto">
          <a:xfrm>
            <a:off x="5651500" y="2781300"/>
            <a:ext cx="431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Um para Um (1:1)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675D797-A973-4304-A78F-1DEAD8E3A0DC}" type="slidenum">
              <a:rPr lang="pt-BR" altLang="pt-BR">
                <a:solidFill>
                  <a:srgbClr val="898989"/>
                </a:solidFill>
                <a:latin typeface="Calibri" panose="020F0502020204030204" pitchFamily="34" charset="0"/>
              </a:rPr>
              <a:pPr/>
              <a:t>22</a:t>
            </a:fld>
            <a:endParaRPr lang="pt-BR" altLang="pt-BR">
              <a:solidFill>
                <a:srgbClr val="898989"/>
              </a:solidFill>
              <a:latin typeface="Calibri" panose="020F0502020204030204" pitchFamily="34" charset="0"/>
            </a:endParaRPr>
          </a:p>
        </p:txBody>
      </p:sp>
      <p:sp>
        <p:nvSpPr>
          <p:cNvPr id="6" name="Text Box 2"/>
          <p:cNvSpPr txBox="1">
            <a:spLocks noChangeArrowheads="1"/>
          </p:cNvSpPr>
          <p:nvPr/>
        </p:nvSpPr>
        <p:spPr bwMode="auto">
          <a:xfrm>
            <a:off x="179388" y="981075"/>
            <a:ext cx="8207375" cy="2816156"/>
          </a:xfrm>
          <a:prstGeom prst="rect">
            <a:avLst/>
          </a:prstGeom>
          <a:noFill/>
          <a:ln w="9525">
            <a:noFill/>
            <a:miter lim="800000"/>
            <a:headEnd/>
            <a:tailEnd/>
          </a:ln>
          <a:effectLst/>
        </p:spPr>
        <p:txBody>
          <a:bodyPr bIns="0">
            <a:spAutoFit/>
          </a:bodyPr>
          <a:lstStyle/>
          <a:p>
            <a:pPr algn="just" fontAlgn="auto">
              <a:spcBef>
                <a:spcPts val="0"/>
              </a:spcBef>
              <a:spcAft>
                <a:spcPts val="0"/>
              </a:spcAft>
              <a:defRPr/>
            </a:pPr>
            <a:r>
              <a:rPr lang="pt-BR" sz="2000" dirty="0">
                <a:latin typeface="+mn-lt"/>
                <a:cs typeface="+mn-cs"/>
                <a:sym typeface="Wingdings" pitchFamily="2" charset="2"/>
              </a:rPr>
              <a:t>Um gerente gerencia um único departamento e um departamento é gerenciado por um único gerente.</a:t>
            </a:r>
          </a:p>
          <a:p>
            <a:pPr algn="just" fontAlgn="auto">
              <a:spcBef>
                <a:spcPts val="0"/>
              </a:spcBef>
              <a:spcAft>
                <a:spcPts val="0"/>
              </a:spcAft>
              <a:defRPr/>
            </a:pPr>
            <a:endParaRPr lang="pt-BR" sz="2000" dirty="0">
              <a:latin typeface="+mn-lt"/>
              <a:cs typeface="+mn-cs"/>
              <a:sym typeface="Wingdings" pitchFamily="2" charset="2"/>
            </a:endParaRPr>
          </a:p>
          <a:p>
            <a:pPr algn="just" fontAlgn="auto">
              <a:spcBef>
                <a:spcPts val="0"/>
              </a:spcBef>
              <a:spcAft>
                <a:spcPts val="0"/>
              </a:spcAft>
              <a:defRPr/>
            </a:pPr>
            <a:endParaRPr lang="pt-BR" sz="2000" dirty="0">
              <a:latin typeface="+mn-lt"/>
              <a:cs typeface="+mn-cs"/>
              <a:sym typeface="Wingdings" pitchFamily="2" charset="2"/>
            </a:endParaRPr>
          </a:p>
          <a:p>
            <a:pPr algn="just" fontAlgn="auto">
              <a:spcBef>
                <a:spcPts val="0"/>
              </a:spcBef>
              <a:spcAft>
                <a:spcPts val="0"/>
              </a:spcAft>
              <a:defRPr/>
            </a:pPr>
            <a:endParaRPr lang="pt-BR" sz="2000" dirty="0">
              <a:latin typeface="+mn-lt"/>
              <a:cs typeface="+mn-cs"/>
              <a:sym typeface="Wingdings" pitchFamily="2" charset="2"/>
            </a:endParaRPr>
          </a:p>
          <a:p>
            <a:pPr algn="just" fontAlgn="auto">
              <a:spcBef>
                <a:spcPts val="0"/>
              </a:spcBef>
              <a:spcAft>
                <a:spcPts val="0"/>
              </a:spcAft>
              <a:defRPr/>
            </a:pPr>
            <a:endParaRPr lang="pt-BR" sz="2000" dirty="0">
              <a:latin typeface="+mn-lt"/>
              <a:cs typeface="+mn-cs"/>
              <a:sym typeface="Wingdings" pitchFamily="2" charset="2"/>
            </a:endParaRPr>
          </a:p>
          <a:p>
            <a:pPr algn="just" fontAlgn="auto">
              <a:spcBef>
                <a:spcPts val="0"/>
              </a:spcBef>
              <a:spcAft>
                <a:spcPts val="0"/>
              </a:spcAft>
              <a:defRPr/>
            </a:pPr>
            <a:endParaRPr lang="pt-BR" sz="2000" dirty="0">
              <a:latin typeface="+mn-lt"/>
              <a:cs typeface="+mn-cs"/>
              <a:sym typeface="Wingdings" pitchFamily="2" charset="2"/>
            </a:endParaRPr>
          </a:p>
          <a:p>
            <a:pPr algn="just" fontAlgn="auto">
              <a:spcBef>
                <a:spcPts val="0"/>
              </a:spcBef>
              <a:spcAft>
                <a:spcPts val="0"/>
              </a:spcAft>
              <a:defRPr/>
            </a:pPr>
            <a:endParaRPr lang="pt-BR" sz="2000" dirty="0">
              <a:latin typeface="+mn-lt"/>
              <a:cs typeface="+mn-cs"/>
              <a:sym typeface="Wingdings" pitchFamily="2" charset="2"/>
            </a:endParaRPr>
          </a:p>
          <a:p>
            <a:pPr fontAlgn="auto">
              <a:spcBef>
                <a:spcPts val="0"/>
              </a:spcBef>
              <a:spcAft>
                <a:spcPts val="0"/>
              </a:spcAft>
              <a:defRPr/>
            </a:pPr>
            <a:r>
              <a:rPr lang="pt-BR" sz="2000" dirty="0">
                <a:latin typeface="+mn-lt"/>
                <a:cs typeface="+mn-cs"/>
              </a:rPr>
              <a:t>	</a:t>
            </a:r>
          </a:p>
        </p:txBody>
      </p:sp>
      <p:sp>
        <p:nvSpPr>
          <p:cNvPr id="25606" name="Text Box 3"/>
          <p:cNvSpPr txBox="1">
            <a:spLocks noChangeArrowheads="1"/>
          </p:cNvSpPr>
          <p:nvPr/>
        </p:nvSpPr>
        <p:spPr bwMode="auto">
          <a:xfrm>
            <a:off x="612775" y="2565400"/>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Gerente</a:t>
            </a:r>
          </a:p>
        </p:txBody>
      </p:sp>
      <p:sp>
        <p:nvSpPr>
          <p:cNvPr id="25607" name="Text Box 4"/>
          <p:cNvSpPr txBox="1">
            <a:spLocks noChangeArrowheads="1"/>
          </p:cNvSpPr>
          <p:nvPr/>
        </p:nvSpPr>
        <p:spPr bwMode="auto">
          <a:xfrm>
            <a:off x="6084888" y="2492375"/>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Departamento</a:t>
            </a:r>
          </a:p>
        </p:txBody>
      </p:sp>
      <p:sp>
        <p:nvSpPr>
          <p:cNvPr id="9" name="AutoShape 5"/>
          <p:cNvSpPr>
            <a:spLocks noChangeArrowheads="1"/>
          </p:cNvSpPr>
          <p:nvPr/>
        </p:nvSpPr>
        <p:spPr bwMode="auto">
          <a:xfrm>
            <a:off x="3563938" y="2420938"/>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Gerencia</a:t>
            </a:r>
          </a:p>
        </p:txBody>
      </p:sp>
      <p:sp>
        <p:nvSpPr>
          <p:cNvPr id="10" name="Line 6"/>
          <p:cNvSpPr>
            <a:spLocks noChangeShapeType="1"/>
          </p:cNvSpPr>
          <p:nvPr/>
        </p:nvSpPr>
        <p:spPr bwMode="auto">
          <a:xfrm>
            <a:off x="2413000" y="2708275"/>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1" name="Line 7"/>
          <p:cNvSpPr>
            <a:spLocks noChangeShapeType="1"/>
          </p:cNvSpPr>
          <p:nvPr/>
        </p:nvSpPr>
        <p:spPr bwMode="auto">
          <a:xfrm>
            <a:off x="4932363" y="2708275"/>
            <a:ext cx="1150937"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25611" name="Text Box 8"/>
          <p:cNvSpPr txBox="1">
            <a:spLocks noChangeArrowheads="1"/>
          </p:cNvSpPr>
          <p:nvPr/>
        </p:nvSpPr>
        <p:spPr bwMode="auto">
          <a:xfrm>
            <a:off x="2627313" y="227647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25612" name="Text Box 9"/>
          <p:cNvSpPr txBox="1">
            <a:spLocks noChangeArrowheads="1"/>
          </p:cNvSpPr>
          <p:nvPr/>
        </p:nvSpPr>
        <p:spPr bwMode="auto">
          <a:xfrm>
            <a:off x="5580063" y="227647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Um para Um (1:1)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5A02245-5737-421A-A458-2BC56C442B0E}" type="slidenum">
              <a:rPr lang="pt-BR" altLang="pt-BR">
                <a:solidFill>
                  <a:srgbClr val="898989"/>
                </a:solidFill>
                <a:latin typeface="Calibri" panose="020F0502020204030204" pitchFamily="34" charset="0"/>
              </a:rPr>
              <a:pPr/>
              <a:t>23</a:t>
            </a:fld>
            <a:endParaRPr lang="pt-BR" altLang="pt-BR">
              <a:solidFill>
                <a:srgbClr val="898989"/>
              </a:solidFill>
              <a:latin typeface="Calibri" panose="020F0502020204030204" pitchFamily="34" charset="0"/>
            </a:endParaRPr>
          </a:p>
        </p:txBody>
      </p:sp>
      <p:sp>
        <p:nvSpPr>
          <p:cNvPr id="6" name="Text Box 2"/>
          <p:cNvSpPr txBox="1">
            <a:spLocks noChangeArrowheads="1"/>
          </p:cNvSpPr>
          <p:nvPr/>
        </p:nvSpPr>
        <p:spPr bwMode="auto">
          <a:xfrm>
            <a:off x="323850" y="1125538"/>
            <a:ext cx="8207375" cy="4662815"/>
          </a:xfrm>
          <a:prstGeom prst="rect">
            <a:avLst/>
          </a:prstGeom>
          <a:noFill/>
          <a:ln w="25400">
            <a:noFill/>
            <a:miter lim="800000"/>
            <a:headEnd/>
            <a:tailEnd/>
          </a:ln>
          <a:effectLst/>
        </p:spPr>
        <p:txBody>
          <a:bodyPr bIns="0">
            <a:spAutoFit/>
          </a:bodyPr>
          <a:lstStyle/>
          <a:p>
            <a:pPr algn="just" fontAlgn="auto">
              <a:spcBef>
                <a:spcPts val="0"/>
              </a:spcBef>
              <a:spcAft>
                <a:spcPts val="0"/>
              </a:spcAft>
              <a:defRPr/>
            </a:pPr>
            <a:r>
              <a:rPr lang="pt-BR" sz="2000" dirty="0">
                <a:latin typeface="+mn-lt"/>
                <a:cs typeface="+mn-cs"/>
              </a:rPr>
              <a:t>Define que cada ocorrência de uma entidade pode estar associada com uma ou várias ocorrências em outra entidade. Todavia, cada ocorrência da entidade relacionada somente pode estar associada a uma única ocorrência da primeira entidade.</a:t>
            </a: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r>
              <a:rPr lang="pt-BR" sz="2000" dirty="0">
                <a:latin typeface="+mn-lt"/>
                <a:cs typeface="+mn-cs"/>
              </a:rPr>
              <a:t>	</a:t>
            </a:r>
          </a:p>
          <a:p>
            <a:pPr algn="just" fontAlgn="auto">
              <a:spcBef>
                <a:spcPts val="0"/>
              </a:spcBef>
              <a:spcAft>
                <a:spcPts val="0"/>
              </a:spcAft>
              <a:defRPr/>
            </a:pPr>
            <a:r>
              <a:rPr lang="pt-BR" sz="2000" dirty="0">
                <a:latin typeface="+mn-lt"/>
                <a:cs typeface="+mn-cs"/>
              </a:rPr>
              <a:t>Um casal pode ter nenhum, um ou vários filhos, todavia que qualquer filho sempre pertence a um casal.</a:t>
            </a:r>
          </a:p>
          <a:p>
            <a:pPr algn="just" fontAlgn="auto">
              <a:spcBef>
                <a:spcPts val="0"/>
              </a:spcBef>
              <a:spcAft>
                <a:spcPts val="0"/>
              </a:spcAft>
              <a:defRPr/>
            </a:pPr>
            <a:r>
              <a:rPr lang="pt-BR" sz="2000" dirty="0">
                <a:latin typeface="+mn-lt"/>
                <a:cs typeface="+mn-cs"/>
              </a:rPr>
              <a:t>	</a:t>
            </a:r>
          </a:p>
        </p:txBody>
      </p:sp>
      <p:sp>
        <p:nvSpPr>
          <p:cNvPr id="26630" name="Text Box 3"/>
          <p:cNvSpPr txBox="1">
            <a:spLocks noChangeArrowheads="1"/>
          </p:cNvSpPr>
          <p:nvPr/>
        </p:nvSpPr>
        <p:spPr bwMode="auto">
          <a:xfrm>
            <a:off x="900113" y="378936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dirty="0"/>
              <a:t>Casal</a:t>
            </a:r>
          </a:p>
        </p:txBody>
      </p:sp>
      <p:sp>
        <p:nvSpPr>
          <p:cNvPr id="26631" name="Text Box 4"/>
          <p:cNvSpPr txBox="1">
            <a:spLocks noChangeArrowheads="1"/>
          </p:cNvSpPr>
          <p:nvPr/>
        </p:nvSpPr>
        <p:spPr bwMode="auto">
          <a:xfrm>
            <a:off x="6372225" y="378936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Filhos</a:t>
            </a:r>
          </a:p>
        </p:txBody>
      </p:sp>
      <p:sp>
        <p:nvSpPr>
          <p:cNvPr id="9" name="AutoShape 5"/>
          <p:cNvSpPr>
            <a:spLocks noChangeArrowheads="1"/>
          </p:cNvSpPr>
          <p:nvPr/>
        </p:nvSpPr>
        <p:spPr bwMode="auto">
          <a:xfrm>
            <a:off x="3852863" y="3716338"/>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a:latin typeface="Arial" charset="0"/>
                <a:cs typeface="+mn-cs"/>
              </a:rPr>
              <a:t>Possui</a:t>
            </a:r>
          </a:p>
        </p:txBody>
      </p:sp>
      <p:sp>
        <p:nvSpPr>
          <p:cNvPr id="10" name="Line 6"/>
          <p:cNvSpPr>
            <a:spLocks noChangeShapeType="1"/>
          </p:cNvSpPr>
          <p:nvPr/>
        </p:nvSpPr>
        <p:spPr bwMode="auto">
          <a:xfrm>
            <a:off x="2700338" y="4005263"/>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1" name="Line 7"/>
          <p:cNvSpPr>
            <a:spLocks noChangeShapeType="1"/>
          </p:cNvSpPr>
          <p:nvPr/>
        </p:nvSpPr>
        <p:spPr bwMode="auto">
          <a:xfrm>
            <a:off x="5221288" y="4005263"/>
            <a:ext cx="1150937"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26635" name="Text Box 8"/>
          <p:cNvSpPr txBox="1">
            <a:spLocks noChangeArrowheads="1"/>
          </p:cNvSpPr>
          <p:nvPr/>
        </p:nvSpPr>
        <p:spPr bwMode="auto">
          <a:xfrm>
            <a:off x="2844800" y="3644900"/>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26636" name="Text Box 9"/>
          <p:cNvSpPr txBox="1">
            <a:spLocks noChangeArrowheads="1"/>
          </p:cNvSpPr>
          <p:nvPr/>
        </p:nvSpPr>
        <p:spPr bwMode="auto">
          <a:xfrm>
            <a:off x="5795963" y="3644900"/>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N</a:t>
            </a:r>
          </a:p>
        </p:txBody>
      </p: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Um para Muitos (1:N)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044683F-A743-4F24-B3CC-6CB770B28003}" type="slidenum">
              <a:rPr lang="pt-BR" altLang="pt-BR">
                <a:solidFill>
                  <a:srgbClr val="898989"/>
                </a:solidFill>
                <a:latin typeface="Calibri" panose="020F0502020204030204" pitchFamily="34" charset="0"/>
              </a:rPr>
              <a:pPr/>
              <a:t>24</a:t>
            </a:fld>
            <a:endParaRPr lang="pt-BR" altLang="pt-BR">
              <a:solidFill>
                <a:srgbClr val="898989"/>
              </a:solidFill>
              <a:latin typeface="Calibri" panose="020F0502020204030204" pitchFamily="34" charset="0"/>
            </a:endParaRPr>
          </a:p>
        </p:txBody>
      </p:sp>
      <p:sp>
        <p:nvSpPr>
          <p:cNvPr id="6" name="Text Box 2"/>
          <p:cNvSpPr txBox="1">
            <a:spLocks noChangeArrowheads="1"/>
          </p:cNvSpPr>
          <p:nvPr/>
        </p:nvSpPr>
        <p:spPr bwMode="auto">
          <a:xfrm>
            <a:off x="179388" y="1125538"/>
            <a:ext cx="8640762" cy="969496"/>
          </a:xfrm>
          <a:prstGeom prst="rect">
            <a:avLst/>
          </a:prstGeom>
          <a:noFill/>
          <a:ln w="9525">
            <a:noFill/>
            <a:miter lim="800000"/>
            <a:headEnd/>
            <a:tailEnd/>
          </a:ln>
          <a:effectLst/>
        </p:spPr>
        <p:txBody>
          <a:bodyPr bIns="0">
            <a:spAutoFit/>
          </a:bodyPr>
          <a:lstStyle/>
          <a:p>
            <a:pPr algn="just" fontAlgn="auto">
              <a:spcBef>
                <a:spcPts val="0"/>
              </a:spcBef>
              <a:spcAft>
                <a:spcPts val="0"/>
              </a:spcAft>
              <a:defRPr/>
            </a:pPr>
            <a:r>
              <a:rPr lang="pt-BR" sz="2000" dirty="0">
                <a:latin typeface="+mn-lt"/>
                <a:cs typeface="+mn-cs"/>
                <a:sym typeface="Wingdings" pitchFamily="2" charset="2"/>
              </a:rPr>
              <a:t>Um cliente pode comprar em um ou mais Pedidos, todavia cada pedido pertence somente a um e somente um cliente.</a:t>
            </a:r>
          </a:p>
          <a:p>
            <a:pPr algn="just" fontAlgn="auto">
              <a:spcBef>
                <a:spcPts val="0"/>
              </a:spcBef>
              <a:spcAft>
                <a:spcPts val="0"/>
              </a:spcAft>
              <a:defRPr/>
            </a:pPr>
            <a:r>
              <a:rPr lang="pt-BR" sz="2000" dirty="0">
                <a:latin typeface="+mn-lt"/>
                <a:cs typeface="+mn-cs"/>
              </a:rPr>
              <a:t>	</a:t>
            </a:r>
          </a:p>
        </p:txBody>
      </p:sp>
      <p:sp>
        <p:nvSpPr>
          <p:cNvPr id="27654" name="Text Box 3"/>
          <p:cNvSpPr txBox="1">
            <a:spLocks noChangeArrowheads="1"/>
          </p:cNvSpPr>
          <p:nvPr/>
        </p:nvSpPr>
        <p:spPr bwMode="auto">
          <a:xfrm>
            <a:off x="900113" y="299561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Cliente</a:t>
            </a:r>
          </a:p>
        </p:txBody>
      </p:sp>
      <p:sp>
        <p:nvSpPr>
          <p:cNvPr id="27655" name="Text Box 4"/>
          <p:cNvSpPr txBox="1">
            <a:spLocks noChangeArrowheads="1"/>
          </p:cNvSpPr>
          <p:nvPr/>
        </p:nvSpPr>
        <p:spPr bwMode="auto">
          <a:xfrm>
            <a:off x="6372225" y="299561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Pedido</a:t>
            </a:r>
          </a:p>
        </p:txBody>
      </p:sp>
      <p:sp>
        <p:nvSpPr>
          <p:cNvPr id="9" name="AutoShape 5"/>
          <p:cNvSpPr>
            <a:spLocks noChangeArrowheads="1"/>
          </p:cNvSpPr>
          <p:nvPr/>
        </p:nvSpPr>
        <p:spPr bwMode="auto">
          <a:xfrm>
            <a:off x="3852863" y="2922588"/>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Comprar</a:t>
            </a:r>
          </a:p>
        </p:txBody>
      </p:sp>
      <p:sp>
        <p:nvSpPr>
          <p:cNvPr id="10" name="Line 6"/>
          <p:cNvSpPr>
            <a:spLocks noChangeShapeType="1"/>
          </p:cNvSpPr>
          <p:nvPr/>
        </p:nvSpPr>
        <p:spPr bwMode="auto">
          <a:xfrm>
            <a:off x="2700338" y="3211513"/>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1" name="Line 7"/>
          <p:cNvSpPr>
            <a:spLocks noChangeShapeType="1"/>
          </p:cNvSpPr>
          <p:nvPr/>
        </p:nvSpPr>
        <p:spPr bwMode="auto">
          <a:xfrm>
            <a:off x="5221288" y="3211513"/>
            <a:ext cx="1150937"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27659" name="Text Box 8"/>
          <p:cNvSpPr txBox="1">
            <a:spLocks noChangeArrowheads="1"/>
          </p:cNvSpPr>
          <p:nvPr/>
        </p:nvSpPr>
        <p:spPr bwMode="auto">
          <a:xfrm>
            <a:off x="2844800" y="2851150"/>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27660" name="Text Box 9"/>
          <p:cNvSpPr txBox="1">
            <a:spLocks noChangeArrowheads="1"/>
          </p:cNvSpPr>
          <p:nvPr/>
        </p:nvSpPr>
        <p:spPr bwMode="auto">
          <a:xfrm>
            <a:off x="5795963" y="2851150"/>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N</a:t>
            </a:r>
          </a:p>
        </p:txBody>
      </p: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Um para Muitos (1:N)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576B904-04A0-4D49-B64B-7A5A8DF0FDAB}" type="slidenum">
              <a:rPr lang="pt-BR" altLang="pt-BR">
                <a:solidFill>
                  <a:srgbClr val="898989"/>
                </a:solidFill>
                <a:latin typeface="Calibri" panose="020F0502020204030204" pitchFamily="34" charset="0"/>
              </a:rPr>
              <a:pPr/>
              <a:t>25</a:t>
            </a:fld>
            <a:endParaRPr lang="pt-BR" altLang="pt-BR">
              <a:solidFill>
                <a:srgbClr val="898989"/>
              </a:solidFill>
              <a:latin typeface="Calibri" panose="020F0502020204030204" pitchFamily="34" charset="0"/>
            </a:endParaRPr>
          </a:p>
        </p:txBody>
      </p:sp>
      <p:sp>
        <p:nvSpPr>
          <p:cNvPr id="6" name="Text Box 2"/>
          <p:cNvSpPr txBox="1">
            <a:spLocks noChangeArrowheads="1"/>
          </p:cNvSpPr>
          <p:nvPr/>
        </p:nvSpPr>
        <p:spPr bwMode="auto">
          <a:xfrm>
            <a:off x="323850" y="981075"/>
            <a:ext cx="8207375" cy="4970591"/>
          </a:xfrm>
          <a:prstGeom prst="rect">
            <a:avLst/>
          </a:prstGeom>
          <a:noFill/>
          <a:ln w="9525">
            <a:noFill/>
            <a:miter lim="800000"/>
            <a:headEnd/>
            <a:tailEnd/>
          </a:ln>
          <a:effectLst/>
        </p:spPr>
        <p:txBody>
          <a:bodyPr bIns="0">
            <a:spAutoFit/>
          </a:bodyPr>
          <a:lstStyle/>
          <a:p>
            <a:pPr algn="just" fontAlgn="auto">
              <a:spcBef>
                <a:spcPts val="0"/>
              </a:spcBef>
              <a:spcAft>
                <a:spcPts val="0"/>
              </a:spcAft>
              <a:defRPr/>
            </a:pPr>
            <a:r>
              <a:rPr lang="pt-BR" sz="2000" dirty="0">
                <a:latin typeface="+mn-lt"/>
                <a:cs typeface="+mn-cs"/>
              </a:rPr>
              <a:t>Quando cada ocorrência de uma entidade pode estar associada com uma ou várias ocorrências de outra entidade e, simultaneamente, cada ocorrência da segunda entidade pode estar associada com uma ou várias ocorrências da primeira entidade.</a:t>
            </a:r>
          </a:p>
          <a:p>
            <a:pPr algn="just" fontAlgn="auto">
              <a:spcBef>
                <a:spcPts val="0"/>
              </a:spcBef>
              <a:spcAft>
                <a:spcPts val="0"/>
              </a:spcAft>
              <a:defRPr/>
            </a:pPr>
            <a:r>
              <a:rPr lang="pt-BR" sz="2000" dirty="0">
                <a:latin typeface="+mn-lt"/>
                <a:cs typeface="+mn-cs"/>
              </a:rPr>
              <a:t>	</a:t>
            </a: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r>
              <a:rPr lang="pt-BR" sz="2000" dirty="0">
                <a:latin typeface="+mn-lt"/>
                <a:cs typeface="+mn-cs"/>
              </a:rPr>
              <a:t>	</a:t>
            </a:r>
          </a:p>
          <a:p>
            <a:pPr algn="just" fontAlgn="auto">
              <a:spcBef>
                <a:spcPts val="0"/>
              </a:spcBef>
              <a:spcAft>
                <a:spcPts val="0"/>
              </a:spcAft>
              <a:defRPr/>
            </a:pPr>
            <a:r>
              <a:rPr lang="pt-BR" sz="2000" dirty="0">
                <a:latin typeface="+mn-lt"/>
                <a:cs typeface="+mn-cs"/>
              </a:rPr>
              <a:t>Um estudante cursa “m” disciplinas, mas podemos ter estudantes cursando somente uma ou mesmo nenhuma disciplina.</a:t>
            </a:r>
          </a:p>
          <a:p>
            <a:pPr algn="just" fontAlgn="auto">
              <a:spcBef>
                <a:spcPts val="0"/>
              </a:spcBef>
              <a:spcAft>
                <a:spcPts val="0"/>
              </a:spcAft>
              <a:defRPr/>
            </a:pPr>
            <a:r>
              <a:rPr lang="pt-BR" sz="2000" dirty="0">
                <a:latin typeface="+mn-lt"/>
                <a:cs typeface="+mn-cs"/>
              </a:rPr>
              <a:t>Já cada disciplina é cursada por um, nenhum ou vários estudantes, ou seja, “n” estudantes.</a:t>
            </a:r>
          </a:p>
          <a:p>
            <a:pPr algn="just" fontAlgn="auto">
              <a:spcBef>
                <a:spcPts val="0"/>
              </a:spcBef>
              <a:spcAft>
                <a:spcPts val="0"/>
              </a:spcAft>
              <a:defRPr/>
            </a:pPr>
            <a:r>
              <a:rPr lang="pt-BR" sz="2000" dirty="0">
                <a:latin typeface="+mn-lt"/>
                <a:cs typeface="+mn-cs"/>
              </a:rPr>
              <a:t>	</a:t>
            </a:r>
          </a:p>
        </p:txBody>
      </p:sp>
      <p:sp>
        <p:nvSpPr>
          <p:cNvPr id="28678" name="Text Box 3"/>
          <p:cNvSpPr txBox="1">
            <a:spLocks noChangeArrowheads="1"/>
          </p:cNvSpPr>
          <p:nvPr/>
        </p:nvSpPr>
        <p:spPr bwMode="auto">
          <a:xfrm>
            <a:off x="828675" y="357346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Estudante</a:t>
            </a:r>
          </a:p>
        </p:txBody>
      </p:sp>
      <p:sp>
        <p:nvSpPr>
          <p:cNvPr id="28679" name="Text Box 4"/>
          <p:cNvSpPr txBox="1">
            <a:spLocks noChangeArrowheads="1"/>
          </p:cNvSpPr>
          <p:nvPr/>
        </p:nvSpPr>
        <p:spPr bwMode="auto">
          <a:xfrm>
            <a:off x="6300788" y="357346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Disciplina</a:t>
            </a:r>
          </a:p>
        </p:txBody>
      </p:sp>
      <p:sp>
        <p:nvSpPr>
          <p:cNvPr id="9" name="AutoShape 5"/>
          <p:cNvSpPr>
            <a:spLocks noChangeArrowheads="1"/>
          </p:cNvSpPr>
          <p:nvPr/>
        </p:nvSpPr>
        <p:spPr bwMode="auto">
          <a:xfrm>
            <a:off x="3781425" y="3500438"/>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a:latin typeface="Arial" charset="0"/>
                <a:cs typeface="+mn-cs"/>
              </a:rPr>
              <a:t>Cursa</a:t>
            </a:r>
          </a:p>
        </p:txBody>
      </p:sp>
      <p:sp>
        <p:nvSpPr>
          <p:cNvPr id="10" name="Line 6"/>
          <p:cNvSpPr>
            <a:spLocks noChangeShapeType="1"/>
          </p:cNvSpPr>
          <p:nvPr/>
        </p:nvSpPr>
        <p:spPr bwMode="auto">
          <a:xfrm>
            <a:off x="2628900" y="3789363"/>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1" name="Line 7"/>
          <p:cNvSpPr>
            <a:spLocks noChangeShapeType="1"/>
          </p:cNvSpPr>
          <p:nvPr/>
        </p:nvSpPr>
        <p:spPr bwMode="auto">
          <a:xfrm>
            <a:off x="5149850" y="3789363"/>
            <a:ext cx="1150938"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28683" name="Text Box 8"/>
          <p:cNvSpPr txBox="1">
            <a:spLocks noChangeArrowheads="1"/>
          </p:cNvSpPr>
          <p:nvPr/>
        </p:nvSpPr>
        <p:spPr bwMode="auto">
          <a:xfrm>
            <a:off x="2773363" y="3429000"/>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m</a:t>
            </a:r>
          </a:p>
        </p:txBody>
      </p:sp>
      <p:sp>
        <p:nvSpPr>
          <p:cNvPr id="28684" name="Text Box 9"/>
          <p:cNvSpPr txBox="1">
            <a:spLocks noChangeArrowheads="1"/>
          </p:cNvSpPr>
          <p:nvPr/>
        </p:nvSpPr>
        <p:spPr bwMode="auto">
          <a:xfrm>
            <a:off x="5724525" y="3429000"/>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n</a:t>
            </a:r>
          </a:p>
        </p:txBody>
      </p: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Muitos para Muitos (N:N)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992BA4C-35F8-4831-92CE-5DDCD753D526}" type="slidenum">
              <a:rPr lang="pt-BR" altLang="pt-BR">
                <a:solidFill>
                  <a:srgbClr val="898989"/>
                </a:solidFill>
                <a:latin typeface="Calibri" panose="020F0502020204030204" pitchFamily="34" charset="0"/>
              </a:rPr>
              <a:pPr/>
              <a:t>26</a:t>
            </a:fld>
            <a:endParaRPr lang="pt-BR" altLang="pt-BR">
              <a:solidFill>
                <a:srgbClr val="898989"/>
              </a:solidFill>
              <a:latin typeface="Calibri" panose="020F0502020204030204" pitchFamily="34" charset="0"/>
            </a:endParaRPr>
          </a:p>
        </p:txBody>
      </p:sp>
      <p:sp>
        <p:nvSpPr>
          <p:cNvPr id="6" name="Text Box 2"/>
          <p:cNvSpPr txBox="1">
            <a:spLocks noChangeArrowheads="1"/>
          </p:cNvSpPr>
          <p:nvPr/>
        </p:nvSpPr>
        <p:spPr bwMode="auto">
          <a:xfrm>
            <a:off x="252413" y="1054100"/>
            <a:ext cx="8207375" cy="1585049"/>
          </a:xfrm>
          <a:prstGeom prst="rect">
            <a:avLst/>
          </a:prstGeom>
          <a:noFill/>
          <a:ln w="9525">
            <a:noFill/>
            <a:miter lim="800000"/>
            <a:headEnd/>
            <a:tailEnd/>
          </a:ln>
          <a:effectLst/>
        </p:spPr>
        <p:txBody>
          <a:bodyPr bIns="0">
            <a:spAutoFit/>
          </a:bodyPr>
          <a:lstStyle/>
          <a:p>
            <a:pPr algn="just" fontAlgn="auto">
              <a:spcBef>
                <a:spcPts val="0"/>
              </a:spcBef>
              <a:spcAft>
                <a:spcPts val="0"/>
              </a:spcAft>
              <a:defRPr/>
            </a:pPr>
            <a:r>
              <a:rPr lang="pt-BR" sz="2000" dirty="0">
                <a:latin typeface="+mn-lt"/>
                <a:cs typeface="+mn-cs"/>
                <a:sym typeface="Wingdings" pitchFamily="2" charset="2"/>
              </a:rPr>
              <a:t>Um Pedido pode conter vários Produtos. Já cada Produto pode constar em nenhum, um ou vários Pedidos.</a:t>
            </a: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r>
              <a:rPr lang="pt-BR" sz="2000" dirty="0">
                <a:latin typeface="+mn-lt"/>
                <a:cs typeface="+mn-cs"/>
              </a:rPr>
              <a:t>	</a:t>
            </a:r>
          </a:p>
        </p:txBody>
      </p:sp>
      <p:sp>
        <p:nvSpPr>
          <p:cNvPr id="29702" name="Text Box 3"/>
          <p:cNvSpPr txBox="1">
            <a:spLocks noChangeArrowheads="1"/>
          </p:cNvSpPr>
          <p:nvPr/>
        </p:nvSpPr>
        <p:spPr bwMode="auto">
          <a:xfrm>
            <a:off x="755650" y="2708275"/>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dirty="0"/>
              <a:t>Pedido</a:t>
            </a:r>
          </a:p>
        </p:txBody>
      </p:sp>
      <p:sp>
        <p:nvSpPr>
          <p:cNvPr id="29703" name="Text Box 4"/>
          <p:cNvSpPr txBox="1">
            <a:spLocks noChangeArrowheads="1"/>
          </p:cNvSpPr>
          <p:nvPr/>
        </p:nvSpPr>
        <p:spPr bwMode="auto">
          <a:xfrm>
            <a:off x="6156325" y="2708275"/>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dirty="0"/>
              <a:t>Produto</a:t>
            </a:r>
          </a:p>
        </p:txBody>
      </p:sp>
      <p:sp>
        <p:nvSpPr>
          <p:cNvPr id="9" name="AutoShape 5"/>
          <p:cNvSpPr>
            <a:spLocks noChangeArrowheads="1"/>
          </p:cNvSpPr>
          <p:nvPr/>
        </p:nvSpPr>
        <p:spPr bwMode="auto">
          <a:xfrm>
            <a:off x="3708400" y="2635250"/>
            <a:ext cx="1368425" cy="576263"/>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Contém</a:t>
            </a:r>
          </a:p>
        </p:txBody>
      </p:sp>
      <p:sp>
        <p:nvSpPr>
          <p:cNvPr id="29705" name="Line 6"/>
          <p:cNvSpPr>
            <a:spLocks noChangeShapeType="1"/>
          </p:cNvSpPr>
          <p:nvPr/>
        </p:nvSpPr>
        <p:spPr bwMode="auto">
          <a:xfrm>
            <a:off x="2555875" y="2924175"/>
            <a:ext cx="1152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9706" name="Line 7"/>
          <p:cNvSpPr>
            <a:spLocks noChangeShapeType="1"/>
          </p:cNvSpPr>
          <p:nvPr/>
        </p:nvSpPr>
        <p:spPr bwMode="auto">
          <a:xfrm>
            <a:off x="5005388" y="2924175"/>
            <a:ext cx="11509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9707" name="Text Box 8"/>
          <p:cNvSpPr txBox="1">
            <a:spLocks noChangeArrowheads="1"/>
          </p:cNvSpPr>
          <p:nvPr/>
        </p:nvSpPr>
        <p:spPr bwMode="auto">
          <a:xfrm>
            <a:off x="2700338" y="256381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m</a:t>
            </a:r>
          </a:p>
        </p:txBody>
      </p:sp>
      <p:sp>
        <p:nvSpPr>
          <p:cNvPr id="29708" name="Text Box 9"/>
          <p:cNvSpPr txBox="1">
            <a:spLocks noChangeArrowheads="1"/>
          </p:cNvSpPr>
          <p:nvPr/>
        </p:nvSpPr>
        <p:spPr bwMode="auto">
          <a:xfrm>
            <a:off x="5580063" y="256381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n</a:t>
            </a:r>
          </a:p>
        </p:txBody>
      </p: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Muitos para Muitos (N:N)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88D7881-B669-40A6-980B-21A5EC143AC2}" type="slidenum">
              <a:rPr lang="pt-BR" altLang="pt-BR">
                <a:solidFill>
                  <a:srgbClr val="898989"/>
                </a:solidFill>
                <a:latin typeface="Calibri" panose="020F0502020204030204" pitchFamily="34" charset="0"/>
              </a:rPr>
              <a:pPr/>
              <a:t>27</a:t>
            </a:fld>
            <a:endParaRPr lang="pt-BR" altLang="pt-BR">
              <a:solidFill>
                <a:srgbClr val="898989"/>
              </a:solidFill>
              <a:latin typeface="Calibri" panose="020F0502020204030204" pitchFamily="34" charset="0"/>
            </a:endParaRPr>
          </a:p>
        </p:txBody>
      </p:sp>
      <p:sp>
        <p:nvSpPr>
          <p:cNvPr id="30725" name="Retângulo 5"/>
          <p:cNvSpPr>
            <a:spLocks noChangeArrowheads="1"/>
          </p:cNvSpPr>
          <p:nvPr/>
        </p:nvSpPr>
        <p:spPr bwMode="auto">
          <a:xfrm>
            <a:off x="179388" y="1125538"/>
            <a:ext cx="864076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lnSpc>
                <a:spcPct val="150000"/>
              </a:lnSpc>
            </a:pPr>
            <a:r>
              <a:rPr lang="pt-BR" altLang="pt-BR" sz="2000" dirty="0">
                <a:latin typeface="Calibri" panose="020F0502020204030204" pitchFamily="34" charset="0"/>
                <a:sym typeface="Wingdings" panose="05000000000000000000" pitchFamily="2" charset="2"/>
              </a:rPr>
              <a:t>Esse tipo de relacionamento somente é possível na modelagem lógica de dados, não sendo possível implementá-lo em bancos de dados relacionais. Ele será transformado em dois relacionamentos um-para-muitos e uma Entidade Associativa será criada. </a:t>
            </a:r>
          </a:p>
          <a:p>
            <a:pPr algn="just">
              <a:lnSpc>
                <a:spcPct val="150000"/>
              </a:lnSpc>
            </a:pPr>
            <a:r>
              <a:rPr lang="pt-BR" altLang="pt-BR" sz="2000" dirty="0">
                <a:latin typeface="Calibri" panose="020F0502020204030204" pitchFamily="34" charset="0"/>
                <a:sym typeface="Wingdings" panose="05000000000000000000" pitchFamily="2" charset="2"/>
              </a:rPr>
              <a:t>Esse é outro e importante aspecto a ser estudado nas Formas Normais.</a:t>
            </a: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Muitos para Muitos (N:N)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a:xfrm>
            <a:off x="6660232" y="6252185"/>
            <a:ext cx="2133600" cy="365125"/>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76AE4E2-2B29-4220-8500-54FA48E88A41}" type="slidenum">
              <a:rPr lang="pt-BR" altLang="pt-BR">
                <a:solidFill>
                  <a:srgbClr val="898989"/>
                </a:solidFill>
                <a:latin typeface="Calibri" panose="020F0502020204030204" pitchFamily="34" charset="0"/>
              </a:rPr>
              <a:pPr/>
              <a:t>28</a:t>
            </a:fld>
            <a:endParaRPr lang="pt-BR" altLang="pt-BR">
              <a:solidFill>
                <a:srgbClr val="898989"/>
              </a:solidFill>
              <a:latin typeface="Calibri" panose="020F0502020204030204" pitchFamily="34" charset="0"/>
            </a:endParaRPr>
          </a:p>
        </p:txBody>
      </p:sp>
      <p:sp>
        <p:nvSpPr>
          <p:cNvPr id="31749" name="Retângulo 5"/>
          <p:cNvSpPr>
            <a:spLocks noChangeArrowheads="1"/>
          </p:cNvSpPr>
          <p:nvPr/>
        </p:nvSpPr>
        <p:spPr bwMode="auto">
          <a:xfrm>
            <a:off x="250825" y="830455"/>
            <a:ext cx="86423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lnSpc>
                <a:spcPct val="150000"/>
              </a:lnSpc>
            </a:pPr>
            <a:r>
              <a:rPr lang="pt-BR" altLang="pt-BR" sz="2000" dirty="0">
                <a:latin typeface="Calibri" panose="020F0502020204030204" pitchFamily="34" charset="0"/>
                <a:sym typeface="Wingdings" panose="05000000000000000000" pitchFamily="2" charset="2"/>
              </a:rPr>
              <a:t>Representada de forma a indicar as situações anteriormente descritas, quanto a ocorrências. No caso, cada gerente e departamento estão associados como num casamento, mas um cliente pode ter mais de um pedido. No caso, somente se considera cliente quem fez ao menos um pedido e todo gerente deve estar ligado a um departamento. Também não temos departamento sem gerente ou pedido sem cliente. Já um cliente pode ter “N” pedidos. Assim 1 e “N” são os máximos possíveis, dependendo de cada situação.</a:t>
            </a:r>
          </a:p>
          <a:p>
            <a:pPr algn="just">
              <a:lnSpc>
                <a:spcPct val="150000"/>
              </a:lnSpc>
            </a:pPr>
            <a:endParaRPr lang="pt-BR" altLang="pt-BR" sz="2000" dirty="0">
              <a:latin typeface="Calibri" panose="020F0502020204030204" pitchFamily="34" charset="0"/>
            </a:endParaRPr>
          </a:p>
        </p:txBody>
      </p:sp>
      <p:sp>
        <p:nvSpPr>
          <p:cNvPr id="31750" name="Text Box 3"/>
          <p:cNvSpPr txBox="1">
            <a:spLocks noChangeArrowheads="1"/>
          </p:cNvSpPr>
          <p:nvPr/>
        </p:nvSpPr>
        <p:spPr bwMode="auto">
          <a:xfrm>
            <a:off x="612775" y="4490061"/>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Gerente</a:t>
            </a:r>
          </a:p>
        </p:txBody>
      </p:sp>
      <p:sp>
        <p:nvSpPr>
          <p:cNvPr id="31751" name="Text Box 4"/>
          <p:cNvSpPr txBox="1">
            <a:spLocks noChangeArrowheads="1"/>
          </p:cNvSpPr>
          <p:nvPr/>
        </p:nvSpPr>
        <p:spPr bwMode="auto">
          <a:xfrm>
            <a:off x="6084888" y="4418623"/>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Departamento</a:t>
            </a:r>
          </a:p>
        </p:txBody>
      </p:sp>
      <p:sp>
        <p:nvSpPr>
          <p:cNvPr id="10" name="AutoShape 5"/>
          <p:cNvSpPr>
            <a:spLocks noChangeArrowheads="1"/>
          </p:cNvSpPr>
          <p:nvPr/>
        </p:nvSpPr>
        <p:spPr bwMode="auto">
          <a:xfrm>
            <a:off x="3563938" y="4345598"/>
            <a:ext cx="1368425" cy="576263"/>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Gerencia</a:t>
            </a:r>
          </a:p>
        </p:txBody>
      </p:sp>
      <p:sp>
        <p:nvSpPr>
          <p:cNvPr id="11" name="Line 6"/>
          <p:cNvSpPr>
            <a:spLocks noChangeShapeType="1"/>
          </p:cNvSpPr>
          <p:nvPr/>
        </p:nvSpPr>
        <p:spPr bwMode="auto">
          <a:xfrm>
            <a:off x="2413000" y="4634523"/>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2" name="Line 7"/>
          <p:cNvSpPr>
            <a:spLocks noChangeShapeType="1"/>
          </p:cNvSpPr>
          <p:nvPr/>
        </p:nvSpPr>
        <p:spPr bwMode="auto">
          <a:xfrm>
            <a:off x="4932363" y="4634523"/>
            <a:ext cx="1150937"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31755" name="Text Box 8"/>
          <p:cNvSpPr txBox="1">
            <a:spLocks noChangeArrowheads="1"/>
          </p:cNvSpPr>
          <p:nvPr/>
        </p:nvSpPr>
        <p:spPr bwMode="auto">
          <a:xfrm>
            <a:off x="2627313" y="4201136"/>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31756" name="Text Box 9"/>
          <p:cNvSpPr txBox="1">
            <a:spLocks noChangeArrowheads="1"/>
          </p:cNvSpPr>
          <p:nvPr/>
        </p:nvSpPr>
        <p:spPr bwMode="auto">
          <a:xfrm>
            <a:off x="5580063" y="4201136"/>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31757" name="Text Box 3"/>
          <p:cNvSpPr txBox="1">
            <a:spLocks noChangeArrowheads="1"/>
          </p:cNvSpPr>
          <p:nvPr/>
        </p:nvSpPr>
        <p:spPr bwMode="auto">
          <a:xfrm>
            <a:off x="682625" y="5426686"/>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Cliente</a:t>
            </a:r>
          </a:p>
        </p:txBody>
      </p:sp>
      <p:sp>
        <p:nvSpPr>
          <p:cNvPr id="31758" name="Text Box 4"/>
          <p:cNvSpPr txBox="1">
            <a:spLocks noChangeArrowheads="1"/>
          </p:cNvSpPr>
          <p:nvPr/>
        </p:nvSpPr>
        <p:spPr bwMode="auto">
          <a:xfrm>
            <a:off x="6154738" y="5426686"/>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Pedido</a:t>
            </a:r>
          </a:p>
        </p:txBody>
      </p:sp>
      <p:sp>
        <p:nvSpPr>
          <p:cNvPr id="17" name="AutoShape 5"/>
          <p:cNvSpPr>
            <a:spLocks noChangeArrowheads="1"/>
          </p:cNvSpPr>
          <p:nvPr/>
        </p:nvSpPr>
        <p:spPr bwMode="auto">
          <a:xfrm>
            <a:off x="3635375" y="5353661"/>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Faz</a:t>
            </a:r>
          </a:p>
        </p:txBody>
      </p:sp>
      <p:sp>
        <p:nvSpPr>
          <p:cNvPr id="18" name="Line 6"/>
          <p:cNvSpPr>
            <a:spLocks noChangeShapeType="1"/>
          </p:cNvSpPr>
          <p:nvPr/>
        </p:nvSpPr>
        <p:spPr bwMode="auto">
          <a:xfrm>
            <a:off x="2482850" y="5642586"/>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9" name="Line 7"/>
          <p:cNvSpPr>
            <a:spLocks noChangeShapeType="1"/>
          </p:cNvSpPr>
          <p:nvPr/>
        </p:nvSpPr>
        <p:spPr bwMode="auto">
          <a:xfrm>
            <a:off x="5003800" y="5642586"/>
            <a:ext cx="1150938"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31762" name="Text Box 8"/>
          <p:cNvSpPr txBox="1">
            <a:spLocks noChangeArrowheads="1"/>
          </p:cNvSpPr>
          <p:nvPr/>
        </p:nvSpPr>
        <p:spPr bwMode="auto">
          <a:xfrm>
            <a:off x="2627313" y="5282223"/>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31763" name="Text Box 9"/>
          <p:cNvSpPr txBox="1">
            <a:spLocks noChangeArrowheads="1"/>
          </p:cNvSpPr>
          <p:nvPr/>
        </p:nvSpPr>
        <p:spPr bwMode="auto">
          <a:xfrm>
            <a:off x="5364088" y="5209198"/>
            <a:ext cx="7192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dirty="0"/>
              <a:t>1..N</a:t>
            </a:r>
          </a:p>
        </p:txBody>
      </p:sp>
      <p:sp>
        <p:nvSpPr>
          <p:cNvPr id="20" name="Rectangle 2"/>
          <p:cNvSpPr txBox="1">
            <a:spLocks noChangeArrowheads="1"/>
          </p:cNvSpPr>
          <p:nvPr/>
        </p:nvSpPr>
        <p:spPr bwMode="auto">
          <a:xfrm>
            <a:off x="232500" y="140557"/>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Cardinalidade Máxima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C4D1529-B7AC-4822-973D-23353A2FB0F6}" type="slidenum">
              <a:rPr lang="pt-BR" altLang="pt-BR">
                <a:solidFill>
                  <a:srgbClr val="898989"/>
                </a:solidFill>
                <a:latin typeface="Calibri" panose="020F0502020204030204" pitchFamily="34" charset="0"/>
              </a:rPr>
              <a:pPr/>
              <a:t>29</a:t>
            </a:fld>
            <a:endParaRPr lang="pt-BR" altLang="pt-BR">
              <a:solidFill>
                <a:srgbClr val="898989"/>
              </a:solidFill>
              <a:latin typeface="Calibri" panose="020F0502020204030204" pitchFamily="34" charset="0"/>
            </a:endParaRPr>
          </a:p>
        </p:txBody>
      </p:sp>
      <p:sp>
        <p:nvSpPr>
          <p:cNvPr id="32773" name="Retângulo 5"/>
          <p:cNvSpPr>
            <a:spLocks noChangeArrowheads="1"/>
          </p:cNvSpPr>
          <p:nvPr/>
        </p:nvSpPr>
        <p:spPr bwMode="auto">
          <a:xfrm>
            <a:off x="250825" y="1087696"/>
            <a:ext cx="86423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lnSpc>
                <a:spcPct val="150000"/>
              </a:lnSpc>
            </a:pPr>
            <a:r>
              <a:rPr lang="pt-BR" altLang="pt-BR" sz="2000" dirty="0">
                <a:latin typeface="Calibri" panose="020F0502020204030204" pitchFamily="34" charset="0"/>
                <a:sym typeface="Wingdings" panose="05000000000000000000" pitchFamily="2" charset="2"/>
              </a:rPr>
              <a:t>Representada pelos vários “1” nas relações abaixo.  Notar que em várias organizações se o cliente não fez ao menos um pedido, então é um </a:t>
            </a:r>
            <a:r>
              <a:rPr lang="pt-BR" altLang="pt-BR" sz="2000" dirty="0" err="1">
                <a:latin typeface="Calibri" panose="020F0502020204030204" pitchFamily="34" charset="0"/>
                <a:sym typeface="Wingdings" panose="05000000000000000000" pitchFamily="2" charset="2"/>
              </a:rPr>
              <a:t>Prospect</a:t>
            </a:r>
            <a:r>
              <a:rPr lang="pt-BR" altLang="pt-BR" sz="2000" dirty="0">
                <a:latin typeface="Calibri" panose="020F0502020204030204" pitchFamily="34" charset="0"/>
                <a:sym typeface="Wingdings" panose="05000000000000000000" pitchFamily="2" charset="2"/>
              </a:rPr>
              <a:t>, um Futuro Cliente, entre outras denominações.</a:t>
            </a:r>
            <a:endParaRPr lang="pt-BR" altLang="pt-BR" sz="2000" dirty="0">
              <a:latin typeface="Calibri" panose="020F0502020204030204" pitchFamily="34" charset="0"/>
            </a:endParaRPr>
          </a:p>
        </p:txBody>
      </p:sp>
      <p:sp>
        <p:nvSpPr>
          <p:cNvPr id="32774" name="Text Box 3"/>
          <p:cNvSpPr txBox="1">
            <a:spLocks noChangeArrowheads="1"/>
          </p:cNvSpPr>
          <p:nvPr/>
        </p:nvSpPr>
        <p:spPr bwMode="auto">
          <a:xfrm>
            <a:off x="612775" y="4075113"/>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Gerente</a:t>
            </a:r>
          </a:p>
        </p:txBody>
      </p:sp>
      <p:sp>
        <p:nvSpPr>
          <p:cNvPr id="32775" name="Text Box 4"/>
          <p:cNvSpPr txBox="1">
            <a:spLocks noChangeArrowheads="1"/>
          </p:cNvSpPr>
          <p:nvPr/>
        </p:nvSpPr>
        <p:spPr bwMode="auto">
          <a:xfrm>
            <a:off x="6084888" y="4003675"/>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Departamento</a:t>
            </a:r>
          </a:p>
        </p:txBody>
      </p:sp>
      <p:sp>
        <p:nvSpPr>
          <p:cNvPr id="10" name="AutoShape 5"/>
          <p:cNvSpPr>
            <a:spLocks noChangeArrowheads="1"/>
          </p:cNvSpPr>
          <p:nvPr/>
        </p:nvSpPr>
        <p:spPr bwMode="auto">
          <a:xfrm>
            <a:off x="3563938" y="3932238"/>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Gerencia</a:t>
            </a:r>
          </a:p>
        </p:txBody>
      </p:sp>
      <p:sp>
        <p:nvSpPr>
          <p:cNvPr id="11" name="Line 6"/>
          <p:cNvSpPr>
            <a:spLocks noChangeShapeType="1"/>
          </p:cNvSpPr>
          <p:nvPr/>
        </p:nvSpPr>
        <p:spPr bwMode="auto">
          <a:xfrm>
            <a:off x="2413000" y="4219575"/>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2" name="Line 7"/>
          <p:cNvSpPr>
            <a:spLocks noChangeShapeType="1"/>
          </p:cNvSpPr>
          <p:nvPr/>
        </p:nvSpPr>
        <p:spPr bwMode="auto">
          <a:xfrm>
            <a:off x="4932363" y="4219575"/>
            <a:ext cx="1150937"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32779" name="Text Box 8"/>
          <p:cNvSpPr txBox="1">
            <a:spLocks noChangeArrowheads="1"/>
          </p:cNvSpPr>
          <p:nvPr/>
        </p:nvSpPr>
        <p:spPr bwMode="auto">
          <a:xfrm>
            <a:off x="2627313" y="378777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32780" name="Text Box 9"/>
          <p:cNvSpPr txBox="1">
            <a:spLocks noChangeArrowheads="1"/>
          </p:cNvSpPr>
          <p:nvPr/>
        </p:nvSpPr>
        <p:spPr bwMode="auto">
          <a:xfrm>
            <a:off x="5580063" y="378777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32781" name="Text Box 3"/>
          <p:cNvSpPr txBox="1">
            <a:spLocks noChangeArrowheads="1"/>
          </p:cNvSpPr>
          <p:nvPr/>
        </p:nvSpPr>
        <p:spPr bwMode="auto">
          <a:xfrm>
            <a:off x="682625" y="5013325"/>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Cliente</a:t>
            </a:r>
          </a:p>
        </p:txBody>
      </p:sp>
      <p:sp>
        <p:nvSpPr>
          <p:cNvPr id="32782" name="Text Box 4"/>
          <p:cNvSpPr txBox="1">
            <a:spLocks noChangeArrowheads="1"/>
          </p:cNvSpPr>
          <p:nvPr/>
        </p:nvSpPr>
        <p:spPr bwMode="auto">
          <a:xfrm>
            <a:off x="6154738" y="4941888"/>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Pedido</a:t>
            </a:r>
          </a:p>
        </p:txBody>
      </p:sp>
      <p:sp>
        <p:nvSpPr>
          <p:cNvPr id="17" name="AutoShape 5"/>
          <p:cNvSpPr>
            <a:spLocks noChangeArrowheads="1"/>
          </p:cNvSpPr>
          <p:nvPr/>
        </p:nvSpPr>
        <p:spPr bwMode="auto">
          <a:xfrm>
            <a:off x="3635375" y="4868863"/>
            <a:ext cx="1368425" cy="576262"/>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Faz</a:t>
            </a:r>
          </a:p>
        </p:txBody>
      </p:sp>
      <p:sp>
        <p:nvSpPr>
          <p:cNvPr id="18" name="Line 6"/>
          <p:cNvSpPr>
            <a:spLocks noChangeShapeType="1"/>
          </p:cNvSpPr>
          <p:nvPr/>
        </p:nvSpPr>
        <p:spPr bwMode="auto">
          <a:xfrm>
            <a:off x="2482850" y="5157788"/>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9" name="Line 7"/>
          <p:cNvSpPr>
            <a:spLocks noChangeShapeType="1"/>
          </p:cNvSpPr>
          <p:nvPr/>
        </p:nvSpPr>
        <p:spPr bwMode="auto">
          <a:xfrm>
            <a:off x="5003800" y="5157788"/>
            <a:ext cx="1150938"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32786" name="Text Box 8"/>
          <p:cNvSpPr txBox="1">
            <a:spLocks noChangeArrowheads="1"/>
          </p:cNvSpPr>
          <p:nvPr/>
        </p:nvSpPr>
        <p:spPr bwMode="auto">
          <a:xfrm>
            <a:off x="2627313" y="479742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a:t>
            </a:r>
          </a:p>
        </p:txBody>
      </p:sp>
      <p:sp>
        <p:nvSpPr>
          <p:cNvPr id="32787" name="Text Box 9"/>
          <p:cNvSpPr txBox="1">
            <a:spLocks noChangeArrowheads="1"/>
          </p:cNvSpPr>
          <p:nvPr/>
        </p:nvSpPr>
        <p:spPr bwMode="auto">
          <a:xfrm>
            <a:off x="5435600" y="4724400"/>
            <a:ext cx="719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dirty="0"/>
              <a:t>1..N</a:t>
            </a:r>
          </a:p>
        </p:txBody>
      </p:sp>
      <p:sp>
        <p:nvSpPr>
          <p:cNvPr id="20"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Cardinalidade Mínima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DCF471A-3944-4E29-9B8F-C9C4E2EA8766}" type="slidenum">
              <a:rPr lang="pt-BR" altLang="pt-BR">
                <a:solidFill>
                  <a:srgbClr val="898989"/>
                </a:solidFill>
                <a:latin typeface="Calibri" panose="020F0502020204030204" pitchFamily="34" charset="0"/>
              </a:rPr>
              <a:pPr/>
              <a:t>3</a:t>
            </a:fld>
            <a:endParaRPr lang="pt-BR" altLang="pt-BR">
              <a:solidFill>
                <a:srgbClr val="898989"/>
              </a:solidFill>
              <a:latin typeface="Calibri" panose="020F0502020204030204" pitchFamily="34" charset="0"/>
            </a:endParaRPr>
          </a:p>
        </p:txBody>
      </p:sp>
      <p:sp>
        <p:nvSpPr>
          <p:cNvPr id="5" name="Retângulo 4"/>
          <p:cNvSpPr/>
          <p:nvPr/>
        </p:nvSpPr>
        <p:spPr>
          <a:xfrm>
            <a:off x="250825" y="908050"/>
            <a:ext cx="8497888" cy="4708981"/>
          </a:xfrm>
          <a:prstGeom prst="rect">
            <a:avLst/>
          </a:prstGeom>
        </p:spPr>
        <p:txBody>
          <a:bodyPr>
            <a:spAutoFit/>
          </a:bodyPr>
          <a:lstStyle/>
          <a:p>
            <a:pPr algn="just" fontAlgn="auto">
              <a:lnSpc>
                <a:spcPct val="150000"/>
              </a:lnSpc>
              <a:spcBef>
                <a:spcPts val="0"/>
              </a:spcBef>
              <a:spcAft>
                <a:spcPts val="0"/>
              </a:spcAft>
              <a:defRPr/>
            </a:pPr>
            <a:r>
              <a:rPr lang="pt-BR" sz="2000" dirty="0">
                <a:latin typeface="+mn-lt"/>
                <a:cs typeface="+mn-cs"/>
              </a:rPr>
              <a:t>Os atributos são divididos em duas categoria distintas: Mandatórios ou Opcionais.</a:t>
            </a:r>
          </a:p>
          <a:p>
            <a:pPr marL="342900" indent="-342900" algn="just" fontAlgn="auto">
              <a:lnSpc>
                <a:spcPct val="150000"/>
              </a:lnSpc>
              <a:spcBef>
                <a:spcPts val="0"/>
              </a:spcBef>
              <a:spcAft>
                <a:spcPts val="0"/>
              </a:spcAft>
              <a:buFont typeface="Arial" panose="020B0604020202020204" pitchFamily="34" charset="0"/>
              <a:buChar char="•"/>
              <a:defRPr/>
            </a:pPr>
            <a:r>
              <a:rPr lang="pt-BR" sz="2000" b="1" u="sng" dirty="0">
                <a:latin typeface="+mn-lt"/>
                <a:cs typeface="+mn-cs"/>
              </a:rPr>
              <a:t>Atributo Mandatório</a:t>
            </a:r>
            <a:r>
              <a:rPr lang="pt-BR" sz="2000" b="1" dirty="0">
                <a:latin typeface="+mn-lt"/>
                <a:cs typeface="+mn-cs"/>
              </a:rPr>
              <a:t>: </a:t>
            </a:r>
            <a:r>
              <a:rPr lang="pt-BR" sz="2000" dirty="0">
                <a:latin typeface="+mn-lt"/>
                <a:cs typeface="+mn-cs"/>
              </a:rPr>
              <a:t>É o atributo que </a:t>
            </a:r>
            <a:r>
              <a:rPr lang="pt-BR" sz="2000" u="sng" dirty="0">
                <a:solidFill>
                  <a:srgbClr val="FF0000"/>
                </a:solidFill>
                <a:latin typeface="+mn-lt"/>
                <a:cs typeface="+mn-cs"/>
              </a:rPr>
              <a:t>deve</a:t>
            </a:r>
            <a:r>
              <a:rPr lang="pt-BR" sz="2000" dirty="0">
                <a:latin typeface="+mn-lt"/>
                <a:cs typeface="+mn-cs"/>
              </a:rPr>
              <a:t> ter seu valor preenchido em cada ocorrência da entidade. No desenho da entidade é habitualmente acompanhado por um “*” ou por outro símbolo, dependendo da notação usada.</a:t>
            </a:r>
          </a:p>
          <a:p>
            <a:pPr marL="342900" indent="-342900" algn="just" fontAlgn="auto">
              <a:lnSpc>
                <a:spcPct val="150000"/>
              </a:lnSpc>
              <a:spcBef>
                <a:spcPts val="0"/>
              </a:spcBef>
              <a:spcAft>
                <a:spcPts val="0"/>
              </a:spcAft>
              <a:buFont typeface="Arial" panose="020B0604020202020204" pitchFamily="34" charset="0"/>
              <a:buChar char="•"/>
              <a:defRPr/>
            </a:pPr>
            <a:endParaRPr lang="pt-BR" sz="2000" dirty="0">
              <a:latin typeface="+mn-lt"/>
              <a:cs typeface="+mn-cs"/>
            </a:endParaRPr>
          </a:p>
          <a:p>
            <a:pPr marL="342900" indent="-342900" algn="just" fontAlgn="auto">
              <a:lnSpc>
                <a:spcPct val="150000"/>
              </a:lnSpc>
              <a:spcBef>
                <a:spcPts val="0"/>
              </a:spcBef>
              <a:spcAft>
                <a:spcPts val="0"/>
              </a:spcAft>
              <a:buFont typeface="Arial" panose="020B0604020202020204" pitchFamily="34" charset="0"/>
              <a:buChar char="•"/>
              <a:defRPr/>
            </a:pPr>
            <a:r>
              <a:rPr lang="pt-BR" sz="2000" b="1" u="sng" dirty="0">
                <a:latin typeface="+mn-lt"/>
                <a:cs typeface="+mn-cs"/>
              </a:rPr>
              <a:t>Atributo Opcional:</a:t>
            </a:r>
            <a:r>
              <a:rPr lang="pt-BR" sz="2000" b="1" dirty="0">
                <a:latin typeface="+mn-lt"/>
                <a:cs typeface="+mn-cs"/>
              </a:rPr>
              <a:t> </a:t>
            </a:r>
            <a:r>
              <a:rPr lang="pt-BR" sz="2000" dirty="0">
                <a:latin typeface="+mn-lt"/>
                <a:cs typeface="+mn-cs"/>
              </a:rPr>
              <a:t>é o atributo que </a:t>
            </a:r>
            <a:r>
              <a:rPr lang="pt-BR" sz="2000" u="sng" dirty="0">
                <a:solidFill>
                  <a:srgbClr val="FF0000"/>
                </a:solidFill>
                <a:latin typeface="+mn-lt"/>
                <a:cs typeface="+mn-cs"/>
              </a:rPr>
              <a:t>pode</a:t>
            </a:r>
            <a:r>
              <a:rPr lang="pt-BR" sz="2000" dirty="0">
                <a:latin typeface="+mn-lt"/>
                <a:cs typeface="+mn-cs"/>
              </a:rPr>
              <a:t> ficar sem um valor preenchido em cada ocorrência da entidade. No desenho da entidade é acompanhado por um “○” ou por nenhum símbolo (o mais usual).</a:t>
            </a:r>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9BB4E9E9-BB03-46A8-8002-6CA612B6A17F}" type="slidenum">
              <a:rPr lang="pt-BR" altLang="pt-BR">
                <a:solidFill>
                  <a:srgbClr val="898989"/>
                </a:solidFill>
                <a:latin typeface="Calibri" panose="020F0502020204030204" pitchFamily="34" charset="0"/>
              </a:rPr>
              <a:pPr/>
              <a:t>30</a:t>
            </a:fld>
            <a:endParaRPr lang="pt-BR" altLang="pt-BR">
              <a:solidFill>
                <a:srgbClr val="898989"/>
              </a:solidFill>
              <a:latin typeface="Calibri" panose="020F0502020204030204" pitchFamily="34" charset="0"/>
            </a:endParaRPr>
          </a:p>
        </p:txBody>
      </p:sp>
      <p:sp>
        <p:nvSpPr>
          <p:cNvPr id="6" name="Retângulo 5"/>
          <p:cNvSpPr/>
          <p:nvPr/>
        </p:nvSpPr>
        <p:spPr>
          <a:xfrm>
            <a:off x="179388" y="836613"/>
            <a:ext cx="8640762" cy="3785652"/>
          </a:xfrm>
          <a:prstGeom prst="rect">
            <a:avLst/>
          </a:prstGeom>
        </p:spPr>
        <p:txBody>
          <a:bodyPr>
            <a:spAutoFit/>
          </a:bodyPr>
          <a:lstStyle/>
          <a:p>
            <a:pPr algn="just" fontAlgn="auto">
              <a:lnSpc>
                <a:spcPct val="150000"/>
              </a:lnSpc>
              <a:spcBef>
                <a:spcPts val="0"/>
              </a:spcBef>
              <a:spcAft>
                <a:spcPts val="0"/>
              </a:spcAft>
              <a:defRPr/>
            </a:pPr>
            <a:r>
              <a:rPr lang="pt-BR" sz="2000" dirty="0">
                <a:latin typeface="+mn-lt"/>
                <a:cs typeface="+mn-cs"/>
                <a:sym typeface="Wingdings" pitchFamily="2" charset="2"/>
              </a:rPr>
              <a:t>A cardinalidade mínima pode ser obrigatória ou opcional. Quando obrigatória, indicamos como cardinalidade mínima “UM” (1). A cardinalidade mínima “1”</a:t>
            </a:r>
            <a:r>
              <a:rPr lang="pt-BR" sz="2000" b="1" dirty="0">
                <a:latin typeface="+mn-lt"/>
                <a:cs typeface="+mn-cs"/>
                <a:sym typeface="Wingdings" pitchFamily="2" charset="2"/>
              </a:rPr>
              <a:t> </a:t>
            </a:r>
            <a:r>
              <a:rPr lang="pt-BR" sz="2000" dirty="0">
                <a:latin typeface="+mn-lt"/>
                <a:cs typeface="+mn-cs"/>
                <a:sym typeface="Wingdings" pitchFamily="2" charset="2"/>
              </a:rPr>
              <a:t>também é chamada de </a:t>
            </a:r>
            <a:r>
              <a:rPr lang="pt-BR" sz="2000" b="1" dirty="0">
                <a:latin typeface="+mn-lt"/>
                <a:cs typeface="+mn-cs"/>
                <a:sym typeface="Wingdings" pitchFamily="2" charset="2"/>
              </a:rPr>
              <a:t>obrigatória</a:t>
            </a:r>
            <a:r>
              <a:rPr lang="pt-BR" sz="2000" dirty="0">
                <a:latin typeface="+mn-lt"/>
                <a:cs typeface="+mn-cs"/>
                <a:sym typeface="Wingdings" pitchFamily="2" charset="2"/>
              </a:rPr>
              <a:t>, já que manda (daí campos mandatórios) que o relacionamento deve obrigatoriamente associar uma ocorrência  entre entidades.</a:t>
            </a:r>
          </a:p>
          <a:p>
            <a:pPr algn="just" fontAlgn="auto">
              <a:lnSpc>
                <a:spcPct val="150000"/>
              </a:lnSpc>
              <a:spcBef>
                <a:spcPts val="0"/>
              </a:spcBef>
              <a:spcAft>
                <a:spcPts val="0"/>
              </a:spcAft>
              <a:defRPr/>
            </a:pPr>
            <a:r>
              <a:rPr lang="pt-BR" sz="2000" dirty="0">
                <a:latin typeface="+mn-lt"/>
                <a:cs typeface="+mn-cs"/>
                <a:sym typeface="Wingdings" pitchFamily="2" charset="2"/>
              </a:rPr>
              <a:t>Já cardinalidade mínima</a:t>
            </a:r>
            <a:r>
              <a:rPr lang="pt-BR" sz="2000" b="1" dirty="0">
                <a:latin typeface="+mn-lt"/>
                <a:cs typeface="+mn-cs"/>
                <a:sym typeface="Wingdings" pitchFamily="2" charset="2"/>
              </a:rPr>
              <a:t> “</a:t>
            </a:r>
            <a:r>
              <a:rPr lang="pt-BR" sz="2000" dirty="0">
                <a:latin typeface="+mn-lt"/>
                <a:cs typeface="+mn-cs"/>
                <a:sym typeface="Wingdings" pitchFamily="2" charset="2"/>
              </a:rPr>
              <a:t>zero</a:t>
            </a:r>
            <a:r>
              <a:rPr lang="pt-BR" sz="2000" b="1" dirty="0">
                <a:latin typeface="+mn-lt"/>
                <a:cs typeface="+mn-cs"/>
                <a:sym typeface="Wingdings" pitchFamily="2" charset="2"/>
              </a:rPr>
              <a:t>” “0” </a:t>
            </a:r>
            <a:r>
              <a:rPr lang="pt-BR" sz="2000" dirty="0">
                <a:latin typeface="+mn-lt"/>
                <a:cs typeface="+mn-cs"/>
                <a:sym typeface="Wingdings" pitchFamily="2" charset="2"/>
              </a:rPr>
              <a:t>é chamada de ”</a:t>
            </a:r>
            <a:r>
              <a:rPr lang="pt-BR" sz="2000" b="1" dirty="0">
                <a:latin typeface="+mn-lt"/>
                <a:cs typeface="+mn-cs"/>
                <a:sym typeface="Wingdings" pitchFamily="2" charset="2"/>
              </a:rPr>
              <a:t>opcional”</a:t>
            </a:r>
            <a:r>
              <a:rPr lang="pt-BR" sz="2000" dirty="0">
                <a:latin typeface="+mn-lt"/>
                <a:cs typeface="+mn-cs"/>
                <a:sym typeface="Wingdings" pitchFamily="2" charset="2"/>
              </a:rPr>
              <a:t>, já que indica a situação em que o relacionamento pode ou não associar uma ocorrência entre entidades.</a:t>
            </a:r>
            <a:endParaRPr lang="pt-BR" sz="2000" dirty="0">
              <a:latin typeface="+mn-lt"/>
              <a:cs typeface="+mn-cs"/>
            </a:endParaRP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Relacionamentos – Cardinalidade Mínima</a:t>
            </a:r>
          </a:p>
        </p:txBody>
      </p:sp>
      <p:sp>
        <p:nvSpPr>
          <p:cNvPr id="7" name="Text Box 3"/>
          <p:cNvSpPr txBox="1">
            <a:spLocks noChangeArrowheads="1"/>
          </p:cNvSpPr>
          <p:nvPr/>
        </p:nvSpPr>
        <p:spPr bwMode="auto">
          <a:xfrm>
            <a:off x="539750" y="5661496"/>
            <a:ext cx="1800225" cy="3762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Cliente</a:t>
            </a:r>
          </a:p>
        </p:txBody>
      </p:sp>
      <p:sp>
        <p:nvSpPr>
          <p:cNvPr id="8" name="Text Box 4"/>
          <p:cNvSpPr txBox="1">
            <a:spLocks noChangeArrowheads="1"/>
          </p:cNvSpPr>
          <p:nvPr/>
        </p:nvSpPr>
        <p:spPr bwMode="auto">
          <a:xfrm>
            <a:off x="6011863" y="5590058"/>
            <a:ext cx="1800225" cy="3762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pt-BR" altLang="pt-BR"/>
              <a:t>Pedido</a:t>
            </a:r>
          </a:p>
        </p:txBody>
      </p:sp>
      <p:sp>
        <p:nvSpPr>
          <p:cNvPr id="9" name="AutoShape 5"/>
          <p:cNvSpPr>
            <a:spLocks noChangeArrowheads="1"/>
          </p:cNvSpPr>
          <p:nvPr/>
        </p:nvSpPr>
        <p:spPr bwMode="auto">
          <a:xfrm>
            <a:off x="3492500" y="5517033"/>
            <a:ext cx="1368425" cy="576263"/>
          </a:xfrm>
          <a:prstGeom prst="flowChartDecision">
            <a:avLst/>
          </a:prstGeom>
          <a:noFill/>
          <a:ln w="25400">
            <a:solidFill>
              <a:schemeClr val="accent1">
                <a:lumMod val="75000"/>
              </a:schemeClr>
            </a:solidFill>
            <a:miter lim="800000"/>
            <a:headEnd/>
            <a:tailEnd/>
          </a:ln>
          <a:effectLst/>
        </p:spPr>
        <p:txBody>
          <a:bodyPr wrap="none" anchor="ctr"/>
          <a:lstStyle/>
          <a:p>
            <a:pPr algn="ctr" fontAlgn="auto">
              <a:spcBef>
                <a:spcPts val="0"/>
              </a:spcBef>
              <a:spcAft>
                <a:spcPts val="0"/>
              </a:spcAft>
              <a:defRPr/>
            </a:pPr>
            <a:r>
              <a:rPr lang="pt-BR" sz="1600" dirty="0">
                <a:latin typeface="Arial" charset="0"/>
                <a:cs typeface="+mn-cs"/>
              </a:rPr>
              <a:t>Faz</a:t>
            </a:r>
          </a:p>
        </p:txBody>
      </p:sp>
      <p:sp>
        <p:nvSpPr>
          <p:cNvPr id="10" name="Line 6"/>
          <p:cNvSpPr>
            <a:spLocks noChangeShapeType="1"/>
          </p:cNvSpPr>
          <p:nvPr/>
        </p:nvSpPr>
        <p:spPr bwMode="auto">
          <a:xfrm>
            <a:off x="2339975" y="5805958"/>
            <a:ext cx="1152525"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1" name="Line 7"/>
          <p:cNvSpPr>
            <a:spLocks noChangeShapeType="1"/>
          </p:cNvSpPr>
          <p:nvPr/>
        </p:nvSpPr>
        <p:spPr bwMode="auto">
          <a:xfrm>
            <a:off x="4860925" y="5805958"/>
            <a:ext cx="1150938" cy="0"/>
          </a:xfrm>
          <a:prstGeom prst="line">
            <a:avLst/>
          </a:prstGeom>
          <a:noFill/>
          <a:ln w="25400">
            <a:solidFill>
              <a:schemeClr val="accent1">
                <a:lumMod val="75000"/>
              </a:schemeClr>
            </a:solidFill>
            <a:round/>
            <a:headEnd/>
            <a:tailEnd/>
          </a:ln>
          <a:effectLst/>
        </p:spPr>
        <p:txBody>
          <a:bodyPr/>
          <a:lstStyle/>
          <a:p>
            <a:pPr fontAlgn="auto">
              <a:spcBef>
                <a:spcPts val="0"/>
              </a:spcBef>
              <a:spcAft>
                <a:spcPts val="0"/>
              </a:spcAft>
              <a:defRPr/>
            </a:pPr>
            <a:endParaRPr lang="pt-BR">
              <a:latin typeface="+mn-lt"/>
              <a:cs typeface="+mn-cs"/>
            </a:endParaRPr>
          </a:p>
        </p:txBody>
      </p:sp>
      <p:sp>
        <p:nvSpPr>
          <p:cNvPr id="12" name="Text Box 8"/>
          <p:cNvSpPr txBox="1">
            <a:spLocks noChangeArrowheads="1"/>
          </p:cNvSpPr>
          <p:nvPr/>
        </p:nvSpPr>
        <p:spPr bwMode="auto">
          <a:xfrm>
            <a:off x="2484438" y="5445596"/>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(1,1)</a:t>
            </a:r>
          </a:p>
        </p:txBody>
      </p:sp>
      <p:sp>
        <p:nvSpPr>
          <p:cNvPr id="13" name="Text Box 9"/>
          <p:cNvSpPr txBox="1">
            <a:spLocks noChangeArrowheads="1"/>
          </p:cNvSpPr>
          <p:nvPr/>
        </p:nvSpPr>
        <p:spPr bwMode="auto">
          <a:xfrm>
            <a:off x="5219700" y="5374158"/>
            <a:ext cx="720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a:t>(0,N)</a:t>
            </a:r>
          </a:p>
        </p:txBody>
      </p:sp>
      <p:sp>
        <p:nvSpPr>
          <p:cNvPr id="14" name="Fluxograma: Processo alternativo 13"/>
          <p:cNvSpPr/>
          <p:nvPr/>
        </p:nvSpPr>
        <p:spPr>
          <a:xfrm>
            <a:off x="2484438" y="5374158"/>
            <a:ext cx="647700" cy="647700"/>
          </a:xfrm>
          <a:prstGeom prst="flowChartAlternateProcess">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15" name="Fluxograma: Processo alternativo 14"/>
          <p:cNvSpPr/>
          <p:nvPr/>
        </p:nvSpPr>
        <p:spPr>
          <a:xfrm>
            <a:off x="5292725" y="5302721"/>
            <a:ext cx="574675" cy="647700"/>
          </a:xfrm>
          <a:prstGeom prst="flowChartAlternateProcess">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1AA690D-B07C-4556-8D76-989BAF89930A}" type="slidenum">
              <a:rPr lang="pt-BR" altLang="pt-BR">
                <a:solidFill>
                  <a:srgbClr val="898989"/>
                </a:solidFill>
                <a:latin typeface="Calibri" panose="020F0502020204030204" pitchFamily="34" charset="0"/>
              </a:rPr>
              <a:pPr/>
              <a:t>31</a:t>
            </a:fld>
            <a:endParaRPr lang="pt-BR" altLang="pt-BR">
              <a:solidFill>
                <a:srgbClr val="898989"/>
              </a:solidFill>
              <a:latin typeface="Calibri" panose="020F0502020204030204" pitchFamily="34" charset="0"/>
            </a:endParaRPr>
          </a:p>
        </p:txBody>
      </p:sp>
      <p:sp>
        <p:nvSpPr>
          <p:cNvPr id="6" name="Retângulo 5"/>
          <p:cNvSpPr/>
          <p:nvPr/>
        </p:nvSpPr>
        <p:spPr>
          <a:xfrm>
            <a:off x="323850" y="1052513"/>
            <a:ext cx="8424863" cy="4154984"/>
          </a:xfrm>
          <a:prstGeom prst="rect">
            <a:avLst/>
          </a:prstGeom>
        </p:spPr>
        <p:txBody>
          <a:bodyPr>
            <a:spAutoFit/>
          </a:bodyPr>
          <a:lstStyle/>
          <a:p>
            <a:pPr algn="just" fontAlgn="auto">
              <a:spcBef>
                <a:spcPts val="0"/>
              </a:spcBef>
              <a:spcAft>
                <a:spcPts val="0"/>
              </a:spcAft>
              <a:defRPr/>
            </a:pPr>
            <a:r>
              <a:rPr lang="pt-BR" sz="2400" dirty="0">
                <a:solidFill>
                  <a:srgbClr val="000000"/>
                </a:solidFill>
                <a:latin typeface="+mn-lt"/>
                <a:cs typeface="+mn-cs"/>
                <a:sym typeface="Wingdings" pitchFamily="2" charset="2"/>
              </a:rPr>
              <a:t>Popularmente conhecida por “pé-de-galinha” por óbvias razões...</a:t>
            </a:r>
          </a:p>
          <a:p>
            <a:pPr algn="just" fontAlgn="auto">
              <a:spcBef>
                <a:spcPts val="0"/>
              </a:spcBef>
              <a:spcAft>
                <a:spcPts val="0"/>
              </a:spcAft>
              <a:defRPr/>
            </a:pPr>
            <a:endParaRPr lang="pt-BR" sz="2400" b="1" dirty="0">
              <a:solidFill>
                <a:srgbClr val="000000"/>
              </a:solidFill>
              <a:latin typeface="+mn-lt"/>
              <a:cs typeface="+mn-cs"/>
              <a:sym typeface="Wingdings" pitchFamily="2" charset="2"/>
            </a:endParaRPr>
          </a:p>
          <a:p>
            <a:pPr algn="just" fontAlgn="auto">
              <a:spcBef>
                <a:spcPts val="0"/>
              </a:spcBef>
              <a:spcAft>
                <a:spcPts val="0"/>
              </a:spcAft>
              <a:defRPr/>
            </a:pPr>
            <a:endParaRPr lang="pt-BR" sz="2400" b="1" dirty="0">
              <a:solidFill>
                <a:srgbClr val="000000"/>
              </a:solidFill>
              <a:latin typeface="+mn-lt"/>
              <a:cs typeface="+mn-cs"/>
              <a:sym typeface="Wingdings" pitchFamily="2" charset="2"/>
            </a:endParaRPr>
          </a:p>
          <a:p>
            <a:pPr algn="just" fontAlgn="auto">
              <a:spcBef>
                <a:spcPts val="0"/>
              </a:spcBef>
              <a:spcAft>
                <a:spcPts val="0"/>
              </a:spcAft>
              <a:defRPr/>
            </a:pPr>
            <a:endParaRPr lang="pt-BR" sz="2400" b="1" dirty="0">
              <a:solidFill>
                <a:srgbClr val="000000"/>
              </a:solidFill>
              <a:latin typeface="+mn-lt"/>
              <a:cs typeface="+mn-cs"/>
              <a:sym typeface="Wingdings" pitchFamily="2" charset="2"/>
            </a:endParaRPr>
          </a:p>
          <a:p>
            <a:pPr algn="just" fontAlgn="auto">
              <a:spcBef>
                <a:spcPts val="0"/>
              </a:spcBef>
              <a:spcAft>
                <a:spcPts val="0"/>
              </a:spcAft>
              <a:defRPr/>
            </a:pPr>
            <a:r>
              <a:rPr lang="pt-BR" sz="2400" b="1" dirty="0">
                <a:solidFill>
                  <a:srgbClr val="000000"/>
                </a:solidFill>
                <a:latin typeface="+mn-lt"/>
                <a:cs typeface="+mn-cs"/>
                <a:sym typeface="Wingdings" pitchFamily="2" charset="2"/>
              </a:rPr>
              <a:t>	1:1</a:t>
            </a:r>
          </a:p>
          <a:p>
            <a:pPr algn="just" fontAlgn="auto">
              <a:spcBef>
                <a:spcPts val="0"/>
              </a:spcBef>
              <a:spcAft>
                <a:spcPts val="0"/>
              </a:spcAft>
              <a:defRPr/>
            </a:pPr>
            <a:endParaRPr lang="pt-BR" sz="2400" b="1" dirty="0">
              <a:solidFill>
                <a:srgbClr val="000000"/>
              </a:solidFill>
              <a:latin typeface="+mn-lt"/>
              <a:cs typeface="+mn-cs"/>
              <a:sym typeface="Wingdings" pitchFamily="2" charset="2"/>
            </a:endParaRPr>
          </a:p>
          <a:p>
            <a:pPr algn="just" fontAlgn="auto">
              <a:spcBef>
                <a:spcPts val="0"/>
              </a:spcBef>
              <a:spcAft>
                <a:spcPts val="0"/>
              </a:spcAft>
              <a:defRPr/>
            </a:pPr>
            <a:endParaRPr lang="pt-BR" sz="2400" b="1" dirty="0">
              <a:solidFill>
                <a:srgbClr val="000000"/>
              </a:solidFill>
              <a:latin typeface="+mn-lt"/>
              <a:cs typeface="+mn-cs"/>
              <a:sym typeface="Wingdings" pitchFamily="2" charset="2"/>
            </a:endParaRPr>
          </a:p>
          <a:p>
            <a:pPr algn="just" fontAlgn="auto">
              <a:spcBef>
                <a:spcPts val="0"/>
              </a:spcBef>
              <a:spcAft>
                <a:spcPts val="0"/>
              </a:spcAft>
              <a:defRPr/>
            </a:pPr>
            <a:r>
              <a:rPr lang="pt-BR" sz="2400" b="1" dirty="0">
                <a:solidFill>
                  <a:srgbClr val="000000"/>
                </a:solidFill>
                <a:latin typeface="+mn-lt"/>
                <a:cs typeface="+mn-cs"/>
                <a:sym typeface="Wingdings" pitchFamily="2" charset="2"/>
              </a:rPr>
              <a:t>	1:n</a:t>
            </a:r>
          </a:p>
          <a:p>
            <a:pPr algn="just" fontAlgn="auto">
              <a:spcBef>
                <a:spcPts val="0"/>
              </a:spcBef>
              <a:spcAft>
                <a:spcPts val="0"/>
              </a:spcAft>
              <a:defRPr/>
            </a:pPr>
            <a:endParaRPr lang="pt-BR" sz="2400" b="1" dirty="0">
              <a:solidFill>
                <a:srgbClr val="000000"/>
              </a:solidFill>
              <a:latin typeface="+mn-lt"/>
              <a:cs typeface="+mn-cs"/>
              <a:sym typeface="Wingdings" pitchFamily="2" charset="2"/>
            </a:endParaRPr>
          </a:p>
          <a:p>
            <a:pPr algn="just" fontAlgn="auto">
              <a:spcBef>
                <a:spcPts val="0"/>
              </a:spcBef>
              <a:spcAft>
                <a:spcPts val="0"/>
              </a:spcAft>
              <a:defRPr/>
            </a:pPr>
            <a:endParaRPr lang="pt-BR" sz="2400" b="1" dirty="0">
              <a:solidFill>
                <a:srgbClr val="000000"/>
              </a:solidFill>
              <a:latin typeface="+mn-lt"/>
              <a:cs typeface="+mn-cs"/>
              <a:sym typeface="Wingdings" pitchFamily="2" charset="2"/>
            </a:endParaRPr>
          </a:p>
          <a:p>
            <a:pPr algn="just" fontAlgn="auto">
              <a:spcBef>
                <a:spcPts val="0"/>
              </a:spcBef>
              <a:spcAft>
                <a:spcPts val="0"/>
              </a:spcAft>
              <a:defRPr/>
            </a:pPr>
            <a:r>
              <a:rPr lang="pt-BR" sz="2400" b="1" dirty="0">
                <a:solidFill>
                  <a:srgbClr val="000000"/>
                </a:solidFill>
                <a:latin typeface="+mn-lt"/>
                <a:cs typeface="+mn-cs"/>
                <a:sym typeface="Wingdings" pitchFamily="2" charset="2"/>
              </a:rPr>
              <a:t>	m:n	</a:t>
            </a:r>
          </a:p>
        </p:txBody>
      </p:sp>
      <p:sp>
        <p:nvSpPr>
          <p:cNvPr id="7" name="Line 3"/>
          <p:cNvSpPr>
            <a:spLocks noChangeShapeType="1"/>
          </p:cNvSpPr>
          <p:nvPr/>
        </p:nvSpPr>
        <p:spPr bwMode="auto">
          <a:xfrm>
            <a:off x="2438400" y="2801938"/>
            <a:ext cx="3581400" cy="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8" name="Line 4"/>
          <p:cNvSpPr>
            <a:spLocks noChangeShapeType="1"/>
          </p:cNvSpPr>
          <p:nvPr/>
        </p:nvSpPr>
        <p:spPr bwMode="auto">
          <a:xfrm>
            <a:off x="2590800" y="2649538"/>
            <a:ext cx="0" cy="3048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9" name="Line 5"/>
          <p:cNvSpPr>
            <a:spLocks noChangeShapeType="1"/>
          </p:cNvSpPr>
          <p:nvPr/>
        </p:nvSpPr>
        <p:spPr bwMode="auto">
          <a:xfrm>
            <a:off x="5867400" y="2649538"/>
            <a:ext cx="0" cy="3048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0" name="Line 6"/>
          <p:cNvSpPr>
            <a:spLocks noChangeShapeType="1"/>
          </p:cNvSpPr>
          <p:nvPr/>
        </p:nvSpPr>
        <p:spPr bwMode="auto">
          <a:xfrm>
            <a:off x="2438400" y="3868738"/>
            <a:ext cx="3581400" cy="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1" name="Line 7"/>
          <p:cNvSpPr>
            <a:spLocks noChangeShapeType="1"/>
          </p:cNvSpPr>
          <p:nvPr/>
        </p:nvSpPr>
        <p:spPr bwMode="auto">
          <a:xfrm>
            <a:off x="2590800" y="3716338"/>
            <a:ext cx="0" cy="3048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2" name="Line 8"/>
          <p:cNvSpPr>
            <a:spLocks noChangeShapeType="1"/>
          </p:cNvSpPr>
          <p:nvPr/>
        </p:nvSpPr>
        <p:spPr bwMode="auto">
          <a:xfrm>
            <a:off x="2438400" y="4953000"/>
            <a:ext cx="3581400" cy="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3" name="Line 9"/>
          <p:cNvSpPr>
            <a:spLocks noChangeShapeType="1"/>
          </p:cNvSpPr>
          <p:nvPr/>
        </p:nvSpPr>
        <p:spPr bwMode="auto">
          <a:xfrm flipV="1">
            <a:off x="5867400" y="3716338"/>
            <a:ext cx="152400" cy="1524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4" name="Line 10"/>
          <p:cNvSpPr>
            <a:spLocks noChangeShapeType="1"/>
          </p:cNvSpPr>
          <p:nvPr/>
        </p:nvSpPr>
        <p:spPr bwMode="auto">
          <a:xfrm flipV="1">
            <a:off x="5867400" y="4800600"/>
            <a:ext cx="152400" cy="1524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5" name="Line 11"/>
          <p:cNvSpPr>
            <a:spLocks noChangeShapeType="1"/>
          </p:cNvSpPr>
          <p:nvPr/>
        </p:nvSpPr>
        <p:spPr bwMode="auto">
          <a:xfrm flipV="1">
            <a:off x="2438400" y="4953000"/>
            <a:ext cx="152400" cy="1524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6" name="Line 12"/>
          <p:cNvSpPr>
            <a:spLocks noChangeShapeType="1"/>
          </p:cNvSpPr>
          <p:nvPr/>
        </p:nvSpPr>
        <p:spPr bwMode="auto">
          <a:xfrm>
            <a:off x="5867400" y="3886200"/>
            <a:ext cx="152400" cy="1524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7" name="Line 13"/>
          <p:cNvSpPr>
            <a:spLocks noChangeShapeType="1"/>
          </p:cNvSpPr>
          <p:nvPr/>
        </p:nvSpPr>
        <p:spPr bwMode="auto">
          <a:xfrm>
            <a:off x="5867400" y="4953000"/>
            <a:ext cx="152400" cy="1524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8" name="Line 14"/>
          <p:cNvSpPr>
            <a:spLocks noChangeShapeType="1"/>
          </p:cNvSpPr>
          <p:nvPr/>
        </p:nvSpPr>
        <p:spPr bwMode="auto">
          <a:xfrm>
            <a:off x="2438400" y="4800600"/>
            <a:ext cx="152400" cy="152400"/>
          </a:xfrm>
          <a:prstGeom prst="line">
            <a:avLst/>
          </a:prstGeom>
          <a:noFill/>
          <a:ln w="38100">
            <a:solidFill>
              <a:schemeClr val="tx2">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19"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Notações – Engenharia da Informação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312AD47-7545-42F3-9F47-FE6103F2F2BD}" type="slidenum">
              <a:rPr lang="pt-BR" altLang="pt-BR">
                <a:solidFill>
                  <a:srgbClr val="898989"/>
                </a:solidFill>
                <a:latin typeface="Calibri" panose="020F0502020204030204" pitchFamily="34" charset="0"/>
              </a:rPr>
              <a:pPr/>
              <a:t>32</a:t>
            </a:fld>
            <a:endParaRPr lang="pt-BR" altLang="pt-BR">
              <a:solidFill>
                <a:srgbClr val="898989"/>
              </a:solidFill>
              <a:latin typeface="Calibri" panose="020F0502020204030204" pitchFamily="34" charset="0"/>
            </a:endParaRPr>
          </a:p>
        </p:txBody>
      </p:sp>
      <p:sp>
        <p:nvSpPr>
          <p:cNvPr id="6" name="Text Box 2"/>
          <p:cNvSpPr txBox="1">
            <a:spLocks noChangeArrowheads="1"/>
          </p:cNvSpPr>
          <p:nvPr/>
        </p:nvSpPr>
        <p:spPr bwMode="auto">
          <a:xfrm>
            <a:off x="250825" y="1052513"/>
            <a:ext cx="8713788" cy="4047262"/>
          </a:xfrm>
          <a:prstGeom prst="rect">
            <a:avLst/>
          </a:prstGeom>
          <a:noFill/>
          <a:ln w="9525">
            <a:noFill/>
            <a:miter lim="800000"/>
            <a:headEnd/>
            <a:tailEnd/>
          </a:ln>
          <a:effectLst/>
        </p:spPr>
        <p:txBody>
          <a:bodyPr bIns="0">
            <a:spAutoFit/>
          </a:bodyPr>
          <a:lstStyle/>
          <a:p>
            <a:pPr algn="just" fontAlgn="auto">
              <a:spcBef>
                <a:spcPts val="0"/>
              </a:spcBef>
              <a:spcAft>
                <a:spcPts val="0"/>
              </a:spcAft>
              <a:defRPr/>
            </a:pPr>
            <a:r>
              <a:rPr lang="pt-BR" sz="2000" dirty="0">
                <a:solidFill>
                  <a:srgbClr val="000000"/>
                </a:solidFill>
                <a:latin typeface="+mn-lt"/>
                <a:cs typeface="+mn-cs"/>
                <a:sym typeface="Wingdings" pitchFamily="2" charset="2"/>
              </a:rPr>
              <a:t>Quanto a obrigatoriedade, temos:</a:t>
            </a:r>
          </a:p>
          <a:p>
            <a:pPr algn="just" fontAlgn="auto">
              <a:spcBef>
                <a:spcPts val="0"/>
              </a:spcBef>
              <a:spcAft>
                <a:spcPts val="0"/>
              </a:spcAft>
              <a:defRPr/>
            </a:pPr>
            <a:endParaRPr lang="pt-BR" sz="2000" b="1" dirty="0">
              <a:solidFill>
                <a:srgbClr val="000000"/>
              </a:solidFill>
              <a:latin typeface="+mn-lt"/>
              <a:cs typeface="+mn-cs"/>
              <a:sym typeface="Wingdings" pitchFamily="2" charset="2"/>
            </a:endParaRPr>
          </a:p>
          <a:p>
            <a:pPr algn="just" fontAlgn="auto">
              <a:spcBef>
                <a:spcPts val="0"/>
              </a:spcBef>
              <a:spcAft>
                <a:spcPts val="0"/>
              </a:spcAft>
              <a:defRPr/>
            </a:pPr>
            <a:endParaRPr lang="pt-BR" sz="2000" b="1" dirty="0">
              <a:solidFill>
                <a:srgbClr val="000000"/>
              </a:solidFill>
              <a:latin typeface="+mn-lt"/>
              <a:cs typeface="+mn-cs"/>
              <a:sym typeface="Wingdings" pitchFamily="2" charset="2"/>
            </a:endParaRPr>
          </a:p>
          <a:p>
            <a:pPr algn="just" fontAlgn="auto">
              <a:spcBef>
                <a:spcPts val="0"/>
              </a:spcBef>
              <a:spcAft>
                <a:spcPts val="0"/>
              </a:spcAft>
              <a:defRPr/>
            </a:pPr>
            <a:endParaRPr lang="pt-BR" sz="2000" b="1" dirty="0">
              <a:solidFill>
                <a:srgbClr val="000000"/>
              </a:solidFill>
              <a:latin typeface="+mn-lt"/>
              <a:cs typeface="+mn-cs"/>
              <a:sym typeface="Wingdings" pitchFamily="2" charset="2"/>
            </a:endParaRPr>
          </a:p>
          <a:p>
            <a:pPr algn="just" fontAlgn="auto">
              <a:spcBef>
                <a:spcPts val="0"/>
              </a:spcBef>
              <a:spcAft>
                <a:spcPts val="0"/>
              </a:spcAft>
              <a:defRPr/>
            </a:pPr>
            <a:endParaRPr lang="pt-BR" sz="2000" b="1" dirty="0">
              <a:solidFill>
                <a:srgbClr val="000000"/>
              </a:solidFill>
              <a:latin typeface="+mn-lt"/>
              <a:cs typeface="+mn-cs"/>
              <a:sym typeface="Wingdings" pitchFamily="2" charset="2"/>
            </a:endParaRPr>
          </a:p>
          <a:p>
            <a:pPr algn="just" fontAlgn="auto">
              <a:spcBef>
                <a:spcPts val="0"/>
              </a:spcBef>
              <a:spcAft>
                <a:spcPts val="0"/>
              </a:spcAft>
              <a:defRPr/>
            </a:pPr>
            <a:r>
              <a:rPr lang="pt-BR" sz="2000" b="1" dirty="0">
                <a:solidFill>
                  <a:srgbClr val="000000"/>
                </a:solidFill>
                <a:latin typeface="+mn-lt"/>
                <a:cs typeface="+mn-cs"/>
                <a:sym typeface="Wingdings" pitchFamily="2" charset="2"/>
              </a:rPr>
              <a:t>	obrigatório</a:t>
            </a:r>
          </a:p>
          <a:p>
            <a:pPr algn="just" fontAlgn="auto">
              <a:spcBef>
                <a:spcPts val="0"/>
              </a:spcBef>
              <a:spcAft>
                <a:spcPts val="0"/>
              </a:spcAft>
              <a:defRPr/>
            </a:pPr>
            <a:endParaRPr lang="pt-BR" sz="2000" b="1" dirty="0">
              <a:solidFill>
                <a:srgbClr val="000000"/>
              </a:solidFill>
              <a:latin typeface="+mn-lt"/>
              <a:cs typeface="+mn-cs"/>
              <a:sym typeface="Wingdings" pitchFamily="2" charset="2"/>
            </a:endParaRPr>
          </a:p>
          <a:p>
            <a:pPr algn="just" fontAlgn="auto">
              <a:spcBef>
                <a:spcPts val="0"/>
              </a:spcBef>
              <a:spcAft>
                <a:spcPts val="0"/>
              </a:spcAft>
              <a:defRPr/>
            </a:pPr>
            <a:endParaRPr lang="pt-BR" sz="2000" b="1" dirty="0">
              <a:solidFill>
                <a:srgbClr val="000000"/>
              </a:solidFill>
              <a:latin typeface="+mn-lt"/>
              <a:cs typeface="+mn-cs"/>
              <a:sym typeface="Wingdings" pitchFamily="2" charset="2"/>
            </a:endParaRPr>
          </a:p>
          <a:p>
            <a:pPr algn="just" fontAlgn="auto">
              <a:spcBef>
                <a:spcPts val="0"/>
              </a:spcBef>
              <a:spcAft>
                <a:spcPts val="0"/>
              </a:spcAft>
              <a:defRPr/>
            </a:pPr>
            <a:r>
              <a:rPr lang="pt-BR" sz="2000" b="1" dirty="0">
                <a:solidFill>
                  <a:srgbClr val="000000"/>
                </a:solidFill>
                <a:latin typeface="+mn-lt"/>
                <a:cs typeface="+mn-cs"/>
                <a:sym typeface="Wingdings" pitchFamily="2" charset="2"/>
              </a:rPr>
              <a:t>	opcional</a:t>
            </a:r>
          </a:p>
          <a:p>
            <a:pPr algn="just" fontAlgn="auto">
              <a:spcBef>
                <a:spcPts val="0"/>
              </a:spcBef>
              <a:spcAft>
                <a:spcPts val="0"/>
              </a:spcAft>
              <a:defRPr/>
            </a:pPr>
            <a:endParaRPr lang="pt-BR" sz="2000" b="1"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r>
              <a:rPr lang="pt-BR" sz="2000" dirty="0">
                <a:latin typeface="+mn-lt"/>
                <a:cs typeface="+mn-cs"/>
              </a:rPr>
              <a:t>	</a:t>
            </a:r>
          </a:p>
        </p:txBody>
      </p:sp>
      <p:sp>
        <p:nvSpPr>
          <p:cNvPr id="7" name="Line 3"/>
          <p:cNvSpPr>
            <a:spLocks noChangeShapeType="1"/>
          </p:cNvSpPr>
          <p:nvPr/>
        </p:nvSpPr>
        <p:spPr bwMode="auto">
          <a:xfrm>
            <a:off x="3059113" y="3771900"/>
            <a:ext cx="3581400" cy="0"/>
          </a:xfrm>
          <a:prstGeom prst="line">
            <a:avLst/>
          </a:prstGeom>
          <a:noFill/>
          <a:ln w="38100">
            <a:solidFill>
              <a:schemeClr val="accent1">
                <a:lumMod val="75000"/>
              </a:schemeClr>
            </a:solidFill>
            <a:prstDash val="dash"/>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8" name="Line 4"/>
          <p:cNvSpPr>
            <a:spLocks noChangeShapeType="1"/>
          </p:cNvSpPr>
          <p:nvPr/>
        </p:nvSpPr>
        <p:spPr bwMode="auto">
          <a:xfrm>
            <a:off x="3059113" y="2852738"/>
            <a:ext cx="3581400" cy="0"/>
          </a:xfrm>
          <a:prstGeom prst="line">
            <a:avLst/>
          </a:prstGeom>
          <a:noFill/>
          <a:ln w="38100">
            <a:solidFill>
              <a:schemeClr val="accent1">
                <a:lumMod val="75000"/>
              </a:schemeClr>
            </a:solidFill>
            <a:round/>
            <a:headEnd/>
            <a:tailEnd/>
          </a:ln>
          <a:effectLst/>
        </p:spPr>
        <p:txBody>
          <a:bodyPr wrap="none" bIns="0"/>
          <a:lstStyle/>
          <a:p>
            <a:pPr fontAlgn="auto">
              <a:spcBef>
                <a:spcPts val="0"/>
              </a:spcBef>
              <a:spcAft>
                <a:spcPts val="0"/>
              </a:spcAft>
              <a:defRPr/>
            </a:pPr>
            <a:endParaRPr lang="pt-BR">
              <a:latin typeface="+mn-lt"/>
              <a:cs typeface="+mn-cs"/>
            </a:endParaRPr>
          </a:p>
        </p:txBody>
      </p:sp>
      <p:sp>
        <p:nvSpPr>
          <p:cNvPr id="9"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Notações – Engenharia da Informação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9057DCF-E4E6-445C-8F78-C4CB9E2203B1}" type="slidenum">
              <a:rPr lang="pt-BR" altLang="pt-BR">
                <a:solidFill>
                  <a:srgbClr val="898989"/>
                </a:solidFill>
                <a:latin typeface="Calibri" panose="020F0502020204030204" pitchFamily="34" charset="0"/>
              </a:rPr>
              <a:pPr/>
              <a:t>33</a:t>
            </a:fld>
            <a:endParaRPr lang="pt-BR" altLang="pt-BR">
              <a:solidFill>
                <a:srgbClr val="898989"/>
              </a:solidFill>
              <a:latin typeface="Calibri" panose="020F0502020204030204" pitchFamily="34" charset="0"/>
            </a:endParaRPr>
          </a:p>
        </p:txBody>
      </p:sp>
      <p:sp>
        <p:nvSpPr>
          <p:cNvPr id="6" name="Text Box 2"/>
          <p:cNvSpPr txBox="1">
            <a:spLocks noChangeArrowheads="1"/>
          </p:cNvSpPr>
          <p:nvPr/>
        </p:nvSpPr>
        <p:spPr bwMode="auto">
          <a:xfrm>
            <a:off x="250825" y="1052513"/>
            <a:ext cx="8207375" cy="4108450"/>
          </a:xfrm>
          <a:prstGeom prst="rect">
            <a:avLst/>
          </a:prstGeom>
          <a:noFill/>
          <a:ln w="9525">
            <a:noFill/>
            <a:miter lim="800000"/>
            <a:headEnd/>
            <a:tailEnd/>
          </a:ln>
          <a:effectLst/>
        </p:spPr>
        <p:txBody>
          <a:bodyPr bIns="0">
            <a:spAutoFit/>
          </a:bodyPr>
          <a:lstStyle/>
          <a:p>
            <a:pPr algn="just" fontAlgn="auto">
              <a:spcBef>
                <a:spcPts val="0"/>
              </a:spcBef>
              <a:spcAft>
                <a:spcPts val="0"/>
              </a:spcAft>
              <a:defRPr/>
            </a:pPr>
            <a:r>
              <a:rPr lang="pt-BR" sz="2400" b="1" dirty="0">
                <a:solidFill>
                  <a:srgbClr val="CC0000"/>
                </a:solidFill>
                <a:latin typeface="+mn-lt"/>
                <a:cs typeface="+mn-cs"/>
                <a:sym typeface="Wingdings" pitchFamily="2" charset="2"/>
              </a:rPr>
              <a:t>Exemplos</a:t>
            </a:r>
          </a:p>
          <a:p>
            <a:pPr algn="just" fontAlgn="auto">
              <a:spcBef>
                <a:spcPts val="0"/>
              </a:spcBef>
              <a:spcAft>
                <a:spcPts val="0"/>
              </a:spcAft>
              <a:defRPr/>
            </a:pPr>
            <a:r>
              <a:rPr lang="pt-BR" sz="2000" b="1" dirty="0" err="1">
                <a:effectLst>
                  <a:outerShdw blurRad="38100" dist="38100" dir="2700000" algn="tl">
                    <a:srgbClr val="000000">
                      <a:alpha val="43137"/>
                    </a:srgbClr>
                  </a:outerShdw>
                </a:effectLst>
                <a:latin typeface="+mn-lt"/>
                <a:cs typeface="+mn-cs"/>
                <a:sym typeface="Wingdings" pitchFamily="2" charset="2"/>
              </a:rPr>
              <a:t>DBDesigner</a:t>
            </a:r>
            <a:endParaRPr lang="pt-BR" sz="2000" b="1" dirty="0">
              <a:effectLst>
                <a:outerShdw blurRad="38100" dist="38100" dir="2700000" algn="tl">
                  <a:srgbClr val="000000">
                    <a:alpha val="43137"/>
                  </a:srgbClr>
                </a:outerShdw>
              </a:effectLst>
              <a:latin typeface="+mn-lt"/>
              <a:cs typeface="+mn-cs"/>
              <a:sym typeface="Wingdings" pitchFamily="2" charset="2"/>
            </a:endParaRPr>
          </a:p>
          <a:p>
            <a:pPr algn="just" fontAlgn="auto">
              <a:spcBef>
                <a:spcPts val="0"/>
              </a:spcBef>
              <a:spcAft>
                <a:spcPts val="0"/>
              </a:spcAft>
              <a:defRPr/>
            </a:pPr>
            <a:endParaRPr lang="pt-BR" sz="2000" dirty="0">
              <a:solidFill>
                <a:srgbClr val="CC0000"/>
              </a:solidFill>
              <a:latin typeface="+mn-lt"/>
              <a:cs typeface="+mn-cs"/>
              <a:sym typeface="Wingdings" pitchFamily="2" charset="2"/>
            </a:endParaRPr>
          </a:p>
          <a:p>
            <a:pPr algn="just" fontAlgn="auto">
              <a:spcBef>
                <a:spcPts val="0"/>
              </a:spcBef>
              <a:spcAft>
                <a:spcPts val="0"/>
              </a:spcAft>
              <a:defRPr/>
            </a:pPr>
            <a:endParaRPr lang="pt-BR" sz="2000" dirty="0">
              <a:solidFill>
                <a:srgbClr val="CC0000"/>
              </a:solidFill>
              <a:latin typeface="+mn-lt"/>
              <a:cs typeface="+mn-cs"/>
              <a:sym typeface="Wingdings" pitchFamily="2" charset="2"/>
            </a:endParaRPr>
          </a:p>
          <a:p>
            <a:pPr algn="just" fontAlgn="auto">
              <a:spcBef>
                <a:spcPts val="0"/>
              </a:spcBef>
              <a:spcAft>
                <a:spcPts val="0"/>
              </a:spcAft>
              <a:defRPr/>
            </a:pPr>
            <a:endParaRPr lang="pt-BR" sz="2000" dirty="0">
              <a:solidFill>
                <a:srgbClr val="CC0000"/>
              </a:solidFill>
              <a:latin typeface="+mn-lt"/>
              <a:cs typeface="+mn-cs"/>
              <a:sym typeface="Wingdings" pitchFamily="2" charset="2"/>
            </a:endParaRPr>
          </a:p>
          <a:p>
            <a:pPr algn="just" fontAlgn="auto">
              <a:spcBef>
                <a:spcPts val="0"/>
              </a:spcBef>
              <a:spcAft>
                <a:spcPts val="0"/>
              </a:spcAft>
              <a:defRPr/>
            </a:pPr>
            <a:endParaRPr lang="pt-BR" sz="2000" dirty="0">
              <a:solidFill>
                <a:srgbClr val="CC0000"/>
              </a:solidFill>
              <a:latin typeface="+mn-lt"/>
              <a:cs typeface="+mn-cs"/>
              <a:sym typeface="Wingdings" pitchFamily="2" charset="2"/>
            </a:endParaRPr>
          </a:p>
          <a:p>
            <a:pPr algn="just" fontAlgn="auto">
              <a:spcBef>
                <a:spcPts val="0"/>
              </a:spcBef>
              <a:spcAft>
                <a:spcPts val="0"/>
              </a:spcAft>
              <a:defRPr/>
            </a:pPr>
            <a:endParaRPr lang="pt-BR" sz="2000" dirty="0">
              <a:solidFill>
                <a:srgbClr val="CC0000"/>
              </a:solidFill>
              <a:latin typeface="+mn-lt"/>
              <a:cs typeface="+mn-cs"/>
              <a:sym typeface="Wingdings" pitchFamily="2" charset="2"/>
            </a:endParaRPr>
          </a:p>
          <a:p>
            <a:pPr algn="just" fontAlgn="auto">
              <a:spcBef>
                <a:spcPts val="0"/>
              </a:spcBef>
              <a:spcAft>
                <a:spcPts val="0"/>
              </a:spcAft>
              <a:defRPr/>
            </a:pPr>
            <a:r>
              <a:rPr lang="pt-BR" sz="2000" b="1" dirty="0" err="1">
                <a:effectLst>
                  <a:outerShdw blurRad="38100" dist="38100" dir="2700000" algn="tl">
                    <a:srgbClr val="000000">
                      <a:alpha val="43137"/>
                    </a:srgbClr>
                  </a:outerShdw>
                </a:effectLst>
                <a:latin typeface="+mn-lt"/>
                <a:cs typeface="+mn-cs"/>
                <a:sym typeface="Wingdings" pitchFamily="2" charset="2"/>
              </a:rPr>
              <a:t>ERwin</a:t>
            </a:r>
            <a:endParaRPr lang="pt-BR" sz="2000" b="1" dirty="0">
              <a:effectLst>
                <a:outerShdw blurRad="38100" dist="38100" dir="2700000" algn="tl">
                  <a:srgbClr val="000000">
                    <a:alpha val="43137"/>
                  </a:srgbClr>
                </a:outerShdw>
              </a:effectLst>
              <a:latin typeface="+mn-lt"/>
              <a:cs typeface="+mn-cs"/>
              <a:sym typeface="Wingdings" pitchFamily="2" charset="2"/>
            </a:endParaRPr>
          </a:p>
          <a:p>
            <a:pPr algn="just" fontAlgn="auto">
              <a:spcBef>
                <a:spcPts val="0"/>
              </a:spcBef>
              <a:spcAft>
                <a:spcPts val="0"/>
              </a:spcAft>
              <a:defRPr/>
            </a:pPr>
            <a:endParaRPr lang="pt-BR" sz="2000" dirty="0">
              <a:solidFill>
                <a:srgbClr val="CC0000"/>
              </a:solidFill>
              <a:latin typeface="+mn-lt"/>
              <a:cs typeface="+mn-cs"/>
              <a:sym typeface="Wingdings" pitchFamily="2" charset="2"/>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endParaRPr lang="pt-BR" sz="2000" dirty="0">
              <a:latin typeface="+mn-lt"/>
              <a:cs typeface="+mn-cs"/>
            </a:endParaRPr>
          </a:p>
          <a:p>
            <a:pPr algn="just" fontAlgn="auto">
              <a:spcBef>
                <a:spcPts val="0"/>
              </a:spcBef>
              <a:spcAft>
                <a:spcPts val="0"/>
              </a:spcAft>
              <a:defRPr/>
            </a:pPr>
            <a:r>
              <a:rPr lang="pt-BR" sz="2000" dirty="0">
                <a:latin typeface="+mn-lt"/>
                <a:cs typeface="+mn-cs"/>
              </a:rPr>
              <a:t>	</a:t>
            </a: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84313"/>
            <a:ext cx="688181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284538"/>
            <a:ext cx="181927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Notações – Ferramentas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a:defRPr/>
            </a:pPr>
            <a:fld id="{A6CC53BE-E037-48F0-9A34-3033988B2794}" type="slidenum">
              <a:rPr lang="pt-BR"/>
              <a:pPr>
                <a:defRPr/>
              </a:pPr>
              <a:t>34</a:t>
            </a:fld>
            <a:endParaRPr lang="pt-BR"/>
          </a:p>
        </p:txBody>
      </p:sp>
      <p:sp>
        <p:nvSpPr>
          <p:cNvPr id="10245" name="Retângulo 4"/>
          <p:cNvSpPr>
            <a:spLocks noChangeArrowheads="1"/>
          </p:cNvSpPr>
          <p:nvPr/>
        </p:nvSpPr>
        <p:spPr bwMode="auto">
          <a:xfrm>
            <a:off x="179388" y="765175"/>
            <a:ext cx="8496300" cy="5693866"/>
          </a:xfrm>
          <a:prstGeom prst="rect">
            <a:avLst/>
          </a:prstGeom>
          <a:noFill/>
          <a:ln w="9525">
            <a:noFill/>
            <a:miter lim="800000"/>
            <a:headEnd/>
            <a:tailEnd/>
          </a:ln>
        </p:spPr>
        <p:txBody>
          <a:bodyPr>
            <a:spAutoFit/>
          </a:bodyPr>
          <a:lstStyle/>
          <a:p>
            <a:r>
              <a:rPr lang="pt-BR" sz="2400" b="1" dirty="0">
                <a:solidFill>
                  <a:srgbClr val="C00000"/>
                </a:solidFill>
                <a:latin typeface="Calibri" pitchFamily="34" charset="0"/>
              </a:rPr>
              <a:t>Entidade Associativa ou Agregação</a:t>
            </a:r>
          </a:p>
          <a:p>
            <a:pPr algn="just">
              <a:lnSpc>
                <a:spcPct val="150000"/>
              </a:lnSpc>
            </a:pPr>
            <a:r>
              <a:rPr lang="pt-BR" sz="2000" dirty="0">
                <a:latin typeface="Calibri" pitchFamily="34" charset="0"/>
              </a:rPr>
              <a:t>Um relacionamento é uma associação entre entidades, como é a relação entre Médico e Paciente, regulada pela realização da consulta.</a:t>
            </a: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endParaRPr lang="pt-BR" sz="2000" dirty="0">
              <a:latin typeface="Calibri" pitchFamily="34" charset="0"/>
            </a:endParaRPr>
          </a:p>
          <a:p>
            <a:r>
              <a:rPr lang="pt-BR" sz="2000" dirty="0">
                <a:latin typeface="Calibri" pitchFamily="34" charset="0"/>
              </a:rPr>
              <a:t>Mas, é possível que ocorram várias consultas do paciente a esse médico. Ou nenhuma.</a:t>
            </a:r>
          </a:p>
          <a:p>
            <a:endParaRPr lang="pt-BR" sz="2000" dirty="0">
              <a:latin typeface="Calibri" pitchFamily="34" charset="0"/>
            </a:endParaRPr>
          </a:p>
          <a:p>
            <a:r>
              <a:rPr lang="pt-BR" sz="2000" dirty="0">
                <a:latin typeface="Calibri" pitchFamily="34" charset="0"/>
              </a:rPr>
              <a:t>Também é possível que, numa consulta, o médico tenha feito alguma prescrição ao paciente, portanto...</a:t>
            </a:r>
          </a:p>
          <a:p>
            <a:pPr lvl="1">
              <a:buFont typeface="Wingdings" pitchFamily="2" charset="2"/>
              <a:buChar char="ü"/>
            </a:pPr>
            <a:endParaRPr lang="pt-BR" sz="2000" dirty="0">
              <a:latin typeface="Calibri" pitchFamily="34" charset="0"/>
            </a:endParaRPr>
          </a:p>
          <a:p>
            <a:pPr marL="800100" lvl="1" indent="-342900">
              <a:buFont typeface="Arial" panose="020B0604020202020204" pitchFamily="34" charset="0"/>
              <a:buChar char="•"/>
            </a:pPr>
            <a:r>
              <a:rPr lang="pt-BR" sz="2000" dirty="0">
                <a:latin typeface="Calibri" pitchFamily="34" charset="0"/>
              </a:rPr>
              <a:t>Em cada consulta o Médico pode prescrever um ou mais medicamentos diferentes para o Paciente, podendo ou não repeti-los.</a:t>
            </a:r>
          </a:p>
          <a:p>
            <a:pPr marL="800100" lvl="1" indent="-342900">
              <a:buFont typeface="Arial" panose="020B0604020202020204" pitchFamily="34" charset="0"/>
              <a:buChar char="•"/>
            </a:pPr>
            <a:r>
              <a:rPr lang="pt-BR" sz="2000" dirty="0">
                <a:latin typeface="Calibri" pitchFamily="34" charset="0"/>
              </a:rPr>
              <a:t>Prescrição então é um </a:t>
            </a:r>
            <a:r>
              <a:rPr lang="pt-BR" sz="2000" b="1" dirty="0">
                <a:solidFill>
                  <a:srgbClr val="FF0000"/>
                </a:solidFill>
                <a:latin typeface="Calibri" pitchFamily="34" charset="0"/>
              </a:rPr>
              <a:t>relacionamento</a:t>
            </a:r>
            <a:r>
              <a:rPr lang="pt-BR" sz="2000" dirty="0">
                <a:latin typeface="Calibri" pitchFamily="34" charset="0"/>
              </a:rPr>
              <a:t> entre uma entidade Medicamento e o relacionamento Consulta, que aparece no esquema.</a:t>
            </a:r>
          </a:p>
        </p:txBody>
      </p:sp>
      <p:sp>
        <p:nvSpPr>
          <p:cNvPr id="8" name="Fluxograma: Processo 7"/>
          <p:cNvSpPr/>
          <p:nvPr/>
        </p:nvSpPr>
        <p:spPr>
          <a:xfrm>
            <a:off x="395288" y="2276475"/>
            <a:ext cx="2089150"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MÉDICO</a:t>
            </a:r>
          </a:p>
        </p:txBody>
      </p:sp>
      <p:sp>
        <p:nvSpPr>
          <p:cNvPr id="9" name="Fluxograma: Processo 8"/>
          <p:cNvSpPr/>
          <p:nvPr/>
        </p:nvSpPr>
        <p:spPr>
          <a:xfrm>
            <a:off x="6516688" y="2276475"/>
            <a:ext cx="2087562"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PACIENTE</a:t>
            </a:r>
          </a:p>
        </p:txBody>
      </p:sp>
      <p:sp>
        <p:nvSpPr>
          <p:cNvPr id="10" name="Fluxograma: Decisão 9"/>
          <p:cNvSpPr/>
          <p:nvPr/>
        </p:nvSpPr>
        <p:spPr>
          <a:xfrm>
            <a:off x="3348038" y="2205038"/>
            <a:ext cx="2447925" cy="863600"/>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CONSULTA</a:t>
            </a:r>
          </a:p>
        </p:txBody>
      </p:sp>
      <p:cxnSp>
        <p:nvCxnSpPr>
          <p:cNvPr id="12" name="Conector reto 11"/>
          <p:cNvCxnSpPr>
            <a:stCxn id="8" idx="3"/>
            <a:endCxn id="10" idx="1"/>
          </p:cNvCxnSpPr>
          <p:nvPr/>
        </p:nvCxnSpPr>
        <p:spPr>
          <a:xfrm>
            <a:off x="2484438" y="2636838"/>
            <a:ext cx="86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10" idx="3"/>
            <a:endCxn id="9" idx="1"/>
          </p:cNvCxnSpPr>
          <p:nvPr/>
        </p:nvCxnSpPr>
        <p:spPr>
          <a:xfrm>
            <a:off x="5795963" y="2636838"/>
            <a:ext cx="720725" cy="0"/>
          </a:xfrm>
          <a:prstGeom prst="line">
            <a:avLst/>
          </a:prstGeom>
        </p:spPr>
        <p:style>
          <a:lnRef idx="1">
            <a:schemeClr val="accent1"/>
          </a:lnRef>
          <a:fillRef idx="0">
            <a:schemeClr val="accent1"/>
          </a:fillRef>
          <a:effectRef idx="0">
            <a:schemeClr val="accent1"/>
          </a:effectRef>
          <a:fontRef idx="minor">
            <a:schemeClr val="tx1"/>
          </a:fontRef>
        </p:style>
      </p:cxnSp>
      <p:sp>
        <p:nvSpPr>
          <p:cNvPr id="10251" name="CaixaDeTexto 14"/>
          <p:cNvSpPr txBox="1">
            <a:spLocks noChangeArrowheads="1"/>
          </p:cNvSpPr>
          <p:nvPr/>
        </p:nvSpPr>
        <p:spPr bwMode="auto">
          <a:xfrm>
            <a:off x="2555875" y="2276475"/>
            <a:ext cx="792163" cy="369888"/>
          </a:xfrm>
          <a:prstGeom prst="rect">
            <a:avLst/>
          </a:prstGeom>
          <a:noFill/>
          <a:ln w="9525">
            <a:noFill/>
            <a:miter lim="800000"/>
            <a:headEnd/>
            <a:tailEnd/>
          </a:ln>
        </p:spPr>
        <p:txBody>
          <a:bodyPr>
            <a:spAutoFit/>
          </a:bodyPr>
          <a:lstStyle/>
          <a:p>
            <a:r>
              <a:rPr lang="pt-BR" b="1">
                <a:latin typeface="Calibri" pitchFamily="34" charset="0"/>
              </a:rPr>
              <a:t>(O,n)</a:t>
            </a:r>
          </a:p>
        </p:txBody>
      </p:sp>
      <p:sp>
        <p:nvSpPr>
          <p:cNvPr id="10252" name="CaixaDeTexto 15"/>
          <p:cNvSpPr txBox="1">
            <a:spLocks noChangeArrowheads="1"/>
          </p:cNvSpPr>
          <p:nvPr/>
        </p:nvSpPr>
        <p:spPr bwMode="auto">
          <a:xfrm>
            <a:off x="5795963" y="2276475"/>
            <a:ext cx="792162" cy="369888"/>
          </a:xfrm>
          <a:prstGeom prst="rect">
            <a:avLst/>
          </a:prstGeom>
          <a:noFill/>
          <a:ln w="9525">
            <a:noFill/>
            <a:miter lim="800000"/>
            <a:headEnd/>
            <a:tailEnd/>
          </a:ln>
        </p:spPr>
        <p:txBody>
          <a:bodyPr>
            <a:spAutoFit/>
          </a:bodyPr>
          <a:lstStyle/>
          <a:p>
            <a:r>
              <a:rPr lang="pt-BR" b="1">
                <a:latin typeface="Calibri" pitchFamily="34" charset="0"/>
              </a:rPr>
              <a:t>(O,n)</a:t>
            </a:r>
          </a:p>
        </p:txBody>
      </p:sp>
      <p:sp>
        <p:nvSpPr>
          <p:cNvPr id="13"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1971791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a:defRPr/>
            </a:pPr>
            <a:fld id="{024E97C6-321B-481A-A7B1-00F94B9C710E}" type="slidenum">
              <a:rPr lang="pt-BR"/>
              <a:pPr>
                <a:defRPr/>
              </a:pPr>
              <a:t>35</a:t>
            </a:fld>
            <a:endParaRPr lang="pt-BR"/>
          </a:p>
        </p:txBody>
      </p:sp>
      <p:sp>
        <p:nvSpPr>
          <p:cNvPr id="5" name="Retângulo 4"/>
          <p:cNvSpPr/>
          <p:nvPr/>
        </p:nvSpPr>
        <p:spPr>
          <a:xfrm>
            <a:off x="179388" y="836613"/>
            <a:ext cx="8496300" cy="4154984"/>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Entidade Associativa ou Agregação</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r>
              <a:rPr lang="pt-BR" sz="2000" dirty="0">
                <a:latin typeface="+mn-lt"/>
                <a:cs typeface="+mn-cs"/>
              </a:rPr>
              <a:t>A entidade </a:t>
            </a:r>
            <a:r>
              <a:rPr lang="pt-BR" sz="2000" b="1" dirty="0">
                <a:latin typeface="+mn-lt"/>
                <a:cs typeface="+mn-cs"/>
              </a:rPr>
              <a:t>Medicamento</a:t>
            </a:r>
            <a:r>
              <a:rPr lang="pt-BR" sz="2000" dirty="0">
                <a:latin typeface="+mn-lt"/>
                <a:cs typeface="+mn-cs"/>
              </a:rPr>
              <a:t> poderia ser pensada com sendo do Paciente, mas aí não seria correto (o Médico é quem prescreve) ou, ainda, como um relacionamento direto entre Médico e Paciente (ou seja, atributo da consulta), mas aí precisaríamos ter apenas um medicamento por consulta. </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r>
              <a:rPr lang="pt-BR" sz="2000" dirty="0">
                <a:latin typeface="+mn-lt"/>
                <a:cs typeface="+mn-cs"/>
              </a:rPr>
              <a:t>Assim, precisamos relacionar a entidade </a:t>
            </a:r>
            <a:r>
              <a:rPr lang="pt-BR" sz="2000" b="1" dirty="0">
                <a:latin typeface="+mn-lt"/>
                <a:cs typeface="+mn-cs"/>
              </a:rPr>
              <a:t>Medicamento</a:t>
            </a:r>
            <a:r>
              <a:rPr lang="pt-BR" sz="2000" dirty="0">
                <a:latin typeface="+mn-lt"/>
                <a:cs typeface="+mn-cs"/>
              </a:rPr>
              <a:t> ao relacionamento </a:t>
            </a:r>
            <a:r>
              <a:rPr lang="pt-BR" sz="2000" b="1" dirty="0">
                <a:latin typeface="+mn-lt"/>
                <a:cs typeface="+mn-cs"/>
              </a:rPr>
              <a:t>Consulta</a:t>
            </a:r>
            <a:r>
              <a:rPr lang="pt-BR" sz="2000" dirty="0">
                <a:latin typeface="+mn-lt"/>
                <a:cs typeface="+mn-cs"/>
              </a:rPr>
              <a:t>, o que gera uma associação ou agregação.</a:t>
            </a:r>
            <a:endParaRPr lang="pt-BR" sz="2000" b="1" i="1" dirty="0">
              <a:solidFill>
                <a:srgbClr val="C00000"/>
              </a:solidFill>
              <a:latin typeface="+mn-lt"/>
              <a:cs typeface="+mn-cs"/>
            </a:endParaRPr>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2081288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a:defRPr/>
            </a:pPr>
            <a:fld id="{4C51FFAA-F20B-475F-81F9-1501BAE2630B}" type="slidenum">
              <a:rPr lang="pt-BR"/>
              <a:pPr>
                <a:defRPr/>
              </a:pPr>
              <a:t>36</a:t>
            </a:fld>
            <a:endParaRPr lang="pt-BR"/>
          </a:p>
        </p:txBody>
      </p:sp>
      <p:sp>
        <p:nvSpPr>
          <p:cNvPr id="5" name="Retângulo 4"/>
          <p:cNvSpPr/>
          <p:nvPr/>
        </p:nvSpPr>
        <p:spPr>
          <a:xfrm>
            <a:off x="224667" y="988513"/>
            <a:ext cx="8497887" cy="2769989"/>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Entidade Associativa ou Agregação</a:t>
            </a:r>
          </a:p>
          <a:p>
            <a:pPr algn="just" fontAlgn="auto">
              <a:lnSpc>
                <a:spcPct val="150000"/>
              </a:lnSpc>
              <a:spcBef>
                <a:spcPts val="0"/>
              </a:spcBef>
              <a:spcAft>
                <a:spcPts val="0"/>
              </a:spcAft>
              <a:defRPr/>
            </a:pPr>
            <a:r>
              <a:rPr lang="pt-BR" sz="2000" dirty="0">
                <a:latin typeface="+mn-lt"/>
                <a:cs typeface="+mn-cs"/>
              </a:rPr>
              <a:t>Uma </a:t>
            </a:r>
            <a:r>
              <a:rPr lang="pt-BR" sz="2000" b="1" dirty="0">
                <a:solidFill>
                  <a:srgbClr val="002060"/>
                </a:solidFill>
                <a:latin typeface="+mn-lt"/>
                <a:cs typeface="+mn-cs"/>
              </a:rPr>
              <a:t>Entidade Associativa</a:t>
            </a:r>
            <a:r>
              <a:rPr lang="pt-BR" sz="2000" b="1" i="1" dirty="0">
                <a:solidFill>
                  <a:srgbClr val="002060"/>
                </a:solidFill>
                <a:latin typeface="+mn-lt"/>
                <a:cs typeface="+mn-cs"/>
              </a:rPr>
              <a:t> </a:t>
            </a:r>
            <a:r>
              <a:rPr lang="pt-BR" sz="2000" dirty="0">
                <a:latin typeface="+mn-lt"/>
                <a:cs typeface="+mn-cs"/>
              </a:rPr>
              <a:t>é apenas a redefinição de um relacionamento que passa a ser tratado de maneira análoga a uma entidade.</a:t>
            </a:r>
          </a:p>
          <a:p>
            <a:pPr algn="just" fontAlgn="auto">
              <a:lnSpc>
                <a:spcPct val="150000"/>
              </a:lnSpc>
              <a:spcBef>
                <a:spcPts val="0"/>
              </a:spcBef>
              <a:spcAft>
                <a:spcPts val="0"/>
              </a:spcAft>
              <a:defRPr/>
            </a:pPr>
            <a:r>
              <a:rPr lang="pt-BR" sz="2000" dirty="0">
                <a:latin typeface="+mn-lt"/>
                <a:cs typeface="+mn-cs"/>
              </a:rPr>
              <a:t>Esse conceito é especialmente aplicável em relacionamentos  de cardinalidade </a:t>
            </a:r>
            <a:r>
              <a:rPr lang="pt-BR" sz="2000" b="1" dirty="0">
                <a:latin typeface="+mn-lt"/>
                <a:cs typeface="+mn-cs"/>
              </a:rPr>
              <a:t>N:N.</a:t>
            </a:r>
          </a:p>
          <a:p>
            <a:pPr algn="just" fontAlgn="auto">
              <a:lnSpc>
                <a:spcPct val="150000"/>
              </a:lnSpc>
              <a:spcBef>
                <a:spcPts val="0"/>
              </a:spcBef>
              <a:spcAft>
                <a:spcPts val="0"/>
              </a:spcAft>
              <a:defRPr/>
            </a:pPr>
            <a:r>
              <a:rPr lang="pt-BR" sz="2000" dirty="0">
                <a:latin typeface="+mn-lt"/>
                <a:cs typeface="+mn-cs"/>
              </a:rPr>
              <a:t>	</a:t>
            </a:r>
          </a:p>
        </p:txBody>
      </p:sp>
      <p:sp>
        <p:nvSpPr>
          <p:cNvPr id="6" name="Fluxograma: Processo 5"/>
          <p:cNvSpPr/>
          <p:nvPr/>
        </p:nvSpPr>
        <p:spPr>
          <a:xfrm>
            <a:off x="539750" y="3789363"/>
            <a:ext cx="2087563" cy="7191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MÉDICO</a:t>
            </a:r>
          </a:p>
        </p:txBody>
      </p:sp>
      <p:sp>
        <p:nvSpPr>
          <p:cNvPr id="7" name="Fluxograma: Processo 6"/>
          <p:cNvSpPr/>
          <p:nvPr/>
        </p:nvSpPr>
        <p:spPr>
          <a:xfrm>
            <a:off x="6659563" y="3789363"/>
            <a:ext cx="2089150" cy="7191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PACIENTE</a:t>
            </a:r>
          </a:p>
        </p:txBody>
      </p:sp>
      <p:sp>
        <p:nvSpPr>
          <p:cNvPr id="8" name="Fluxograma: Decisão 7"/>
          <p:cNvSpPr/>
          <p:nvPr/>
        </p:nvSpPr>
        <p:spPr>
          <a:xfrm>
            <a:off x="3492500" y="3716338"/>
            <a:ext cx="2447925" cy="865187"/>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CONSULTA</a:t>
            </a:r>
          </a:p>
        </p:txBody>
      </p:sp>
      <p:cxnSp>
        <p:nvCxnSpPr>
          <p:cNvPr id="9" name="Conector reto 8"/>
          <p:cNvCxnSpPr>
            <a:stCxn id="6" idx="3"/>
            <a:endCxn id="8" idx="1"/>
          </p:cNvCxnSpPr>
          <p:nvPr/>
        </p:nvCxnSpPr>
        <p:spPr>
          <a:xfrm>
            <a:off x="2627313" y="4149725"/>
            <a:ext cx="865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a:stCxn id="8" idx="3"/>
            <a:endCxn id="7" idx="1"/>
          </p:cNvCxnSpPr>
          <p:nvPr/>
        </p:nvCxnSpPr>
        <p:spPr>
          <a:xfrm>
            <a:off x="5940425" y="4149725"/>
            <a:ext cx="719138" cy="0"/>
          </a:xfrm>
          <a:prstGeom prst="line">
            <a:avLst/>
          </a:prstGeom>
        </p:spPr>
        <p:style>
          <a:lnRef idx="1">
            <a:schemeClr val="accent1"/>
          </a:lnRef>
          <a:fillRef idx="0">
            <a:schemeClr val="accent1"/>
          </a:fillRef>
          <a:effectRef idx="0">
            <a:schemeClr val="accent1"/>
          </a:effectRef>
          <a:fontRef idx="minor">
            <a:schemeClr val="tx1"/>
          </a:fontRef>
        </p:style>
      </p:cxnSp>
      <p:sp>
        <p:nvSpPr>
          <p:cNvPr id="12299" name="CaixaDeTexto 10"/>
          <p:cNvSpPr txBox="1">
            <a:spLocks noChangeArrowheads="1"/>
          </p:cNvSpPr>
          <p:nvPr/>
        </p:nvSpPr>
        <p:spPr bwMode="auto">
          <a:xfrm>
            <a:off x="2700338" y="3789363"/>
            <a:ext cx="792162" cy="368300"/>
          </a:xfrm>
          <a:prstGeom prst="rect">
            <a:avLst/>
          </a:prstGeom>
          <a:noFill/>
          <a:ln w="9525">
            <a:noFill/>
            <a:miter lim="800000"/>
            <a:headEnd/>
            <a:tailEnd/>
          </a:ln>
        </p:spPr>
        <p:txBody>
          <a:bodyPr>
            <a:spAutoFit/>
          </a:bodyPr>
          <a:lstStyle/>
          <a:p>
            <a:r>
              <a:rPr lang="pt-BR" b="1">
                <a:latin typeface="Calibri" pitchFamily="34" charset="0"/>
              </a:rPr>
              <a:t>(O,n)</a:t>
            </a:r>
          </a:p>
        </p:txBody>
      </p:sp>
      <p:sp>
        <p:nvSpPr>
          <p:cNvPr id="12300" name="CaixaDeTexto 11"/>
          <p:cNvSpPr txBox="1">
            <a:spLocks noChangeArrowheads="1"/>
          </p:cNvSpPr>
          <p:nvPr/>
        </p:nvSpPr>
        <p:spPr bwMode="auto">
          <a:xfrm>
            <a:off x="5940425" y="3789363"/>
            <a:ext cx="792163" cy="368300"/>
          </a:xfrm>
          <a:prstGeom prst="rect">
            <a:avLst/>
          </a:prstGeom>
          <a:noFill/>
          <a:ln w="9525">
            <a:noFill/>
            <a:miter lim="800000"/>
            <a:headEnd/>
            <a:tailEnd/>
          </a:ln>
        </p:spPr>
        <p:txBody>
          <a:bodyPr>
            <a:spAutoFit/>
          </a:bodyPr>
          <a:lstStyle/>
          <a:p>
            <a:r>
              <a:rPr lang="pt-BR" b="1">
                <a:latin typeface="Calibri" pitchFamily="34" charset="0"/>
              </a:rPr>
              <a:t>(O,n)</a:t>
            </a:r>
          </a:p>
        </p:txBody>
      </p:sp>
      <p:sp>
        <p:nvSpPr>
          <p:cNvPr id="13" name="Fluxograma: Decisão 12"/>
          <p:cNvSpPr/>
          <p:nvPr/>
        </p:nvSpPr>
        <p:spPr>
          <a:xfrm>
            <a:off x="3276600" y="5013325"/>
            <a:ext cx="2879725" cy="863600"/>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PRESCRIÇÃO</a:t>
            </a:r>
          </a:p>
        </p:txBody>
      </p:sp>
      <p:sp>
        <p:nvSpPr>
          <p:cNvPr id="15" name="Fluxograma: Processo 14"/>
          <p:cNvSpPr/>
          <p:nvPr/>
        </p:nvSpPr>
        <p:spPr>
          <a:xfrm>
            <a:off x="6732588" y="5084763"/>
            <a:ext cx="2087562"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MEDICAMENTO</a:t>
            </a:r>
          </a:p>
        </p:txBody>
      </p:sp>
      <p:cxnSp>
        <p:nvCxnSpPr>
          <p:cNvPr id="16" name="Conector reto 15"/>
          <p:cNvCxnSpPr>
            <a:stCxn id="13" idx="0"/>
            <a:endCxn id="8" idx="2"/>
          </p:cNvCxnSpPr>
          <p:nvPr/>
        </p:nvCxnSpPr>
        <p:spPr>
          <a:xfrm rot="5400000" flipH="1" flipV="1">
            <a:off x="4500563" y="47974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6084888" y="5445125"/>
            <a:ext cx="86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305" name="CaixaDeTexto 19"/>
          <p:cNvSpPr txBox="1">
            <a:spLocks noChangeArrowheads="1"/>
          </p:cNvSpPr>
          <p:nvPr/>
        </p:nvSpPr>
        <p:spPr bwMode="auto">
          <a:xfrm>
            <a:off x="6011863" y="5084763"/>
            <a:ext cx="792162" cy="369887"/>
          </a:xfrm>
          <a:prstGeom prst="rect">
            <a:avLst/>
          </a:prstGeom>
          <a:noFill/>
          <a:ln w="9525">
            <a:noFill/>
            <a:miter lim="800000"/>
            <a:headEnd/>
            <a:tailEnd/>
          </a:ln>
        </p:spPr>
        <p:txBody>
          <a:bodyPr>
            <a:spAutoFit/>
          </a:bodyPr>
          <a:lstStyle/>
          <a:p>
            <a:r>
              <a:rPr lang="pt-BR" b="1">
                <a:latin typeface="Calibri" pitchFamily="34" charset="0"/>
              </a:rPr>
              <a:t>(O,n)</a:t>
            </a:r>
          </a:p>
        </p:txBody>
      </p:sp>
      <p:sp>
        <p:nvSpPr>
          <p:cNvPr id="12306" name="CaixaDeTexto 20"/>
          <p:cNvSpPr txBox="1">
            <a:spLocks noChangeArrowheads="1"/>
          </p:cNvSpPr>
          <p:nvPr/>
        </p:nvSpPr>
        <p:spPr bwMode="auto">
          <a:xfrm>
            <a:off x="4787900" y="4724400"/>
            <a:ext cx="792163" cy="369888"/>
          </a:xfrm>
          <a:prstGeom prst="rect">
            <a:avLst/>
          </a:prstGeom>
          <a:noFill/>
          <a:ln w="9525">
            <a:noFill/>
            <a:miter lim="800000"/>
            <a:headEnd/>
            <a:tailEnd/>
          </a:ln>
        </p:spPr>
        <p:txBody>
          <a:bodyPr>
            <a:spAutoFit/>
          </a:bodyPr>
          <a:lstStyle/>
          <a:p>
            <a:r>
              <a:rPr lang="pt-BR" b="1">
                <a:latin typeface="Calibri" pitchFamily="34" charset="0"/>
              </a:rPr>
              <a:t>(O,n)</a:t>
            </a:r>
          </a:p>
        </p:txBody>
      </p:sp>
      <p:sp>
        <p:nvSpPr>
          <p:cNvPr id="22" name="Fluxograma: Processo alternativo 21"/>
          <p:cNvSpPr/>
          <p:nvPr/>
        </p:nvSpPr>
        <p:spPr>
          <a:xfrm>
            <a:off x="3491706" y="3498057"/>
            <a:ext cx="2592388" cy="1150937"/>
          </a:xfrm>
          <a:prstGeom prst="flowChartAlternateProcess">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20"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278188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ector reto 36"/>
          <p:cNvCxnSpPr/>
          <p:nvPr/>
        </p:nvCxnSpPr>
        <p:spPr>
          <a:xfrm rot="10800000" flipV="1">
            <a:off x="5364163" y="3357563"/>
            <a:ext cx="503237" cy="35877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a:off x="3203575" y="3284538"/>
            <a:ext cx="647700" cy="43180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3" name="Espaço Reservado para Número de Slide 2"/>
          <p:cNvSpPr>
            <a:spLocks noGrp="1"/>
          </p:cNvSpPr>
          <p:nvPr>
            <p:ph type="sldNum" sz="quarter" idx="12"/>
          </p:nvPr>
        </p:nvSpPr>
        <p:spPr/>
        <p:txBody>
          <a:bodyPr/>
          <a:lstStyle/>
          <a:p>
            <a:pPr>
              <a:defRPr/>
            </a:pPr>
            <a:fld id="{BEE35069-7D37-410B-A29F-BE6C3ECE0BA9}" type="slidenum">
              <a:rPr lang="pt-BR"/>
              <a:pPr>
                <a:defRPr/>
              </a:pPr>
              <a:t>37</a:t>
            </a:fld>
            <a:endParaRPr lang="pt-BR"/>
          </a:p>
        </p:txBody>
      </p:sp>
      <p:sp>
        <p:nvSpPr>
          <p:cNvPr id="13319" name="Retângulo 4"/>
          <p:cNvSpPr>
            <a:spLocks noChangeArrowheads="1"/>
          </p:cNvSpPr>
          <p:nvPr/>
        </p:nvSpPr>
        <p:spPr bwMode="auto">
          <a:xfrm>
            <a:off x="250826" y="980728"/>
            <a:ext cx="8642350" cy="3693319"/>
          </a:xfrm>
          <a:prstGeom prst="rect">
            <a:avLst/>
          </a:prstGeom>
          <a:noFill/>
          <a:ln w="9525">
            <a:noFill/>
            <a:miter lim="800000"/>
            <a:headEnd/>
            <a:tailEnd/>
          </a:ln>
        </p:spPr>
        <p:txBody>
          <a:bodyPr wrap="square">
            <a:spAutoFit/>
          </a:bodyPr>
          <a:lstStyle/>
          <a:p>
            <a:r>
              <a:rPr lang="pt-BR" sz="2400" b="1" dirty="0">
                <a:solidFill>
                  <a:srgbClr val="C00000"/>
                </a:solidFill>
                <a:latin typeface="Calibri" pitchFamily="34" charset="0"/>
              </a:rPr>
              <a:t>Entidade Associativa ou Agregação</a:t>
            </a:r>
          </a:p>
          <a:p>
            <a:pPr algn="just">
              <a:lnSpc>
                <a:spcPct val="150000"/>
              </a:lnSpc>
            </a:pPr>
            <a:r>
              <a:rPr lang="pt-BR" sz="2000" dirty="0">
                <a:latin typeface="Calibri" pitchFamily="34" charset="0"/>
              </a:rPr>
              <a:t>Substituindo o relacionamento pela entidade associativa.</a:t>
            </a: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r>
              <a:rPr lang="pt-BR" sz="2000" dirty="0">
                <a:latin typeface="Calibri" pitchFamily="34" charset="0"/>
              </a:rPr>
              <a:t>Temos:</a:t>
            </a:r>
          </a:p>
        </p:txBody>
      </p:sp>
      <p:sp>
        <p:nvSpPr>
          <p:cNvPr id="6" name="Fluxograma: Processo 5"/>
          <p:cNvSpPr/>
          <p:nvPr/>
        </p:nvSpPr>
        <p:spPr>
          <a:xfrm>
            <a:off x="468313" y="2060575"/>
            <a:ext cx="2087562"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MÉDICO</a:t>
            </a:r>
          </a:p>
        </p:txBody>
      </p:sp>
      <p:sp>
        <p:nvSpPr>
          <p:cNvPr id="7" name="Fluxograma: Processo 6"/>
          <p:cNvSpPr/>
          <p:nvPr/>
        </p:nvSpPr>
        <p:spPr>
          <a:xfrm>
            <a:off x="6588125" y="1989138"/>
            <a:ext cx="2087563" cy="7191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PACIENTE</a:t>
            </a:r>
          </a:p>
        </p:txBody>
      </p:sp>
      <p:cxnSp>
        <p:nvCxnSpPr>
          <p:cNvPr id="9" name="Conector reto 8"/>
          <p:cNvCxnSpPr/>
          <p:nvPr/>
        </p:nvCxnSpPr>
        <p:spPr>
          <a:xfrm>
            <a:off x="2484438" y="2781300"/>
            <a:ext cx="574675"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flipV="1">
            <a:off x="5940425" y="2708275"/>
            <a:ext cx="719138" cy="576263"/>
          </a:xfrm>
          <a:prstGeom prst="line">
            <a:avLst/>
          </a:prstGeom>
        </p:spPr>
        <p:style>
          <a:lnRef idx="1">
            <a:schemeClr val="accent1"/>
          </a:lnRef>
          <a:fillRef idx="0">
            <a:schemeClr val="accent1"/>
          </a:fillRef>
          <a:effectRef idx="0">
            <a:schemeClr val="accent1"/>
          </a:effectRef>
          <a:fontRef idx="minor">
            <a:schemeClr val="tx1"/>
          </a:fontRef>
        </p:style>
      </p:cxnSp>
      <p:sp>
        <p:nvSpPr>
          <p:cNvPr id="13324" name="CaixaDeTexto 10"/>
          <p:cNvSpPr txBox="1">
            <a:spLocks noChangeArrowheads="1"/>
          </p:cNvSpPr>
          <p:nvPr/>
        </p:nvSpPr>
        <p:spPr bwMode="auto">
          <a:xfrm>
            <a:off x="1979613" y="2852738"/>
            <a:ext cx="792162" cy="369887"/>
          </a:xfrm>
          <a:prstGeom prst="rect">
            <a:avLst/>
          </a:prstGeom>
          <a:noFill/>
          <a:ln w="9525">
            <a:noFill/>
            <a:miter lim="800000"/>
            <a:headEnd/>
            <a:tailEnd/>
          </a:ln>
        </p:spPr>
        <p:txBody>
          <a:bodyPr>
            <a:spAutoFit/>
          </a:bodyPr>
          <a:lstStyle/>
          <a:p>
            <a:r>
              <a:rPr lang="pt-BR" b="1">
                <a:latin typeface="Calibri" pitchFamily="34" charset="0"/>
              </a:rPr>
              <a:t>(1,1)</a:t>
            </a:r>
          </a:p>
        </p:txBody>
      </p:sp>
      <p:sp>
        <p:nvSpPr>
          <p:cNvPr id="13325" name="CaixaDeTexto 11"/>
          <p:cNvSpPr txBox="1">
            <a:spLocks noChangeArrowheads="1"/>
          </p:cNvSpPr>
          <p:nvPr/>
        </p:nvSpPr>
        <p:spPr bwMode="auto">
          <a:xfrm>
            <a:off x="6443663" y="2781300"/>
            <a:ext cx="792162" cy="368300"/>
          </a:xfrm>
          <a:prstGeom prst="rect">
            <a:avLst/>
          </a:prstGeom>
          <a:noFill/>
          <a:ln w="9525">
            <a:noFill/>
            <a:miter lim="800000"/>
            <a:headEnd/>
            <a:tailEnd/>
          </a:ln>
        </p:spPr>
        <p:txBody>
          <a:bodyPr>
            <a:spAutoFit/>
          </a:bodyPr>
          <a:lstStyle/>
          <a:p>
            <a:r>
              <a:rPr lang="pt-BR" b="1">
                <a:latin typeface="Calibri" pitchFamily="34" charset="0"/>
              </a:rPr>
              <a:t>(1,1)</a:t>
            </a:r>
          </a:p>
        </p:txBody>
      </p:sp>
      <p:sp>
        <p:nvSpPr>
          <p:cNvPr id="13" name="Fluxograma: Decisão 12"/>
          <p:cNvSpPr/>
          <p:nvPr/>
        </p:nvSpPr>
        <p:spPr>
          <a:xfrm>
            <a:off x="3132138" y="5084763"/>
            <a:ext cx="2808287" cy="792162"/>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PRESCRIÇÃO</a:t>
            </a:r>
          </a:p>
        </p:txBody>
      </p:sp>
      <p:sp>
        <p:nvSpPr>
          <p:cNvPr id="15" name="Fluxograma: Processo 14"/>
          <p:cNvSpPr/>
          <p:nvPr/>
        </p:nvSpPr>
        <p:spPr>
          <a:xfrm>
            <a:off x="6659563" y="5084763"/>
            <a:ext cx="2089150"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MEDICAMENTO</a:t>
            </a:r>
          </a:p>
        </p:txBody>
      </p:sp>
      <p:cxnSp>
        <p:nvCxnSpPr>
          <p:cNvPr id="19" name="Conector reto 18"/>
          <p:cNvCxnSpPr/>
          <p:nvPr/>
        </p:nvCxnSpPr>
        <p:spPr>
          <a:xfrm>
            <a:off x="5940425" y="5445125"/>
            <a:ext cx="86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29" name="CaixaDeTexto 19"/>
          <p:cNvSpPr txBox="1">
            <a:spLocks noChangeArrowheads="1"/>
          </p:cNvSpPr>
          <p:nvPr/>
        </p:nvSpPr>
        <p:spPr bwMode="auto">
          <a:xfrm>
            <a:off x="5867400" y="5013325"/>
            <a:ext cx="792163" cy="369888"/>
          </a:xfrm>
          <a:prstGeom prst="rect">
            <a:avLst/>
          </a:prstGeom>
          <a:noFill/>
          <a:ln w="9525">
            <a:noFill/>
            <a:miter lim="800000"/>
            <a:headEnd/>
            <a:tailEnd/>
          </a:ln>
        </p:spPr>
        <p:txBody>
          <a:bodyPr>
            <a:spAutoFit/>
          </a:bodyPr>
          <a:lstStyle/>
          <a:p>
            <a:r>
              <a:rPr lang="pt-BR" b="1">
                <a:latin typeface="Calibri" pitchFamily="34" charset="0"/>
              </a:rPr>
              <a:t>(O,n)</a:t>
            </a:r>
          </a:p>
        </p:txBody>
      </p:sp>
      <p:sp>
        <p:nvSpPr>
          <p:cNvPr id="13330" name="CaixaDeTexto 20"/>
          <p:cNvSpPr txBox="1">
            <a:spLocks noChangeArrowheads="1"/>
          </p:cNvSpPr>
          <p:nvPr/>
        </p:nvSpPr>
        <p:spPr bwMode="auto">
          <a:xfrm>
            <a:off x="3492500" y="3213100"/>
            <a:ext cx="792163" cy="369888"/>
          </a:xfrm>
          <a:prstGeom prst="rect">
            <a:avLst/>
          </a:prstGeom>
          <a:noFill/>
          <a:ln w="9525">
            <a:noFill/>
            <a:miter lim="800000"/>
            <a:headEnd/>
            <a:tailEnd/>
          </a:ln>
        </p:spPr>
        <p:txBody>
          <a:bodyPr>
            <a:spAutoFit/>
          </a:bodyPr>
          <a:lstStyle/>
          <a:p>
            <a:r>
              <a:rPr lang="pt-BR" b="1">
                <a:latin typeface="Calibri" pitchFamily="34" charset="0"/>
              </a:rPr>
              <a:t>(O,n)</a:t>
            </a:r>
          </a:p>
        </p:txBody>
      </p:sp>
      <p:sp>
        <p:nvSpPr>
          <p:cNvPr id="25" name="Fluxograma: Decisão 24"/>
          <p:cNvSpPr/>
          <p:nvPr/>
        </p:nvSpPr>
        <p:spPr>
          <a:xfrm>
            <a:off x="2771775" y="3068638"/>
            <a:ext cx="792163" cy="431800"/>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b="1" dirty="0"/>
          </a:p>
        </p:txBody>
      </p:sp>
      <p:sp>
        <p:nvSpPr>
          <p:cNvPr id="27" name="Fluxograma: Decisão 26"/>
          <p:cNvSpPr/>
          <p:nvPr/>
        </p:nvSpPr>
        <p:spPr>
          <a:xfrm>
            <a:off x="5508625" y="3068638"/>
            <a:ext cx="792163" cy="431800"/>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b="1" dirty="0"/>
          </a:p>
        </p:txBody>
      </p:sp>
      <p:sp>
        <p:nvSpPr>
          <p:cNvPr id="31" name="Fluxograma: Processo 30"/>
          <p:cNvSpPr/>
          <p:nvPr/>
        </p:nvSpPr>
        <p:spPr>
          <a:xfrm>
            <a:off x="3492500" y="3716338"/>
            <a:ext cx="2087563"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CONSULTA</a:t>
            </a:r>
          </a:p>
        </p:txBody>
      </p:sp>
      <p:sp>
        <p:nvSpPr>
          <p:cNvPr id="13334" name="CaixaDeTexto 39"/>
          <p:cNvSpPr txBox="1">
            <a:spLocks noChangeArrowheads="1"/>
          </p:cNvSpPr>
          <p:nvPr/>
        </p:nvSpPr>
        <p:spPr bwMode="auto">
          <a:xfrm>
            <a:off x="5003800" y="3213100"/>
            <a:ext cx="792163" cy="369888"/>
          </a:xfrm>
          <a:prstGeom prst="rect">
            <a:avLst/>
          </a:prstGeom>
          <a:noFill/>
          <a:ln w="9525">
            <a:noFill/>
            <a:miter lim="800000"/>
            <a:headEnd/>
            <a:tailEnd/>
          </a:ln>
        </p:spPr>
        <p:txBody>
          <a:bodyPr>
            <a:spAutoFit/>
          </a:bodyPr>
          <a:lstStyle/>
          <a:p>
            <a:r>
              <a:rPr lang="pt-BR" b="1">
                <a:latin typeface="Calibri" pitchFamily="34" charset="0"/>
              </a:rPr>
              <a:t>(O,n)</a:t>
            </a:r>
          </a:p>
        </p:txBody>
      </p:sp>
      <p:cxnSp>
        <p:nvCxnSpPr>
          <p:cNvPr id="41" name="Conector reto 40"/>
          <p:cNvCxnSpPr>
            <a:stCxn id="31" idx="2"/>
            <a:endCxn id="13" idx="0"/>
          </p:cNvCxnSpPr>
          <p:nvPr/>
        </p:nvCxnSpPr>
        <p:spPr>
          <a:xfrm rot="5400000">
            <a:off x="4211638" y="4760913"/>
            <a:ext cx="6477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36" name="CaixaDeTexto 48"/>
          <p:cNvSpPr txBox="1">
            <a:spLocks noChangeArrowheads="1"/>
          </p:cNvSpPr>
          <p:nvPr/>
        </p:nvSpPr>
        <p:spPr bwMode="auto">
          <a:xfrm>
            <a:off x="4572000" y="4508500"/>
            <a:ext cx="792163" cy="369888"/>
          </a:xfrm>
          <a:prstGeom prst="rect">
            <a:avLst/>
          </a:prstGeom>
          <a:noFill/>
          <a:ln w="9525">
            <a:noFill/>
            <a:miter lim="800000"/>
            <a:headEnd/>
            <a:tailEnd/>
          </a:ln>
        </p:spPr>
        <p:txBody>
          <a:bodyPr>
            <a:spAutoFit/>
          </a:bodyPr>
          <a:lstStyle/>
          <a:p>
            <a:r>
              <a:rPr lang="pt-BR" b="1">
                <a:latin typeface="Calibri" pitchFamily="34" charset="0"/>
              </a:rPr>
              <a:t>(O,n)</a:t>
            </a:r>
          </a:p>
        </p:txBody>
      </p:sp>
      <p:sp>
        <p:nvSpPr>
          <p:cNvPr id="26" name="Fluxograma: Processo alternativo 25"/>
          <p:cNvSpPr/>
          <p:nvPr/>
        </p:nvSpPr>
        <p:spPr>
          <a:xfrm>
            <a:off x="2843213" y="4868863"/>
            <a:ext cx="3673475" cy="1152525"/>
          </a:xfrm>
          <a:prstGeom prst="flowChartAlternateProcess">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sp>
        <p:nvSpPr>
          <p:cNvPr id="28"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1033867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aixaDeTexto 38"/>
          <p:cNvSpPr txBox="1">
            <a:spLocks noChangeArrowheads="1"/>
          </p:cNvSpPr>
          <p:nvPr/>
        </p:nvSpPr>
        <p:spPr bwMode="auto">
          <a:xfrm>
            <a:off x="6156325" y="5013325"/>
            <a:ext cx="792163" cy="369888"/>
          </a:xfrm>
          <a:prstGeom prst="rect">
            <a:avLst/>
          </a:prstGeom>
          <a:noFill/>
          <a:ln w="9525">
            <a:noFill/>
            <a:miter lim="800000"/>
            <a:headEnd/>
            <a:tailEnd/>
          </a:ln>
        </p:spPr>
        <p:txBody>
          <a:bodyPr>
            <a:spAutoFit/>
          </a:bodyPr>
          <a:lstStyle/>
          <a:p>
            <a:r>
              <a:rPr lang="pt-BR" b="1">
                <a:latin typeface="Calibri" pitchFamily="34" charset="0"/>
              </a:rPr>
              <a:t>(1,1)</a:t>
            </a:r>
          </a:p>
        </p:txBody>
      </p:sp>
      <p:cxnSp>
        <p:nvCxnSpPr>
          <p:cNvPr id="37" name="Conector reto 36"/>
          <p:cNvCxnSpPr/>
          <p:nvPr/>
        </p:nvCxnSpPr>
        <p:spPr>
          <a:xfrm rot="10800000" flipV="1">
            <a:off x="5292725" y="2997200"/>
            <a:ext cx="503238" cy="360363"/>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a:off x="2987675" y="3068638"/>
            <a:ext cx="647700" cy="43180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3" name="Espaço Reservado para Número de Slide 2"/>
          <p:cNvSpPr>
            <a:spLocks noGrp="1"/>
          </p:cNvSpPr>
          <p:nvPr>
            <p:ph type="sldNum" sz="quarter" idx="12"/>
          </p:nvPr>
        </p:nvSpPr>
        <p:spPr>
          <a:xfrm>
            <a:off x="6337300" y="6284913"/>
            <a:ext cx="2133600" cy="365125"/>
          </a:xfrm>
        </p:spPr>
        <p:txBody>
          <a:bodyPr/>
          <a:lstStyle/>
          <a:p>
            <a:pPr>
              <a:defRPr/>
            </a:pPr>
            <a:fld id="{9654D64D-96A4-4BDF-9F8D-EC97D1D3C0D3}" type="slidenum">
              <a:rPr lang="pt-BR"/>
              <a:pPr>
                <a:defRPr/>
              </a:pPr>
              <a:t>38</a:t>
            </a:fld>
            <a:endParaRPr lang="pt-BR"/>
          </a:p>
        </p:txBody>
      </p:sp>
      <p:sp>
        <p:nvSpPr>
          <p:cNvPr id="14344" name="Retângulo 4"/>
          <p:cNvSpPr>
            <a:spLocks noChangeArrowheads="1"/>
          </p:cNvSpPr>
          <p:nvPr/>
        </p:nvSpPr>
        <p:spPr bwMode="auto">
          <a:xfrm>
            <a:off x="395288" y="908050"/>
            <a:ext cx="8497887" cy="3693319"/>
          </a:xfrm>
          <a:prstGeom prst="rect">
            <a:avLst/>
          </a:prstGeom>
          <a:noFill/>
          <a:ln w="9525">
            <a:noFill/>
            <a:miter lim="800000"/>
            <a:headEnd/>
            <a:tailEnd/>
          </a:ln>
        </p:spPr>
        <p:txBody>
          <a:bodyPr>
            <a:spAutoFit/>
          </a:bodyPr>
          <a:lstStyle/>
          <a:p>
            <a:r>
              <a:rPr lang="pt-BR" sz="2400" b="1" dirty="0">
                <a:solidFill>
                  <a:srgbClr val="C00000"/>
                </a:solidFill>
                <a:latin typeface="Calibri" pitchFamily="34" charset="0"/>
              </a:rPr>
              <a:t>Entidade Associativa ou Agregação</a:t>
            </a:r>
          </a:p>
          <a:p>
            <a:pPr algn="just">
              <a:lnSpc>
                <a:spcPct val="150000"/>
              </a:lnSpc>
            </a:pPr>
            <a:r>
              <a:rPr lang="pt-BR" sz="2000" dirty="0">
                <a:latin typeface="Calibri" pitchFamily="34" charset="0"/>
              </a:rPr>
              <a:t>Substituindo o relacionamento pela entidade associativa.</a:t>
            </a: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endParaRPr lang="pt-BR" sz="2000" dirty="0">
              <a:latin typeface="Calibri" pitchFamily="34" charset="0"/>
            </a:endParaRPr>
          </a:p>
          <a:p>
            <a:pPr algn="just">
              <a:lnSpc>
                <a:spcPct val="150000"/>
              </a:lnSpc>
            </a:pPr>
            <a:r>
              <a:rPr lang="pt-BR" sz="2000" dirty="0">
                <a:latin typeface="Calibri" pitchFamily="34" charset="0"/>
              </a:rPr>
              <a:t>Temos apenas </a:t>
            </a:r>
            <a:r>
              <a:rPr lang="pt-BR" sz="2000" b="1" dirty="0">
                <a:latin typeface="Calibri" pitchFamily="34" charset="0"/>
              </a:rPr>
              <a:t>tabelas</a:t>
            </a:r>
            <a:r>
              <a:rPr lang="pt-BR" sz="2000" dirty="0">
                <a:latin typeface="Calibri" pitchFamily="34" charset="0"/>
              </a:rPr>
              <a:t>!</a:t>
            </a:r>
          </a:p>
        </p:txBody>
      </p:sp>
      <p:sp>
        <p:nvSpPr>
          <p:cNvPr id="6" name="Fluxograma: Processo 5"/>
          <p:cNvSpPr/>
          <p:nvPr/>
        </p:nvSpPr>
        <p:spPr>
          <a:xfrm>
            <a:off x="250825" y="1844675"/>
            <a:ext cx="2089150"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MÉDICO</a:t>
            </a:r>
          </a:p>
        </p:txBody>
      </p:sp>
      <p:sp>
        <p:nvSpPr>
          <p:cNvPr id="7" name="Fluxograma: Processo 6"/>
          <p:cNvSpPr/>
          <p:nvPr/>
        </p:nvSpPr>
        <p:spPr>
          <a:xfrm>
            <a:off x="6300788" y="1844675"/>
            <a:ext cx="2087562"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PACIENTE</a:t>
            </a:r>
          </a:p>
        </p:txBody>
      </p:sp>
      <p:cxnSp>
        <p:nvCxnSpPr>
          <p:cNvPr id="9" name="Conector reto 8"/>
          <p:cNvCxnSpPr/>
          <p:nvPr/>
        </p:nvCxnSpPr>
        <p:spPr>
          <a:xfrm>
            <a:off x="2268538" y="2565400"/>
            <a:ext cx="574675"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flipV="1">
            <a:off x="5724525" y="2492375"/>
            <a:ext cx="719138" cy="576263"/>
          </a:xfrm>
          <a:prstGeom prst="line">
            <a:avLst/>
          </a:prstGeom>
        </p:spPr>
        <p:style>
          <a:lnRef idx="1">
            <a:schemeClr val="accent1"/>
          </a:lnRef>
          <a:fillRef idx="0">
            <a:schemeClr val="accent1"/>
          </a:fillRef>
          <a:effectRef idx="0">
            <a:schemeClr val="accent1"/>
          </a:effectRef>
          <a:fontRef idx="minor">
            <a:schemeClr val="tx1"/>
          </a:fontRef>
        </p:style>
      </p:cxnSp>
      <p:sp>
        <p:nvSpPr>
          <p:cNvPr id="14349" name="CaixaDeTexto 10"/>
          <p:cNvSpPr txBox="1">
            <a:spLocks noChangeArrowheads="1"/>
          </p:cNvSpPr>
          <p:nvPr/>
        </p:nvSpPr>
        <p:spPr bwMode="auto">
          <a:xfrm>
            <a:off x="1763713" y="2636838"/>
            <a:ext cx="792162" cy="369887"/>
          </a:xfrm>
          <a:prstGeom prst="rect">
            <a:avLst/>
          </a:prstGeom>
          <a:noFill/>
          <a:ln w="9525">
            <a:noFill/>
            <a:miter lim="800000"/>
            <a:headEnd/>
            <a:tailEnd/>
          </a:ln>
        </p:spPr>
        <p:txBody>
          <a:bodyPr>
            <a:spAutoFit/>
          </a:bodyPr>
          <a:lstStyle/>
          <a:p>
            <a:r>
              <a:rPr lang="pt-BR" b="1">
                <a:latin typeface="Calibri" pitchFamily="34" charset="0"/>
              </a:rPr>
              <a:t>(1,1)</a:t>
            </a:r>
          </a:p>
        </p:txBody>
      </p:sp>
      <p:sp>
        <p:nvSpPr>
          <p:cNvPr id="14350" name="CaixaDeTexto 11"/>
          <p:cNvSpPr txBox="1">
            <a:spLocks noChangeArrowheads="1"/>
          </p:cNvSpPr>
          <p:nvPr/>
        </p:nvSpPr>
        <p:spPr bwMode="auto">
          <a:xfrm>
            <a:off x="6227763" y="2565400"/>
            <a:ext cx="792162" cy="368300"/>
          </a:xfrm>
          <a:prstGeom prst="rect">
            <a:avLst/>
          </a:prstGeom>
          <a:noFill/>
          <a:ln w="9525">
            <a:noFill/>
            <a:miter lim="800000"/>
            <a:headEnd/>
            <a:tailEnd/>
          </a:ln>
        </p:spPr>
        <p:txBody>
          <a:bodyPr>
            <a:spAutoFit/>
          </a:bodyPr>
          <a:lstStyle/>
          <a:p>
            <a:r>
              <a:rPr lang="pt-BR" b="1">
                <a:latin typeface="Calibri" pitchFamily="34" charset="0"/>
              </a:rPr>
              <a:t>(1,1)</a:t>
            </a:r>
          </a:p>
        </p:txBody>
      </p:sp>
      <p:sp>
        <p:nvSpPr>
          <p:cNvPr id="15" name="Fluxograma: Processo 14"/>
          <p:cNvSpPr/>
          <p:nvPr/>
        </p:nvSpPr>
        <p:spPr>
          <a:xfrm>
            <a:off x="6659563" y="5229225"/>
            <a:ext cx="2089150"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MEDICAMENTO</a:t>
            </a:r>
          </a:p>
        </p:txBody>
      </p:sp>
      <p:cxnSp>
        <p:nvCxnSpPr>
          <p:cNvPr id="19" name="Conector reto 18"/>
          <p:cNvCxnSpPr/>
          <p:nvPr/>
        </p:nvCxnSpPr>
        <p:spPr>
          <a:xfrm flipV="1">
            <a:off x="6156325" y="5445125"/>
            <a:ext cx="50323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4353" name="CaixaDeTexto 19"/>
          <p:cNvSpPr txBox="1">
            <a:spLocks noChangeArrowheads="1"/>
          </p:cNvSpPr>
          <p:nvPr/>
        </p:nvSpPr>
        <p:spPr bwMode="auto">
          <a:xfrm>
            <a:off x="5292725" y="5084763"/>
            <a:ext cx="792163" cy="369887"/>
          </a:xfrm>
          <a:prstGeom prst="rect">
            <a:avLst/>
          </a:prstGeom>
          <a:noFill/>
          <a:ln w="9525">
            <a:noFill/>
            <a:miter lim="800000"/>
            <a:headEnd/>
            <a:tailEnd/>
          </a:ln>
        </p:spPr>
        <p:txBody>
          <a:bodyPr>
            <a:spAutoFit/>
          </a:bodyPr>
          <a:lstStyle/>
          <a:p>
            <a:r>
              <a:rPr lang="pt-BR" b="1">
                <a:latin typeface="Calibri" pitchFamily="34" charset="0"/>
              </a:rPr>
              <a:t>(O,n)</a:t>
            </a:r>
          </a:p>
        </p:txBody>
      </p:sp>
      <p:sp>
        <p:nvSpPr>
          <p:cNvPr id="14354" name="CaixaDeTexto 20"/>
          <p:cNvSpPr txBox="1">
            <a:spLocks noChangeArrowheads="1"/>
          </p:cNvSpPr>
          <p:nvPr/>
        </p:nvSpPr>
        <p:spPr bwMode="auto">
          <a:xfrm>
            <a:off x="3276600" y="2852738"/>
            <a:ext cx="790575" cy="369887"/>
          </a:xfrm>
          <a:prstGeom prst="rect">
            <a:avLst/>
          </a:prstGeom>
          <a:noFill/>
          <a:ln w="9525">
            <a:noFill/>
            <a:miter lim="800000"/>
            <a:headEnd/>
            <a:tailEnd/>
          </a:ln>
        </p:spPr>
        <p:txBody>
          <a:bodyPr>
            <a:spAutoFit/>
          </a:bodyPr>
          <a:lstStyle/>
          <a:p>
            <a:r>
              <a:rPr lang="pt-BR" b="1">
                <a:latin typeface="Calibri" pitchFamily="34" charset="0"/>
              </a:rPr>
              <a:t>(O,n)</a:t>
            </a:r>
          </a:p>
        </p:txBody>
      </p:sp>
      <p:sp>
        <p:nvSpPr>
          <p:cNvPr id="25" name="Fluxograma: Decisão 24"/>
          <p:cNvSpPr/>
          <p:nvPr/>
        </p:nvSpPr>
        <p:spPr>
          <a:xfrm>
            <a:off x="2411413" y="2708275"/>
            <a:ext cx="792162" cy="433388"/>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b="1" dirty="0"/>
          </a:p>
        </p:txBody>
      </p:sp>
      <p:sp>
        <p:nvSpPr>
          <p:cNvPr id="27" name="Fluxograma: Decisão 26"/>
          <p:cNvSpPr/>
          <p:nvPr/>
        </p:nvSpPr>
        <p:spPr>
          <a:xfrm>
            <a:off x="5435600" y="2708275"/>
            <a:ext cx="792163" cy="433388"/>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b="1" dirty="0"/>
          </a:p>
        </p:txBody>
      </p:sp>
      <p:sp>
        <p:nvSpPr>
          <p:cNvPr id="31" name="Fluxograma: Processo 30"/>
          <p:cNvSpPr/>
          <p:nvPr/>
        </p:nvSpPr>
        <p:spPr>
          <a:xfrm>
            <a:off x="3276600" y="3357563"/>
            <a:ext cx="2087563" cy="7191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CONSULTA</a:t>
            </a:r>
          </a:p>
        </p:txBody>
      </p:sp>
      <p:sp>
        <p:nvSpPr>
          <p:cNvPr id="14358" name="CaixaDeTexto 39"/>
          <p:cNvSpPr txBox="1">
            <a:spLocks noChangeArrowheads="1"/>
          </p:cNvSpPr>
          <p:nvPr/>
        </p:nvSpPr>
        <p:spPr bwMode="auto">
          <a:xfrm>
            <a:off x="4787900" y="2852738"/>
            <a:ext cx="792163" cy="369887"/>
          </a:xfrm>
          <a:prstGeom prst="rect">
            <a:avLst/>
          </a:prstGeom>
          <a:noFill/>
          <a:ln w="9525">
            <a:noFill/>
            <a:miter lim="800000"/>
            <a:headEnd/>
            <a:tailEnd/>
          </a:ln>
        </p:spPr>
        <p:txBody>
          <a:bodyPr>
            <a:spAutoFit/>
          </a:bodyPr>
          <a:lstStyle/>
          <a:p>
            <a:r>
              <a:rPr lang="pt-BR" b="1">
                <a:latin typeface="Calibri" pitchFamily="34" charset="0"/>
              </a:rPr>
              <a:t>(O,n)</a:t>
            </a:r>
          </a:p>
        </p:txBody>
      </p:sp>
      <p:cxnSp>
        <p:nvCxnSpPr>
          <p:cNvPr id="41" name="Conector reto 40"/>
          <p:cNvCxnSpPr>
            <a:stCxn id="31" idx="2"/>
            <a:endCxn id="33" idx="0"/>
          </p:cNvCxnSpPr>
          <p:nvPr/>
        </p:nvCxnSpPr>
        <p:spPr>
          <a:xfrm rot="5400000">
            <a:off x="4175125" y="4221163"/>
            <a:ext cx="288925" cy="0"/>
          </a:xfrm>
          <a:prstGeom prst="line">
            <a:avLst/>
          </a:prstGeom>
        </p:spPr>
        <p:style>
          <a:lnRef idx="1">
            <a:schemeClr val="accent1"/>
          </a:lnRef>
          <a:fillRef idx="0">
            <a:schemeClr val="accent1"/>
          </a:fillRef>
          <a:effectRef idx="0">
            <a:schemeClr val="accent1"/>
          </a:effectRef>
          <a:fontRef idx="minor">
            <a:schemeClr val="tx1"/>
          </a:fontRef>
        </p:style>
      </p:cxnSp>
      <p:sp>
        <p:nvSpPr>
          <p:cNvPr id="14360" name="CaixaDeTexto 48"/>
          <p:cNvSpPr txBox="1">
            <a:spLocks noChangeArrowheads="1"/>
          </p:cNvSpPr>
          <p:nvPr/>
        </p:nvSpPr>
        <p:spPr bwMode="auto">
          <a:xfrm>
            <a:off x="3563938" y="4797425"/>
            <a:ext cx="792162" cy="368300"/>
          </a:xfrm>
          <a:prstGeom prst="rect">
            <a:avLst/>
          </a:prstGeom>
          <a:noFill/>
          <a:ln w="9525">
            <a:noFill/>
            <a:miter lim="800000"/>
            <a:headEnd/>
            <a:tailEnd/>
          </a:ln>
        </p:spPr>
        <p:txBody>
          <a:bodyPr>
            <a:spAutoFit/>
          </a:bodyPr>
          <a:lstStyle/>
          <a:p>
            <a:r>
              <a:rPr lang="pt-BR" b="1">
                <a:latin typeface="Calibri" pitchFamily="34" charset="0"/>
              </a:rPr>
              <a:t>(O,n)</a:t>
            </a:r>
          </a:p>
        </p:txBody>
      </p:sp>
      <p:sp>
        <p:nvSpPr>
          <p:cNvPr id="30" name="Fluxograma: Processo 29"/>
          <p:cNvSpPr/>
          <p:nvPr/>
        </p:nvSpPr>
        <p:spPr>
          <a:xfrm>
            <a:off x="3276600" y="5157788"/>
            <a:ext cx="2087563" cy="7191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PRESCRIÇÃO</a:t>
            </a:r>
          </a:p>
        </p:txBody>
      </p:sp>
      <p:sp>
        <p:nvSpPr>
          <p:cNvPr id="33" name="Fluxograma: Decisão 32"/>
          <p:cNvSpPr/>
          <p:nvPr/>
        </p:nvSpPr>
        <p:spPr>
          <a:xfrm>
            <a:off x="3924300" y="4365625"/>
            <a:ext cx="792163" cy="431800"/>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b="1" dirty="0"/>
          </a:p>
        </p:txBody>
      </p:sp>
      <p:sp>
        <p:nvSpPr>
          <p:cNvPr id="14363" name="CaixaDeTexto 37"/>
          <p:cNvSpPr txBox="1">
            <a:spLocks noChangeArrowheads="1"/>
          </p:cNvSpPr>
          <p:nvPr/>
        </p:nvSpPr>
        <p:spPr bwMode="auto">
          <a:xfrm>
            <a:off x="3492500" y="4076700"/>
            <a:ext cx="792163" cy="369888"/>
          </a:xfrm>
          <a:prstGeom prst="rect">
            <a:avLst/>
          </a:prstGeom>
          <a:noFill/>
          <a:ln w="9525">
            <a:noFill/>
            <a:miter lim="800000"/>
            <a:headEnd/>
            <a:tailEnd/>
          </a:ln>
        </p:spPr>
        <p:txBody>
          <a:bodyPr>
            <a:spAutoFit/>
          </a:bodyPr>
          <a:lstStyle/>
          <a:p>
            <a:r>
              <a:rPr lang="pt-BR" b="1">
                <a:latin typeface="Calibri" pitchFamily="34" charset="0"/>
              </a:rPr>
              <a:t>(1,1)</a:t>
            </a:r>
          </a:p>
        </p:txBody>
      </p:sp>
      <p:cxnSp>
        <p:nvCxnSpPr>
          <p:cNvPr id="42" name="Conector reto 41"/>
          <p:cNvCxnSpPr>
            <a:stCxn id="33" idx="2"/>
            <a:endCxn id="30" idx="0"/>
          </p:cNvCxnSpPr>
          <p:nvPr/>
        </p:nvCxnSpPr>
        <p:spPr>
          <a:xfrm rot="5400000">
            <a:off x="4139406" y="4977607"/>
            <a:ext cx="360363"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47" name="Conector reto 46"/>
          <p:cNvCxnSpPr>
            <a:endCxn id="30" idx="3"/>
          </p:cNvCxnSpPr>
          <p:nvPr/>
        </p:nvCxnSpPr>
        <p:spPr>
          <a:xfrm rot="10800000">
            <a:off x="5364163" y="5516563"/>
            <a:ext cx="6477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5" name="Fluxograma: Decisão 44"/>
          <p:cNvSpPr/>
          <p:nvPr/>
        </p:nvSpPr>
        <p:spPr>
          <a:xfrm rot="1421633">
            <a:off x="5705475" y="5327650"/>
            <a:ext cx="792163" cy="431800"/>
          </a:xfrm>
          <a:prstGeom prst="flowChartDecisi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b="1" dirty="0"/>
          </a:p>
        </p:txBody>
      </p:sp>
      <p:sp>
        <p:nvSpPr>
          <p:cNvPr id="3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787804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a:defRPr/>
            </a:pPr>
            <a:fld id="{D64817D5-C80F-4704-882A-897D10B8AA0F}" type="slidenum">
              <a:rPr lang="pt-BR"/>
              <a:pPr>
                <a:defRPr/>
              </a:pPr>
              <a:t>39</a:t>
            </a:fld>
            <a:endParaRPr lang="pt-BR"/>
          </a:p>
        </p:txBody>
      </p:sp>
      <p:sp>
        <p:nvSpPr>
          <p:cNvPr id="15365" name="Retângulo 4"/>
          <p:cNvSpPr>
            <a:spLocks noChangeArrowheads="1"/>
          </p:cNvSpPr>
          <p:nvPr/>
        </p:nvSpPr>
        <p:spPr bwMode="auto">
          <a:xfrm>
            <a:off x="179388" y="836613"/>
            <a:ext cx="8496300" cy="4154984"/>
          </a:xfrm>
          <a:prstGeom prst="rect">
            <a:avLst/>
          </a:prstGeom>
          <a:noFill/>
          <a:ln w="9525">
            <a:noFill/>
            <a:miter lim="800000"/>
            <a:headEnd/>
            <a:tailEnd/>
          </a:ln>
        </p:spPr>
        <p:txBody>
          <a:bodyPr>
            <a:spAutoFit/>
          </a:bodyPr>
          <a:lstStyle/>
          <a:p>
            <a:r>
              <a:rPr lang="pt-BR" sz="2400" b="1" dirty="0">
                <a:solidFill>
                  <a:srgbClr val="C00000"/>
                </a:solidFill>
                <a:latin typeface="Calibri" pitchFamily="34" charset="0"/>
              </a:rPr>
              <a:t>Entidade Associativa ou Agregação</a:t>
            </a:r>
          </a:p>
          <a:p>
            <a:pPr algn="just">
              <a:lnSpc>
                <a:spcPct val="150000"/>
              </a:lnSpc>
            </a:pPr>
            <a:endParaRPr lang="pt-BR" sz="2000" dirty="0">
              <a:latin typeface="Calibri" pitchFamily="34" charset="0"/>
            </a:endParaRPr>
          </a:p>
          <a:p>
            <a:pPr algn="just">
              <a:lnSpc>
                <a:spcPct val="150000"/>
              </a:lnSpc>
            </a:pPr>
            <a:r>
              <a:rPr lang="pt-BR" sz="2000" dirty="0">
                <a:latin typeface="Calibri" pitchFamily="34" charset="0"/>
              </a:rPr>
              <a:t>No modelo lógico, normalmente aplicamos o conceito especial de </a:t>
            </a:r>
            <a:r>
              <a:rPr lang="pt-BR" sz="2000" dirty="0">
                <a:solidFill>
                  <a:srgbClr val="C00000"/>
                </a:solidFill>
                <a:latin typeface="Calibri" pitchFamily="34" charset="0"/>
              </a:rPr>
              <a:t>“Entidade Associativa” </a:t>
            </a:r>
            <a:r>
              <a:rPr lang="pt-BR" sz="2000" dirty="0">
                <a:latin typeface="Calibri" pitchFamily="34" charset="0"/>
              </a:rPr>
              <a:t>para os relacionamentos N:N, quando o relacionamento possuir atributos (atributos do relacionamento), que irá gerar tabelas específicas no modelo físico.</a:t>
            </a:r>
          </a:p>
          <a:p>
            <a:pPr algn="just">
              <a:lnSpc>
                <a:spcPct val="150000"/>
              </a:lnSpc>
            </a:pPr>
            <a:r>
              <a:rPr lang="pt-BR" sz="2000" dirty="0">
                <a:latin typeface="Calibri" pitchFamily="34" charset="0"/>
              </a:rPr>
              <a:t>Vejamos como fica, usando a ferramenta Data </a:t>
            </a:r>
            <a:r>
              <a:rPr lang="pt-BR" sz="2000" dirty="0" err="1">
                <a:latin typeface="Calibri" pitchFamily="34" charset="0"/>
              </a:rPr>
              <a:t>Modeler</a:t>
            </a:r>
            <a:r>
              <a:rPr lang="pt-BR" sz="2000" dirty="0">
                <a:latin typeface="Calibri" pitchFamily="34" charset="0"/>
              </a:rPr>
              <a:t>, que ainda será vista em nosso curso, especialmente ligada a ferramenta Oracle.</a:t>
            </a:r>
          </a:p>
          <a:p>
            <a:pPr algn="just">
              <a:lnSpc>
                <a:spcPct val="150000"/>
              </a:lnSpc>
            </a:pPr>
            <a:endParaRPr lang="pt-BR" sz="2000" dirty="0">
              <a:latin typeface="Calibri" pitchFamily="34" charset="0"/>
            </a:endParaRP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221516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D2D3E2C-1346-4426-B290-B0C543041EE7}" type="slidenum">
              <a:rPr lang="pt-BR" altLang="pt-BR">
                <a:solidFill>
                  <a:srgbClr val="898989"/>
                </a:solidFill>
                <a:latin typeface="Calibri" panose="020F0502020204030204" pitchFamily="34" charset="0"/>
              </a:rPr>
              <a:pPr/>
              <a:t>4</a:t>
            </a:fld>
            <a:endParaRPr lang="pt-BR" altLang="pt-BR">
              <a:solidFill>
                <a:srgbClr val="898989"/>
              </a:solidFill>
              <a:latin typeface="Calibri" panose="020F0502020204030204" pitchFamily="34" charset="0"/>
            </a:endParaRPr>
          </a:p>
        </p:txBody>
      </p:sp>
      <p:sp>
        <p:nvSpPr>
          <p:cNvPr id="5" name="Retângulo 4"/>
          <p:cNvSpPr/>
          <p:nvPr/>
        </p:nvSpPr>
        <p:spPr>
          <a:xfrm>
            <a:off x="395288" y="1125538"/>
            <a:ext cx="8497887" cy="4401205"/>
          </a:xfrm>
          <a:prstGeom prst="rect">
            <a:avLst/>
          </a:prstGeom>
        </p:spPr>
        <p:txBody>
          <a:bodyPr>
            <a:spAutoFit/>
          </a:bodyPr>
          <a:lstStyle/>
          <a:p>
            <a:pPr fontAlgn="auto">
              <a:spcBef>
                <a:spcPts val="0"/>
              </a:spcBef>
              <a:spcAft>
                <a:spcPts val="0"/>
              </a:spcAft>
              <a:defRPr/>
            </a:pPr>
            <a:r>
              <a:rPr lang="pt-BR" sz="2000" b="1" dirty="0">
                <a:effectLst>
                  <a:outerShdw blurRad="38100" dist="38100" dir="2700000" algn="tl">
                    <a:srgbClr val="000000">
                      <a:alpha val="43137"/>
                    </a:srgbClr>
                  </a:outerShdw>
                </a:effectLst>
                <a:latin typeface="+mn-lt"/>
                <a:cs typeface="+mn-cs"/>
              </a:rPr>
              <a:t>Exemplo</a:t>
            </a: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a:p>
            <a:pPr fontAlgn="auto">
              <a:spcBef>
                <a:spcPts val="0"/>
              </a:spcBef>
              <a:spcAft>
                <a:spcPts val="0"/>
              </a:spcAft>
              <a:defRPr/>
            </a:pPr>
            <a:r>
              <a:rPr lang="pt-BR" sz="2000" dirty="0">
                <a:latin typeface="+mn-lt"/>
                <a:cs typeface="+mn-cs"/>
              </a:rPr>
              <a:t>No exemplo, a chave primária está indicada pelo símbolo “#”.</a:t>
            </a:r>
          </a:p>
        </p:txBody>
      </p:sp>
      <p:sp>
        <p:nvSpPr>
          <p:cNvPr id="8198" name="AutoShape 3"/>
          <p:cNvSpPr>
            <a:spLocks noChangeArrowheads="1"/>
          </p:cNvSpPr>
          <p:nvPr/>
        </p:nvSpPr>
        <p:spPr bwMode="auto">
          <a:xfrm>
            <a:off x="2700338" y="2205038"/>
            <a:ext cx="3744912" cy="2592387"/>
          </a:xfrm>
          <a:prstGeom prst="roundRect">
            <a:avLst>
              <a:gd name="adj" fmla="val 16667"/>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pt-BR" sz="2800"/>
              <a:t>    CLIENTE</a:t>
            </a:r>
          </a:p>
          <a:p>
            <a:r>
              <a:rPr lang="pt-BR" altLang="pt-BR" sz="2800">
                <a:latin typeface="Courier New" panose="02070309020205020404" pitchFamily="49" charset="0"/>
              </a:rPr>
              <a:t>#*cpf</a:t>
            </a:r>
            <a:endParaRPr lang="en-US" altLang="pt-BR" sz="2800">
              <a:latin typeface="Courier New" panose="02070309020205020404" pitchFamily="49" charset="0"/>
            </a:endParaRPr>
          </a:p>
          <a:p>
            <a:r>
              <a:rPr lang="en-US" altLang="pt-BR" sz="2800">
                <a:latin typeface="Courier New" panose="02070309020205020404" pitchFamily="49" charset="0"/>
              </a:rPr>
              <a:t> *nome</a:t>
            </a:r>
          </a:p>
          <a:p>
            <a:r>
              <a:rPr lang="en-US" altLang="pt-BR" sz="2000">
                <a:latin typeface="Courier New" panose="02070309020205020404" pitchFamily="49" charset="0"/>
              </a:rPr>
              <a:t> </a:t>
            </a:r>
            <a:r>
              <a:rPr lang="en-US" altLang="pt-BR" sz="2800">
                <a:latin typeface="Courier New" panose="02070309020205020404" pitchFamily="49" charset="0"/>
              </a:rPr>
              <a:t>*endereco</a:t>
            </a:r>
          </a:p>
          <a:p>
            <a:r>
              <a:rPr lang="en-US" altLang="pt-BR" sz="2800">
                <a:latin typeface="Courier New" panose="02070309020205020404" pitchFamily="49" charset="0"/>
              </a:rPr>
              <a:t> ºdt_nascimento</a:t>
            </a:r>
          </a:p>
        </p:txBody>
      </p:sp>
      <p:sp>
        <p:nvSpPr>
          <p:cNvPr id="8199" name="Line 5"/>
          <p:cNvSpPr>
            <a:spLocks noChangeShapeType="1"/>
          </p:cNvSpPr>
          <p:nvPr/>
        </p:nvSpPr>
        <p:spPr bwMode="auto">
          <a:xfrm>
            <a:off x="1620838" y="2924175"/>
            <a:ext cx="1368425" cy="865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8200" name="Line 6"/>
          <p:cNvSpPr>
            <a:spLocks noChangeShapeType="1"/>
          </p:cNvSpPr>
          <p:nvPr/>
        </p:nvSpPr>
        <p:spPr bwMode="auto">
          <a:xfrm>
            <a:off x="1620838" y="2924175"/>
            <a:ext cx="1439862"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8201" name="Line 7"/>
          <p:cNvSpPr>
            <a:spLocks noChangeShapeType="1"/>
          </p:cNvSpPr>
          <p:nvPr/>
        </p:nvSpPr>
        <p:spPr bwMode="auto">
          <a:xfrm>
            <a:off x="1620838" y="2924175"/>
            <a:ext cx="1223962"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8202" name="Text Box 8"/>
          <p:cNvSpPr txBox="1">
            <a:spLocks noChangeArrowheads="1"/>
          </p:cNvSpPr>
          <p:nvPr/>
        </p:nvSpPr>
        <p:spPr bwMode="auto">
          <a:xfrm>
            <a:off x="468313" y="2708275"/>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b="1"/>
              <a:t>Atributos mandatórios</a:t>
            </a:r>
          </a:p>
        </p:txBody>
      </p:sp>
      <p:sp>
        <p:nvSpPr>
          <p:cNvPr id="8203" name="Text Box 9"/>
          <p:cNvSpPr txBox="1">
            <a:spLocks noChangeArrowheads="1"/>
          </p:cNvSpPr>
          <p:nvPr/>
        </p:nvSpPr>
        <p:spPr bwMode="auto">
          <a:xfrm>
            <a:off x="541338" y="4005263"/>
            <a:ext cx="1619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pt-BR" altLang="pt-BR" b="1"/>
              <a:t>Atributo Opcional</a:t>
            </a:r>
          </a:p>
        </p:txBody>
      </p:sp>
      <p:sp>
        <p:nvSpPr>
          <p:cNvPr id="8204" name="Line 11"/>
          <p:cNvSpPr>
            <a:spLocks noChangeShapeType="1"/>
          </p:cNvSpPr>
          <p:nvPr/>
        </p:nvSpPr>
        <p:spPr bwMode="auto">
          <a:xfrm>
            <a:off x="1549400" y="4221163"/>
            <a:ext cx="15827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bIns="0"/>
          <a:lstStyle/>
          <a:p>
            <a:endParaRPr lang="pt-BR"/>
          </a:p>
        </p:txBody>
      </p:sp>
      <p:cxnSp>
        <p:nvCxnSpPr>
          <p:cNvPr id="31" name="Conector reto 30"/>
          <p:cNvCxnSpPr/>
          <p:nvPr/>
        </p:nvCxnSpPr>
        <p:spPr>
          <a:xfrm>
            <a:off x="2700338" y="2852738"/>
            <a:ext cx="3743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cstate="print"/>
          <a:srcRect/>
          <a:stretch>
            <a:fillRect/>
          </a:stretch>
        </p:blipFill>
        <p:spPr bwMode="auto">
          <a:xfrm>
            <a:off x="323850" y="1989138"/>
            <a:ext cx="8162925" cy="4000500"/>
          </a:xfrm>
          <a:prstGeom prst="rect">
            <a:avLst/>
          </a:prstGeom>
          <a:noFill/>
          <a:ln w="9525">
            <a:noFill/>
            <a:miter lim="800000"/>
            <a:headEnd/>
            <a:tailEnd/>
          </a:ln>
        </p:spPr>
      </p:pic>
      <p:sp>
        <p:nvSpPr>
          <p:cNvPr id="3" name="Espaço Reservado para Número de Slide 2"/>
          <p:cNvSpPr>
            <a:spLocks noGrp="1"/>
          </p:cNvSpPr>
          <p:nvPr>
            <p:ph type="sldNum" sz="quarter" idx="12"/>
          </p:nvPr>
        </p:nvSpPr>
        <p:spPr/>
        <p:txBody>
          <a:bodyPr/>
          <a:lstStyle/>
          <a:p>
            <a:pPr>
              <a:defRPr/>
            </a:pPr>
            <a:fld id="{00C16FD2-90DD-49FA-81F8-B6FAE41751BC}" type="slidenum">
              <a:rPr lang="pt-BR"/>
              <a:pPr>
                <a:defRPr/>
              </a:pPr>
              <a:t>40</a:t>
            </a:fld>
            <a:endParaRPr lang="pt-BR"/>
          </a:p>
        </p:txBody>
      </p:sp>
      <p:sp>
        <p:nvSpPr>
          <p:cNvPr id="5" name="Retângulo 4"/>
          <p:cNvSpPr/>
          <p:nvPr/>
        </p:nvSpPr>
        <p:spPr>
          <a:xfrm>
            <a:off x="395288" y="1125538"/>
            <a:ext cx="8497887" cy="1846262"/>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Entidade Associativa ou Agregação</a:t>
            </a:r>
          </a:p>
          <a:p>
            <a:pPr algn="just" fontAlgn="auto">
              <a:lnSpc>
                <a:spcPct val="150000"/>
              </a:lnSpc>
              <a:spcBef>
                <a:spcPts val="0"/>
              </a:spcBef>
              <a:spcAft>
                <a:spcPts val="0"/>
              </a:spcAft>
              <a:defRPr/>
            </a:pPr>
            <a:r>
              <a:rPr lang="pt-BR" sz="2000" b="1" dirty="0">
                <a:effectLst>
                  <a:outerShdw blurRad="38100" dist="38100" dir="2700000" algn="tl">
                    <a:srgbClr val="000000">
                      <a:alpha val="43137"/>
                    </a:srgbClr>
                  </a:outerShdw>
                </a:effectLst>
                <a:latin typeface="+mn-lt"/>
                <a:cs typeface="+mn-cs"/>
              </a:rPr>
              <a:t>Exemplo</a:t>
            </a:r>
            <a:r>
              <a:rPr lang="pt-BR" sz="2000" dirty="0">
                <a:latin typeface="+mn-lt"/>
                <a:cs typeface="+mn-cs"/>
              </a:rPr>
              <a:t>: Modelo Lógico de Dados</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endParaRPr lang="pt-BR" sz="2000" dirty="0">
              <a:latin typeface="+mn-lt"/>
              <a:cs typeface="+mn-cs"/>
            </a:endParaRPr>
          </a:p>
        </p:txBody>
      </p:sp>
      <p:sp>
        <p:nvSpPr>
          <p:cNvPr id="16391" name="CaixaDeTexto 6"/>
          <p:cNvSpPr txBox="1">
            <a:spLocks noChangeArrowheads="1"/>
          </p:cNvSpPr>
          <p:nvPr/>
        </p:nvSpPr>
        <p:spPr bwMode="auto">
          <a:xfrm>
            <a:off x="2195513" y="2276475"/>
            <a:ext cx="1512887" cy="277813"/>
          </a:xfrm>
          <a:prstGeom prst="rect">
            <a:avLst/>
          </a:prstGeom>
          <a:noFill/>
          <a:ln w="9525">
            <a:noFill/>
            <a:miter lim="800000"/>
            <a:headEnd/>
            <a:tailEnd/>
          </a:ln>
        </p:spPr>
        <p:txBody>
          <a:bodyPr>
            <a:spAutoFit/>
          </a:bodyPr>
          <a:lstStyle/>
          <a:p>
            <a:r>
              <a:rPr lang="pt-BR" sz="1200" b="1">
                <a:latin typeface="Calibri" pitchFamily="34" charset="0"/>
              </a:rPr>
              <a:t>Realiza Consulta</a:t>
            </a:r>
          </a:p>
        </p:txBody>
      </p:sp>
      <p:sp>
        <p:nvSpPr>
          <p:cNvPr id="16392" name="CaixaDeTexto 7"/>
          <p:cNvSpPr txBox="1">
            <a:spLocks noChangeArrowheads="1"/>
          </p:cNvSpPr>
          <p:nvPr/>
        </p:nvSpPr>
        <p:spPr bwMode="auto">
          <a:xfrm>
            <a:off x="5435600" y="2565400"/>
            <a:ext cx="1512888" cy="276225"/>
          </a:xfrm>
          <a:prstGeom prst="rect">
            <a:avLst/>
          </a:prstGeom>
          <a:noFill/>
          <a:ln w="9525">
            <a:noFill/>
            <a:miter lim="800000"/>
            <a:headEnd/>
            <a:tailEnd/>
          </a:ln>
        </p:spPr>
        <p:txBody>
          <a:bodyPr>
            <a:spAutoFit/>
          </a:bodyPr>
          <a:lstStyle/>
          <a:p>
            <a:r>
              <a:rPr lang="pt-BR" sz="1200" b="1">
                <a:latin typeface="Calibri" pitchFamily="34" charset="0"/>
              </a:rPr>
              <a:t>É consultado</a:t>
            </a:r>
          </a:p>
        </p:txBody>
      </p:sp>
      <p:sp>
        <p:nvSpPr>
          <p:cNvPr id="16393" name="CaixaDeTexto 8"/>
          <p:cNvSpPr txBox="1">
            <a:spLocks noChangeArrowheads="1"/>
          </p:cNvSpPr>
          <p:nvPr/>
        </p:nvSpPr>
        <p:spPr bwMode="auto">
          <a:xfrm>
            <a:off x="5148263" y="4581525"/>
            <a:ext cx="1511300" cy="276225"/>
          </a:xfrm>
          <a:prstGeom prst="rect">
            <a:avLst/>
          </a:prstGeom>
          <a:noFill/>
          <a:ln w="9525">
            <a:noFill/>
            <a:miter lim="800000"/>
            <a:headEnd/>
            <a:tailEnd/>
          </a:ln>
        </p:spPr>
        <p:txBody>
          <a:bodyPr>
            <a:spAutoFit/>
          </a:bodyPr>
          <a:lstStyle/>
          <a:p>
            <a:r>
              <a:rPr lang="pt-BR" sz="1200" b="1">
                <a:latin typeface="Calibri" pitchFamily="34" charset="0"/>
              </a:rPr>
              <a:t>É prescrito</a:t>
            </a:r>
          </a:p>
        </p:txBody>
      </p:sp>
      <p:sp>
        <p:nvSpPr>
          <p:cNvPr id="16394" name="CaixaDeTexto 9"/>
          <p:cNvSpPr txBox="1">
            <a:spLocks noChangeArrowheads="1"/>
          </p:cNvSpPr>
          <p:nvPr/>
        </p:nvSpPr>
        <p:spPr bwMode="auto">
          <a:xfrm>
            <a:off x="4284663" y="3573463"/>
            <a:ext cx="2303462" cy="276225"/>
          </a:xfrm>
          <a:prstGeom prst="rect">
            <a:avLst/>
          </a:prstGeom>
          <a:noFill/>
          <a:ln w="9525">
            <a:noFill/>
            <a:miter lim="800000"/>
            <a:headEnd/>
            <a:tailEnd/>
          </a:ln>
        </p:spPr>
        <p:txBody>
          <a:bodyPr>
            <a:spAutoFit/>
          </a:bodyPr>
          <a:lstStyle/>
          <a:p>
            <a:r>
              <a:rPr lang="pt-BR" sz="1200" b="1" dirty="0">
                <a:latin typeface="Calibri" pitchFamily="34" charset="0"/>
              </a:rPr>
              <a:t>Possui medicamentos prescritos</a:t>
            </a:r>
          </a:p>
        </p:txBody>
      </p:sp>
      <p:pic>
        <p:nvPicPr>
          <p:cNvPr id="16395" name="Picture 4"/>
          <p:cNvPicPr>
            <a:picLocks noChangeAspect="1" noChangeArrowheads="1"/>
          </p:cNvPicPr>
          <p:nvPr/>
        </p:nvPicPr>
        <p:blipFill>
          <a:blip r:embed="rId3" cstate="print"/>
          <a:srcRect/>
          <a:stretch>
            <a:fillRect/>
          </a:stretch>
        </p:blipFill>
        <p:spPr bwMode="auto">
          <a:xfrm>
            <a:off x="468313" y="4797425"/>
            <a:ext cx="2514600" cy="714375"/>
          </a:xfrm>
          <a:prstGeom prst="rect">
            <a:avLst/>
          </a:prstGeom>
          <a:noFill/>
          <a:ln w="9525">
            <a:noFill/>
            <a:miter lim="800000"/>
            <a:headEnd/>
            <a:tailEnd/>
          </a:ln>
        </p:spPr>
      </p:pic>
      <p:sp>
        <p:nvSpPr>
          <p:cNvPr id="11"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294622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pPr>
              <a:defRPr/>
            </a:pPr>
            <a:fld id="{3361F4DE-12E2-481F-8F93-A42FBA1CE57B}" type="slidenum">
              <a:rPr lang="pt-BR"/>
              <a:pPr>
                <a:defRPr/>
              </a:pPr>
              <a:t>41</a:t>
            </a:fld>
            <a:endParaRPr lang="pt-BR"/>
          </a:p>
        </p:txBody>
      </p:sp>
      <p:sp>
        <p:nvSpPr>
          <p:cNvPr id="18437" name="Retângulo 4"/>
          <p:cNvSpPr>
            <a:spLocks noChangeArrowheads="1"/>
          </p:cNvSpPr>
          <p:nvPr/>
        </p:nvSpPr>
        <p:spPr bwMode="auto">
          <a:xfrm>
            <a:off x="250825" y="908050"/>
            <a:ext cx="8497888" cy="4462760"/>
          </a:xfrm>
          <a:prstGeom prst="rect">
            <a:avLst/>
          </a:prstGeom>
          <a:noFill/>
          <a:ln w="9525">
            <a:noFill/>
            <a:miter lim="800000"/>
            <a:headEnd/>
            <a:tailEnd/>
          </a:ln>
        </p:spPr>
        <p:txBody>
          <a:bodyPr>
            <a:spAutoFit/>
          </a:bodyPr>
          <a:lstStyle/>
          <a:p>
            <a:r>
              <a:rPr lang="pt-BR" sz="2400" b="1" dirty="0">
                <a:solidFill>
                  <a:srgbClr val="C00000"/>
                </a:solidFill>
                <a:latin typeface="Calibri" pitchFamily="34" charset="0"/>
              </a:rPr>
              <a:t>Relacionamento Recursivo</a:t>
            </a:r>
          </a:p>
          <a:p>
            <a:r>
              <a:rPr lang="pt-BR" sz="2000" dirty="0">
                <a:latin typeface="Calibri" pitchFamily="34" charset="0"/>
              </a:rPr>
              <a:t>São relacionamentos que ocorrem entre ocorrências de uma mesma entidade.</a:t>
            </a:r>
          </a:p>
          <a:p>
            <a:pPr algn="just">
              <a:lnSpc>
                <a:spcPct val="150000"/>
              </a:lnSpc>
            </a:pPr>
            <a:r>
              <a:rPr lang="pt-BR" sz="2000" dirty="0">
                <a:latin typeface="Calibri" pitchFamily="34" charset="0"/>
              </a:rPr>
              <a:t>Normalmente representam algum sentido de hierarquia. Algo como um cadastro de funcionários, nos quais alguns são chefiados por outros, todavia como estão todos no mesmo cadastro o funcionário 512, por exemplo, pode ser subordinado do 84, que por sua vez responde ao 25. O presidente da organização será o único que não terá um </a:t>
            </a:r>
            <a:r>
              <a:rPr lang="pt-BR" sz="2000" b="1" dirty="0" err="1">
                <a:latin typeface="Calibri" pitchFamily="34" charset="0"/>
              </a:rPr>
              <a:t>auto-relacionamento</a:t>
            </a:r>
            <a:r>
              <a:rPr lang="pt-BR" sz="2000" dirty="0">
                <a:latin typeface="Calibri" pitchFamily="34" charset="0"/>
              </a:rPr>
              <a:t>, pois não se subordina a ninguém.</a:t>
            </a:r>
          </a:p>
          <a:p>
            <a:pPr algn="just">
              <a:lnSpc>
                <a:spcPct val="150000"/>
              </a:lnSpc>
            </a:pPr>
            <a:r>
              <a:rPr lang="pt-BR" sz="2000" dirty="0">
                <a:latin typeface="Calibri" pitchFamily="34" charset="0"/>
              </a:rPr>
              <a:t>Esses relacionamentos são aplicáveis a qualquer das três possibilidades de cardinalidade (1:1, 1:N, N:N).</a:t>
            </a: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349383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539750" y="1989138"/>
            <a:ext cx="2638425" cy="1714500"/>
          </a:xfrm>
          <a:prstGeom prst="rect">
            <a:avLst/>
          </a:prstGeom>
          <a:noFill/>
          <a:ln w="9525">
            <a:noFill/>
            <a:miter lim="800000"/>
            <a:headEnd/>
            <a:tailEnd/>
          </a:ln>
        </p:spPr>
      </p:pic>
      <p:sp>
        <p:nvSpPr>
          <p:cNvPr id="3" name="Espaço Reservado para Número de Slide 2"/>
          <p:cNvSpPr>
            <a:spLocks noGrp="1"/>
          </p:cNvSpPr>
          <p:nvPr>
            <p:ph type="sldNum" sz="quarter" idx="12"/>
          </p:nvPr>
        </p:nvSpPr>
        <p:spPr/>
        <p:txBody>
          <a:bodyPr/>
          <a:lstStyle/>
          <a:p>
            <a:pPr>
              <a:defRPr/>
            </a:pPr>
            <a:fld id="{FFF4E39D-ABBD-46CC-9680-783E072C2FEA}" type="slidenum">
              <a:rPr lang="pt-BR"/>
              <a:pPr>
                <a:defRPr/>
              </a:pPr>
              <a:t>42</a:t>
            </a:fld>
            <a:endParaRPr lang="pt-BR"/>
          </a:p>
        </p:txBody>
      </p:sp>
      <p:sp>
        <p:nvSpPr>
          <p:cNvPr id="5" name="Retângulo 4"/>
          <p:cNvSpPr/>
          <p:nvPr/>
        </p:nvSpPr>
        <p:spPr>
          <a:xfrm>
            <a:off x="250825" y="981075"/>
            <a:ext cx="8497888" cy="3092450"/>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Relacionamento Recursivo  ou Reflexivo</a:t>
            </a:r>
          </a:p>
          <a:p>
            <a:pPr algn="just" fontAlgn="auto">
              <a:lnSpc>
                <a:spcPct val="150000"/>
              </a:lnSpc>
              <a:spcBef>
                <a:spcPts val="0"/>
              </a:spcBef>
              <a:spcAft>
                <a:spcPts val="0"/>
              </a:spcAft>
              <a:defRPr/>
            </a:pPr>
            <a:r>
              <a:rPr lang="pt-BR" sz="2000" b="1" dirty="0">
                <a:effectLst>
                  <a:outerShdw blurRad="38100" dist="38100" dir="2700000" algn="tl">
                    <a:srgbClr val="000000">
                      <a:alpha val="43137"/>
                    </a:srgbClr>
                  </a:outerShdw>
                </a:effectLst>
                <a:latin typeface="+mn-lt"/>
                <a:cs typeface="+mn-cs"/>
              </a:rPr>
              <a:t>Exemplos:</a:t>
            </a:r>
          </a:p>
          <a:p>
            <a:pPr algn="just" fontAlgn="auto">
              <a:lnSpc>
                <a:spcPct val="150000"/>
              </a:lnSpc>
              <a:spcBef>
                <a:spcPts val="0"/>
              </a:spcBef>
              <a:spcAft>
                <a:spcPts val="0"/>
              </a:spcAft>
              <a:defRPr/>
            </a:pPr>
            <a:endParaRPr lang="pt-BR" sz="2000" b="1" dirty="0">
              <a:effectLst>
                <a:outerShdw blurRad="38100" dist="38100" dir="2700000" algn="tl">
                  <a:srgbClr val="000000">
                    <a:alpha val="43137"/>
                  </a:srgbClr>
                </a:outerShdw>
              </a:effectLst>
              <a:latin typeface="+mn-lt"/>
              <a:cs typeface="+mn-cs"/>
            </a:endParaRPr>
          </a:p>
          <a:p>
            <a:pPr algn="just" fontAlgn="auto">
              <a:lnSpc>
                <a:spcPct val="150000"/>
              </a:lnSpc>
              <a:spcBef>
                <a:spcPts val="0"/>
              </a:spcBef>
              <a:spcAft>
                <a:spcPts val="0"/>
              </a:spcAft>
              <a:defRPr/>
            </a:pPr>
            <a:r>
              <a:rPr lang="pt-BR" sz="2000" b="1" dirty="0">
                <a:effectLst>
                  <a:outerShdw blurRad="38100" dist="38100" dir="2700000" algn="tl">
                    <a:srgbClr val="000000">
                      <a:alpha val="43137"/>
                    </a:srgbClr>
                  </a:outerShdw>
                </a:effectLst>
                <a:latin typeface="+mn-lt"/>
                <a:cs typeface="+mn-cs"/>
              </a:rPr>
              <a:t>			</a:t>
            </a:r>
            <a:r>
              <a:rPr lang="pt-BR" dirty="0">
                <a:latin typeface="+mn-lt"/>
                <a:cs typeface="+mn-cs"/>
              </a:rPr>
              <a:t>Um funcionário pode ser casado com outro funcionário</a:t>
            </a:r>
          </a:p>
          <a:p>
            <a:pPr algn="just" fontAlgn="auto">
              <a:lnSpc>
                <a:spcPct val="150000"/>
              </a:lnSpc>
              <a:spcBef>
                <a:spcPts val="0"/>
              </a:spcBef>
              <a:spcAft>
                <a:spcPts val="0"/>
              </a:spcAft>
              <a:defRPr/>
            </a:pPr>
            <a:r>
              <a:rPr lang="pt-BR" dirty="0">
                <a:latin typeface="+mn-lt"/>
                <a:cs typeface="+mn-cs"/>
              </a:rPr>
              <a:t>			nesta empresa.</a:t>
            </a:r>
          </a:p>
          <a:p>
            <a:pPr algn="just" fontAlgn="auto">
              <a:lnSpc>
                <a:spcPct val="150000"/>
              </a:lnSpc>
              <a:spcBef>
                <a:spcPts val="0"/>
              </a:spcBef>
              <a:spcAft>
                <a:spcPts val="0"/>
              </a:spcAft>
              <a:defRPr/>
            </a:pPr>
            <a:r>
              <a:rPr lang="pt-BR" dirty="0">
                <a:latin typeface="+mn-lt"/>
                <a:cs typeface="+mn-cs"/>
              </a:rPr>
              <a:t>		</a:t>
            </a:r>
          </a:p>
          <a:p>
            <a:pPr algn="just" fontAlgn="auto">
              <a:lnSpc>
                <a:spcPct val="150000"/>
              </a:lnSpc>
              <a:spcBef>
                <a:spcPts val="0"/>
              </a:spcBef>
              <a:spcAft>
                <a:spcPts val="0"/>
              </a:spcAft>
              <a:defRPr/>
            </a:pPr>
            <a:r>
              <a:rPr lang="pt-BR" dirty="0">
                <a:latin typeface="+mn-lt"/>
                <a:cs typeface="+mn-cs"/>
              </a:rPr>
              <a:t>			1:1 -&gt; ambos os lados opcionais</a:t>
            </a:r>
          </a:p>
        </p:txBody>
      </p:sp>
      <p:pic>
        <p:nvPicPr>
          <p:cNvPr id="19463" name="Picture 3"/>
          <p:cNvPicPr>
            <a:picLocks noChangeAspect="1" noChangeArrowheads="1"/>
          </p:cNvPicPr>
          <p:nvPr/>
        </p:nvPicPr>
        <p:blipFill>
          <a:blip r:embed="rId3" cstate="print"/>
          <a:srcRect/>
          <a:stretch>
            <a:fillRect/>
          </a:stretch>
        </p:blipFill>
        <p:spPr bwMode="auto">
          <a:xfrm>
            <a:off x="2484438" y="1916113"/>
            <a:ext cx="2695575" cy="190500"/>
          </a:xfrm>
          <a:prstGeom prst="rect">
            <a:avLst/>
          </a:prstGeom>
          <a:noFill/>
          <a:ln w="9525">
            <a:noFill/>
            <a:miter lim="800000"/>
            <a:headEnd/>
            <a:tailEnd/>
          </a:ln>
        </p:spPr>
      </p:pic>
      <p:sp>
        <p:nvSpPr>
          <p:cNvPr id="7"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3040130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908050"/>
            <a:ext cx="8497888" cy="4464050"/>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 e Generalização</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r>
              <a:rPr lang="pt-BR" sz="2000" b="1" dirty="0">
                <a:latin typeface="+mn-lt"/>
                <a:cs typeface="+mn-cs"/>
              </a:rPr>
              <a:t>Especialização</a:t>
            </a:r>
            <a:r>
              <a:rPr lang="pt-BR" sz="2000" dirty="0">
                <a:latin typeface="+mn-lt"/>
                <a:cs typeface="+mn-cs"/>
              </a:rPr>
              <a:t>: Conceito que permite atribuir propriedades particulares a um subconjunto das ocorrências (especializadas) de uma entidade genérica.</a:t>
            </a:r>
          </a:p>
          <a:p>
            <a:pPr algn="just" fontAlgn="auto">
              <a:lnSpc>
                <a:spcPct val="150000"/>
              </a:lnSpc>
              <a:spcBef>
                <a:spcPts val="0"/>
              </a:spcBef>
              <a:spcAft>
                <a:spcPts val="0"/>
              </a:spcAft>
              <a:defRPr/>
            </a:pPr>
            <a:endParaRPr lang="pt-BR" sz="2000" dirty="0">
              <a:latin typeface="+mn-lt"/>
              <a:cs typeface="+mn-cs"/>
            </a:endParaRPr>
          </a:p>
          <a:p>
            <a:pPr fontAlgn="auto">
              <a:lnSpc>
                <a:spcPct val="150000"/>
              </a:lnSpc>
              <a:spcBef>
                <a:spcPts val="0"/>
              </a:spcBef>
              <a:spcAft>
                <a:spcPts val="0"/>
              </a:spcAft>
              <a:defRPr/>
            </a:pPr>
            <a:r>
              <a:rPr lang="pt-BR" sz="2000" b="1" dirty="0">
                <a:latin typeface="+mn-lt"/>
                <a:cs typeface="+mn-cs"/>
              </a:rPr>
              <a:t>Por que?</a:t>
            </a:r>
            <a:r>
              <a:rPr lang="pt-BR" sz="2000" dirty="0">
                <a:latin typeface="+mn-lt"/>
                <a:cs typeface="+mn-cs"/>
              </a:rPr>
              <a:t> Atributos não se aplicam a todas as entidades.</a:t>
            </a:r>
          </a:p>
          <a:p>
            <a:pPr fontAlgn="auto">
              <a:lnSpc>
                <a:spcPct val="150000"/>
              </a:lnSpc>
              <a:spcBef>
                <a:spcPts val="0"/>
              </a:spcBef>
              <a:spcAft>
                <a:spcPts val="0"/>
              </a:spcAft>
              <a:defRPr/>
            </a:pPr>
            <a:endParaRPr lang="pt-BR" sz="2000" dirty="0">
              <a:latin typeface="+mn-lt"/>
              <a:cs typeface="+mn-cs"/>
            </a:endParaRPr>
          </a:p>
          <a:p>
            <a:pPr fontAlgn="auto">
              <a:lnSpc>
                <a:spcPct val="150000"/>
              </a:lnSpc>
              <a:spcBef>
                <a:spcPts val="0"/>
              </a:spcBef>
              <a:spcAft>
                <a:spcPts val="0"/>
              </a:spcAft>
              <a:defRPr/>
            </a:pPr>
            <a:r>
              <a:rPr lang="pt-BR" sz="2000" dirty="0">
                <a:latin typeface="+mn-lt"/>
                <a:cs typeface="+mn-cs"/>
              </a:rPr>
              <a:t>A entidade que possuir propriedades genéricas será chamada SUPERCLASSE.</a:t>
            </a:r>
          </a:p>
          <a:p>
            <a:pPr fontAlgn="auto">
              <a:lnSpc>
                <a:spcPct val="150000"/>
              </a:lnSpc>
              <a:spcBef>
                <a:spcPts val="0"/>
              </a:spcBef>
              <a:spcAft>
                <a:spcPts val="0"/>
              </a:spcAft>
              <a:defRPr/>
            </a:pPr>
            <a:r>
              <a:rPr lang="pt-BR" sz="2000" dirty="0">
                <a:latin typeface="+mn-lt"/>
                <a:cs typeface="+mn-cs"/>
              </a:rPr>
              <a:t>A entidade que possuir propriedades particulares será chamada de SUBCLASSE.</a:t>
            </a:r>
          </a:p>
          <a:p>
            <a:pPr fontAlgn="auto">
              <a:spcBef>
                <a:spcPts val="0"/>
              </a:spcBef>
              <a:spcAft>
                <a:spcPts val="0"/>
              </a:spcAft>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282EED22-2155-45C4-8D0D-A3D75752C01A}" type="slidenum">
              <a:rPr lang="pt-BR"/>
              <a:pPr>
                <a:defRPr/>
              </a:pPr>
              <a:t>43</a:t>
            </a:fld>
            <a:endParaRPr lang="pt-BR"/>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676323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95288" y="1125538"/>
            <a:ext cx="8497887" cy="6124754"/>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a:t>
            </a: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endParaRPr lang="pt-BR" sz="2400" b="1" dirty="0">
              <a:solidFill>
                <a:srgbClr val="C00000"/>
              </a:solidFill>
              <a:latin typeface="+mn-lt"/>
              <a:cs typeface="+mn-cs"/>
            </a:endParaRPr>
          </a:p>
          <a:p>
            <a:pPr fontAlgn="auto">
              <a:spcBef>
                <a:spcPts val="0"/>
              </a:spcBef>
              <a:spcAft>
                <a:spcPts val="0"/>
              </a:spcAft>
              <a:defRPr/>
            </a:pPr>
            <a:r>
              <a:rPr lang="pt-BR" sz="2400" dirty="0">
                <a:latin typeface="+mn-lt"/>
                <a:cs typeface="+mn-cs"/>
              </a:rPr>
              <a:t>Toda pessoa ou é física ou é jurídica!</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7E0170C6-3F1D-464D-8EC9-DF6E3648CB47}" type="slidenum">
              <a:rPr lang="pt-BR"/>
              <a:pPr>
                <a:defRPr/>
              </a:pPr>
              <a:t>44</a:t>
            </a:fld>
            <a:endParaRPr lang="pt-BR"/>
          </a:p>
        </p:txBody>
      </p:sp>
      <p:sp>
        <p:nvSpPr>
          <p:cNvPr id="8" name="Fluxograma: Processo 7"/>
          <p:cNvSpPr/>
          <p:nvPr/>
        </p:nvSpPr>
        <p:spPr>
          <a:xfrm>
            <a:off x="2987675" y="1989138"/>
            <a:ext cx="2089150" cy="7191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PESSOA</a:t>
            </a:r>
          </a:p>
        </p:txBody>
      </p:sp>
      <p:sp>
        <p:nvSpPr>
          <p:cNvPr id="9" name="Fluxograma: Processo 8"/>
          <p:cNvSpPr/>
          <p:nvPr/>
        </p:nvSpPr>
        <p:spPr>
          <a:xfrm>
            <a:off x="1763713" y="4508500"/>
            <a:ext cx="2087562"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PESSOA_FISICA</a:t>
            </a:r>
          </a:p>
        </p:txBody>
      </p:sp>
      <p:sp>
        <p:nvSpPr>
          <p:cNvPr id="10" name="Fluxograma: Processo 9"/>
          <p:cNvSpPr/>
          <p:nvPr/>
        </p:nvSpPr>
        <p:spPr>
          <a:xfrm>
            <a:off x="4427538" y="4508500"/>
            <a:ext cx="2089150"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PESSOA_JURIDICA</a:t>
            </a:r>
          </a:p>
        </p:txBody>
      </p:sp>
      <p:sp>
        <p:nvSpPr>
          <p:cNvPr id="11" name="Fluxograma: Extrair 10"/>
          <p:cNvSpPr/>
          <p:nvPr/>
        </p:nvSpPr>
        <p:spPr>
          <a:xfrm>
            <a:off x="3348038" y="3141663"/>
            <a:ext cx="1368425" cy="647700"/>
          </a:xfrm>
          <a:prstGeom prst="flowChartExtra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cxnSp>
        <p:nvCxnSpPr>
          <p:cNvPr id="13" name="Conector reto 12"/>
          <p:cNvCxnSpPr>
            <a:stCxn id="8" idx="2"/>
            <a:endCxn id="11" idx="0"/>
          </p:cNvCxnSpPr>
          <p:nvPr/>
        </p:nvCxnSpPr>
        <p:spPr>
          <a:xfrm rot="5400000">
            <a:off x="3815556" y="2924969"/>
            <a:ext cx="433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11" idx="2"/>
            <a:endCxn id="9" idx="0"/>
          </p:cNvCxnSpPr>
          <p:nvPr/>
        </p:nvCxnSpPr>
        <p:spPr>
          <a:xfrm rot="5400000">
            <a:off x="3060700" y="3536951"/>
            <a:ext cx="719137" cy="1223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p:cNvCxnSpPr>
            <a:stCxn id="11" idx="2"/>
          </p:cNvCxnSpPr>
          <p:nvPr/>
        </p:nvCxnSpPr>
        <p:spPr>
          <a:xfrm rot="16200000" flipH="1">
            <a:off x="4482307" y="3339306"/>
            <a:ext cx="792162" cy="16922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3361458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2051050" y="2420938"/>
            <a:ext cx="4610100" cy="3771900"/>
          </a:xfrm>
          <a:prstGeom prst="rect">
            <a:avLst/>
          </a:prstGeom>
          <a:noFill/>
          <a:ln w="9525">
            <a:noFill/>
            <a:miter lim="800000"/>
            <a:headEnd/>
            <a:tailEnd/>
          </a:ln>
        </p:spPr>
      </p:pic>
      <p:sp>
        <p:nvSpPr>
          <p:cNvPr id="5" name="Retângulo 4"/>
          <p:cNvSpPr/>
          <p:nvPr/>
        </p:nvSpPr>
        <p:spPr>
          <a:xfrm>
            <a:off x="467544" y="1559620"/>
            <a:ext cx="8497887" cy="1692771"/>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a:t>
            </a:r>
          </a:p>
          <a:p>
            <a:pPr algn="just" fontAlgn="auto">
              <a:lnSpc>
                <a:spcPct val="150000"/>
              </a:lnSpc>
              <a:spcBef>
                <a:spcPts val="0"/>
              </a:spcBef>
              <a:spcAft>
                <a:spcPts val="0"/>
              </a:spcAft>
              <a:defRPr/>
            </a:pPr>
            <a:r>
              <a:rPr lang="pt-BR" sz="2000" dirty="0">
                <a:latin typeface="+mn-lt"/>
                <a:cs typeface="+mn-cs"/>
              </a:rPr>
              <a:t>						Notação gráfica da </a:t>
            </a:r>
          </a:p>
          <a:p>
            <a:pPr algn="just" fontAlgn="auto">
              <a:lnSpc>
                <a:spcPct val="150000"/>
              </a:lnSpc>
              <a:spcBef>
                <a:spcPts val="0"/>
              </a:spcBef>
              <a:spcAft>
                <a:spcPts val="0"/>
              </a:spcAft>
              <a:defRPr/>
            </a:pPr>
            <a:r>
              <a:rPr lang="pt-BR" sz="2000" dirty="0">
                <a:latin typeface="+mn-lt"/>
                <a:cs typeface="+mn-cs"/>
              </a:rPr>
              <a:t>  					             especialização</a:t>
            </a:r>
          </a:p>
          <a:p>
            <a:pPr fontAlgn="auto">
              <a:spcBef>
                <a:spcPts val="0"/>
              </a:spcBef>
              <a:spcAft>
                <a:spcPts val="0"/>
              </a:spcAft>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C4A92F29-F899-437E-8E43-BB201164E5CF}" type="slidenum">
              <a:rPr lang="pt-BR"/>
              <a:pPr>
                <a:defRPr/>
              </a:pPr>
              <a:t>45</a:t>
            </a:fld>
            <a:endParaRPr lang="pt-BR"/>
          </a:p>
        </p:txBody>
      </p:sp>
      <p:cxnSp>
        <p:nvCxnSpPr>
          <p:cNvPr id="17" name="Conector de seta reta 16"/>
          <p:cNvCxnSpPr/>
          <p:nvPr/>
        </p:nvCxnSpPr>
        <p:spPr>
          <a:xfrm rot="10800000" flipV="1">
            <a:off x="4211638" y="2205038"/>
            <a:ext cx="1728787" cy="863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938104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850" y="908050"/>
            <a:ext cx="8496300" cy="4310063"/>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 e Generalização</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r>
              <a:rPr lang="pt-BR" sz="2000" b="1" dirty="0">
                <a:latin typeface="+mn-lt"/>
                <a:cs typeface="+mn-cs"/>
              </a:rPr>
              <a:t>Generalização</a:t>
            </a:r>
            <a:r>
              <a:rPr lang="pt-BR" sz="2000" dirty="0">
                <a:latin typeface="+mn-lt"/>
                <a:cs typeface="+mn-cs"/>
              </a:rPr>
              <a:t>: É o processo inverso da especialização. Resultado da união de dois ou mais conjuntos de subclasses (entidades com propriedades particulares) produzindo uma entidade com um conjunto de propriedades genéricas (Superclasse).</a:t>
            </a:r>
          </a:p>
          <a:p>
            <a:pPr algn="just" fontAlgn="auto">
              <a:lnSpc>
                <a:spcPct val="150000"/>
              </a:lnSpc>
              <a:spcBef>
                <a:spcPts val="0"/>
              </a:spcBef>
              <a:spcAft>
                <a:spcPts val="0"/>
              </a:spcAft>
              <a:defRPr/>
            </a:pPr>
            <a:endParaRPr lang="pt-BR" sz="2000" dirty="0">
              <a:latin typeface="+mn-lt"/>
              <a:cs typeface="+mn-cs"/>
            </a:endParaRPr>
          </a:p>
          <a:p>
            <a:pPr fontAlgn="auto">
              <a:lnSpc>
                <a:spcPct val="150000"/>
              </a:lnSpc>
              <a:spcBef>
                <a:spcPts val="0"/>
              </a:spcBef>
              <a:spcAft>
                <a:spcPts val="0"/>
              </a:spcAft>
              <a:defRPr/>
            </a:pPr>
            <a:r>
              <a:rPr lang="pt-BR" sz="2000" b="1" dirty="0">
                <a:latin typeface="+mn-lt"/>
                <a:cs typeface="+mn-cs"/>
              </a:rPr>
              <a:t>Por que?</a:t>
            </a:r>
            <a:r>
              <a:rPr lang="pt-BR" sz="2000" dirty="0">
                <a:latin typeface="+mn-lt"/>
                <a:cs typeface="+mn-cs"/>
              </a:rPr>
              <a:t> Atributos são comuns a dois ou mais conjuntos de entidades.</a:t>
            </a:r>
          </a:p>
          <a:p>
            <a:pPr algn="just" fontAlgn="auto">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ED2F3904-ED28-4F88-9103-E998A0590931}" type="slidenum">
              <a:rPr lang="pt-BR"/>
              <a:pPr>
                <a:defRPr/>
              </a:pPr>
              <a:t>46</a:t>
            </a:fld>
            <a:endParaRPr lang="pt-BR"/>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455974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95288" y="1125538"/>
            <a:ext cx="8497887" cy="1692771"/>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Generalização</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ED8DE95A-5CB9-4DCA-AA80-2050730057E3}" type="slidenum">
              <a:rPr lang="pt-BR"/>
              <a:pPr>
                <a:defRPr/>
              </a:pPr>
              <a:t>47</a:t>
            </a:fld>
            <a:endParaRPr lang="pt-BR"/>
          </a:p>
        </p:txBody>
      </p:sp>
      <p:sp>
        <p:nvSpPr>
          <p:cNvPr id="14" name="Fluxograma: Processo 13"/>
          <p:cNvSpPr/>
          <p:nvPr/>
        </p:nvSpPr>
        <p:spPr>
          <a:xfrm>
            <a:off x="3276600" y="2349500"/>
            <a:ext cx="2087563" cy="7191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Funcionário</a:t>
            </a:r>
          </a:p>
        </p:txBody>
      </p:sp>
      <p:sp>
        <p:nvSpPr>
          <p:cNvPr id="15" name="Fluxograma: Processo 14"/>
          <p:cNvSpPr/>
          <p:nvPr/>
        </p:nvSpPr>
        <p:spPr>
          <a:xfrm>
            <a:off x="468313" y="5013325"/>
            <a:ext cx="2087562" cy="7191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Engenheiro</a:t>
            </a:r>
          </a:p>
        </p:txBody>
      </p:sp>
      <p:sp>
        <p:nvSpPr>
          <p:cNvPr id="17" name="Fluxograma: Processo 16"/>
          <p:cNvSpPr/>
          <p:nvPr/>
        </p:nvSpPr>
        <p:spPr>
          <a:xfrm>
            <a:off x="3276600" y="5013325"/>
            <a:ext cx="2087563" cy="7191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Médico</a:t>
            </a:r>
          </a:p>
        </p:txBody>
      </p:sp>
      <p:sp>
        <p:nvSpPr>
          <p:cNvPr id="19" name="Fluxograma: Extrair 18"/>
          <p:cNvSpPr/>
          <p:nvPr/>
        </p:nvSpPr>
        <p:spPr>
          <a:xfrm>
            <a:off x="3635375" y="3500438"/>
            <a:ext cx="1368425" cy="649287"/>
          </a:xfrm>
          <a:prstGeom prst="flowChartExtra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cxnSp>
        <p:nvCxnSpPr>
          <p:cNvPr id="20" name="Conector reto 19"/>
          <p:cNvCxnSpPr>
            <a:stCxn id="14" idx="2"/>
            <a:endCxn id="19" idx="0"/>
          </p:cNvCxnSpPr>
          <p:nvPr/>
        </p:nvCxnSpPr>
        <p:spPr>
          <a:xfrm rot="5400000">
            <a:off x="4103688" y="3284538"/>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p:cNvCxnSpPr>
            <a:stCxn id="19" idx="2"/>
            <a:endCxn id="15" idx="0"/>
          </p:cNvCxnSpPr>
          <p:nvPr/>
        </p:nvCxnSpPr>
        <p:spPr>
          <a:xfrm rot="5400000">
            <a:off x="2483644" y="3177381"/>
            <a:ext cx="863600" cy="2808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p:cNvCxnSpPr>
            <a:stCxn id="19" idx="2"/>
            <a:endCxn id="17" idx="0"/>
          </p:cNvCxnSpPr>
          <p:nvPr/>
        </p:nvCxnSpPr>
        <p:spPr>
          <a:xfrm rot="5400000">
            <a:off x="3887788" y="4581525"/>
            <a:ext cx="8636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Fluxograma: Processo 23"/>
          <p:cNvSpPr/>
          <p:nvPr/>
        </p:nvSpPr>
        <p:spPr>
          <a:xfrm>
            <a:off x="6156325" y="5084763"/>
            <a:ext cx="2087563" cy="7207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b="1" dirty="0"/>
              <a:t>Secretária</a:t>
            </a:r>
          </a:p>
        </p:txBody>
      </p:sp>
      <p:cxnSp>
        <p:nvCxnSpPr>
          <p:cNvPr id="27" name="Conector reto 26"/>
          <p:cNvCxnSpPr>
            <a:stCxn id="19" idx="2"/>
            <a:endCxn id="24" idx="0"/>
          </p:cNvCxnSpPr>
          <p:nvPr/>
        </p:nvCxnSpPr>
        <p:spPr>
          <a:xfrm rot="16200000" flipH="1">
            <a:off x="5292725" y="3176588"/>
            <a:ext cx="935038" cy="28813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3765730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132138" y="1628775"/>
            <a:ext cx="5600700" cy="4686300"/>
          </a:xfrm>
          <a:prstGeom prst="rect">
            <a:avLst/>
          </a:prstGeom>
          <a:noFill/>
          <a:ln w="9525">
            <a:noFill/>
            <a:miter lim="800000"/>
            <a:headEnd/>
            <a:tailEnd/>
          </a:ln>
        </p:spPr>
      </p:pic>
      <p:sp>
        <p:nvSpPr>
          <p:cNvPr id="5" name="Retângulo 4"/>
          <p:cNvSpPr/>
          <p:nvPr/>
        </p:nvSpPr>
        <p:spPr>
          <a:xfrm>
            <a:off x="395288" y="1125538"/>
            <a:ext cx="8497887" cy="3539430"/>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 e Generalização</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r>
              <a:rPr lang="pt-BR" sz="2000" dirty="0">
                <a:latin typeface="+mn-lt"/>
                <a:cs typeface="+mn-cs"/>
              </a:rPr>
              <a:t>Notação gráfica da   					             generalização</a:t>
            </a:r>
          </a:p>
          <a:p>
            <a:pPr algn="just" fontAlgn="auto">
              <a:lnSpc>
                <a:spcPct val="150000"/>
              </a:lnSpc>
              <a:spcBef>
                <a:spcPts val="0"/>
              </a:spcBef>
              <a:spcAft>
                <a:spcPts val="0"/>
              </a:spcAft>
              <a:defRPr/>
            </a:pPr>
            <a:endParaRPr lang="pt-BR" sz="2000" dirty="0">
              <a:latin typeface="+mn-lt"/>
              <a:cs typeface="+mn-cs"/>
            </a:endParaRPr>
          </a:p>
          <a:p>
            <a:pPr algn="just" fontAlgn="auto">
              <a:lnSpc>
                <a:spcPct val="150000"/>
              </a:lnSpc>
              <a:spcBef>
                <a:spcPts val="0"/>
              </a:spcBef>
              <a:spcAft>
                <a:spcPts val="0"/>
              </a:spcAft>
              <a:defRPr/>
            </a:pPr>
            <a:endParaRPr lang="pt-BR" sz="2000" dirty="0">
              <a:latin typeface="+mn-lt"/>
              <a:cs typeface="+mn-cs"/>
            </a:endParaRPr>
          </a:p>
          <a:p>
            <a:pPr fontAlgn="auto">
              <a:spcBef>
                <a:spcPts val="0"/>
              </a:spcBef>
              <a:spcAft>
                <a:spcPts val="0"/>
              </a:spcAft>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74C4B6FE-1B25-472D-9FED-0B1D4F19B9FB}" type="slidenum">
              <a:rPr lang="pt-BR"/>
              <a:pPr>
                <a:defRPr/>
              </a:pPr>
              <a:t>48</a:t>
            </a:fld>
            <a:endParaRPr lang="pt-BR"/>
          </a:p>
        </p:txBody>
      </p:sp>
      <p:cxnSp>
        <p:nvCxnSpPr>
          <p:cNvPr id="16" name="Conector de seta reta 15"/>
          <p:cNvCxnSpPr/>
          <p:nvPr/>
        </p:nvCxnSpPr>
        <p:spPr>
          <a:xfrm>
            <a:off x="2484438" y="2852738"/>
            <a:ext cx="2087562" cy="1444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2438526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tângulo 4"/>
          <p:cNvSpPr>
            <a:spLocks noChangeArrowheads="1"/>
          </p:cNvSpPr>
          <p:nvPr/>
        </p:nvSpPr>
        <p:spPr bwMode="auto">
          <a:xfrm>
            <a:off x="179388" y="908050"/>
            <a:ext cx="8496300" cy="4154984"/>
          </a:xfrm>
          <a:prstGeom prst="rect">
            <a:avLst/>
          </a:prstGeom>
          <a:noFill/>
          <a:ln w="9525">
            <a:noFill/>
            <a:miter lim="800000"/>
            <a:headEnd/>
            <a:tailEnd/>
          </a:ln>
        </p:spPr>
        <p:txBody>
          <a:bodyPr>
            <a:spAutoFit/>
          </a:bodyPr>
          <a:lstStyle/>
          <a:p>
            <a:r>
              <a:rPr lang="pt-BR" sz="2400" b="1" dirty="0">
                <a:solidFill>
                  <a:srgbClr val="C00000"/>
                </a:solidFill>
                <a:latin typeface="Calibri" pitchFamily="34" charset="0"/>
              </a:rPr>
              <a:t>Especialização e Generalização</a:t>
            </a:r>
          </a:p>
          <a:p>
            <a:pPr algn="just">
              <a:lnSpc>
                <a:spcPct val="150000"/>
              </a:lnSpc>
            </a:pPr>
            <a:r>
              <a:rPr lang="pt-BR" sz="2000" dirty="0">
                <a:latin typeface="Calibri" pitchFamily="34" charset="0"/>
              </a:rPr>
              <a:t>Quando da implementação (modelo físico), poderemos optar por um de dois caminhos:</a:t>
            </a:r>
          </a:p>
          <a:p>
            <a:pPr marL="914400" lvl="1" indent="-457200" algn="just">
              <a:lnSpc>
                <a:spcPct val="150000"/>
              </a:lnSpc>
              <a:buFont typeface="+mj-lt"/>
              <a:buAutoNum type="arabicPeriod"/>
            </a:pPr>
            <a:r>
              <a:rPr lang="pt-BR" sz="2000" dirty="0">
                <a:latin typeface="Calibri" pitchFamily="34" charset="0"/>
              </a:rPr>
              <a:t> Utilizando uma única tabela, teremos a chave primária armazenada uma única vez, porém poderemos ter atributos nulos na tabela.</a:t>
            </a:r>
          </a:p>
          <a:p>
            <a:pPr marL="914400" lvl="1" indent="-457200" algn="just">
              <a:lnSpc>
                <a:spcPct val="150000"/>
              </a:lnSpc>
              <a:buFont typeface="+mj-lt"/>
              <a:buAutoNum type="arabicPeriod"/>
            </a:pPr>
            <a:r>
              <a:rPr lang="pt-BR" sz="2000" dirty="0">
                <a:latin typeface="Calibri" pitchFamily="34" charset="0"/>
              </a:rPr>
              <a:t>Utilizando uma tabela para cada entidade especializada. Cada entidade especializada terá como chave primária o atributo identificador da SUPERCLASSE. A chave será armazenada na SUPERCLASSE e nas SUBCLASSES.</a:t>
            </a:r>
          </a:p>
        </p:txBody>
      </p:sp>
      <p:sp>
        <p:nvSpPr>
          <p:cNvPr id="3" name="Espaço Reservado para Número de Slide 2"/>
          <p:cNvSpPr>
            <a:spLocks noGrp="1"/>
          </p:cNvSpPr>
          <p:nvPr>
            <p:ph type="sldNum" sz="quarter" idx="12"/>
          </p:nvPr>
        </p:nvSpPr>
        <p:spPr/>
        <p:txBody>
          <a:bodyPr/>
          <a:lstStyle/>
          <a:p>
            <a:pPr>
              <a:defRPr/>
            </a:pPr>
            <a:fld id="{1D77946C-3990-4513-B86B-1A4A4AB53C88}" type="slidenum">
              <a:rPr lang="pt-BR"/>
              <a:pPr>
                <a:defRPr/>
              </a:pPr>
              <a:t>49</a:t>
            </a:fld>
            <a:endParaRPr lang="pt-B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9183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FDB7395-0962-4071-8C20-4B12AA95087C}" type="slidenum">
              <a:rPr lang="pt-BR" altLang="pt-BR">
                <a:solidFill>
                  <a:srgbClr val="898989"/>
                </a:solidFill>
                <a:latin typeface="Calibri" panose="020F0502020204030204" pitchFamily="34" charset="0"/>
              </a:rPr>
              <a:pPr/>
              <a:t>5</a:t>
            </a:fld>
            <a:endParaRPr lang="pt-BR" altLang="pt-BR">
              <a:solidFill>
                <a:srgbClr val="898989"/>
              </a:solidFill>
              <a:latin typeface="Calibri" panose="020F0502020204030204" pitchFamily="34" charset="0"/>
            </a:endParaRPr>
          </a:p>
        </p:txBody>
      </p:sp>
      <p:sp>
        <p:nvSpPr>
          <p:cNvPr id="9221" name="Retângulo 4"/>
          <p:cNvSpPr>
            <a:spLocks noChangeArrowheads="1"/>
          </p:cNvSpPr>
          <p:nvPr/>
        </p:nvSpPr>
        <p:spPr bwMode="auto">
          <a:xfrm>
            <a:off x="107504" y="981075"/>
            <a:ext cx="856818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r>
              <a:rPr lang="pt-BR" altLang="pt-BR" sz="2000" dirty="0">
                <a:latin typeface="Calibri" panose="020F0502020204030204" pitchFamily="34" charset="0"/>
              </a:rPr>
              <a:t>Os a</a:t>
            </a:r>
            <a:r>
              <a:rPr lang="pt-BR" altLang="pt-BR" sz="2000" dirty="0">
                <a:latin typeface="Calibri" panose="020F0502020204030204" pitchFamily="34" charset="0"/>
                <a:sym typeface="Wingdings" panose="05000000000000000000" pitchFamily="2" charset="2"/>
              </a:rPr>
              <a:t>tributos representam aspecto do negócio que se quer representar, portanto contém valores, datas, horas, números inteiros, números para CPF ou CEP e vários descritores como nome do cliente, descrição do produto, nome da cor, que pode estar relacionada a um produto. Em geral não são decompostos, isto é, subdivididos posteriormente, mas no momento ainda não estudamos esse aspecto fundamental. Vamos a um pequeno exemplo dessa questão...</a:t>
            </a:r>
          </a:p>
          <a:p>
            <a:pPr algn="just"/>
            <a:endParaRPr lang="pt-BR" altLang="pt-BR" sz="2000" dirty="0">
              <a:latin typeface="Calibri" panose="020F0502020204030204" pitchFamily="34" charset="0"/>
              <a:sym typeface="Wingdings" panose="05000000000000000000" pitchFamily="2" charset="2"/>
            </a:endParaRPr>
          </a:p>
          <a:p>
            <a:pPr algn="just"/>
            <a:r>
              <a:rPr lang="pt-BR" altLang="pt-BR" sz="2000" dirty="0">
                <a:latin typeface="Calibri" panose="020F0502020204030204" pitchFamily="34" charset="0"/>
                <a:sym typeface="Wingdings" panose="05000000000000000000" pitchFamily="2" charset="2"/>
              </a:rPr>
              <a:t>Um atributo de endereço pode ser tratado como </a:t>
            </a:r>
            <a:r>
              <a:rPr lang="pt-BR" altLang="pt-BR" sz="2000" b="1" dirty="0">
                <a:latin typeface="Calibri" panose="020F0502020204030204" pitchFamily="34" charset="0"/>
                <a:sym typeface="Wingdings" panose="05000000000000000000" pitchFamily="2" charset="2"/>
              </a:rPr>
              <a:t>agregado</a:t>
            </a:r>
            <a:r>
              <a:rPr lang="pt-BR" altLang="pt-BR" sz="2000" dirty="0">
                <a:latin typeface="Calibri" panose="020F0502020204030204" pitchFamily="34" charset="0"/>
                <a:sym typeface="Wingdings" panose="05000000000000000000" pitchFamily="2" charset="2"/>
              </a:rPr>
              <a:t> na fase de levantamento de requisitos e decomposto posteriormente, durante a fase de design. Notadamente, a forma como será feita a aplicação pode ter um impacto significativo nessa definição.  Mesmo o nível de detalhamento dessa decomposição dependerá diretamente das necessidades do negócio.</a:t>
            </a:r>
          </a:p>
          <a:p>
            <a:pPr algn="just"/>
            <a:endParaRPr lang="pt-BR" altLang="pt-BR" sz="2000" dirty="0">
              <a:latin typeface="Calibri" panose="020F0502020204030204" pitchFamily="34" charset="0"/>
              <a:sym typeface="Wingdings" panose="05000000000000000000" pitchFamily="2" charset="2"/>
            </a:endParaRPr>
          </a:p>
          <a:p>
            <a:pPr algn="just"/>
            <a:r>
              <a:rPr lang="pt-BR" altLang="pt-BR" sz="2000" dirty="0">
                <a:latin typeface="Calibri" panose="020F0502020204030204" pitchFamily="34" charset="0"/>
                <a:sym typeface="Wingdings" panose="05000000000000000000" pitchFamily="2" charset="2"/>
              </a:rPr>
              <a:t>Pensemos, inicialmente, num endereço sendo decomposto em múltiplos atributos como tipo de logradouro (Rua, Avenida, </a:t>
            </a:r>
            <a:r>
              <a:rPr lang="pt-BR" altLang="pt-BR" sz="2000" dirty="0" err="1">
                <a:latin typeface="Calibri" panose="020F0502020204030204" pitchFamily="34" charset="0"/>
                <a:sym typeface="Wingdings" panose="05000000000000000000" pitchFamily="2" charset="2"/>
              </a:rPr>
              <a:t>etc</a:t>
            </a:r>
            <a:r>
              <a:rPr lang="pt-BR" altLang="pt-BR" sz="2000" dirty="0">
                <a:latin typeface="Calibri" panose="020F0502020204030204" pitchFamily="34" charset="0"/>
                <a:sym typeface="Wingdings" panose="05000000000000000000" pitchFamily="2" charset="2"/>
              </a:rPr>
              <a:t>), nome do logradouro, número, complemento, cidade, estado, bairro e CEP.</a:t>
            </a:r>
          </a:p>
          <a:p>
            <a:pPr algn="just"/>
            <a:r>
              <a:rPr lang="pt-BR" altLang="pt-BR" sz="2000" dirty="0">
                <a:latin typeface="Calibri" panose="020F0502020204030204" pitchFamily="34" charset="0"/>
              </a:rPr>
              <a:t>	</a:t>
            </a:r>
            <a:endParaRPr lang="pt-BR" altLang="pt-BR" sz="1900" dirty="0">
              <a:latin typeface="Calibri" panose="020F0502020204030204" pitchFamily="34" charset="0"/>
            </a:endParaRP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5219700" y="3860800"/>
            <a:ext cx="3097213" cy="2533650"/>
          </a:xfrm>
          <a:prstGeom prst="rect">
            <a:avLst/>
          </a:prstGeom>
          <a:noFill/>
          <a:ln w="9525">
            <a:noFill/>
            <a:miter lim="800000"/>
            <a:headEnd/>
            <a:tailEnd/>
          </a:ln>
        </p:spPr>
      </p:pic>
      <p:sp>
        <p:nvSpPr>
          <p:cNvPr id="5" name="Retângulo 4"/>
          <p:cNvSpPr/>
          <p:nvPr/>
        </p:nvSpPr>
        <p:spPr>
          <a:xfrm>
            <a:off x="241733" y="912290"/>
            <a:ext cx="8497887" cy="5539978"/>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 e Generalização</a:t>
            </a:r>
          </a:p>
          <a:p>
            <a:pPr algn="just" fontAlgn="auto">
              <a:lnSpc>
                <a:spcPct val="150000"/>
              </a:lnSpc>
              <a:spcBef>
                <a:spcPts val="0"/>
              </a:spcBef>
              <a:spcAft>
                <a:spcPts val="0"/>
              </a:spcAft>
              <a:defRPr/>
            </a:pPr>
            <a:r>
              <a:rPr lang="pt-BR" sz="2000" b="1" dirty="0">
                <a:latin typeface="+mn-lt"/>
                <a:cs typeface="+mn-cs"/>
              </a:rPr>
              <a:t>Herança de Atributos</a:t>
            </a:r>
          </a:p>
          <a:p>
            <a:pPr algn="just" fontAlgn="auto">
              <a:lnSpc>
                <a:spcPct val="150000"/>
              </a:lnSpc>
              <a:spcBef>
                <a:spcPts val="0"/>
              </a:spcBef>
              <a:spcAft>
                <a:spcPts val="0"/>
              </a:spcAft>
              <a:defRPr/>
            </a:pPr>
            <a:r>
              <a:rPr lang="pt-BR" sz="2000" dirty="0">
                <a:latin typeface="+mn-lt"/>
                <a:cs typeface="+mn-cs"/>
              </a:rPr>
              <a:t>É uma conseqüência do processo de especialização/generalização.</a:t>
            </a:r>
          </a:p>
          <a:p>
            <a:pPr algn="just" fontAlgn="auto">
              <a:lnSpc>
                <a:spcPct val="150000"/>
              </a:lnSpc>
              <a:spcBef>
                <a:spcPts val="0"/>
              </a:spcBef>
              <a:spcAft>
                <a:spcPts val="0"/>
              </a:spcAft>
              <a:defRPr/>
            </a:pPr>
            <a:r>
              <a:rPr lang="pt-BR" sz="2000" dirty="0">
                <a:latin typeface="+mn-lt"/>
                <a:cs typeface="+mn-cs"/>
              </a:rPr>
              <a:t>As subclasses herdam os atributos da superclasse, ou seja, cada ocorrência da entidade especializada possui, além de suas próprias propriedades (atributos e relacionamentos), as propriedades da ocorrência da entidade genérica correspondente.	</a:t>
            </a:r>
          </a:p>
          <a:p>
            <a:pPr algn="just" fontAlgn="auto">
              <a:lnSpc>
                <a:spcPct val="150000"/>
              </a:lnSpc>
              <a:spcBef>
                <a:spcPts val="0"/>
              </a:spcBef>
              <a:spcAft>
                <a:spcPts val="0"/>
              </a:spcAft>
              <a:defRPr/>
            </a:pPr>
            <a:r>
              <a:rPr lang="pt-BR" sz="2000" dirty="0">
                <a:latin typeface="+mn-lt"/>
                <a:cs typeface="+mn-cs"/>
              </a:rPr>
              <a:t>				</a:t>
            </a:r>
          </a:p>
          <a:p>
            <a:pPr fontAlgn="auto">
              <a:spcBef>
                <a:spcPts val="0"/>
              </a:spcBef>
              <a:spcAft>
                <a:spcPts val="0"/>
              </a:spcAft>
              <a:defRPr/>
            </a:pPr>
            <a:r>
              <a:rPr lang="pt-BR" sz="2000" dirty="0">
                <a:latin typeface="+mn-lt"/>
                <a:cs typeface="+mn-cs"/>
              </a:rPr>
              <a:t>			</a:t>
            </a:r>
            <a:r>
              <a:rPr lang="pt-BR" sz="2000" b="1" dirty="0">
                <a:latin typeface="+mn-lt"/>
                <a:cs typeface="+mn-cs"/>
              </a:rPr>
              <a:t>Superclasse</a:t>
            </a:r>
          </a:p>
          <a:p>
            <a:pPr fontAlgn="auto">
              <a:spcBef>
                <a:spcPts val="0"/>
              </a:spcBef>
              <a:spcAft>
                <a:spcPts val="0"/>
              </a:spcAft>
              <a:defRPr/>
            </a:pPr>
            <a:r>
              <a:rPr lang="pt-BR" sz="2000" dirty="0">
                <a:latin typeface="+mn-lt"/>
                <a:cs typeface="+mn-cs"/>
              </a:rPr>
              <a:t>		</a:t>
            </a:r>
          </a:p>
          <a:p>
            <a:pPr fontAlgn="auto">
              <a:spcBef>
                <a:spcPts val="0"/>
              </a:spcBef>
              <a:spcAft>
                <a:spcPts val="0"/>
              </a:spcAft>
              <a:defRPr/>
            </a:pPr>
            <a:r>
              <a:rPr lang="pt-BR" sz="2000" dirty="0">
                <a:latin typeface="+mn-lt"/>
                <a:cs typeface="+mn-cs"/>
              </a:rPr>
              <a:t>			</a:t>
            </a:r>
            <a:r>
              <a:rPr lang="pt-BR" sz="2000" b="1" dirty="0">
                <a:latin typeface="+mn-lt"/>
                <a:cs typeface="+mn-cs"/>
              </a:rPr>
              <a:t>Subclasses</a:t>
            </a:r>
            <a:r>
              <a:rPr lang="pt-BR" sz="2000" dirty="0">
                <a:latin typeface="+mn-lt"/>
                <a:cs typeface="+mn-cs"/>
              </a:rPr>
              <a:t> </a:t>
            </a:r>
          </a:p>
          <a:p>
            <a:pPr fontAlgn="auto">
              <a:spcBef>
                <a:spcPts val="0"/>
              </a:spcBef>
              <a:spcAft>
                <a:spcPts val="0"/>
              </a:spcAft>
              <a:defRPr/>
            </a:pPr>
            <a:endParaRPr lang="pt-BR" sz="2000" dirty="0">
              <a:latin typeface="+mn-lt"/>
              <a:cs typeface="+mn-cs"/>
            </a:endParaRPr>
          </a:p>
          <a:p>
            <a:pPr fontAlgn="auto">
              <a:spcBef>
                <a:spcPts val="0"/>
              </a:spcBef>
              <a:spcAft>
                <a:spcPts val="0"/>
              </a:spcAft>
              <a:defRPr/>
            </a:pPr>
            <a:r>
              <a:rPr lang="pt-BR" sz="2000" dirty="0">
                <a:latin typeface="+mn-lt"/>
                <a:cs typeface="+mn-cs"/>
              </a:rPr>
              <a:t>Será um aspecto particularmente na</a:t>
            </a:r>
          </a:p>
          <a:p>
            <a:pPr fontAlgn="auto">
              <a:spcBef>
                <a:spcPts val="0"/>
              </a:spcBef>
              <a:spcAft>
                <a:spcPts val="0"/>
              </a:spcAft>
              <a:defRPr/>
            </a:pPr>
            <a:r>
              <a:rPr lang="pt-BR" sz="2000" dirty="0">
                <a:latin typeface="+mn-lt"/>
                <a:cs typeface="+mn-cs"/>
              </a:rPr>
              <a:t>Programação orientada a objetos.		</a:t>
            </a:r>
          </a:p>
        </p:txBody>
      </p:sp>
      <p:sp>
        <p:nvSpPr>
          <p:cNvPr id="3" name="Espaço Reservado para Número de Slide 2"/>
          <p:cNvSpPr>
            <a:spLocks noGrp="1"/>
          </p:cNvSpPr>
          <p:nvPr>
            <p:ph type="sldNum" sz="quarter" idx="12"/>
          </p:nvPr>
        </p:nvSpPr>
        <p:spPr/>
        <p:txBody>
          <a:bodyPr/>
          <a:lstStyle/>
          <a:p>
            <a:pPr>
              <a:defRPr/>
            </a:pPr>
            <a:fld id="{9ED66672-8EF6-4BB8-8EB5-7A0685222AA5}" type="slidenum">
              <a:rPr lang="pt-BR"/>
              <a:pPr>
                <a:defRPr/>
              </a:pPr>
              <a:t>50</a:t>
            </a:fld>
            <a:endParaRPr lang="pt-BR" dirty="0"/>
          </a:p>
        </p:txBody>
      </p:sp>
      <p:cxnSp>
        <p:nvCxnSpPr>
          <p:cNvPr id="8" name="Conector de seta reta 7"/>
          <p:cNvCxnSpPr/>
          <p:nvPr/>
        </p:nvCxnSpPr>
        <p:spPr>
          <a:xfrm flipV="1">
            <a:off x="4473143" y="4346846"/>
            <a:ext cx="647700" cy="360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4333829" y="5317855"/>
            <a:ext cx="2901996" cy="1987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4344171" y="5317855"/>
            <a:ext cx="865187" cy="576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3539876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388" y="908050"/>
            <a:ext cx="8496300" cy="4616648"/>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 e Generalização</a:t>
            </a:r>
          </a:p>
          <a:p>
            <a:pPr algn="just" fontAlgn="auto">
              <a:lnSpc>
                <a:spcPct val="150000"/>
              </a:lnSpc>
              <a:spcBef>
                <a:spcPts val="0"/>
              </a:spcBef>
              <a:spcAft>
                <a:spcPts val="0"/>
              </a:spcAft>
              <a:defRPr/>
            </a:pPr>
            <a:r>
              <a:rPr lang="pt-BR" sz="2000" b="1" dirty="0">
                <a:latin typeface="+mn-lt"/>
                <a:cs typeface="+mn-cs"/>
              </a:rPr>
              <a:t>Classificação: Total ou Parcial</a:t>
            </a:r>
          </a:p>
          <a:p>
            <a:pPr algn="just" fontAlgn="auto">
              <a:lnSpc>
                <a:spcPct val="150000"/>
              </a:lnSpc>
              <a:spcBef>
                <a:spcPts val="0"/>
              </a:spcBef>
              <a:spcAft>
                <a:spcPts val="0"/>
              </a:spcAft>
              <a:defRPr/>
            </a:pPr>
            <a:r>
              <a:rPr lang="pt-BR" sz="2000" b="1" u="sng" dirty="0">
                <a:latin typeface="+mn-lt"/>
                <a:cs typeface="+mn-cs"/>
              </a:rPr>
              <a:t>Total</a:t>
            </a:r>
            <a:r>
              <a:rPr lang="pt-BR" sz="2000" dirty="0">
                <a:latin typeface="+mn-lt"/>
                <a:cs typeface="+mn-cs"/>
              </a:rPr>
              <a:t>: Para cada ocorrência da entidade genérica (SUPERCLASSE) existe sempre uma ocorrência em uma das entidades especializadas (SUBCLASSE). Assim, cada </a:t>
            </a:r>
            <a:r>
              <a:rPr lang="pt-BR" sz="2000" b="1" dirty="0">
                <a:latin typeface="+mn-lt"/>
                <a:cs typeface="+mn-cs"/>
              </a:rPr>
              <a:t>Pessoa </a:t>
            </a:r>
            <a:r>
              <a:rPr lang="pt-BR" sz="2000" dirty="0">
                <a:latin typeface="+mn-lt"/>
                <a:cs typeface="+mn-cs"/>
              </a:rPr>
              <a:t>necessariamente será </a:t>
            </a:r>
            <a:r>
              <a:rPr lang="pt-BR" sz="2000" b="1" dirty="0">
                <a:latin typeface="+mn-lt"/>
                <a:cs typeface="+mn-cs"/>
              </a:rPr>
              <a:t>Física</a:t>
            </a:r>
            <a:r>
              <a:rPr lang="pt-BR" sz="2000" dirty="0">
                <a:latin typeface="+mn-lt"/>
                <a:cs typeface="+mn-cs"/>
              </a:rPr>
              <a:t> ou </a:t>
            </a:r>
            <a:r>
              <a:rPr lang="pt-BR" sz="2000" b="1" dirty="0">
                <a:latin typeface="+mn-lt"/>
                <a:cs typeface="+mn-cs"/>
              </a:rPr>
              <a:t>Jurídica</a:t>
            </a:r>
            <a:r>
              <a:rPr lang="pt-BR" sz="2000" dirty="0">
                <a:latin typeface="+mn-lt"/>
                <a:cs typeface="+mn-cs"/>
              </a:rPr>
              <a:t>.</a:t>
            </a:r>
            <a:endParaRPr lang="pt-BR" sz="2000" b="1" dirty="0">
              <a:latin typeface="+mn-lt"/>
              <a:cs typeface="+mn-cs"/>
            </a:endParaRPr>
          </a:p>
          <a:p>
            <a:pPr algn="just" fontAlgn="auto">
              <a:lnSpc>
                <a:spcPct val="150000"/>
              </a:lnSpc>
              <a:spcBef>
                <a:spcPts val="0"/>
              </a:spcBef>
              <a:spcAft>
                <a:spcPts val="0"/>
              </a:spcAft>
              <a:defRPr/>
            </a:pPr>
            <a:r>
              <a:rPr lang="pt-BR" sz="2000" b="1" u="sng" dirty="0">
                <a:latin typeface="+mn-lt"/>
              </a:rPr>
              <a:t>Parcial</a:t>
            </a:r>
            <a:r>
              <a:rPr lang="pt-BR" sz="2000" dirty="0">
                <a:latin typeface="+mn-lt"/>
              </a:rPr>
              <a:t>: Nem toda ocorrência da entidade genérica (SUPERCLASSE) possui uma ocorrência correspondente em uma entidade especializada (SUBCLASSE). Um funcionário costuma ser Engenheiro ou Médico (embora nada impeça que alguém tenha mais de uma especialização, por exemplo).</a:t>
            </a:r>
          </a:p>
          <a:p>
            <a:pPr algn="just" fontAlgn="auto">
              <a:lnSpc>
                <a:spcPct val="150000"/>
              </a:lnSpc>
              <a:spcBef>
                <a:spcPts val="0"/>
              </a:spcBef>
              <a:spcAft>
                <a:spcPts val="0"/>
              </a:spcAft>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D96EA9E7-53FC-42AF-A4D0-39DD8AF8E118}" type="slidenum">
              <a:rPr lang="pt-BR"/>
              <a:pPr>
                <a:defRPr/>
              </a:pPr>
              <a:t>51</a:t>
            </a:fld>
            <a:endParaRPr lang="pt-BR" dirty="0"/>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1741168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388" y="836613"/>
            <a:ext cx="8496300" cy="2954655"/>
          </a:xfrm>
          <a:prstGeom prst="rect">
            <a:avLst/>
          </a:prstGeom>
        </p:spPr>
        <p:txBody>
          <a:bodyPr>
            <a:spAutoFit/>
          </a:bodyPr>
          <a:lstStyle/>
          <a:p>
            <a:pPr fontAlgn="auto">
              <a:spcBef>
                <a:spcPts val="0"/>
              </a:spcBef>
              <a:spcAft>
                <a:spcPts val="0"/>
              </a:spcAft>
              <a:defRPr/>
            </a:pPr>
            <a:r>
              <a:rPr lang="pt-BR" sz="2400" b="1" dirty="0">
                <a:solidFill>
                  <a:srgbClr val="C00000"/>
                </a:solidFill>
                <a:latin typeface="+mn-lt"/>
                <a:cs typeface="+mn-cs"/>
              </a:rPr>
              <a:t>Especialização e Generalização</a:t>
            </a:r>
          </a:p>
          <a:p>
            <a:pPr algn="just" fontAlgn="auto">
              <a:lnSpc>
                <a:spcPct val="150000"/>
              </a:lnSpc>
              <a:spcBef>
                <a:spcPts val="0"/>
              </a:spcBef>
              <a:spcAft>
                <a:spcPts val="0"/>
              </a:spcAft>
              <a:defRPr/>
            </a:pPr>
            <a:r>
              <a:rPr lang="pt-BR" b="1" dirty="0">
                <a:latin typeface="+mn-lt"/>
                <a:cs typeface="+mn-cs"/>
              </a:rPr>
              <a:t>Classificação: Exclusiva ou Compartilhada</a:t>
            </a:r>
          </a:p>
          <a:p>
            <a:pPr algn="just" fontAlgn="auto">
              <a:lnSpc>
                <a:spcPct val="150000"/>
              </a:lnSpc>
              <a:spcBef>
                <a:spcPts val="0"/>
              </a:spcBef>
              <a:spcAft>
                <a:spcPts val="0"/>
              </a:spcAft>
              <a:defRPr/>
            </a:pPr>
            <a:r>
              <a:rPr lang="pt-BR" b="1" dirty="0">
                <a:latin typeface="+mn-lt"/>
                <a:cs typeface="+mn-cs"/>
              </a:rPr>
              <a:t>Exclusiva</a:t>
            </a:r>
            <a:r>
              <a:rPr lang="pt-BR" dirty="0">
                <a:latin typeface="+mn-lt"/>
                <a:cs typeface="+mn-cs"/>
              </a:rPr>
              <a:t>: Uma ocorrência da entidade genérica é especializada no máximo uma vez. É o caso do funcionário ser médico ou engenheiro, situação mais comum.</a:t>
            </a:r>
          </a:p>
          <a:p>
            <a:pPr algn="just" fontAlgn="auto">
              <a:lnSpc>
                <a:spcPct val="150000"/>
              </a:lnSpc>
              <a:spcBef>
                <a:spcPts val="0"/>
              </a:spcBef>
              <a:spcAft>
                <a:spcPts val="0"/>
              </a:spcAft>
              <a:defRPr/>
            </a:pPr>
            <a:r>
              <a:rPr lang="pt-BR" b="1" dirty="0">
                <a:latin typeface="+mn-lt"/>
              </a:rPr>
              <a:t>Compartilhada</a:t>
            </a:r>
            <a:r>
              <a:rPr lang="pt-BR" dirty="0">
                <a:latin typeface="+mn-lt"/>
              </a:rPr>
              <a:t>: Uma ocorrência da entidade genérica pode ser especializada várias vezes. Ocorre, por exemplo, quando uma pessoa é simultaneamente aluno e professor de uma mesma instituição.</a:t>
            </a:r>
            <a:endParaRPr lang="pt-BR"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78E743C9-A8DC-4FBF-BA6C-786C4FB3D939}" type="slidenum">
              <a:rPr lang="pt-BR"/>
              <a:pPr>
                <a:defRPr/>
              </a:pPr>
              <a:t>52</a:t>
            </a:fld>
            <a:endParaRPr lang="pt-BR" dirty="0"/>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3272975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tângulo 4"/>
          <p:cNvSpPr>
            <a:spLocks noChangeArrowheads="1"/>
          </p:cNvSpPr>
          <p:nvPr/>
        </p:nvSpPr>
        <p:spPr bwMode="auto">
          <a:xfrm>
            <a:off x="250825" y="908050"/>
            <a:ext cx="8497888" cy="1846659"/>
          </a:xfrm>
          <a:prstGeom prst="rect">
            <a:avLst/>
          </a:prstGeom>
          <a:noFill/>
          <a:ln w="9525">
            <a:noFill/>
            <a:miter lim="800000"/>
            <a:headEnd/>
            <a:tailEnd/>
          </a:ln>
        </p:spPr>
        <p:txBody>
          <a:bodyPr>
            <a:spAutoFit/>
          </a:bodyPr>
          <a:lstStyle/>
          <a:p>
            <a:r>
              <a:rPr lang="pt-BR" sz="2400" b="1" dirty="0">
                <a:solidFill>
                  <a:srgbClr val="C00000"/>
                </a:solidFill>
                <a:latin typeface="Calibri" pitchFamily="34" charset="0"/>
              </a:rPr>
              <a:t>Especialização e Generalização</a:t>
            </a:r>
          </a:p>
          <a:p>
            <a:pPr algn="just">
              <a:lnSpc>
                <a:spcPct val="150000"/>
              </a:lnSpc>
            </a:pPr>
            <a:r>
              <a:rPr lang="pt-BR" sz="2000" dirty="0">
                <a:latin typeface="Calibri" pitchFamily="34" charset="0"/>
              </a:rPr>
              <a:t>Níveis (ou hierarquias) ocorrem dentro da especialização, sem número limite de níveis.</a:t>
            </a:r>
          </a:p>
          <a:p>
            <a:pPr algn="just">
              <a:lnSpc>
                <a:spcPct val="150000"/>
              </a:lnSpc>
            </a:pPr>
            <a:endParaRPr lang="pt-BR" sz="2000" b="1" dirty="0">
              <a:latin typeface="Calibri" pitchFamily="34" charset="0"/>
            </a:endParaRPr>
          </a:p>
        </p:txBody>
      </p:sp>
      <p:sp>
        <p:nvSpPr>
          <p:cNvPr id="3" name="Espaço Reservado para Número de Slide 2"/>
          <p:cNvSpPr>
            <a:spLocks noGrp="1"/>
          </p:cNvSpPr>
          <p:nvPr>
            <p:ph type="sldNum" sz="quarter" idx="12"/>
          </p:nvPr>
        </p:nvSpPr>
        <p:spPr/>
        <p:txBody>
          <a:bodyPr/>
          <a:lstStyle/>
          <a:p>
            <a:pPr>
              <a:defRPr/>
            </a:pPr>
            <a:fld id="{174282F3-5D8C-4A81-9A9E-2F97E0B50E86}" type="slidenum">
              <a:rPr lang="pt-BR"/>
              <a:pPr>
                <a:defRPr/>
              </a:pPr>
              <a:t>53</a:t>
            </a:fld>
            <a:endParaRPr lang="pt-BR" dirty="0"/>
          </a:p>
        </p:txBody>
      </p:sp>
      <p:sp>
        <p:nvSpPr>
          <p:cNvPr id="15" name="Fluxograma: Processo 14"/>
          <p:cNvSpPr/>
          <p:nvPr/>
        </p:nvSpPr>
        <p:spPr>
          <a:xfrm>
            <a:off x="3851275" y="1989138"/>
            <a:ext cx="1225550" cy="5032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sz="1400" b="1" dirty="0"/>
              <a:t>VEÍCULO</a:t>
            </a:r>
          </a:p>
        </p:txBody>
      </p:sp>
      <p:sp>
        <p:nvSpPr>
          <p:cNvPr id="16" name="Fluxograma: Processo 15"/>
          <p:cNvSpPr/>
          <p:nvPr/>
        </p:nvSpPr>
        <p:spPr>
          <a:xfrm>
            <a:off x="2484438" y="3284538"/>
            <a:ext cx="1223962" cy="5048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sz="1400" b="1" dirty="0"/>
              <a:t>VEÍCULO</a:t>
            </a:r>
          </a:p>
          <a:p>
            <a:pPr algn="ctr" fontAlgn="auto">
              <a:spcBef>
                <a:spcPts val="0"/>
              </a:spcBef>
              <a:spcAft>
                <a:spcPts val="0"/>
              </a:spcAft>
              <a:defRPr/>
            </a:pPr>
            <a:r>
              <a:rPr lang="pt-BR" sz="1400" b="1" dirty="0"/>
              <a:t>TERRESTRE</a:t>
            </a:r>
          </a:p>
        </p:txBody>
      </p:sp>
      <p:sp>
        <p:nvSpPr>
          <p:cNvPr id="17" name="Fluxograma: Processo 16"/>
          <p:cNvSpPr/>
          <p:nvPr/>
        </p:nvSpPr>
        <p:spPr>
          <a:xfrm>
            <a:off x="1116013" y="4652963"/>
            <a:ext cx="1223962" cy="5048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sz="1400" b="1" dirty="0"/>
              <a:t>AUTOMÓVEL</a:t>
            </a:r>
          </a:p>
        </p:txBody>
      </p:sp>
      <p:sp>
        <p:nvSpPr>
          <p:cNvPr id="18" name="Fluxograma: Extrair 17"/>
          <p:cNvSpPr/>
          <p:nvPr/>
        </p:nvSpPr>
        <p:spPr>
          <a:xfrm>
            <a:off x="4140200" y="2708275"/>
            <a:ext cx="647700" cy="360363"/>
          </a:xfrm>
          <a:prstGeom prst="flowChartExtra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a:p>
        </p:txBody>
      </p:sp>
      <p:cxnSp>
        <p:nvCxnSpPr>
          <p:cNvPr id="19" name="Conector reto 18"/>
          <p:cNvCxnSpPr>
            <a:stCxn id="15" idx="2"/>
            <a:endCxn id="18" idx="0"/>
          </p:cNvCxnSpPr>
          <p:nvPr/>
        </p:nvCxnSpPr>
        <p:spPr>
          <a:xfrm rot="5400000">
            <a:off x="4356100" y="2600325"/>
            <a:ext cx="215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p:cNvCxnSpPr>
            <a:stCxn id="18" idx="2"/>
            <a:endCxn id="16" idx="0"/>
          </p:cNvCxnSpPr>
          <p:nvPr/>
        </p:nvCxnSpPr>
        <p:spPr>
          <a:xfrm rot="5400000">
            <a:off x="3671888" y="2492375"/>
            <a:ext cx="215900" cy="1368425"/>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uxograma: Processo 21"/>
          <p:cNvSpPr/>
          <p:nvPr/>
        </p:nvSpPr>
        <p:spPr>
          <a:xfrm>
            <a:off x="5435600" y="3284538"/>
            <a:ext cx="1223963" cy="5048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sz="1400" b="1" dirty="0"/>
              <a:t>VEÍCULO</a:t>
            </a:r>
          </a:p>
          <a:p>
            <a:pPr algn="ctr" fontAlgn="auto">
              <a:spcBef>
                <a:spcPts val="0"/>
              </a:spcBef>
              <a:spcAft>
                <a:spcPts val="0"/>
              </a:spcAft>
              <a:defRPr/>
            </a:pPr>
            <a:r>
              <a:rPr lang="pt-BR" sz="1400" b="1" dirty="0"/>
              <a:t>AQUÁTICO</a:t>
            </a:r>
          </a:p>
        </p:txBody>
      </p:sp>
      <p:cxnSp>
        <p:nvCxnSpPr>
          <p:cNvPr id="23" name="Conector reto 22"/>
          <p:cNvCxnSpPr>
            <a:stCxn id="18" idx="2"/>
            <a:endCxn id="22" idx="0"/>
          </p:cNvCxnSpPr>
          <p:nvPr/>
        </p:nvCxnSpPr>
        <p:spPr>
          <a:xfrm rot="16200000" flipH="1">
            <a:off x="5148263" y="2384425"/>
            <a:ext cx="215900" cy="1584325"/>
          </a:xfrm>
          <a:prstGeom prst="line">
            <a:avLst/>
          </a:prstGeom>
        </p:spPr>
        <p:style>
          <a:lnRef idx="1">
            <a:schemeClr val="accent1"/>
          </a:lnRef>
          <a:fillRef idx="0">
            <a:schemeClr val="accent1"/>
          </a:fillRef>
          <a:effectRef idx="0">
            <a:schemeClr val="accent1"/>
          </a:effectRef>
          <a:fontRef idx="minor">
            <a:schemeClr val="tx1"/>
          </a:fontRef>
        </p:style>
      </p:cxnSp>
      <p:sp>
        <p:nvSpPr>
          <p:cNvPr id="65" name="Fluxograma: Extrair 64"/>
          <p:cNvSpPr/>
          <p:nvPr/>
        </p:nvSpPr>
        <p:spPr>
          <a:xfrm>
            <a:off x="2771775" y="4005263"/>
            <a:ext cx="647700" cy="360362"/>
          </a:xfrm>
          <a:prstGeom prst="flowChartExtra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a:p>
        </p:txBody>
      </p:sp>
      <p:cxnSp>
        <p:nvCxnSpPr>
          <p:cNvPr id="66" name="Conector reto 65"/>
          <p:cNvCxnSpPr/>
          <p:nvPr/>
        </p:nvCxnSpPr>
        <p:spPr>
          <a:xfrm rot="5400000">
            <a:off x="2987675" y="3897313"/>
            <a:ext cx="21590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Fluxograma: Extrair 66"/>
          <p:cNvSpPr/>
          <p:nvPr/>
        </p:nvSpPr>
        <p:spPr>
          <a:xfrm>
            <a:off x="5724525" y="3933825"/>
            <a:ext cx="647700" cy="358775"/>
          </a:xfrm>
          <a:prstGeom prst="flowChartExtra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a:p>
        </p:txBody>
      </p:sp>
      <p:cxnSp>
        <p:nvCxnSpPr>
          <p:cNvPr id="68" name="Conector reto 67"/>
          <p:cNvCxnSpPr/>
          <p:nvPr/>
        </p:nvCxnSpPr>
        <p:spPr>
          <a:xfrm rot="5400000">
            <a:off x="5939631" y="3825082"/>
            <a:ext cx="217487"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Fluxograma: Processo 68"/>
          <p:cNvSpPr/>
          <p:nvPr/>
        </p:nvSpPr>
        <p:spPr>
          <a:xfrm>
            <a:off x="3995738" y="4652963"/>
            <a:ext cx="1223962" cy="5048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sz="1400" b="1" dirty="0"/>
              <a:t>VEÍCULO ANFÍBIO</a:t>
            </a:r>
          </a:p>
        </p:txBody>
      </p:sp>
      <p:sp>
        <p:nvSpPr>
          <p:cNvPr id="70" name="Fluxograma: Processo 69"/>
          <p:cNvSpPr/>
          <p:nvPr/>
        </p:nvSpPr>
        <p:spPr>
          <a:xfrm>
            <a:off x="6875463" y="4581525"/>
            <a:ext cx="1225550" cy="5032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sz="1400" b="1" dirty="0"/>
              <a:t>BARCO</a:t>
            </a:r>
          </a:p>
        </p:txBody>
      </p:sp>
      <p:cxnSp>
        <p:nvCxnSpPr>
          <p:cNvPr id="71" name="Conector reto 70"/>
          <p:cNvCxnSpPr>
            <a:stCxn id="65" idx="2"/>
            <a:endCxn id="17" idx="0"/>
          </p:cNvCxnSpPr>
          <p:nvPr/>
        </p:nvCxnSpPr>
        <p:spPr>
          <a:xfrm rot="5400000">
            <a:off x="2267744" y="3825081"/>
            <a:ext cx="287338"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to 72"/>
          <p:cNvCxnSpPr>
            <a:stCxn id="65" idx="2"/>
            <a:endCxn id="69" idx="0"/>
          </p:cNvCxnSpPr>
          <p:nvPr/>
        </p:nvCxnSpPr>
        <p:spPr>
          <a:xfrm rot="16200000" flipH="1">
            <a:off x="3708400" y="3752850"/>
            <a:ext cx="287338" cy="151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ector reto 76"/>
          <p:cNvCxnSpPr>
            <a:stCxn id="67" idx="2"/>
            <a:endCxn id="69" idx="0"/>
          </p:cNvCxnSpPr>
          <p:nvPr/>
        </p:nvCxnSpPr>
        <p:spPr>
          <a:xfrm rot="5400000">
            <a:off x="5148262" y="3752851"/>
            <a:ext cx="360363" cy="1439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ector reto 79"/>
          <p:cNvCxnSpPr>
            <a:stCxn id="67" idx="2"/>
            <a:endCxn id="70" idx="0"/>
          </p:cNvCxnSpPr>
          <p:nvPr/>
        </p:nvCxnSpPr>
        <p:spPr>
          <a:xfrm rot="16200000" flipH="1">
            <a:off x="6623844" y="3717131"/>
            <a:ext cx="288925" cy="1439863"/>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Compreendendo Relacionamentos</a:t>
            </a:r>
          </a:p>
        </p:txBody>
      </p:sp>
    </p:spTree>
    <p:extLst>
      <p:ext uri="{BB962C8B-B14F-4D97-AF65-F5344CB8AC3E}">
        <p14:creationId xmlns:p14="http://schemas.microsoft.com/office/powerpoint/2010/main" val="279372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tângulo 4"/>
          <p:cNvSpPr>
            <a:spLocks noChangeArrowheads="1"/>
          </p:cNvSpPr>
          <p:nvPr/>
        </p:nvSpPr>
        <p:spPr bwMode="auto">
          <a:xfrm>
            <a:off x="179388" y="765175"/>
            <a:ext cx="8496300" cy="5078313"/>
          </a:xfrm>
          <a:prstGeom prst="rect">
            <a:avLst/>
          </a:prstGeom>
          <a:noFill/>
          <a:ln w="9525">
            <a:noFill/>
            <a:miter lim="800000"/>
            <a:headEnd/>
            <a:tailEnd/>
          </a:ln>
        </p:spPr>
        <p:txBody>
          <a:bodyPr>
            <a:spAutoFit/>
          </a:bodyPr>
          <a:lstStyle/>
          <a:p>
            <a:r>
              <a:rPr lang="pt-BR" sz="2400" b="1" dirty="0">
                <a:latin typeface="Calibri" pitchFamily="34" charset="0"/>
              </a:rPr>
              <a:t>Exercícios:</a:t>
            </a:r>
          </a:p>
          <a:p>
            <a:pPr algn="just">
              <a:lnSpc>
                <a:spcPct val="150000"/>
              </a:lnSpc>
            </a:pPr>
            <a:r>
              <a:rPr lang="pt-BR" sz="2000" dirty="0">
                <a:latin typeface="Calibri" pitchFamily="34" charset="0"/>
              </a:rPr>
              <a:t>5- Retome exercício 3 (Aula 7) sobre campeonato de futebol, basquete ou futebol americano, conforme sua opção. Reveja sua solução a luz das novas técnicas aprendidas, notadamente em:</a:t>
            </a:r>
          </a:p>
          <a:p>
            <a:pPr marL="342900" indent="-342900" algn="just">
              <a:lnSpc>
                <a:spcPct val="150000"/>
              </a:lnSpc>
              <a:buFont typeface="Arial" panose="020B0604020202020204" pitchFamily="34" charset="0"/>
              <a:buChar char="•"/>
            </a:pPr>
            <a:r>
              <a:rPr lang="pt-BR" sz="2000" dirty="0">
                <a:latin typeface="Calibri" pitchFamily="34" charset="0"/>
              </a:rPr>
              <a:t>Inserindo uma entidade pessoa que englobe tanto jogadores, técnicos e dirigentes, pois todos são pessoas.</a:t>
            </a:r>
          </a:p>
          <a:p>
            <a:pPr marL="342900" indent="-342900" algn="just">
              <a:lnSpc>
                <a:spcPct val="150000"/>
              </a:lnSpc>
              <a:buFont typeface="Arial" panose="020B0604020202020204" pitchFamily="34" charset="0"/>
              <a:buChar char="•"/>
            </a:pPr>
            <a:r>
              <a:rPr lang="pt-BR" sz="2000" dirty="0">
                <a:latin typeface="Calibri" pitchFamily="34" charset="0"/>
              </a:rPr>
              <a:t>Notar que um jogador atua em um clube somente, dependendo do tipo de regra de cada campeonato.</a:t>
            </a:r>
          </a:p>
          <a:p>
            <a:pPr marL="342900" indent="-342900" algn="just">
              <a:lnSpc>
                <a:spcPct val="150000"/>
              </a:lnSpc>
              <a:buFont typeface="Arial" panose="020B0604020202020204" pitchFamily="34" charset="0"/>
              <a:buChar char="•"/>
            </a:pPr>
            <a:r>
              <a:rPr lang="pt-BR" sz="2000" dirty="0">
                <a:latin typeface="Calibri" pitchFamily="34" charset="0"/>
              </a:rPr>
              <a:t>Um clube tem muitos jogadores</a:t>
            </a:r>
          </a:p>
          <a:p>
            <a:pPr marL="342900" indent="-342900" algn="just">
              <a:lnSpc>
                <a:spcPct val="150000"/>
              </a:lnSpc>
              <a:buFont typeface="Arial" panose="020B0604020202020204" pitchFamily="34" charset="0"/>
              <a:buChar char="•"/>
            </a:pPr>
            <a:r>
              <a:rPr lang="pt-BR" sz="2000" dirty="0">
                <a:latin typeface="Calibri" pitchFamily="34" charset="0"/>
              </a:rPr>
              <a:t>Um campeonato pode ter um ou mais organizadores (NFL é composta de duas conferências, por exemplo).</a:t>
            </a:r>
          </a:p>
        </p:txBody>
      </p:sp>
      <p:sp>
        <p:nvSpPr>
          <p:cNvPr id="3" name="Espaço Reservado para Número de Slide 2"/>
          <p:cNvSpPr>
            <a:spLocks noGrp="1"/>
          </p:cNvSpPr>
          <p:nvPr>
            <p:ph type="sldNum" sz="quarter" idx="12"/>
          </p:nvPr>
        </p:nvSpPr>
        <p:spPr/>
        <p:txBody>
          <a:bodyPr/>
          <a:lstStyle/>
          <a:p>
            <a:pPr>
              <a:defRPr/>
            </a:pPr>
            <a:fld id="{8D81D218-CBDA-40DA-A174-C44ED3FC73F6}" type="slidenum">
              <a:rPr lang="pt-BR"/>
              <a:pPr>
                <a:defRPr/>
              </a:pPr>
              <a:t>54</a:t>
            </a:fld>
            <a:endParaRPr lang="pt-BR" dirty="0"/>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Práticas – Campeonato </a:t>
            </a:r>
          </a:p>
        </p:txBody>
      </p:sp>
    </p:spTree>
    <p:extLst>
      <p:ext uri="{BB962C8B-B14F-4D97-AF65-F5344CB8AC3E}">
        <p14:creationId xmlns:p14="http://schemas.microsoft.com/office/powerpoint/2010/main" val="3983288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tângulo 4"/>
          <p:cNvSpPr>
            <a:spLocks noChangeArrowheads="1"/>
          </p:cNvSpPr>
          <p:nvPr/>
        </p:nvSpPr>
        <p:spPr bwMode="auto">
          <a:xfrm>
            <a:off x="179388" y="836613"/>
            <a:ext cx="8496300" cy="5632311"/>
          </a:xfrm>
          <a:prstGeom prst="rect">
            <a:avLst/>
          </a:prstGeom>
          <a:noFill/>
          <a:ln w="9525">
            <a:noFill/>
            <a:miter lim="800000"/>
            <a:headEnd/>
            <a:tailEnd/>
          </a:ln>
        </p:spPr>
        <p:txBody>
          <a:bodyPr>
            <a:spAutoFit/>
          </a:bodyPr>
          <a:lstStyle/>
          <a:p>
            <a:pPr lvl="1" algn="just">
              <a:lnSpc>
                <a:spcPct val="150000"/>
              </a:lnSpc>
            </a:pPr>
            <a:r>
              <a:rPr lang="pt-BR" sz="2000" dirty="0">
                <a:latin typeface="Calibri" pitchFamily="34" charset="0"/>
              </a:rPr>
              <a:t>6- Vamos considerar uma academia. Os alunos/clientes podem frequentar quantas aulas desejarem. Cada aula é identificadas por um número único e exclusivo, dentro da modalidade a que se refere. Assim temos a aula 15 de tênis e a aula 15 de natação.</a:t>
            </a:r>
          </a:p>
          <a:p>
            <a:pPr lvl="1" algn="just">
              <a:lnSpc>
                <a:spcPct val="150000"/>
              </a:lnSpc>
            </a:pPr>
            <a:r>
              <a:rPr lang="pt-BR" sz="2000" dirty="0">
                <a:latin typeface="Calibri" pitchFamily="34" charset="0"/>
              </a:rPr>
              <a:t>Cada modalidade esportiva se caracteriza por ter níveis próprios de exigências,  dificuldades e equipamentos obrigatórios. Toda modalidade ocorre num lugar (sala, piscina, campo, entre outras) e tem um ou mais  professores simultaneamente. </a:t>
            </a:r>
          </a:p>
          <a:p>
            <a:pPr lvl="1" algn="just">
              <a:lnSpc>
                <a:spcPct val="150000"/>
              </a:lnSpc>
            </a:pPr>
            <a:r>
              <a:rPr lang="pt-BR" sz="2000" dirty="0">
                <a:latin typeface="Calibri" pitchFamily="34" charset="0"/>
              </a:rPr>
              <a:t>Os professores tem atributos como nome, sobrenome e telefone, mas tem um código próprio em seus crachás. O mesmo ocorre com alunos, dos quais também se deseja saber idade, sexo e restrições de saúde.</a:t>
            </a:r>
          </a:p>
          <a:p>
            <a:pPr lvl="1" algn="just">
              <a:lnSpc>
                <a:spcPct val="150000"/>
              </a:lnSpc>
            </a:pPr>
            <a:endParaRPr lang="pt-BR" sz="2000" dirty="0">
              <a:latin typeface="Calibri" pitchFamily="34" charset="0"/>
            </a:endParaRPr>
          </a:p>
        </p:txBody>
      </p:sp>
      <p:sp>
        <p:nvSpPr>
          <p:cNvPr id="3" name="Espaço Reservado para Número de Slide 2"/>
          <p:cNvSpPr>
            <a:spLocks noGrp="1"/>
          </p:cNvSpPr>
          <p:nvPr>
            <p:ph type="sldNum" sz="quarter" idx="12"/>
          </p:nvPr>
        </p:nvSpPr>
        <p:spPr/>
        <p:txBody>
          <a:bodyPr/>
          <a:lstStyle/>
          <a:p>
            <a:pPr>
              <a:defRPr/>
            </a:pPr>
            <a:fld id="{F32A959F-F313-4CCE-BBF2-DC9F0E04A5CA}" type="slidenum">
              <a:rPr lang="pt-BR"/>
              <a:pPr>
                <a:defRPr/>
              </a:pPr>
              <a:t>55</a:t>
            </a:fld>
            <a:endParaRPr lang="pt-BR" dirty="0"/>
          </a:p>
        </p:txBody>
      </p:sp>
      <p:sp>
        <p:nvSpPr>
          <p:cNvPr id="7"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Práticas – Academia </a:t>
            </a:r>
          </a:p>
        </p:txBody>
      </p:sp>
    </p:spTree>
    <p:extLst>
      <p:ext uri="{BB962C8B-B14F-4D97-AF65-F5344CB8AC3E}">
        <p14:creationId xmlns:p14="http://schemas.microsoft.com/office/powerpoint/2010/main" val="2353246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388" y="765175"/>
            <a:ext cx="8713092" cy="3785652"/>
          </a:xfrm>
          <a:prstGeom prst="rect">
            <a:avLst/>
          </a:prstGeom>
        </p:spPr>
        <p:txBody>
          <a:bodyPr wrap="square">
            <a:spAutoFit/>
          </a:bodyPr>
          <a:lstStyle/>
          <a:p>
            <a:pPr lvl="1" algn="just" fontAlgn="auto">
              <a:lnSpc>
                <a:spcPct val="150000"/>
              </a:lnSpc>
              <a:spcBef>
                <a:spcPts val="0"/>
              </a:spcBef>
              <a:spcAft>
                <a:spcPts val="0"/>
              </a:spcAft>
              <a:defRPr/>
            </a:pPr>
            <a:r>
              <a:rPr lang="pt-BR" sz="2000" dirty="0">
                <a:latin typeface="+mn-lt"/>
                <a:cs typeface="+mn-cs"/>
              </a:rPr>
              <a:t>7- A CARLOCA, cooperativa de locação de automóveis, precisa de um sistema que controle as locações de veículos, que opere da seguinte maneira:</a:t>
            </a:r>
          </a:p>
          <a:p>
            <a:pPr lvl="1" algn="just" fontAlgn="auto">
              <a:lnSpc>
                <a:spcPct val="150000"/>
              </a:lnSpc>
              <a:spcBef>
                <a:spcPts val="0"/>
              </a:spcBef>
              <a:spcAft>
                <a:spcPts val="0"/>
              </a:spcAft>
              <a:defRPr/>
            </a:pPr>
            <a:r>
              <a:rPr lang="pt-BR" sz="2000" b="1" dirty="0">
                <a:latin typeface="+mn-lt"/>
                <a:cs typeface="+mn-cs"/>
              </a:rPr>
              <a:t>Sobre o veículo:</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Identificação pela Chapa</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Todo veículo tem fabricante, marca e modelo</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Todo veículo tem um tipo: esportivo, passeio, utilitário, etc.</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E demais atributos como cor, ano de fabricação, tipo de combustível, etc.</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Todo veículo pertence a um proprietário.</a:t>
            </a:r>
          </a:p>
        </p:txBody>
      </p:sp>
      <p:sp>
        <p:nvSpPr>
          <p:cNvPr id="3" name="Espaço Reservado para Número de Slide 2"/>
          <p:cNvSpPr>
            <a:spLocks noGrp="1"/>
          </p:cNvSpPr>
          <p:nvPr>
            <p:ph type="sldNum" sz="quarter" idx="12"/>
          </p:nvPr>
        </p:nvSpPr>
        <p:spPr/>
        <p:txBody>
          <a:bodyPr/>
          <a:lstStyle/>
          <a:p>
            <a:pPr>
              <a:defRPr/>
            </a:pPr>
            <a:fld id="{AB917F80-56FD-419D-9A2B-2261080C1531}" type="slidenum">
              <a:rPr lang="pt-BR"/>
              <a:pPr>
                <a:defRPr/>
              </a:pPr>
              <a:t>56</a:t>
            </a:fld>
            <a:endParaRPr lang="pt-BR" dirty="0"/>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Práticas – A CARLOCA</a:t>
            </a:r>
          </a:p>
        </p:txBody>
      </p:sp>
    </p:spTree>
    <p:extLst>
      <p:ext uri="{BB962C8B-B14F-4D97-AF65-F5344CB8AC3E}">
        <p14:creationId xmlns:p14="http://schemas.microsoft.com/office/powerpoint/2010/main" val="1402483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0825" y="981075"/>
            <a:ext cx="8497888" cy="4247317"/>
          </a:xfrm>
          <a:prstGeom prst="rect">
            <a:avLst/>
          </a:prstGeom>
        </p:spPr>
        <p:txBody>
          <a:bodyPr>
            <a:spAutoFit/>
          </a:bodyPr>
          <a:lstStyle/>
          <a:p>
            <a:pPr lvl="1" algn="just" fontAlgn="auto">
              <a:lnSpc>
                <a:spcPct val="150000"/>
              </a:lnSpc>
              <a:spcBef>
                <a:spcPts val="0"/>
              </a:spcBef>
              <a:spcAft>
                <a:spcPts val="0"/>
              </a:spcAft>
              <a:defRPr/>
            </a:pPr>
            <a:r>
              <a:rPr lang="pt-BR" sz="2000" b="1" dirty="0">
                <a:latin typeface="+mn-lt"/>
                <a:cs typeface="+mn-cs"/>
              </a:rPr>
              <a:t>Sobre o Locador:</a:t>
            </a: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Nome, endereço, localidade, telefone, CPF, RG, </a:t>
            </a:r>
            <a:r>
              <a:rPr lang="pt-BR" sz="2000" dirty="0" err="1">
                <a:latin typeface="+mn-lt"/>
                <a:cs typeface="+mn-cs"/>
              </a:rPr>
              <a:t>etc</a:t>
            </a:r>
            <a:endParaRPr lang="pt-BR" sz="2000" dirty="0">
              <a:latin typeface="+mn-lt"/>
              <a:cs typeface="+mn-cs"/>
            </a:endParaRP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cs typeface="+mn-cs"/>
              </a:rPr>
              <a:t>Atendente associado à locação (funcionário)</a:t>
            </a:r>
          </a:p>
          <a:p>
            <a:pPr algn="just" fontAlgn="auto">
              <a:lnSpc>
                <a:spcPct val="150000"/>
              </a:lnSpc>
              <a:spcBef>
                <a:spcPts val="0"/>
              </a:spcBef>
              <a:spcAft>
                <a:spcPts val="0"/>
              </a:spcAft>
              <a:defRPr/>
            </a:pPr>
            <a:r>
              <a:rPr lang="pt-BR" sz="2000" b="1" dirty="0">
                <a:latin typeface="+mn-lt"/>
              </a:rPr>
              <a:t>        Sobre o proprietário:</a:t>
            </a:r>
            <a:endParaRPr lang="pt-BR" sz="2000" b="1" dirty="0">
              <a:solidFill>
                <a:srgbClr val="C00000"/>
              </a:solidFill>
              <a:latin typeface="+mn-lt"/>
            </a:endParaRPr>
          </a:p>
          <a:p>
            <a:pPr marL="800100" lvl="1" indent="-342900" algn="just" fontAlgn="auto">
              <a:lnSpc>
                <a:spcPct val="150000"/>
              </a:lnSpc>
              <a:spcBef>
                <a:spcPts val="0"/>
              </a:spcBef>
              <a:spcAft>
                <a:spcPts val="0"/>
              </a:spcAft>
              <a:buFont typeface="Arial" panose="020B0604020202020204" pitchFamily="34" charset="0"/>
              <a:buChar char="•"/>
              <a:defRPr/>
            </a:pPr>
            <a:r>
              <a:rPr lang="pt-BR" sz="2000" dirty="0">
                <a:latin typeface="+mn-lt"/>
              </a:rPr>
              <a:t>Nome, endereço, localidade, telefone, celular, CPF, RG, </a:t>
            </a:r>
            <a:r>
              <a:rPr lang="pt-BR" sz="2000" dirty="0" err="1">
                <a:latin typeface="+mn-lt"/>
              </a:rPr>
              <a:t>etc</a:t>
            </a:r>
            <a:endParaRPr lang="pt-BR" sz="2000" dirty="0">
              <a:latin typeface="+mn-lt"/>
            </a:endParaRPr>
          </a:p>
          <a:p>
            <a:pPr algn="just" fontAlgn="auto">
              <a:lnSpc>
                <a:spcPct val="150000"/>
              </a:lnSpc>
              <a:spcBef>
                <a:spcPts val="0"/>
              </a:spcBef>
              <a:spcAft>
                <a:spcPts val="0"/>
              </a:spcAft>
              <a:defRPr/>
            </a:pPr>
            <a:r>
              <a:rPr lang="pt-BR" sz="2000" dirty="0">
                <a:latin typeface="+mn-lt"/>
              </a:rPr>
              <a:t>        </a:t>
            </a:r>
            <a:r>
              <a:rPr lang="pt-BR" sz="2000" b="1" dirty="0">
                <a:latin typeface="+mn-lt"/>
              </a:rPr>
              <a:t>Sobre os valores:</a:t>
            </a:r>
          </a:p>
          <a:p>
            <a:pPr marL="914400" lvl="1" indent="-457200" algn="just" fontAlgn="auto">
              <a:lnSpc>
                <a:spcPct val="150000"/>
              </a:lnSpc>
              <a:spcBef>
                <a:spcPts val="0"/>
              </a:spcBef>
              <a:spcAft>
                <a:spcPts val="0"/>
              </a:spcAft>
              <a:buFont typeface="Arial" panose="020B0604020202020204" pitchFamily="34" charset="0"/>
              <a:buChar char="•"/>
              <a:defRPr/>
            </a:pPr>
            <a:r>
              <a:rPr lang="pt-BR" sz="2000" dirty="0">
                <a:latin typeface="+mn-lt"/>
              </a:rPr>
              <a:t>Valor da locação do veículo, em função da data de retirada e da devolução do veículo, relacionada ao seu valor de diária.</a:t>
            </a:r>
          </a:p>
          <a:p>
            <a:pPr marL="800100" lvl="1" indent="-342900" algn="just" fontAlgn="auto">
              <a:lnSpc>
                <a:spcPct val="150000"/>
              </a:lnSpc>
              <a:spcBef>
                <a:spcPts val="0"/>
              </a:spcBef>
              <a:spcAft>
                <a:spcPts val="0"/>
              </a:spcAft>
              <a:buFont typeface="Arial" panose="020B0604020202020204" pitchFamily="34" charset="0"/>
              <a:buChar char="•"/>
              <a:defRPr/>
            </a:pPr>
            <a:endParaRPr lang="pt-BR" sz="2000" dirty="0">
              <a:latin typeface="+mn-lt"/>
              <a:cs typeface="+mn-cs"/>
            </a:endParaRPr>
          </a:p>
        </p:txBody>
      </p:sp>
      <p:sp>
        <p:nvSpPr>
          <p:cNvPr id="3" name="Espaço Reservado para Número de Slide 2"/>
          <p:cNvSpPr>
            <a:spLocks noGrp="1"/>
          </p:cNvSpPr>
          <p:nvPr>
            <p:ph type="sldNum" sz="quarter" idx="12"/>
          </p:nvPr>
        </p:nvSpPr>
        <p:spPr/>
        <p:txBody>
          <a:bodyPr/>
          <a:lstStyle/>
          <a:p>
            <a:pPr>
              <a:defRPr/>
            </a:pPr>
            <a:fld id="{A36CF143-068D-4F08-B301-001866E531D3}" type="slidenum">
              <a:rPr lang="pt-BR"/>
              <a:pPr>
                <a:defRPr/>
              </a:pPr>
              <a:t>57</a:t>
            </a:fld>
            <a:endParaRPr lang="pt-BR" dirty="0"/>
          </a:p>
        </p:txBody>
      </p:sp>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Práticas – A CARLOCA</a:t>
            </a:r>
          </a:p>
        </p:txBody>
      </p:sp>
    </p:spTree>
    <p:extLst>
      <p:ext uri="{BB962C8B-B14F-4D97-AF65-F5344CB8AC3E}">
        <p14:creationId xmlns:p14="http://schemas.microsoft.com/office/powerpoint/2010/main" val="1900170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4294967295"/>
          </p:nvPr>
        </p:nvSpPr>
        <p:spPr>
          <a:xfrm>
            <a:off x="7010400" y="6356350"/>
            <a:ext cx="2133600" cy="36512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A4FEB2B-D49C-4092-B9F0-AE8856057477}" type="slidenum">
              <a:rPr lang="pt-BR" altLang="pt-BR">
                <a:solidFill>
                  <a:srgbClr val="898989"/>
                </a:solidFill>
                <a:latin typeface="Calibri" panose="020F0502020204030204" pitchFamily="34" charset="0"/>
              </a:rPr>
              <a:pPr/>
              <a:t>58</a:t>
            </a:fld>
            <a:endParaRPr lang="pt-BR" altLang="pt-BR">
              <a:solidFill>
                <a:srgbClr val="898989"/>
              </a:solidFill>
              <a:latin typeface="Calibri" panose="020F0502020204030204" pitchFamily="34" charset="0"/>
            </a:endParaRPr>
          </a:p>
        </p:txBody>
      </p:sp>
      <p:sp>
        <p:nvSpPr>
          <p:cNvPr id="5" name="Rectangle 2">
            <a:extLst>
              <a:ext uri="{FF2B5EF4-FFF2-40B4-BE49-F238E27FC236}">
                <a16:creationId xmlns:a16="http://schemas.microsoft.com/office/drawing/2014/main" id="{78BBF430-2930-46B3-8119-44085D22790E}"/>
              </a:ext>
            </a:extLst>
          </p:cNvPr>
          <p:cNvSpPr txBox="1">
            <a:spLocks noChangeArrowheads="1"/>
          </p:cNvSpPr>
          <p:nvPr/>
        </p:nvSpPr>
        <p:spPr bwMode="auto">
          <a:xfrm>
            <a:off x="107504" y="6021288"/>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FDB7395-0962-4071-8C20-4B12AA95087C}" type="slidenum">
              <a:rPr lang="pt-BR" altLang="pt-BR">
                <a:solidFill>
                  <a:srgbClr val="898989"/>
                </a:solidFill>
                <a:latin typeface="Calibri" panose="020F0502020204030204" pitchFamily="34" charset="0"/>
              </a:rPr>
              <a:pPr/>
              <a:t>6</a:t>
            </a:fld>
            <a:endParaRPr lang="pt-BR" altLang="pt-BR">
              <a:solidFill>
                <a:srgbClr val="898989"/>
              </a:solidFill>
              <a:latin typeface="Calibri" panose="020F0502020204030204" pitchFamily="34" charset="0"/>
            </a:endParaRPr>
          </a:p>
        </p:txBody>
      </p:sp>
      <p:sp>
        <p:nvSpPr>
          <p:cNvPr id="9221" name="Retângulo 4"/>
          <p:cNvSpPr>
            <a:spLocks noChangeArrowheads="1"/>
          </p:cNvSpPr>
          <p:nvPr/>
        </p:nvSpPr>
        <p:spPr bwMode="auto">
          <a:xfrm>
            <a:off x="179388" y="981075"/>
            <a:ext cx="84963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r>
              <a:rPr lang="pt-BR" altLang="pt-BR" sz="2000" dirty="0">
                <a:latin typeface="Calibri" panose="020F0502020204030204" pitchFamily="34" charset="0"/>
              </a:rPr>
              <a:t>Embora pareça a situação mais natural, será que seria adequada a todas essas necessidades?</a:t>
            </a:r>
          </a:p>
          <a:p>
            <a:pPr marL="342900"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Um cadastro de mala direta, onde uma pequena empresa deseja manter um cadastro apenas para envio de correspondência comercial.</a:t>
            </a:r>
          </a:p>
          <a:p>
            <a:pPr marL="1085850" lvl="1"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Parece mais adequado que não tenhamos separação do “endereço” que seria composto por Tipo de </a:t>
            </a:r>
            <a:r>
              <a:rPr lang="pt-BR" altLang="pt-BR" sz="2000" dirty="0" err="1">
                <a:latin typeface="Calibri" panose="020F0502020204030204" pitchFamily="34" charset="0"/>
                <a:sym typeface="Wingdings" panose="05000000000000000000" pitchFamily="2" charset="2"/>
              </a:rPr>
              <a:t>Logradouro+Nome</a:t>
            </a:r>
            <a:r>
              <a:rPr lang="pt-BR" altLang="pt-BR" sz="2000" dirty="0">
                <a:latin typeface="Calibri" panose="020F0502020204030204" pitchFamily="34" charset="0"/>
                <a:sym typeface="Wingdings" panose="05000000000000000000" pitchFamily="2" charset="2"/>
              </a:rPr>
              <a:t> do </a:t>
            </a:r>
            <a:r>
              <a:rPr lang="pt-BR" altLang="pt-BR" sz="2000" dirty="0" err="1">
                <a:latin typeface="Calibri" panose="020F0502020204030204" pitchFamily="34" charset="0"/>
                <a:sym typeface="Wingdings" panose="05000000000000000000" pitchFamily="2" charset="2"/>
              </a:rPr>
              <a:t>Logradouro+Número+Complemento</a:t>
            </a:r>
            <a:r>
              <a:rPr lang="pt-BR" altLang="pt-BR" sz="2000" dirty="0">
                <a:latin typeface="Calibri" panose="020F0502020204030204" pitchFamily="34" charset="0"/>
                <a:sym typeface="Wingdings" panose="05000000000000000000" pitchFamily="2" charset="2"/>
              </a:rPr>
              <a:t>.</a:t>
            </a:r>
          </a:p>
          <a:p>
            <a:pPr marL="342900"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Um cadastro de pequena empresa, para mala direta e também para emissão de </a:t>
            </a:r>
            <a:r>
              <a:rPr lang="pt-BR" altLang="pt-BR" sz="2000" dirty="0" err="1">
                <a:latin typeface="Calibri" panose="020F0502020204030204" pitchFamily="34" charset="0"/>
                <a:sym typeface="Wingdings" panose="05000000000000000000" pitchFamily="2" charset="2"/>
              </a:rPr>
              <a:t>Nfe</a:t>
            </a:r>
            <a:r>
              <a:rPr lang="pt-BR" altLang="pt-BR" sz="2000" dirty="0">
                <a:latin typeface="Calibri" panose="020F0502020204030204" pitchFamily="34" charset="0"/>
                <a:sym typeface="Wingdings" panose="05000000000000000000" pitchFamily="2" charset="2"/>
              </a:rPr>
              <a:t> (Nota Fiscal Eletrônica).</a:t>
            </a:r>
          </a:p>
          <a:p>
            <a:pPr marL="1085850" lvl="1"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Nesse caso, a legislação nos obriga a separar cada componente do endereço em atributo individual. Assim, teremos que armazenar o tipo de logradouro em separado, por exemplo.</a:t>
            </a:r>
          </a:p>
          <a:p>
            <a:pPr marL="342900"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Vamos manter a finalidade, mas vamos supor termos um cadastro de </a:t>
            </a:r>
            <a:r>
              <a:rPr lang="pt-BR" altLang="pt-BR" sz="2000" dirty="0" err="1">
                <a:latin typeface="Calibri" panose="020F0502020204030204" pitchFamily="34" charset="0"/>
                <a:sym typeface="Wingdings" panose="05000000000000000000" pitchFamily="2" charset="2"/>
              </a:rPr>
              <a:t>CEPs</a:t>
            </a:r>
            <a:r>
              <a:rPr lang="pt-BR" altLang="pt-BR" sz="2000" dirty="0">
                <a:latin typeface="Calibri" panose="020F0502020204030204" pitchFamily="34" charset="0"/>
                <a:sym typeface="Wingdings" panose="05000000000000000000" pitchFamily="2" charset="2"/>
              </a:rPr>
              <a:t> fornecido pelo Correio.</a:t>
            </a:r>
          </a:p>
          <a:p>
            <a:pPr marL="1085850" lvl="1"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Nesse caso, em vez de duplicarmos atributos como nome do logradouro, devemos montar uma tabela que contenha a chave de acesso ao registro da tabela fornecida pelo correio, o CEP.</a:t>
            </a:r>
          </a:p>
          <a:p>
            <a:pPr marL="1085850" lvl="1" indent="-342900" algn="just">
              <a:buFont typeface="Arial" panose="020B0604020202020204" pitchFamily="34" charset="0"/>
              <a:buChar char="•"/>
            </a:pPr>
            <a:endParaRPr lang="pt-BR" altLang="pt-BR" sz="2000" dirty="0">
              <a:latin typeface="Calibri" panose="020F0502020204030204" pitchFamily="34" charset="0"/>
              <a:sym typeface="Wingdings" panose="05000000000000000000" pitchFamily="2" charset="2"/>
            </a:endParaRPr>
          </a:p>
          <a:p>
            <a:pPr algn="just"/>
            <a:r>
              <a:rPr lang="pt-BR" altLang="pt-BR" sz="2000" dirty="0">
                <a:latin typeface="Calibri" panose="020F0502020204030204" pitchFamily="34" charset="0"/>
              </a:rPr>
              <a:t>	</a:t>
            </a:r>
            <a:endParaRPr lang="pt-BR" altLang="pt-BR" sz="1900" dirty="0">
              <a:latin typeface="Calibri" panose="020F0502020204030204" pitchFamily="34" charset="0"/>
            </a:endParaRP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extLst>
      <p:ext uri="{BB962C8B-B14F-4D97-AF65-F5344CB8AC3E}">
        <p14:creationId xmlns:p14="http://schemas.microsoft.com/office/powerpoint/2010/main" val="277757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FDB7395-0962-4071-8C20-4B12AA95087C}" type="slidenum">
              <a:rPr lang="pt-BR" altLang="pt-BR">
                <a:solidFill>
                  <a:srgbClr val="898989"/>
                </a:solidFill>
                <a:latin typeface="Calibri" panose="020F0502020204030204" pitchFamily="34" charset="0"/>
              </a:rPr>
              <a:pPr/>
              <a:t>7</a:t>
            </a:fld>
            <a:endParaRPr lang="pt-BR" altLang="pt-BR">
              <a:solidFill>
                <a:srgbClr val="898989"/>
              </a:solidFill>
              <a:latin typeface="Calibri" panose="020F0502020204030204" pitchFamily="34" charset="0"/>
            </a:endParaRPr>
          </a:p>
        </p:txBody>
      </p:sp>
      <p:sp>
        <p:nvSpPr>
          <p:cNvPr id="9221" name="Retângulo 4"/>
          <p:cNvSpPr>
            <a:spLocks noChangeArrowheads="1"/>
          </p:cNvSpPr>
          <p:nvPr/>
        </p:nvSpPr>
        <p:spPr bwMode="auto">
          <a:xfrm>
            <a:off x="179388" y="981075"/>
            <a:ext cx="84963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r>
              <a:rPr lang="pt-BR" altLang="pt-BR" sz="2000" dirty="0">
                <a:latin typeface="Calibri" panose="020F0502020204030204" pitchFamily="34" charset="0"/>
              </a:rPr>
              <a:t>Embora pareça a situação mais natural, será que seria adequada a todas essas necessidades?</a:t>
            </a:r>
          </a:p>
          <a:p>
            <a:pPr algn="just"/>
            <a:endParaRPr lang="pt-BR" altLang="pt-BR" sz="2000" dirty="0">
              <a:latin typeface="Calibri" panose="020F0502020204030204" pitchFamily="34" charset="0"/>
            </a:endParaRPr>
          </a:p>
          <a:p>
            <a:pPr marL="342900"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Vamos manter a finalidade, mas vamos supor que a manutenção de uma tabela do correio seja custosa, quer seja pelo espaço que ocupa, quer seja pelo tempo que fica desatualizada, pois há um prazo de liberação das tabelas pelo correio e um prazo de atualização.</a:t>
            </a:r>
          </a:p>
          <a:p>
            <a:pPr marL="1085850" lvl="1" indent="-342900" algn="just">
              <a:buFont typeface="Arial" panose="020B0604020202020204" pitchFamily="34" charset="0"/>
              <a:buChar char="•"/>
            </a:pPr>
            <a:r>
              <a:rPr lang="pt-BR" altLang="pt-BR" sz="2000" dirty="0">
                <a:latin typeface="Calibri" panose="020F0502020204030204" pitchFamily="34" charset="0"/>
                <a:sym typeface="Wingdings" panose="05000000000000000000" pitchFamily="2" charset="2"/>
              </a:rPr>
              <a:t>Nesse caso, precisaremos armazenar os dados numa estrutura parecida com a solução anterior, todavia os dados passaram a ser obtidos num Web Service. Em tempos de soluções em nuvem, essa é a solução mais usual, senão a única possível, para quem deseja realmente usufruir as vantagens da computação distribuída.</a:t>
            </a:r>
          </a:p>
          <a:p>
            <a:pPr marL="1085850" lvl="1" indent="-342900" algn="just">
              <a:buFont typeface="Arial" panose="020B0604020202020204" pitchFamily="34" charset="0"/>
              <a:buChar char="•"/>
            </a:pPr>
            <a:endParaRPr lang="pt-BR" altLang="pt-BR" sz="2000" dirty="0">
              <a:latin typeface="Calibri" panose="020F0502020204030204" pitchFamily="34" charset="0"/>
              <a:sym typeface="Wingdings" panose="05000000000000000000" pitchFamily="2" charset="2"/>
            </a:endParaRPr>
          </a:p>
          <a:p>
            <a:pPr algn="just"/>
            <a:r>
              <a:rPr lang="pt-BR" altLang="pt-BR" sz="2000" dirty="0">
                <a:latin typeface="Calibri" panose="020F0502020204030204" pitchFamily="34" charset="0"/>
              </a:rPr>
              <a:t>	</a:t>
            </a:r>
            <a:endParaRPr lang="pt-BR" altLang="pt-BR" sz="1900" dirty="0">
              <a:latin typeface="Calibri" panose="020F0502020204030204" pitchFamily="34" charset="0"/>
            </a:endParaRPr>
          </a:p>
        </p:txBody>
      </p:sp>
      <p:sp>
        <p:nvSpPr>
          <p:cNvPr id="5"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extLst>
      <p:ext uri="{BB962C8B-B14F-4D97-AF65-F5344CB8AC3E}">
        <p14:creationId xmlns:p14="http://schemas.microsoft.com/office/powerpoint/2010/main" val="9487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76FF090-B385-4133-A623-6462D4ADD26C}" type="slidenum">
              <a:rPr lang="pt-BR" altLang="pt-BR">
                <a:solidFill>
                  <a:srgbClr val="898989"/>
                </a:solidFill>
                <a:latin typeface="Calibri" panose="020F0502020204030204" pitchFamily="34" charset="0"/>
              </a:rPr>
              <a:pPr/>
              <a:t>8</a:t>
            </a:fld>
            <a:endParaRPr lang="pt-BR" altLang="pt-BR">
              <a:solidFill>
                <a:srgbClr val="898989"/>
              </a:solidFill>
              <a:latin typeface="Calibri" panose="020F0502020204030204" pitchFamily="34" charset="0"/>
            </a:endParaRPr>
          </a:p>
        </p:txBody>
      </p:sp>
      <p:sp>
        <p:nvSpPr>
          <p:cNvPr id="10245" name="Retângulo 4"/>
          <p:cNvSpPr>
            <a:spLocks noChangeArrowheads="1"/>
          </p:cNvSpPr>
          <p:nvPr/>
        </p:nvSpPr>
        <p:spPr bwMode="auto">
          <a:xfrm>
            <a:off x="190500" y="837631"/>
            <a:ext cx="84963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spcBef>
                <a:spcPct val="20000"/>
              </a:spcBef>
            </a:pPr>
            <a:r>
              <a:rPr lang="pt-BR" altLang="pt-BR" sz="2000" dirty="0">
                <a:latin typeface="Calibri" panose="020F0502020204030204" pitchFamily="34" charset="0"/>
              </a:rPr>
              <a:t>Outro aspecto vital, quando pensamos nos atributos, é sua cardinalidade, que nada mais é que a definição quanto aos valores desse atributo, relativos a sua associação a uma ocorrência da entidade ou relacionamento a que esse atributos pertence.</a:t>
            </a:r>
          </a:p>
          <a:p>
            <a:pPr algn="just">
              <a:spcBef>
                <a:spcPct val="20000"/>
              </a:spcBef>
            </a:pPr>
            <a:endParaRPr lang="pt-BR" altLang="pt-BR" sz="2000" dirty="0">
              <a:latin typeface="Calibri" panose="020F0502020204030204" pitchFamily="34" charset="0"/>
            </a:endParaRPr>
          </a:p>
          <a:p>
            <a:pPr algn="just">
              <a:spcBef>
                <a:spcPct val="20000"/>
              </a:spcBef>
            </a:pPr>
            <a:r>
              <a:rPr lang="pt-BR" altLang="pt-BR" sz="2000" dirty="0">
                <a:latin typeface="Calibri" panose="020F0502020204030204" pitchFamily="34" charset="0"/>
              </a:rPr>
              <a:t>A cardinalidade (1,1) do atributo pode ser omitida do diagrama e indica que código e nome são </a:t>
            </a:r>
            <a:r>
              <a:rPr lang="pt-BR" altLang="pt-BR" sz="2000" b="1" dirty="0">
                <a:latin typeface="Calibri" panose="020F0502020204030204" pitchFamily="34" charset="0"/>
              </a:rPr>
              <a:t>atributos obrigatórios</a:t>
            </a:r>
            <a:r>
              <a:rPr lang="pt-BR" altLang="pt-BR" sz="2000" dirty="0">
                <a:latin typeface="Calibri" panose="020F0502020204030204" pitchFamily="34" charset="0"/>
              </a:rPr>
              <a:t> (cardinalidade mínima 1) e que são </a:t>
            </a:r>
            <a:r>
              <a:rPr lang="pt-BR" altLang="pt-BR" sz="2000" dirty="0" err="1">
                <a:latin typeface="Calibri" panose="020F0502020204030204" pitchFamily="34" charset="0"/>
              </a:rPr>
              <a:t>mono-valorados</a:t>
            </a:r>
            <a:r>
              <a:rPr lang="pt-BR" altLang="pt-BR" sz="2000" dirty="0">
                <a:latin typeface="Calibri" panose="020F0502020204030204" pitchFamily="34" charset="0"/>
              </a:rPr>
              <a:t> (cardinalidade máxima 1). No esquema estão representados pelo nome e código ligados a entidade cliente.</a:t>
            </a:r>
          </a:p>
          <a:p>
            <a:pPr algn="just">
              <a:spcBef>
                <a:spcPct val="20000"/>
              </a:spcBef>
            </a:pPr>
            <a:endParaRPr lang="pt-BR" altLang="pt-BR" sz="2000" dirty="0">
              <a:latin typeface="Calibri" panose="020F0502020204030204" pitchFamily="34" charset="0"/>
            </a:endParaRPr>
          </a:p>
          <a:p>
            <a:pPr algn="just">
              <a:spcBef>
                <a:spcPct val="20000"/>
              </a:spcBef>
            </a:pPr>
            <a:r>
              <a:rPr lang="pt-BR" altLang="pt-BR" sz="2000" dirty="0">
                <a:latin typeface="Calibri" panose="020F0502020204030204" pitchFamily="34" charset="0"/>
              </a:rPr>
              <a:t>O atributo telefone, por sua vez, é um </a:t>
            </a:r>
            <a:r>
              <a:rPr lang="pt-BR" altLang="pt-BR" sz="2000" b="1" dirty="0">
                <a:latin typeface="Calibri" panose="020F0502020204030204" pitchFamily="34" charset="0"/>
              </a:rPr>
              <a:t>atributo opcional </a:t>
            </a:r>
            <a:r>
              <a:rPr lang="pt-BR" altLang="pt-BR" sz="2000" dirty="0">
                <a:latin typeface="Calibri" panose="020F0502020204030204" pitchFamily="34" charset="0"/>
              </a:rPr>
              <a:t>(cardinalidade mínima 0) e multivalorado (cardinalidade máxima “n”). Isso significa que um cliente pode não ter telefone ou ter vários telefones.</a:t>
            </a:r>
          </a:p>
          <a:p>
            <a:pPr algn="just">
              <a:spcBef>
                <a:spcPct val="20000"/>
              </a:spcBef>
            </a:pPr>
            <a:endParaRPr lang="pt-BR" altLang="pt-BR" sz="2000" b="1" dirty="0">
              <a:latin typeface="Calibri" panose="020F0502020204030204" pitchFamily="34" charset="0"/>
            </a:endParaRPr>
          </a:p>
          <a:p>
            <a:pPr algn="just">
              <a:spcBef>
                <a:spcPct val="20000"/>
              </a:spcBef>
            </a:pPr>
            <a:endParaRPr lang="pt-BR" altLang="pt-BR" sz="2000" dirty="0">
              <a:latin typeface="Calibri" panose="020F0502020204030204" pitchFamily="34" charset="0"/>
            </a:endParaRPr>
          </a:p>
          <a:p>
            <a:pPr algn="just"/>
            <a:r>
              <a:rPr lang="pt-BR" altLang="pt-BR" sz="2000" dirty="0">
                <a:latin typeface="Calibri" panose="020F0502020204030204" pitchFamily="34" charset="0"/>
              </a:rPr>
              <a:t>	</a:t>
            </a:r>
            <a:endParaRPr lang="pt-BR" altLang="pt-BR" sz="1900" dirty="0">
              <a:latin typeface="Calibri" panose="020F0502020204030204" pitchFamily="34" charset="0"/>
            </a:endParaRPr>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4920077"/>
            <a:ext cx="1959123" cy="148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76FF090-B385-4133-A623-6462D4ADD26C}" type="slidenum">
              <a:rPr lang="pt-BR" altLang="pt-BR">
                <a:solidFill>
                  <a:srgbClr val="898989"/>
                </a:solidFill>
                <a:latin typeface="Calibri" panose="020F0502020204030204" pitchFamily="34" charset="0"/>
              </a:rPr>
              <a:pPr/>
              <a:t>9</a:t>
            </a:fld>
            <a:endParaRPr lang="pt-BR" altLang="pt-BR">
              <a:solidFill>
                <a:srgbClr val="898989"/>
              </a:solidFill>
              <a:latin typeface="Calibri" panose="020F0502020204030204" pitchFamily="34" charset="0"/>
            </a:endParaRPr>
          </a:p>
        </p:txBody>
      </p:sp>
      <p:sp>
        <p:nvSpPr>
          <p:cNvPr id="10245" name="Retângulo 4"/>
          <p:cNvSpPr>
            <a:spLocks noChangeArrowheads="1"/>
          </p:cNvSpPr>
          <p:nvPr/>
        </p:nvSpPr>
        <p:spPr bwMode="auto">
          <a:xfrm>
            <a:off x="190500" y="837631"/>
            <a:ext cx="84963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a:spcBef>
                <a:spcPct val="20000"/>
              </a:spcBef>
            </a:pPr>
            <a:r>
              <a:rPr lang="pt-BR" altLang="pt-BR" sz="2000" dirty="0">
                <a:latin typeface="Calibri" panose="020F0502020204030204" pitchFamily="34" charset="0"/>
              </a:rPr>
              <a:t>Essa questão é de vital importância. Pensemos em como resolver essa questão...</a:t>
            </a:r>
          </a:p>
          <a:p>
            <a:pPr marL="457200" indent="-457200" algn="just">
              <a:spcBef>
                <a:spcPct val="20000"/>
              </a:spcBef>
              <a:buFont typeface="+mj-lt"/>
              <a:buAutoNum type="arabicPeriod"/>
            </a:pPr>
            <a:r>
              <a:rPr lang="pt-BR" altLang="pt-BR" sz="2000" dirty="0">
                <a:latin typeface="Calibri" panose="020F0502020204030204" pitchFamily="34" charset="0"/>
              </a:rPr>
              <a:t>Se colocarmos apenas um “campo” telefone, como proceder quando o cliente tiver mais de um telefone?</a:t>
            </a:r>
          </a:p>
          <a:p>
            <a:pPr marL="457200" indent="-457200" algn="just">
              <a:spcBef>
                <a:spcPct val="20000"/>
              </a:spcBef>
              <a:buFont typeface="+mj-lt"/>
              <a:buAutoNum type="arabicPeriod"/>
            </a:pPr>
            <a:r>
              <a:rPr lang="pt-BR" altLang="pt-BR" sz="2000" dirty="0">
                <a:latin typeface="Calibri" panose="020F0502020204030204" pitchFamily="34" charset="0"/>
              </a:rPr>
              <a:t>Se deixarmos cinco telefones, será que não podemos ter um cliente com dez?</a:t>
            </a:r>
          </a:p>
          <a:p>
            <a:pPr marL="457200" indent="-457200" algn="just">
              <a:spcBef>
                <a:spcPct val="20000"/>
              </a:spcBef>
              <a:buFont typeface="+mj-lt"/>
              <a:buAutoNum type="arabicPeriod"/>
            </a:pPr>
            <a:r>
              <a:rPr lang="pt-BR" altLang="pt-BR" sz="2000" dirty="0">
                <a:latin typeface="Calibri" panose="020F0502020204030204" pitchFamily="34" charset="0"/>
              </a:rPr>
              <a:t>Se deixarmos o máximo possível, digamos cem telefones, logo pode surgir um cliente que supere esse máximo. E o que dizer do desperdício de espaço, pois se tivermos espaço para centenas de telefones, teremos enormes espaços no banco de dados totalmente inúteis.</a:t>
            </a:r>
          </a:p>
          <a:p>
            <a:pPr algn="just">
              <a:spcBef>
                <a:spcPct val="20000"/>
              </a:spcBef>
            </a:pPr>
            <a:endParaRPr lang="pt-BR" altLang="pt-BR" sz="2000" dirty="0">
              <a:latin typeface="Calibri" panose="020F0502020204030204" pitchFamily="34" charset="0"/>
            </a:endParaRPr>
          </a:p>
          <a:p>
            <a:pPr algn="just">
              <a:spcBef>
                <a:spcPct val="20000"/>
              </a:spcBef>
            </a:pPr>
            <a:r>
              <a:rPr lang="pt-BR" altLang="pt-BR" sz="2000" dirty="0">
                <a:latin typeface="Calibri" panose="020F0502020204030204" pitchFamily="34" charset="0"/>
              </a:rPr>
              <a:t>As técnicas de normalização que ainda serão vistas, nos ajudarão a resolver esse e outros problemas, mas vamos pensar um pouco a respeito...</a:t>
            </a:r>
          </a:p>
          <a:p>
            <a:pPr algn="just">
              <a:spcBef>
                <a:spcPct val="20000"/>
              </a:spcBef>
            </a:pPr>
            <a:endParaRPr lang="pt-BR" altLang="pt-BR" sz="2000" dirty="0">
              <a:latin typeface="Calibri" panose="020F0502020204030204" pitchFamily="34" charset="0"/>
            </a:endParaRPr>
          </a:p>
          <a:p>
            <a:pPr algn="just"/>
            <a:r>
              <a:rPr lang="pt-BR" altLang="pt-BR" sz="2000" dirty="0">
                <a:latin typeface="Calibri" panose="020F0502020204030204" pitchFamily="34" charset="0"/>
              </a:rPr>
              <a:t>	</a:t>
            </a:r>
            <a:endParaRPr lang="pt-BR" altLang="pt-BR" sz="1900" dirty="0">
              <a:latin typeface="Calibri" panose="020F0502020204030204" pitchFamily="34" charset="0"/>
            </a:endParaRPr>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020" y="4900768"/>
            <a:ext cx="1864748" cy="141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50825" y="139348"/>
            <a:ext cx="8229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pt-BR" altLang="pt-BR" sz="2800" b="1" dirty="0"/>
              <a:t>Característica dos Atributos</a:t>
            </a:r>
          </a:p>
        </p:txBody>
      </p:sp>
    </p:spTree>
    <p:extLst>
      <p:ext uri="{BB962C8B-B14F-4D97-AF65-F5344CB8AC3E}">
        <p14:creationId xmlns:p14="http://schemas.microsoft.com/office/powerpoint/2010/main" val="1781339262"/>
      </p:ext>
    </p:extLst>
  </p:cSld>
  <p:clrMapOvr>
    <a:masterClrMapping/>
  </p:clrMapOvr>
</p:sld>
</file>

<file path=ppt/theme/theme1.xml><?xml version="1.0" encoding="utf-8"?>
<a:theme xmlns:a="http://schemas.openxmlformats.org/drawingml/2006/main" name="1_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1584</TotalTime>
  <Words>3751</Words>
  <Application>Microsoft Office PowerPoint</Application>
  <PresentationFormat>Apresentação na tela (4:3)</PresentationFormat>
  <Paragraphs>641</Paragraphs>
  <Slides>58</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58</vt:i4>
      </vt:variant>
    </vt:vector>
  </HeadingPairs>
  <TitlesOfParts>
    <vt:vector size="67" baseType="lpstr">
      <vt:lpstr>Arial</vt:lpstr>
      <vt:lpstr>Arial Unicode MS</vt:lpstr>
      <vt:lpstr>Calibri</vt:lpstr>
      <vt:lpstr>Courier New</vt:lpstr>
      <vt:lpstr>Gotham-Bold</vt:lpstr>
      <vt:lpstr>Square721 BT</vt:lpstr>
      <vt:lpstr>Wingdings</vt:lpstr>
      <vt:lpstr>1_Personalizar design</vt:lpstr>
      <vt:lpstr>Personalizar design</vt:lpstr>
      <vt:lpstr>Data Base Essentials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Surian</dc:creator>
  <cp:lastModifiedBy>Jorge Luiz Surian</cp:lastModifiedBy>
  <cp:revision>374</cp:revision>
  <dcterms:created xsi:type="dcterms:W3CDTF">2010-07-27T12:01:15Z</dcterms:created>
  <dcterms:modified xsi:type="dcterms:W3CDTF">2019-04-28T22:08:58Z</dcterms:modified>
</cp:coreProperties>
</file>