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40"/>
  </p:notesMasterIdLst>
  <p:handoutMasterIdLst>
    <p:handoutMasterId r:id="rId41"/>
  </p:handoutMasterIdLst>
  <p:sldIdLst>
    <p:sldId id="363" r:id="rId3"/>
    <p:sldId id="396" r:id="rId4"/>
    <p:sldId id="417" r:id="rId5"/>
    <p:sldId id="418" r:id="rId6"/>
    <p:sldId id="419" r:id="rId7"/>
    <p:sldId id="420" r:id="rId8"/>
    <p:sldId id="421" r:id="rId9"/>
    <p:sldId id="432" r:id="rId10"/>
    <p:sldId id="422" r:id="rId11"/>
    <p:sldId id="423" r:id="rId12"/>
    <p:sldId id="424" r:id="rId13"/>
    <p:sldId id="425" r:id="rId14"/>
    <p:sldId id="426" r:id="rId15"/>
    <p:sldId id="427" r:id="rId16"/>
    <p:sldId id="429" r:id="rId17"/>
    <p:sldId id="451" r:id="rId18"/>
    <p:sldId id="452" r:id="rId19"/>
    <p:sldId id="453" r:id="rId20"/>
    <p:sldId id="431" r:id="rId21"/>
    <p:sldId id="433" r:id="rId22"/>
    <p:sldId id="434" r:id="rId23"/>
    <p:sldId id="435" r:id="rId24"/>
    <p:sldId id="437" r:id="rId25"/>
    <p:sldId id="444" r:id="rId26"/>
    <p:sldId id="438" r:id="rId27"/>
    <p:sldId id="445" r:id="rId28"/>
    <p:sldId id="439" r:id="rId29"/>
    <p:sldId id="440" r:id="rId30"/>
    <p:sldId id="441" r:id="rId31"/>
    <p:sldId id="442" r:id="rId32"/>
    <p:sldId id="443" r:id="rId33"/>
    <p:sldId id="446" r:id="rId34"/>
    <p:sldId id="454" r:id="rId35"/>
    <p:sldId id="448" r:id="rId36"/>
    <p:sldId id="449" r:id="rId37"/>
    <p:sldId id="450" r:id="rId38"/>
    <p:sldId id="416" r:id="rId39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C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26" y="150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9B1D20-FD53-41BF-AB17-9453A7958B4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388350" y="6381750"/>
            <a:ext cx="3905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fld id="{1F181E32-BE3B-4DC9-B388-A273B5ED0A73}" type="slidenum">
              <a:rPr lang="en-US" altLang="pt-BR" sz="1000" i="0">
                <a:solidFill>
                  <a:schemeClr val="folHlink"/>
                </a:solidFill>
              </a:rPr>
              <a:pPr/>
              <a:t>‹nº›</a:t>
            </a:fld>
            <a:endParaRPr lang="en-US" altLang="pt-BR" sz="1000" i="0">
              <a:solidFill>
                <a:schemeClr val="folHlink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BC4AD11-2C0A-4EAD-8043-E3179AA08261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08878-F7DD-4F9C-AFF9-EA4B7C4FC05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NORMALIZAÇÃO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7AD07F-DA83-485E-BA30-DCB76653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3" y="1268760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388" y="692150"/>
            <a:ext cx="8496300" cy="373948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Normalização de Dados - </a:t>
            </a: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Primeira Forma Normal (1FN)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Tabela de Pedido</a:t>
            </a:r>
            <a:r>
              <a:rPr lang="pt-BR" b="0" i="0" dirty="0">
                <a:solidFill>
                  <a:schemeClr val="bg2"/>
                </a:solidFill>
                <a:latin typeface="+mn-lt"/>
              </a:rPr>
              <a:t>  (Elementos que compõem a estrutura original, excluindo os elementos repetidos).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	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648219"/>
            <a:ext cx="4096322" cy="2448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58" y="3233683"/>
            <a:ext cx="2648488" cy="32253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4612330"/>
            <a:ext cx="54275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</a:rPr>
              <a:t>Tabela </a:t>
            </a:r>
            <a:r>
              <a:rPr lang="pt-BR" sz="2000" b="0" i="0" dirty="0" err="1">
                <a:solidFill>
                  <a:schemeClr val="bg2"/>
                </a:solidFill>
              </a:rPr>
              <a:t>Itens_Pedido</a:t>
            </a:r>
            <a:r>
              <a:rPr lang="pt-BR" sz="2000" b="0" i="0" dirty="0">
                <a:solidFill>
                  <a:schemeClr val="bg2"/>
                </a:solidFill>
              </a:rPr>
              <a:t> </a:t>
            </a:r>
            <a:r>
              <a:rPr lang="pt-BR" b="0" i="0" dirty="0">
                <a:solidFill>
                  <a:schemeClr val="bg2"/>
                </a:solidFill>
              </a:rPr>
              <a:t>(temos os dados que compõem os elementos repetidos da estrutura original, tendo como chave primária o campo </a:t>
            </a:r>
            <a:r>
              <a:rPr lang="pt-BR" b="0" i="0" dirty="0" err="1">
                <a:solidFill>
                  <a:schemeClr val="bg2"/>
                </a:solidFill>
              </a:rPr>
              <a:t>Nr</a:t>
            </a:r>
            <a:r>
              <a:rPr lang="pt-BR" b="0" i="0" dirty="0">
                <a:solidFill>
                  <a:schemeClr val="bg2"/>
                </a:solidFill>
              </a:rPr>
              <a:t>. Pedido e o produto).</a:t>
            </a:r>
            <a:endParaRPr lang="pt-BR" sz="2000" b="0" i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351838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Normalização de Dados - </a:t>
            </a: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Segunda Forma Normal (2FN)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	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Uma entidade está na segunda forma normal, se já estiver na 1FN e quando todos os seus atributos não chave dependerem unicamente da chave.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	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u="sng" dirty="0">
                <a:solidFill>
                  <a:schemeClr val="bg2"/>
                </a:solidFill>
                <a:latin typeface="+mn-lt"/>
              </a:rPr>
              <a:t>Solução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: Separar os atributos repetidos que não fazem parte  (dependência parcial) exclusivamente da chave primária, e criar uma nova entidade.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68965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2804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</a:rPr>
              <a:t>Normalização de Dados - </a:t>
            </a:r>
            <a:r>
              <a:rPr lang="pt-BR" sz="20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Segunda Forma Normal (2FN)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Como sabemos, não podemos identificar o produto por seu nome, mas por um código. Nessas condições é fácil notar que sua descrição dependerá apenas do código do produto e não do número do pedido.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317130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908051"/>
            <a:ext cx="856863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i="0" dirty="0">
                <a:solidFill>
                  <a:schemeClr val="bg2"/>
                </a:solidFill>
              </a:rPr>
              <a:t>Normalização de Dados - </a:t>
            </a:r>
            <a:r>
              <a:rPr lang="pt-BR" sz="24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Segunda Forma Normal (2FN)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Tabela Produto</a:t>
            </a:r>
            <a:r>
              <a:rPr lang="pt-BR" b="0" i="0" dirty="0">
                <a:solidFill>
                  <a:schemeClr val="bg2"/>
                </a:solidFill>
                <a:latin typeface="+mn-lt"/>
              </a:rPr>
              <a:t>  (Contém os elementos que são identificados (dependentes) através do produto).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2729836"/>
            <a:ext cx="525658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Tabela Item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0" i="0" dirty="0">
                <a:solidFill>
                  <a:schemeClr val="bg2"/>
                </a:solidFill>
                <a:latin typeface="+mn-lt"/>
              </a:rPr>
              <a:t>(Contém os elementos originais, excluídos os campos que são dependentes apenas do Produto. A chave primária será o atributo participante da chave primária da tabela origem).</a:t>
            </a: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86" y="3233719"/>
            <a:ext cx="3467584" cy="29817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93127"/>
            <a:ext cx="178142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836712"/>
            <a:ext cx="8964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i="0" dirty="0">
                <a:solidFill>
                  <a:schemeClr val="bg2"/>
                </a:solidFill>
              </a:rPr>
              <a:t>Normalização de Dados - </a:t>
            </a:r>
            <a:r>
              <a:rPr lang="pt-BR" sz="24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Terceira Forma Normal (3FN)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Uma entidade está na terceira forma normal, se já estiver na 2FN e  quando todos os seus atributos não chave não dependem de nenhum outro atributo não chave, ou seja, um atributo não deve depender de outro atributo (dependência transitiva).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u="sng" dirty="0">
                <a:solidFill>
                  <a:schemeClr val="bg2"/>
                </a:solidFill>
                <a:latin typeface="+mn-lt"/>
              </a:rPr>
              <a:t>Solução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: Quando o atributo for resultante de cálculo, devemos simplesmente excluir esse atributo, uma vez que ele não acrescenta nada no modelo de dados. Se for um grupo de informações relacionadas, devemos aplicar a segunda forma normal. Se for um atributo de outra entidade, devemos levá-lo à entidade da qual depende.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90515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836712"/>
            <a:ext cx="8351838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</a:rPr>
              <a:t>Normalização de Dados - </a:t>
            </a:r>
            <a:r>
              <a:rPr lang="pt-BR" sz="20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Terceira Forma Normal (3FN)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Quando observamos nosso vendedor e nosso cliente, notamos que ambos se relacionam ao pedido, mas não são dependentes destes. Na verdade o pedido é uma relação constituída pelo 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cliente 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que </a:t>
            </a:r>
            <a:r>
              <a:rPr lang="pt-BR" sz="2000" dirty="0">
                <a:solidFill>
                  <a:srgbClr val="FF0000"/>
                </a:solidFill>
                <a:latin typeface="+mn-lt"/>
              </a:rPr>
              <a:t>pede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2000" b="0" i="0" dirty="0">
                <a:solidFill>
                  <a:schemeClr val="bg2"/>
                </a:solidFill>
              </a:rPr>
              <a:t>ao </a:t>
            </a:r>
            <a:r>
              <a:rPr lang="pt-BR" sz="2000" i="0" dirty="0">
                <a:solidFill>
                  <a:schemeClr val="bg2"/>
                </a:solidFill>
              </a:rPr>
              <a:t>vendedor </a:t>
            </a:r>
            <a:r>
              <a:rPr lang="pt-BR" sz="2000" b="0" i="0" dirty="0">
                <a:solidFill>
                  <a:schemeClr val="bg2"/>
                </a:solidFill>
              </a:rPr>
              <a:t>o </a:t>
            </a:r>
            <a:r>
              <a:rPr lang="pt-BR" sz="2000" i="0" dirty="0">
                <a:solidFill>
                  <a:schemeClr val="bg2"/>
                </a:solidFill>
              </a:rPr>
              <a:t>produto.</a:t>
            </a: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3734321" cy="25721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08920"/>
            <a:ext cx="2400635" cy="176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59" y="3733842"/>
            <a:ext cx="2305372" cy="19624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10" y="4471291"/>
            <a:ext cx="175284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836712"/>
            <a:ext cx="8964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i="0" dirty="0">
                <a:solidFill>
                  <a:schemeClr val="bg2"/>
                </a:solidFill>
              </a:rPr>
              <a:t>Normalização de Dados - </a:t>
            </a:r>
            <a:r>
              <a:rPr lang="pt-BR" sz="24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Quarta Forma Normal (4FN)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Uma entidade está na quarta forma normal, se já estiver na 3FN e  não pode ter dependência multivalorada.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u="sng" dirty="0">
                <a:solidFill>
                  <a:schemeClr val="bg2"/>
                </a:solidFill>
                <a:latin typeface="+mn-lt"/>
              </a:rPr>
              <a:t>Solução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: Quando temos um Produto que é de uma Categoria e é fabricado por vários Fornecedores ou ainda quando o Produto fabricado por um Fornecedor se enquadra em mais de uma categoria precisamos separar essas ocorrências em tabelas adequadas.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337455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836712"/>
            <a:ext cx="8351838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</a:rPr>
              <a:t>Normalização de Dados - </a:t>
            </a:r>
            <a:r>
              <a:rPr lang="pt-BR" sz="20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Quarta Forma Normal (4FN)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É possível observar que há produtos de várias categorias e o mesmo produto é fabricado por vários fabricantes, nesse hipotético exemplo. Caberia, então a separação de Produto, Categoria e Fornecedor em tabelas distintas.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Notar que essa é uma situação que depende diretamente de regra de negócio associada. Por exemplo, se recomenda fortemente que se crie um código para cada produto específico.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70" y="3848828"/>
            <a:ext cx="3250066" cy="2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836712"/>
            <a:ext cx="8964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i="0" dirty="0">
                <a:solidFill>
                  <a:schemeClr val="bg2"/>
                </a:solidFill>
              </a:rPr>
              <a:t>Normalização de Dados - </a:t>
            </a:r>
            <a:r>
              <a:rPr lang="pt-BR" sz="2400" i="0" dirty="0">
                <a:solidFill>
                  <a:schemeClr val="bg2"/>
                </a:solidFill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Quinta Forma Normal (5FN)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Situação teórica, raramente aplicável.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</a:rPr>
              <a:t>Uma entidade está na quinta forma normal, se já estiver na 4FN e não </a:t>
            </a:r>
            <a:r>
              <a:rPr lang="pt-BR" sz="2000" b="0" i="0">
                <a:solidFill>
                  <a:schemeClr val="bg2"/>
                </a:solidFill>
              </a:rPr>
              <a:t>for possível </a:t>
            </a:r>
            <a:r>
              <a:rPr lang="pt-BR" sz="2000" b="0" i="0" dirty="0">
                <a:solidFill>
                  <a:schemeClr val="bg2"/>
                </a:solidFill>
              </a:rPr>
              <a:t>reconstruir as informações originais a partir de registros menores, resultado de sua decomposição relativa a um registro principal. Isso ocorre quando temos um relacionamento múltiplo num sistema e este não puder ser montado apenas a partir de junções (</a:t>
            </a:r>
            <a:r>
              <a:rPr lang="pt-BR" sz="2000" b="0" dirty="0" err="1">
                <a:solidFill>
                  <a:schemeClr val="bg2"/>
                </a:solidFill>
              </a:rPr>
              <a:t>join</a:t>
            </a:r>
            <a:r>
              <a:rPr lang="pt-BR" sz="2000" b="0" i="0" dirty="0">
                <a:solidFill>
                  <a:schemeClr val="bg2"/>
                </a:solidFill>
              </a:rPr>
              <a:t>) de registros menores.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6148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 - Roteirização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0338"/>
              </p:ext>
            </p:extLst>
          </p:nvPr>
        </p:nvGraphicFramePr>
        <p:xfrm>
          <a:off x="133262" y="557854"/>
          <a:ext cx="8784976" cy="5521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Procedimentos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2"/>
                          </a:solidFill>
                        </a:rPr>
                        <a:t>1 FN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="0" dirty="0">
                          <a:solidFill>
                            <a:schemeClr val="bg2"/>
                          </a:solidFill>
                        </a:rPr>
                        <a:t>Decompor a entidade em uma ou mais entidades, sem grupos repetitivos;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="0" dirty="0">
                          <a:solidFill>
                            <a:schemeClr val="bg2"/>
                          </a:solidFill>
                        </a:rPr>
                        <a:t>Destacar</a:t>
                      </a:r>
                      <a:r>
                        <a:rPr lang="pt-BR" sz="1600" b="0" baseline="0" dirty="0">
                          <a:solidFill>
                            <a:schemeClr val="bg2"/>
                          </a:solidFill>
                        </a:rPr>
                        <a:t> um ou mais atributos como chave primária da(s) nova(s) entidade(s), e este será concatenado com a chave primária da entidade original;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="0" baseline="0" dirty="0">
                          <a:solidFill>
                            <a:schemeClr val="bg2"/>
                          </a:solidFill>
                        </a:rPr>
                        <a:t>Estabelecer o relacionamento e a cardinalidade entre a(s) nova(s) entidade(s) gerada(s) e a entidade geradora;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="0" baseline="0" dirty="0">
                          <a:solidFill>
                            <a:schemeClr val="bg2"/>
                          </a:solidFill>
                        </a:rPr>
                        <a:t>Criar relacionamentos 1:N entre a entidade original e a entidade criada.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2"/>
                          </a:solidFill>
                        </a:rPr>
                        <a:t>2 FN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solidFill>
                            <a:schemeClr val="bg2"/>
                          </a:solidFill>
                        </a:rPr>
                        <a:t>Para entidades que contenham</a:t>
                      </a: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 chaves primárias concatenadas, destacar os atributos que tenham dependência parcial em relação à chave primária concatenada;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Criar uma entidade que conterá esses atributos, e que terá como chave primária o(s) atributo(s) do(s) qual(quais) se tenha dependência parcial.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Serão criadas tantas entidades quantos forem os atributos da chave primária concatenada, que gerem dependência parcial.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Estabelecer o relacionamento e a cardinalidade entre a(s) nova(s) entidade(s) gerada(s) e a entidade geradora.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2"/>
                          </a:solidFill>
                        </a:rPr>
                        <a:t>3 FN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solidFill>
                            <a:schemeClr val="bg2"/>
                          </a:solidFill>
                        </a:rPr>
                        <a:t>Verificar se existem atributos que sejam dependentes</a:t>
                      </a: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 transitivos de outros que não pertencem à chave primária, sendo ela concatenada ou não, bem como atributos que sejam dependentes de cálculo realizado a partir de outros atributos.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Destacar os atributos com dependência transitiva, gerando uma nova entidade com esse atributo e cuja chave primária é o atributo que originou a dependência.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>
                          <a:solidFill>
                            <a:schemeClr val="bg2"/>
                          </a:solidFill>
                        </a:rPr>
                        <a:t>Eliminar os atributos obtidos por cálculos realizados a partir de outros atributos.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4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0" i="0" dirty="0"/>
              <a:t>Normalização</a:t>
            </a:r>
          </a:p>
          <a:p>
            <a:endParaRPr lang="pt-BR" altLang="pt-BR" sz="2000" b="0" i="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68275"/>
            <a:ext cx="8229600" cy="420688"/>
          </a:xfrm>
        </p:spPr>
        <p:txBody>
          <a:bodyPr/>
          <a:lstStyle/>
          <a:p>
            <a:pPr algn="l"/>
            <a:r>
              <a:rPr lang="pt-BR" altLang="pt-BR" sz="2400" i="0" dirty="0">
                <a:solidFill>
                  <a:schemeClr val="bg2"/>
                </a:solidFill>
                <a:latin typeface="+mn-lt"/>
              </a:rPr>
              <a:t>Normalização: Processo Prático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32804"/>
            <a:ext cx="8784530" cy="516049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Primeira Etapa: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Uma relação se encontra na primeira forma normal se todos os domínios de atributos possuem apenas valores atômicos (simples e indivisíveis) e que os valores de cada atributo na </a:t>
            </a:r>
            <a:r>
              <a:rPr lang="pt-BR" altLang="pt-BR" b="0" i="0" dirty="0" err="1"/>
              <a:t>tupla</a:t>
            </a:r>
            <a:r>
              <a:rPr lang="pt-BR" altLang="pt-BR" b="0" i="0" dirty="0"/>
              <a:t> seja um valor simples.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Assim sendo todos os atributos compostos devem ser divididos em atributos atômicos e deve existir uma forma exclusiva a identificar esse domínio, nomeado chave primária.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Em seguida deve-se eliminar os grupos de repetição existentes no registro identificado pela chave primária.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>
                <a:solidFill>
                  <a:schemeClr val="hlink"/>
                </a:solidFill>
              </a:rPr>
              <a:t>	Palavra Chave: Grupos de Repetição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</p:txBody>
      </p:sp>
    </p:spTree>
    <p:extLst>
      <p:ext uri="{BB962C8B-B14F-4D97-AF65-F5344CB8AC3E}">
        <p14:creationId xmlns:p14="http://schemas.microsoft.com/office/powerpoint/2010/main" val="254181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712"/>
            <a:ext cx="8712522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Segunda Etapa: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   	Uma relação se encontra na segunda forma normal quando estiver na primeira forma normal e todos os atributos que não participam da chave primária são dependentes desta. Assim devemos verificar se todos os atributos são dependentes da chave primária e retirar-se da relação todos os atributos de um grupo não dependente que dará origem a uma nova relação, que conterá esse atributo como não chave. Desta maneira, na segunda forma normal evita inconsistências devido a duplicidades.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As tabelas geradas a partir da aplicação da 2ª FN devem ter os segmentos separados e inseridos em nova tabela.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</a:t>
            </a:r>
            <a:r>
              <a:rPr lang="pt-BR" altLang="pt-BR" b="0" i="0" dirty="0">
                <a:solidFill>
                  <a:srgbClr val="C00000"/>
                </a:solidFill>
              </a:rPr>
              <a:t>Palavra Chave: Separar Segmentos</a:t>
            </a:r>
          </a:p>
          <a:p>
            <a:endParaRPr lang="pt-BR" altLang="pt-BR" b="0" i="0" dirty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>
                <a:effectLst/>
                <a:latin typeface="Square721 B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347883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529" y="836712"/>
            <a:ext cx="8374062" cy="5905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Terceira Etapa: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Uma relação estará na terceira forma normal, quando estiver na primeira forma norma e todos os atributos que não participam da chave primária são dependentes desta porém não transitivos. Assim devemos verificar se existe um atributo que não depende diretamente da chave, retirá-lo criando uma nova relação que conterá esse grupo de atributos, e defina com a chave, os atributos dos quais esse grupo depende diretamente.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</a:t>
            </a:r>
            <a:r>
              <a:rPr lang="pt-BR" altLang="pt-BR" b="0" i="0" dirty="0">
                <a:solidFill>
                  <a:srgbClr val="C00000"/>
                </a:solidFill>
              </a:rPr>
              <a:t>Palavra Chave: Chave Estrangeira</a:t>
            </a:r>
          </a:p>
          <a:p>
            <a:endParaRPr lang="pt-BR" altLang="pt-BR" b="0" i="0" dirty="0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259058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Clássico de Modelagem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569647" cy="446459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>
                <a:solidFill>
                  <a:srgbClr val="FF0000"/>
                </a:solidFill>
              </a:rPr>
              <a:t>1ª Etapa: Eliminar Grupos de Repetição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Pedido: </a:t>
            </a:r>
            <a:r>
              <a:rPr lang="pt-BR" altLang="pt-BR" b="0" i="0" u="sng" dirty="0"/>
              <a:t>Número do Pedido</a:t>
            </a:r>
            <a:r>
              <a:rPr lang="pt-BR" altLang="pt-BR" b="0" i="0" dirty="0"/>
              <a:t>, Valor do Pedido, Data do Pedido, Código do Cliente, Nome do Cliente.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Item: </a:t>
            </a:r>
            <a:r>
              <a:rPr lang="pt-BR" altLang="pt-BR" b="0" i="0" u="sng" dirty="0"/>
              <a:t>Número do Pedido, Código do Produto</a:t>
            </a:r>
            <a:r>
              <a:rPr lang="pt-BR" altLang="pt-BR" b="0" i="0" dirty="0"/>
              <a:t>, Nome do Produto, Quantidade Vendida , Saldo do Produto, Preço do Produto.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Valor Total do Pedido:  A opção por manter esse atributo, em oposição a teoria da normalização é plenamente justificável. Esse valor pode ser aquele da data da geração ou da impressão do pedido, que a partir do cálculo não pode mais ser alterado. </a:t>
            </a:r>
            <a:endParaRPr lang="pt-BR" altLang="pt-BR" b="0" i="0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143647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Clássico de Modelagem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425011" cy="410455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>
                <a:solidFill>
                  <a:srgbClr val="FF0000"/>
                </a:solidFill>
              </a:rPr>
              <a:t>2ª Etapa: Separar Segmentos da Chave Composta Primária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Item: </a:t>
            </a:r>
            <a:r>
              <a:rPr lang="pt-BR" altLang="pt-BR" b="0" i="0" u="sng" dirty="0"/>
              <a:t>Número do Pedido, Código do Produto</a:t>
            </a:r>
            <a:r>
              <a:rPr lang="pt-BR" altLang="pt-BR" b="0" i="0" dirty="0"/>
              <a:t>, Quantidade Vendida, Preço do Produto (na data da criação do pedido).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Produto: </a:t>
            </a:r>
            <a:r>
              <a:rPr lang="pt-BR" altLang="pt-BR" b="0" i="0" u="sng" dirty="0"/>
              <a:t>Código do Produto</a:t>
            </a:r>
            <a:r>
              <a:rPr lang="pt-BR" altLang="pt-BR" b="0" i="0" dirty="0"/>
              <a:t>, Nome do Produto, Saldo do Produto, Preço do Produto.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	O Preço aparece nas duas tabelas, pois em item é o valor na data da geração do pedido (portanto fixo) e no produto é o valor que muda ao longo do tempo.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187597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56895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0" i="0" dirty="0">
                <a:solidFill>
                  <a:srgbClr val="FF0000"/>
                </a:solidFill>
              </a:rPr>
              <a:t>3ª Etapa: Chave Estrangeira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Pedido:  </a:t>
            </a:r>
            <a:r>
              <a:rPr lang="pt-BR" altLang="pt-BR" b="0" i="0" u="sng" dirty="0"/>
              <a:t>Número do Pedido</a:t>
            </a:r>
            <a:r>
              <a:rPr lang="pt-BR" altLang="pt-BR" b="0" i="0" dirty="0"/>
              <a:t>, Valor do Pedido, Data do Pedido, Código do Cliente.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Cliente: </a:t>
            </a:r>
            <a:r>
              <a:rPr lang="pt-BR" altLang="pt-BR" b="0" i="0" u="sng" dirty="0"/>
              <a:t>Código do Cliente</a:t>
            </a:r>
            <a:r>
              <a:rPr lang="pt-BR" altLang="pt-BR" b="0" i="0" dirty="0"/>
              <a:t>, Nome.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420254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56895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i="0" dirty="0"/>
              <a:t>Finalmente...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Pedido:  </a:t>
            </a:r>
            <a:r>
              <a:rPr lang="pt-BR" altLang="pt-BR" b="0" i="0" u="sng" dirty="0"/>
              <a:t>Número do Pedido</a:t>
            </a:r>
            <a:r>
              <a:rPr lang="pt-BR" altLang="pt-BR" b="0" i="0" dirty="0"/>
              <a:t>, Valor do Pedido, Data do Pedido, Código do Cliente, Código do Vendedor (que originará outra tabela), etc.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Cliente: </a:t>
            </a:r>
            <a:r>
              <a:rPr lang="pt-BR" altLang="pt-BR" b="0" i="0" u="sng" dirty="0"/>
              <a:t>Código do Cliente</a:t>
            </a:r>
            <a:r>
              <a:rPr lang="pt-BR" altLang="pt-BR" b="0" i="0" dirty="0"/>
              <a:t>, Nome, Endereço (um ou quatro atributos?), telefone (separado do DDD e do ramal?), etc.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Item: </a:t>
            </a:r>
            <a:r>
              <a:rPr lang="pt-BR" altLang="pt-BR" b="0" i="0" u="sng" dirty="0"/>
              <a:t>Número do Pedido, Código do Produto</a:t>
            </a:r>
            <a:r>
              <a:rPr lang="pt-BR" altLang="pt-BR" b="0" i="0" dirty="0"/>
              <a:t>, Quantidade Vendida, Preço do Produto, </a:t>
            </a:r>
            <a:r>
              <a:rPr lang="pt-BR" altLang="pt-BR" b="0" i="0" dirty="0" err="1"/>
              <a:t>etc</a:t>
            </a: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0" i="0" dirty="0"/>
              <a:t>Produto: </a:t>
            </a:r>
            <a:r>
              <a:rPr lang="pt-BR" altLang="pt-BR" b="0" i="0" u="sng" dirty="0"/>
              <a:t>Código do Produto</a:t>
            </a:r>
            <a:r>
              <a:rPr lang="pt-BR" altLang="pt-BR" b="0" i="0" dirty="0"/>
              <a:t>, Nome do Produto, Saldo do Produto, Preço do Produto, </a:t>
            </a:r>
            <a:r>
              <a:rPr lang="pt-BR" altLang="pt-BR" b="0" i="0" dirty="0" err="1"/>
              <a:t>etc</a:t>
            </a: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b="0" i="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279577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Clássico de Modelagem</a:t>
            </a:r>
          </a:p>
        </p:txBody>
      </p:sp>
      <p:pic>
        <p:nvPicPr>
          <p:cNvPr id="19459" name="Picture 4" descr="ER0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03313"/>
            <a:ext cx="8353425" cy="5056187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Processo Prático</a:t>
            </a:r>
          </a:p>
        </p:txBody>
      </p:sp>
    </p:spTree>
    <p:extLst>
      <p:ext uri="{BB962C8B-B14F-4D97-AF65-F5344CB8AC3E}">
        <p14:creationId xmlns:p14="http://schemas.microsoft.com/office/powerpoint/2010/main" val="284402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Dicas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24" y="836712"/>
            <a:ext cx="856561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1ª Etapa: Há algum plural?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	Quando a resposta for sim (algo como há vários funcionários locados por departamento), então ainda há um grupo de repetição escondido!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 </a:t>
            </a:r>
            <a:r>
              <a:rPr lang="pt-BR" altLang="pt-BR" sz="2000" b="0" i="0" dirty="0">
                <a:solidFill>
                  <a:srgbClr val="FF0000"/>
                </a:solidFill>
              </a:rPr>
              <a:t>2ª Etapa: O segmento da chave primária é um código estrangeiro?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	Quando a resposta for sim (algo como a chave composta contém o código do departamento e do funcionário), então ainda há uma tabela não identificada com atributos misturados numa tabela.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 </a:t>
            </a:r>
            <a:r>
              <a:rPr lang="pt-BR" altLang="pt-BR" sz="2000" b="0" i="0" dirty="0">
                <a:solidFill>
                  <a:srgbClr val="FF0000"/>
                </a:solidFill>
              </a:rPr>
              <a:t>3ª Etapa: Há algum atributo com “cara” de código?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	</a:t>
            </a:r>
            <a:r>
              <a:rPr lang="pt-BR" altLang="pt-BR" sz="2000" b="0" i="0" dirty="0"/>
              <a:t>Se houver, significa que existe a possibilidade de termos uma tabela de classificação oculta (Por exemplo, estados da unidade da federação ou estado civil).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4ª Etapa: Há algum atributo calculado que se torna fixo?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	</a:t>
            </a:r>
            <a:r>
              <a:rPr lang="pt-BR" altLang="pt-BR" sz="2000" b="0" i="0" dirty="0"/>
              <a:t>Se houver, significa que certo atributo calculado deve ser armazenado uma vez calculado. É muito diferente da situação onde o atributo é apresentado e mantido exatamente o mesmo (por exemplo, cálculo do índice de peso corporal deve ser feito a cada momento, pois muda com o tempo) com o que uma vez calculado (por exemplo, o valor do consórcio) se torna fixo.</a:t>
            </a:r>
            <a:endParaRPr lang="pt-BR" altLang="pt-BR" sz="2000" b="0" i="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Dicas</a:t>
            </a:r>
          </a:p>
        </p:txBody>
      </p:sp>
    </p:spTree>
    <p:extLst>
      <p:ext uri="{BB962C8B-B14F-4D97-AF65-F5344CB8AC3E}">
        <p14:creationId xmlns:p14="http://schemas.microsoft.com/office/powerpoint/2010/main" val="269917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 seis perguntas elementares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100" cy="5905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1ª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Dada uma certa Entidade, qual é o valor de determinado Atributo?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a peça XPTO tem que peso?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2ª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Dada o valor de um certo Atributo, que Entidades são especificadas?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que peças pesam 10 quilos?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3ª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Dada uma certa Entidades e um valor que atributos combinam com esse valor?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que peças do produto XPTO pesaram mais que 10 quilos?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As questões de Gane</a:t>
            </a:r>
          </a:p>
        </p:txBody>
      </p:sp>
    </p:spTree>
    <p:extLst>
      <p:ext uri="{BB962C8B-B14F-4D97-AF65-F5344CB8AC3E}">
        <p14:creationId xmlns:p14="http://schemas.microsoft.com/office/powerpoint/2010/main" val="268345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351838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 fontAlgn="auto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É um instrumento para verificar a qualidade e simplicidade (redução da complexidade) dos nossos projetos de bancos de dados. </a:t>
            </a:r>
          </a:p>
          <a:p>
            <a:pPr marL="285750" indent="-285750" algn="just" fontAlgn="auto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São aplicações de regras ao projeto que irão garantir a eliminação de redundâncias e valores nulos, o que irá reduzir o tempo de acesso aos disco, sua complexidade estrutural e o espaço físico necessário para mantê-los.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37380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 seis perguntas elementares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712"/>
            <a:ext cx="8712522" cy="46805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4ª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Dada uma certa Entidade, quais são os valores de seus Atributos?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liste todos os detalhes da peça XPTO.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5ª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Dada um certo valor de um Atributo, listar todas Entidades que os possuam.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listar o peso de todas as peças.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>
                <a:solidFill>
                  <a:srgbClr val="FF0000"/>
                </a:solidFill>
              </a:rPr>
              <a:t>6ª Pergunta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Quais Entidades e possuem algum valor em qualquer de seus atributos?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Por exemplo, listar cada peça que tenha qualquer de suas dimensões maior que 10 cm.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b="0" i="0" dirty="0"/>
              <a:t>Chris Gane, um dos mais importantes autores da Análise Estruturada de Sistemas, formulou essas questões no seu famoso livro Análise Estruturada de Sistemas.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000" b="0" i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 dirty="0">
                <a:effectLst/>
                <a:latin typeface="+mn-lt"/>
              </a:rPr>
              <a:t>Normalização: As questões de Gane</a:t>
            </a:r>
          </a:p>
        </p:txBody>
      </p:sp>
    </p:spTree>
    <p:extLst>
      <p:ext uri="{BB962C8B-B14F-4D97-AF65-F5344CB8AC3E}">
        <p14:creationId xmlns:p14="http://schemas.microsoft.com/office/powerpoint/2010/main" val="116117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720"/>
            <a:ext cx="8568506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pt-BR" altLang="pt-BR" sz="2000" b="0" i="0" dirty="0"/>
              <a:t>Normalizar, justificando regras de negócio: Número da Duplicata, [Data de Vencimento, Data de Pagamento, Valor da] Duplicata; Nome do Cliente; Tipo de Pagamento; Histórico; Vendedor. Admita demais dados. Caso: Duplicatas a Receber.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altLang="pt-BR" sz="2000" b="0" i="0" dirty="0"/>
              <a:t>Normalizar, justificando regras de negócio: Códigos de Imóvel, Proprietário, Unidade, Locatário e demais dados pertinentes (Endereço do Imóvel, Nome do Proprietário, Número da Unidade, Telefone do Locatário, </a:t>
            </a:r>
            <a:r>
              <a:rPr lang="pt-BR" altLang="pt-BR" sz="2000" b="0" i="0" dirty="0" err="1"/>
              <a:t>etc</a:t>
            </a:r>
            <a:r>
              <a:rPr lang="pt-BR" altLang="pt-BR" sz="2000" b="0" i="0" dirty="0"/>
              <a:t>). Código de Despesa, Valor de Despesa Mensal (Aluguel, Seguro, Luz, </a:t>
            </a:r>
            <a:r>
              <a:rPr lang="pt-BR" altLang="pt-BR" sz="2000" b="0" i="0" dirty="0" err="1"/>
              <a:t>etc</a:t>
            </a:r>
            <a:r>
              <a:rPr lang="pt-BR" altLang="pt-BR" sz="2000" b="0" i="0" dirty="0"/>
              <a:t>). Valor do Pagamento, Data do Pagamento, Data do Recibo de Quitação. Caso: Imobiliária.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950" y="168275"/>
            <a:ext cx="822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>
              <a:lnSpc>
                <a:spcPct val="90000"/>
              </a:lnSpc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pt-BR" altLang="pt-BR" i="0">
                <a:effectLst/>
                <a:latin typeface="+mn-lt"/>
              </a:rPr>
              <a:t>Exercícios</a:t>
            </a:r>
            <a:endParaRPr lang="pt-BR" altLang="pt-BR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81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4824214" cy="5832475"/>
          </a:xfrm>
        </p:spPr>
        <p:txBody>
          <a:bodyPr/>
          <a:lstStyle/>
          <a:p>
            <a:pPr>
              <a:buNone/>
            </a:pPr>
            <a:r>
              <a:rPr lang="pt-BR" i="0" dirty="0">
                <a:solidFill>
                  <a:schemeClr val="bg2"/>
                </a:solidFill>
              </a:rPr>
              <a:t>10 – Estudo de Caso: ASTECO</a:t>
            </a:r>
          </a:p>
          <a:p>
            <a:pPr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pt-BR" i="0" dirty="0">
                <a:solidFill>
                  <a:schemeClr val="bg2"/>
                </a:solidFill>
              </a:rPr>
              <a:t>Descrição do Negócio</a:t>
            </a:r>
          </a:p>
          <a:p>
            <a:r>
              <a:rPr lang="pt-BR" b="0" i="0" dirty="0">
                <a:solidFill>
                  <a:schemeClr val="bg2"/>
                </a:solidFill>
              </a:rPr>
              <a:t>O conselho de diretores da rede de assistência técnica ASTECO, grupo empresarial de origem mexicana, rede especializada em diversos tipos de equipamentos eletrônicos, recebeu proposta de fabricante que pode mudar o rumo da organização, com mais de trinta anos atuando em manutenção de equipamentos eletrônicos. </a:t>
            </a:r>
            <a:endParaRPr lang="en-US" sz="2000" b="0" i="0" dirty="0">
              <a:solidFill>
                <a:schemeClr val="bg2"/>
              </a:solidFill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716016" y="3812506"/>
            <a:ext cx="4103687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pt-BR" sz="2000" b="0" i="0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pt-BR" b="0" i="0" dirty="0">
                <a:solidFill>
                  <a:schemeClr val="bg2"/>
                </a:solidFill>
              </a:rPr>
              <a:t>Alguns serviços são gratuitos, enquanto outros são cobrados conforme sua utilização.</a:t>
            </a:r>
          </a:p>
        </p:txBody>
      </p:sp>
      <p:pic>
        <p:nvPicPr>
          <p:cNvPr id="1026" name="irc_mi" descr="220px-Mexico_coat_of_ar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836712"/>
            <a:ext cx="2455540" cy="222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6012160" y="32849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ASTECO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ASTECO</a:t>
            </a:r>
          </a:p>
        </p:txBody>
      </p:sp>
    </p:spTree>
    <p:extLst>
      <p:ext uri="{BB962C8B-B14F-4D97-AF65-F5344CB8AC3E}">
        <p14:creationId xmlns:p14="http://schemas.microsoft.com/office/powerpoint/2010/main" val="1791606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96944" cy="5256584"/>
          </a:xfrm>
        </p:spPr>
        <p:txBody>
          <a:bodyPr/>
          <a:lstStyle/>
          <a:p>
            <a:pPr>
              <a:buNone/>
            </a:pPr>
            <a:r>
              <a:rPr lang="pt-BR" i="0" dirty="0">
                <a:solidFill>
                  <a:schemeClr val="bg2"/>
                </a:solidFill>
              </a:rPr>
              <a:t>Caracterizando a Proposta e Consequências</a:t>
            </a:r>
          </a:p>
          <a:p>
            <a:pPr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r>
              <a:rPr lang="pt-BR" sz="2000" b="0" i="0" dirty="0">
                <a:solidFill>
                  <a:schemeClr val="bg2"/>
                </a:solidFill>
              </a:rPr>
              <a:t>O fabricante oferece a ASTECO, em troca da rede se tornar exclusiva dele, valor de peças ao preço de custo, o que significa em média 40% de desconto nos insumos.</a:t>
            </a:r>
            <a:endParaRPr lang="en-US" sz="2000" b="0" i="0" dirty="0">
              <a:solidFill>
                <a:schemeClr val="bg2"/>
              </a:solidFill>
            </a:endParaRPr>
          </a:p>
          <a:p>
            <a:r>
              <a:rPr lang="pt-BR" sz="2000" b="0" i="0" dirty="0">
                <a:solidFill>
                  <a:schemeClr val="bg2"/>
                </a:solidFill>
              </a:rPr>
              <a:t>O presidente da ASTECO, Sr. Jamil S. Morales, acredita que para decidir tão importante mudança, precisa de cubos que identifiquem receitas quebradas por técnicos, modelos e fornecedores, por períodos de tempo, clientes e outros aspectos relevantes, como tipo de serviços e técnicos envolvidos nos reparos.</a:t>
            </a:r>
          </a:p>
          <a:p>
            <a:r>
              <a:rPr lang="pt-BR" sz="2000" b="0" i="0" dirty="0">
                <a:solidFill>
                  <a:schemeClr val="bg2"/>
                </a:solidFill>
              </a:rPr>
              <a:t>Além disso, também deseja identificar os custos motivados pelos insumos, isto é, peças aplicadas nos reparos dos equipamentos.</a:t>
            </a:r>
            <a:endParaRPr lang="en-US" sz="2000" b="0" i="0" dirty="0">
              <a:solidFill>
                <a:schemeClr val="bg2"/>
              </a:solidFill>
            </a:endParaRPr>
          </a:p>
          <a:p>
            <a:r>
              <a:rPr lang="pt-BR" sz="2000" b="0" i="0" dirty="0">
                <a:solidFill>
                  <a:schemeClr val="bg2"/>
                </a:solidFill>
              </a:rPr>
              <a:t>Para tanto, ordenou a imediata construção de um sistema de gestão, pois a empresa é controlada informalmente.</a:t>
            </a:r>
          </a:p>
          <a:p>
            <a:r>
              <a:rPr lang="pt-BR" sz="2000" b="0" i="0" dirty="0">
                <a:solidFill>
                  <a:schemeClr val="bg2"/>
                </a:solidFill>
              </a:rPr>
              <a:t>A construção de um banco de dados relacional é um dos aspectos importantes e nosso foco será essa modelagem.</a:t>
            </a:r>
            <a:endParaRPr lang="en-US" sz="2000" b="0" i="0" dirty="0">
              <a:solidFill>
                <a:schemeClr val="bg2"/>
              </a:solidFill>
            </a:endParaRPr>
          </a:p>
          <a:p>
            <a:endParaRPr lang="en-US" sz="2000" b="0" i="0" dirty="0">
              <a:solidFill>
                <a:schemeClr val="bg2"/>
              </a:solidFill>
            </a:endParaRPr>
          </a:p>
          <a:p>
            <a:pPr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550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</a:rPr>
              <a:t>ASTECO – Resposta do Exercício</a:t>
            </a:r>
          </a:p>
        </p:txBody>
      </p:sp>
      <p:pic>
        <p:nvPicPr>
          <p:cNvPr id="5" name="irc_mi" descr="220px-Mexico_coat_of_ar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692827"/>
            <a:ext cx="792088" cy="7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380312" y="657760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2"/>
                </a:solidFill>
              </a:rPr>
              <a:t>ASTECO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24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i="0" dirty="0"/>
              <a:t>Alterando a Estratégia</a:t>
            </a:r>
          </a:p>
          <a:p>
            <a:pPr>
              <a:buNone/>
            </a:pPr>
            <a:endParaRPr lang="pt-BR" sz="2000" b="0" i="0" dirty="0"/>
          </a:p>
          <a:p>
            <a:r>
              <a:rPr lang="pt-BR" sz="2000" b="0" i="0" dirty="0"/>
              <a:t>Imaginam os diretores da ASTECO que melhorias no controle dos processos internos e do controle sobre os serviços propiciados pela padronização de reparos que seria imposta pelo fabricante, possibilitarão a expansão da rede e o aumento de sua lucratividade, para tanto estão avaliando opções no mercado sul-americano, pois a organização é muito forte no México, Panamá, Colômbia e Brasil, somente.</a:t>
            </a:r>
          </a:p>
          <a:p>
            <a:r>
              <a:rPr lang="pt-BR" sz="2000" b="0" i="0" dirty="0"/>
              <a:t>Por outro lado, a opção por se tornar bandeira exclusiva de um fabricante, altera profundamente a estratégia que sempre foi dispersar ações entre muitos fabricantes, premissa do fundador da empresa, Sr. </a:t>
            </a:r>
            <a:r>
              <a:rPr lang="pt-BR" sz="2000" b="0" i="0" dirty="0" err="1"/>
              <a:t>Salvio</a:t>
            </a:r>
            <a:r>
              <a:rPr lang="pt-BR" sz="2000" b="0" i="0" dirty="0"/>
              <a:t> Morales, pai do Sr. Jamil.</a:t>
            </a:r>
            <a:endParaRPr lang="en-US" sz="2000" b="0" i="0" dirty="0"/>
          </a:p>
          <a:p>
            <a:pPr>
              <a:buNone/>
            </a:pPr>
            <a:endParaRPr lang="pt-BR" sz="2000" b="0" i="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ASTECO</a:t>
            </a:r>
          </a:p>
        </p:txBody>
      </p:sp>
      <p:pic>
        <p:nvPicPr>
          <p:cNvPr id="4" name="irc_mi" descr="220px-Mexico_coat_of_ar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692827"/>
            <a:ext cx="792088" cy="7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380312" y="657760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2"/>
                </a:solidFill>
              </a:rPr>
              <a:t>ASTECO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9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2000" b="0" i="0" dirty="0"/>
              <a:t>Regras de Negócio</a:t>
            </a:r>
          </a:p>
          <a:p>
            <a:pPr lvl="0"/>
            <a:r>
              <a:rPr lang="pt-BR" sz="2000" b="0" i="0" dirty="0"/>
              <a:t>Clientes e Equipamentos: Permite a identificação dos pedidos de reparos de cada cliente e cada produto, uma vez que o número de série é único.</a:t>
            </a:r>
            <a:endParaRPr lang="en-US" sz="2000" b="0" i="0" dirty="0"/>
          </a:p>
          <a:p>
            <a:pPr lvl="0"/>
            <a:r>
              <a:rPr lang="pt-BR" sz="2000" b="0" i="0" dirty="0"/>
              <a:t>Peças: O sistema tem atualizado o custo das peças, através de integração com o sistema de compras, portanto o valor da peça representa o custo de sua reposição (ou seja, preço da última unidade adquirida). </a:t>
            </a:r>
          </a:p>
          <a:p>
            <a:pPr lvl="0"/>
            <a:r>
              <a:rPr lang="pt-BR" sz="2000" b="0" i="0" dirty="0"/>
              <a:t>Ordem de Serviço: Através do número de série do equipamento, permitem a aferição da hora técnica e das peças empregados nos consertos. Uma ordem de serviço pode conter um ou vários equipamentos a serem consertados.</a:t>
            </a:r>
          </a:p>
          <a:p>
            <a:pPr lvl="0"/>
            <a:r>
              <a:rPr lang="pt-BR" sz="2000" b="0" i="0" dirty="0"/>
              <a:t>Tipos de serviço técnico: O sistema armazena os serviços realizados pela qualificação do técnico, pelo tipo de equipamento e pelo tipo da peça aplicada no reparo do equipamento.</a:t>
            </a:r>
            <a:endParaRPr lang="en-US" sz="2000" b="0" i="0" dirty="0"/>
          </a:p>
          <a:p>
            <a:pPr>
              <a:buNone/>
            </a:pPr>
            <a:endParaRPr lang="pt-BR" sz="2000" b="0" i="0" dirty="0"/>
          </a:p>
          <a:p>
            <a:pPr lvl="0"/>
            <a:endParaRPr lang="en-US" sz="2000" b="0" i="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ASTECO</a:t>
            </a:r>
          </a:p>
        </p:txBody>
      </p:sp>
      <p:pic>
        <p:nvPicPr>
          <p:cNvPr id="5" name="irc_mi" descr="220px-Mexico_coat_of_ar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692827"/>
            <a:ext cx="792088" cy="7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7380312" y="657760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2"/>
                </a:solidFill>
              </a:rPr>
              <a:t>ASTECO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6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000" i="0" dirty="0"/>
              <a:t>Exercício</a:t>
            </a:r>
          </a:p>
          <a:p>
            <a:r>
              <a:rPr lang="pt-BR" altLang="pt-BR" sz="2000" b="0" i="0" dirty="0"/>
              <a:t>Normalizar, justificando regras de negócio: </a:t>
            </a:r>
          </a:p>
          <a:p>
            <a:r>
              <a:rPr lang="pt-BR" altLang="pt-BR" sz="2000" b="0" i="0" dirty="0"/>
              <a:t>Entidades:</a:t>
            </a:r>
          </a:p>
          <a:p>
            <a:pPr lvl="1"/>
            <a:r>
              <a:rPr lang="pt-BR" altLang="pt-BR" sz="2000" i="0" dirty="0"/>
              <a:t>Ordem de Serviço</a:t>
            </a:r>
            <a:r>
              <a:rPr lang="pt-BR" altLang="pt-BR" sz="2000" b="0" i="0" dirty="0"/>
              <a:t>: Número, Data de Abertura, Data de Encerramento e Valor Total do Serviço.</a:t>
            </a:r>
          </a:p>
          <a:p>
            <a:pPr lvl="1"/>
            <a:r>
              <a:rPr lang="pt-BR" altLang="pt-BR" sz="2000" i="0" dirty="0"/>
              <a:t>Cliente: </a:t>
            </a:r>
            <a:r>
              <a:rPr lang="pt-BR" altLang="pt-BR" sz="2000" b="0" i="0" dirty="0"/>
              <a:t>Código, Nome, Telefones (mais de um), e-mail e endereço (padrão correio).</a:t>
            </a:r>
          </a:p>
          <a:p>
            <a:pPr lvl="1"/>
            <a:r>
              <a:rPr lang="pt-BR" altLang="pt-BR" sz="2000" i="0" dirty="0"/>
              <a:t>Equipamento: </a:t>
            </a:r>
            <a:r>
              <a:rPr lang="pt-BR" altLang="pt-BR" sz="2000" b="0" i="0" dirty="0"/>
              <a:t>Código, Nome e Número de Série.</a:t>
            </a:r>
          </a:p>
          <a:p>
            <a:pPr lvl="1"/>
            <a:r>
              <a:rPr lang="pt-BR" altLang="pt-BR" sz="2000" i="0" dirty="0"/>
              <a:t>Peça: </a:t>
            </a:r>
            <a:r>
              <a:rPr lang="pt-BR" altLang="pt-BR" sz="2000" b="0" i="0" dirty="0"/>
              <a:t>Código, Nome da Peça, Quantidade, Valor.</a:t>
            </a:r>
          </a:p>
          <a:p>
            <a:pPr lvl="1"/>
            <a:r>
              <a:rPr lang="pt-BR" altLang="pt-BR" sz="2000" i="0" dirty="0"/>
              <a:t>Técnico: </a:t>
            </a:r>
            <a:r>
              <a:rPr lang="pt-BR" altLang="pt-BR" sz="2000" b="0" i="0" dirty="0"/>
              <a:t>Código, Nome, Número de Horas Trabalhadas no Equipamento, Valor da Hora do Técnico.</a:t>
            </a:r>
          </a:p>
          <a:p>
            <a:pPr lvl="1"/>
            <a:r>
              <a:rPr lang="pt-BR" altLang="pt-BR" sz="2000" i="0" dirty="0"/>
              <a:t>Tipos: </a:t>
            </a:r>
            <a:r>
              <a:rPr lang="pt-BR" altLang="pt-BR" sz="2000" b="0" i="0" dirty="0"/>
              <a:t>Existem categorias de técnicos (júnior, pleno, </a:t>
            </a:r>
            <a:r>
              <a:rPr lang="pt-BR" altLang="pt-BR" sz="2000" b="0" i="0" dirty="0" err="1"/>
              <a:t>etc</a:t>
            </a:r>
            <a:r>
              <a:rPr lang="pt-BR" altLang="pt-BR" sz="2000" b="0" i="0" dirty="0"/>
              <a:t>), de peças (resistor, chip, capacitor, </a:t>
            </a:r>
            <a:r>
              <a:rPr lang="pt-BR" altLang="pt-BR" sz="2000" b="0" i="0" dirty="0" err="1"/>
              <a:t>etc</a:t>
            </a:r>
            <a:r>
              <a:rPr lang="pt-BR" altLang="pt-BR" sz="2000" b="0" i="0" dirty="0"/>
              <a:t>), de equipamento (eletrônico, elétrico, </a:t>
            </a:r>
            <a:r>
              <a:rPr lang="pt-BR" altLang="pt-BR" sz="2000" b="0" i="0" dirty="0" err="1"/>
              <a:t>etc</a:t>
            </a:r>
            <a:r>
              <a:rPr lang="pt-BR" altLang="pt-BR" sz="2000" b="0" i="0" dirty="0"/>
              <a:t>). Todos os tipos devem ser identificados no modelo. </a:t>
            </a:r>
          </a:p>
          <a:p>
            <a:pPr lvl="1"/>
            <a:r>
              <a:rPr lang="pt-BR" altLang="pt-BR" sz="2000" b="0" i="0" dirty="0"/>
              <a:t>Admita demais dados necessários.</a:t>
            </a:r>
            <a:endParaRPr lang="pt-BR" altLang="pt-BR" sz="2000" dirty="0"/>
          </a:p>
          <a:p>
            <a:r>
              <a:rPr lang="pt-BR" altLang="pt-BR" sz="2000" b="0" i="0" dirty="0"/>
              <a:t>Criar modelo lógico no </a:t>
            </a:r>
            <a:r>
              <a:rPr lang="pt-BR" altLang="pt-BR" sz="2000" b="0" i="0" dirty="0" err="1"/>
              <a:t>WorkBench</a:t>
            </a:r>
            <a:r>
              <a:rPr lang="pt-BR" altLang="pt-BR" sz="2000" b="0" i="0" dirty="0"/>
              <a:t> e construir modelo físico (sem popular).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ASTECO</a:t>
            </a:r>
          </a:p>
        </p:txBody>
      </p:sp>
      <p:pic>
        <p:nvPicPr>
          <p:cNvPr id="7" name="irc_mi" descr="220px-Mexico_coat_of_ar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692827"/>
            <a:ext cx="792088" cy="7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7380312" y="657760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2"/>
                </a:solidFill>
              </a:rPr>
              <a:t>ASTECO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9395A5-D06C-46F0-A081-2B5E6E7B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496300" cy="38766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dirty="0">
                <a:solidFill>
                  <a:schemeClr val="bg2"/>
                </a:solidFill>
                <a:latin typeface="+mn-lt"/>
              </a:rPr>
              <a:t>Normalização de Dados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Tomemos uma planilha para analisarmos</a:t>
            </a: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i="0" dirty="0">
              <a:solidFill>
                <a:schemeClr val="bg2"/>
              </a:solidFill>
              <a:latin typeface="+mn-lt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i="0" dirty="0">
              <a:solidFill>
                <a:schemeClr val="bg2"/>
              </a:solidFill>
              <a:latin typeface="+mn-lt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i="0" dirty="0">
              <a:solidFill>
                <a:schemeClr val="bg2"/>
              </a:solidFill>
              <a:latin typeface="+mn-lt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</a:t>
            </a: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276872"/>
            <a:ext cx="775443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2804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Revendo nosso “velho conhecido” bazar temos alguns problemas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Para saber quais clientes compraram réguas, teríamos que ler linha a linha da tabela.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Para saber o endereço de um cliente, teríamos que redigitá-lo a cada compra que fizesse.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Se excluirmos a compra do Raposo, eliminaremos todas as suas referências, pois só temos uma ocorrência dele.</a:t>
            </a:r>
            <a:endParaRPr lang="pt-BR" sz="2000" b="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0768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tângulo 4"/>
          <p:cNvSpPr>
            <a:spLocks noChangeArrowheads="1"/>
          </p:cNvSpPr>
          <p:nvPr/>
        </p:nvSpPr>
        <p:spPr bwMode="auto">
          <a:xfrm>
            <a:off x="323850" y="1125538"/>
            <a:ext cx="8351838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 b="0" i="0" dirty="0">
                <a:solidFill>
                  <a:schemeClr val="bg2"/>
                </a:solidFill>
              </a:rPr>
              <a:t>As formas normais, ou a </a:t>
            </a:r>
            <a:r>
              <a:rPr lang="pt-BR" altLang="pt-BR" sz="2000" i="0" dirty="0">
                <a:solidFill>
                  <a:schemeClr val="bg2"/>
                </a:solidFill>
              </a:rPr>
              <a:t>normalização dos dados</a:t>
            </a:r>
            <a:r>
              <a:rPr lang="pt-BR" altLang="pt-BR" sz="2000" b="0" i="0" dirty="0">
                <a:solidFill>
                  <a:schemeClr val="bg2"/>
                </a:solidFill>
              </a:rPr>
              <a:t>, são um conjunto de restrições que quando satisfeitas deixarão nossa base de dados otimizada. São cinco as formas normais a serem estudadas, mas na prática nosso curso será focado nas três primeiras, que são as mais usuais e praticadas.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406201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351838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Antecedente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solidFill>
                <a:schemeClr val="bg2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Antes de serem aplicadas as formas normais devemos “atomizar” os atributos de acordo com as necessidades do negócio, todavia a recomendação que se faz é que </a:t>
            </a:r>
            <a:r>
              <a:rPr lang="pt-BR" sz="2000" i="0" dirty="0">
                <a:solidFill>
                  <a:schemeClr val="bg2"/>
                </a:solidFill>
                <a:latin typeface="+mn-lt"/>
                <a:cs typeface="+mn-cs"/>
              </a:rPr>
              <a:t>sempre </a:t>
            </a: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se procure detalhar o máximo possível cada atributo.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Assim em vez de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Endereco_Cliente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 será preferível termos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Tipo_Logradouro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Nome_Logradouro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Numero_Logradouro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Complemento_Logradouro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CEP_Cliente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A depender da estratégia podemos ter Cidades e Estados numa tabela isolada, assim como bairros ou estarem todos dentro da tabela de </a:t>
            </a:r>
            <a:r>
              <a:rPr lang="pt-BR" sz="2000" b="0" i="0" dirty="0" err="1">
                <a:solidFill>
                  <a:schemeClr val="bg2"/>
                </a:solidFill>
                <a:latin typeface="+mn-lt"/>
              </a:rPr>
              <a:t>CEPs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348468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528" y="836712"/>
            <a:ext cx="8351838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Primeira Forma Normal (1FN)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solidFill>
                <a:schemeClr val="bg2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Uma entidade está  na primeira forma normal quando nenhum de seus atributos (na estrutura) possuir repetições.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u="sng" dirty="0">
                <a:solidFill>
                  <a:schemeClr val="bg2"/>
                </a:solidFill>
                <a:latin typeface="+mn-lt"/>
                <a:cs typeface="+mn-cs"/>
              </a:rPr>
              <a:t>Solução</a:t>
            </a: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: </a:t>
            </a:r>
          </a:p>
          <a:p>
            <a:pPr marL="457200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Separar o dado que se repete em uma nova entidade. </a:t>
            </a:r>
          </a:p>
          <a:p>
            <a:pPr marL="457200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Levar-se a chave primária da entidade original para a nova entidade.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  <a:cs typeface="+mn-cs"/>
              </a:rPr>
              <a:t>Podemos localizar um atributo que unido a chave primária, formará a chave da nova entidade ou criarmos um atributo identificador para esta nova entidade</a:t>
            </a:r>
            <a:r>
              <a:rPr lang="pt-BR" sz="2000" b="0" i="0" dirty="0">
                <a:solidFill>
                  <a:schemeClr val="bg2"/>
                </a:solidFill>
                <a:latin typeface="+mn-lt"/>
              </a:rPr>
              <a:t>, que é chamado de chave artificial.</a:t>
            </a:r>
            <a:endParaRPr lang="pt-BR" sz="2000" b="0" i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8508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850" y="1125538"/>
            <a:ext cx="8351838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Primeira Forma Normal (1FN)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Notemos que vários produtos estão num mesmo pedido, portanto estes elementos precisam ser retirados da estrutura.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Aplicando a primeira forma normal, podemos criar dois grupos: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Pedido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Item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i="0" dirty="0">
                <a:solidFill>
                  <a:schemeClr val="bg2"/>
                </a:solidFill>
                <a:latin typeface="+mn-lt"/>
              </a:rPr>
              <a:t>O número do pedido é nossa natural chave primária.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28807413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2435</Words>
  <Application>Microsoft Office PowerPoint</Application>
  <PresentationFormat>Papel Carta (216 x 279 mm)</PresentationFormat>
  <Paragraphs>265</Paragraphs>
  <Slides>37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7" baseType="lpstr">
      <vt:lpstr>Arial</vt:lpstr>
      <vt:lpstr>Arial Unicode MS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Normalização: Processo Prático</vt:lpstr>
      <vt:lpstr>Apresentação do PowerPoint</vt:lpstr>
      <vt:lpstr>Apresentação do PowerPoint</vt:lpstr>
      <vt:lpstr>Exemplo Clássico de Modelagem</vt:lpstr>
      <vt:lpstr>Exemplo Clássico de Modelagem</vt:lpstr>
      <vt:lpstr>Apresentação do PowerPoint</vt:lpstr>
      <vt:lpstr>Apresentação do PowerPoint</vt:lpstr>
      <vt:lpstr>Exemplo Clássico de Modelagem</vt:lpstr>
      <vt:lpstr>Dicas</vt:lpstr>
      <vt:lpstr>As seis perguntas elementares</vt:lpstr>
      <vt:lpstr>As seis perguntas elementares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436</cp:revision>
  <dcterms:created xsi:type="dcterms:W3CDTF">1999-05-02T13:25:21Z</dcterms:created>
  <dcterms:modified xsi:type="dcterms:W3CDTF">2019-04-28T22:09:44Z</dcterms:modified>
</cp:coreProperties>
</file>