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363" r:id="rId3"/>
    <p:sldId id="396" r:id="rId4"/>
    <p:sldId id="441" r:id="rId5"/>
    <p:sldId id="442" r:id="rId6"/>
    <p:sldId id="443" r:id="rId7"/>
    <p:sldId id="417" r:id="rId8"/>
    <p:sldId id="418" r:id="rId9"/>
    <p:sldId id="440" r:id="rId10"/>
    <p:sldId id="431" r:id="rId11"/>
    <p:sldId id="432" r:id="rId12"/>
    <p:sldId id="435" r:id="rId13"/>
    <p:sldId id="444" r:id="rId14"/>
    <p:sldId id="436" r:id="rId15"/>
    <p:sldId id="416" r:id="rId16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574CF-C066-4908-ADC5-18C4F8C6F6B5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4A0FF-2FF4-4DDA-B8AC-60F348B416F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4A0FF-2FF4-4DDA-B8AC-60F348B416F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6CEB6-D3C4-44A1-99C7-4AD63687778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AF4F-FB44-4633-B8C4-22925F7B16D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AD21D-D6FA-4CBE-88E3-53897CA1A1B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C8A84-5CDB-4878-A219-E46C36ADF79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D2D74-0266-417A-9A00-549071E697E2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C9CB4-5FE8-4C88-88FC-3607CDDF26C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AA116-9F70-46A8-8E5D-5641BEC40965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39D5AE-B2C8-4F8A-9BC7-7F38E8AF9F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0E939B63-9F01-482A-B1B1-93CFAACAEC60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94DE57-CC76-43C4-8FA2-7CCB7BB5E42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2" y="2348880"/>
            <a:ext cx="820737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INSERÇÃO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ALTERAÇÃO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EXCLUSÃO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EM TABELAS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AF203F-03A9-4D47-AAD3-F9454203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2" y="1268760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050"/>
            <a:ext cx="8353425" cy="51847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2000" i="0" u="sng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Exemplo: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u="sng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UPDATE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DEPTO  </a:t>
            </a: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SET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vl_orcado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= 1500000 *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WHERE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&lt;&gt; 0;  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COMMIT;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*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FROM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DEPTO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5701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5"/>
            <a:ext cx="8280920" cy="5267129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Comece desativando o modo de segurança do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WorkBench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/ MySQL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None/>
            </a:pPr>
            <a:r>
              <a:rPr lang="en-US" sz="1400" b="0" i="0" dirty="0"/>
              <a:t>Edit -&gt; Preferences -&gt; SQL Editor -&gt; SQL Editor</a:t>
            </a:r>
          </a:p>
          <a:p>
            <a:pPr algn="just" eaLnBrk="1" hangingPunct="1">
              <a:buNone/>
            </a:pPr>
            <a:r>
              <a:rPr lang="en-US" sz="1400" b="0" i="0" dirty="0"/>
              <a:t>Remover Safe Updates (rejects UPDATEs and DELETEs with no restrictions.</a:t>
            </a:r>
          </a:p>
          <a:p>
            <a:pPr algn="just" eaLnBrk="1" hangingPunct="1">
              <a:buNone/>
            </a:pPr>
            <a:br>
              <a:rPr lang="en-US" sz="1400" dirty="0"/>
            </a:br>
            <a:endParaRPr lang="pt-BR" sz="140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DELETE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CA9815-3468-435D-85C2-CB6B4D52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3196"/>
            <a:ext cx="6911752" cy="34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353425" cy="4824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Permite a exclusão de um ou mais registros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DELETE FROM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&lt;nome-tabela&gt;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	[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&lt;condição&gt;]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0982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569647" cy="52562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200" i="0" dirty="0">
                <a:solidFill>
                  <a:schemeClr val="bg2"/>
                </a:solidFill>
              </a:rPr>
              <a:t>Exemplos: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delete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cargo2  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nm_cargo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= 'DIRETOR FINANCEIRO';</a:t>
            </a:r>
          </a:p>
          <a:p>
            <a:pPr eaLnBrk="1" hangingPunct="1">
              <a:buNone/>
              <a:defRPr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9363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001757C-99A8-45BF-B86C-385C811E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i="0" dirty="0"/>
              <a:t>DRS (</a:t>
            </a:r>
            <a:r>
              <a:rPr lang="pt-BR" altLang="pt-BR" sz="2000" i="0" dirty="0" err="1"/>
              <a:t>Select</a:t>
            </a:r>
            <a:r>
              <a:rPr lang="pt-BR" altLang="pt-BR" sz="2000" i="0" dirty="0"/>
              <a:t>)</a:t>
            </a:r>
          </a:p>
          <a:p>
            <a:endParaRPr lang="pt-BR" altLang="pt-BR" sz="2000" i="0" dirty="0"/>
          </a:p>
          <a:p>
            <a:r>
              <a:rPr lang="pt-BR" altLang="pt-BR" sz="2000" i="0" dirty="0"/>
              <a:t>DML (ENTRADA/SAÍDA)</a:t>
            </a:r>
          </a:p>
          <a:p>
            <a:endParaRPr lang="pt-BR" altLang="pt-BR" sz="2000" i="0" dirty="0"/>
          </a:p>
          <a:p>
            <a:pPr lvl="1"/>
            <a:r>
              <a:rPr lang="pt-BR" altLang="pt-BR" sz="2000" i="0" dirty="0"/>
              <a:t>INSERT</a:t>
            </a:r>
          </a:p>
          <a:p>
            <a:endParaRPr lang="pt-BR" altLang="pt-BR" sz="2000" i="0" dirty="0"/>
          </a:p>
          <a:p>
            <a:pPr lvl="1"/>
            <a:r>
              <a:rPr lang="pt-BR" altLang="pt-BR" sz="2000" i="0" dirty="0"/>
              <a:t>DELETE</a:t>
            </a:r>
          </a:p>
          <a:p>
            <a:endParaRPr lang="pt-BR" altLang="pt-BR" sz="2000" i="0" dirty="0"/>
          </a:p>
          <a:p>
            <a:pPr lvl="1"/>
            <a:r>
              <a:rPr lang="pt-BR" altLang="pt-BR" sz="2000" i="0" dirty="0"/>
              <a:t>UPDATE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7993062" cy="48974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DRS (Data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Statement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pt-BR" b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SELECT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Serve para pesquisar e apresentar dados já armazenados no banco de dados.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Sua estrutura é baseada no conceito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		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selecione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algo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	     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 algum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lugar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	     onde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valem as restrições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DRS</a:t>
            </a:r>
          </a:p>
        </p:txBody>
      </p:sp>
    </p:spTree>
    <p:extLst>
      <p:ext uri="{BB962C8B-B14F-4D97-AF65-F5344CB8AC3E}">
        <p14:creationId xmlns:p14="http://schemas.microsoft.com/office/powerpoint/2010/main" val="21132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836613"/>
            <a:ext cx="8712967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/>
              <a:t>	</a:t>
            </a:r>
            <a:r>
              <a:rPr lang="pt-BR" sz="2000" i="0" dirty="0">
                <a:latin typeface="Courier New" pitchFamily="49" charset="0"/>
              </a:rPr>
              <a:t>SELECT [ DISTINCT | ALL ] { </a:t>
            </a:r>
            <a:r>
              <a:rPr lang="en-US" sz="2000" i="0" dirty="0">
                <a:latin typeface="Courier New" pitchFamily="49" charset="0"/>
              </a:rPr>
              <a:t>* |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  [,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, … ]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i="0" dirty="0">
                <a:latin typeface="Courier New" pitchFamily="49" charset="0"/>
              </a:rPr>
              <a:t>   	</a:t>
            </a:r>
            <a:r>
              <a:rPr lang="pt-BR" sz="2000" i="0" dirty="0">
                <a:latin typeface="Courier New" pitchFamily="49" charset="0"/>
              </a:rPr>
              <a:t>FROM tabela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>
                <a:latin typeface="Courier New" pitchFamily="49" charset="0"/>
              </a:rPr>
              <a:t>	    [ WHERE condição ]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>
                <a:latin typeface="Courier New" pitchFamily="49" charset="0"/>
              </a:rPr>
              <a:t>	    [ </a:t>
            </a:r>
            <a:r>
              <a:rPr lang="en-US" sz="2000" i="0" dirty="0">
                <a:latin typeface="Courier New" pitchFamily="49" charset="0"/>
              </a:rPr>
              <a:t>ORDER BY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 [,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, ... ] ]</a:t>
            </a:r>
            <a:endParaRPr lang="pt-BR" sz="2000" i="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pt-BR" sz="1600" b="0" i="0" dirty="0"/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dirty="0">
                <a:latin typeface="Calibri" pitchFamily="34" charset="0"/>
                <a:cs typeface="Calibri" pitchFamily="34" charset="0"/>
              </a:rPr>
              <a:t>Onde: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SELECT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especifica as colunas (campos) desejadas na pesquisa.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DISTINCT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não mostra eventuais valores repetidos de colunas.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ALL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mostra todos os valores, mesmo que repetidos. Esse é o padrão se o DISTINCT não for definido. Portanto, não precisamos escrevê-lo.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dirty="0">
                <a:latin typeface="Calibri" pitchFamily="34" charset="0"/>
                <a:cs typeface="Calibri" pitchFamily="34" charset="0"/>
              </a:rPr>
              <a:t>*: 		indica que devem ser mostradas todas as colunas da tabela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FROM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determina em que tabelas serão efetuadas estas pesquisas.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WHERE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condição para que se execute a pesquisa (filtra dados).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ORDER BY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especifica em que ordem deverá ser apresentada a pesquisa desejada – por qual campo estará ordenada (de forma crescente ou decrescente).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16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9330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424862" cy="4824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u="sng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Exemplos:</a:t>
            </a:r>
          </a:p>
          <a:p>
            <a:pPr eaLnBrk="1" hangingPunct="1">
              <a:buFont typeface="Wingdings" pitchFamily="2" charset="2"/>
              <a:buNone/>
            </a:pPr>
            <a:endParaRPr lang="pt-BR" i="0" u="sng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1) Retorna todas as colunas e registros da tabela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*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base_depto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2) Retorna as colunas especificadas e todos os registros da tabela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base_depto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   </a:t>
            </a:r>
            <a:endParaRPr lang="pt-BR" sz="18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36570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48974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DML (Data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Manipulation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São comandos para modificar o conteúdo das tabelas.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Com eles, podemos inserir e excluir registros (linhas), além de alterar campos (colunas).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8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5695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569325" cy="41052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Permite a inclusão de um registro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INSERT INTO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 &lt;nome-tabela&gt;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   [(&lt;nome-coluna&gt;, [&lt;nome-coluna&gt;])]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VALUES 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(&lt;relação dos valores a serem incluídos&gt;)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63646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594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2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 – Exemplo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Inserindo informações na tabela Departamento: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INSERT INTO DEPTO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 (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cd_depto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nm_depto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nm_unidade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VALUES 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(001,'DIRETORIA','RIO');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16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COMMIT;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6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Lembre-se que COMMIT “grava” e ROLLBACK cancela, mas se sair sem “</a:t>
            </a:r>
            <a:r>
              <a:rPr lang="pt-BR" sz="16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comitar</a:t>
            </a:r>
            <a:r>
              <a:rPr lang="pt-BR" sz="16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” equivale a um ROLLBACK!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Consultando os dados inseridos na tabela Departamento...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DEPTO;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0786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353425" cy="4824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Alterar conteúdo de colunas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Permite a alteração do conteúdo de um ou mais colunas pertencentes a um ou mais registros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UPDATE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&lt;nome-tabela&gt;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SET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&lt;nome-coluna&gt; = &lt;novo conteúdo para o campo&gt;    [,&lt;nome-coluna&gt; = &lt;novo conteúdo para o campo&gt;]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[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&lt;condição&gt;]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4182556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245</Words>
  <Application>Microsoft Office PowerPoint</Application>
  <PresentationFormat>Papel Carta (216 x 279 mm)</PresentationFormat>
  <Paragraphs>138</Paragraphs>
  <Slides>14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454</cp:revision>
  <dcterms:created xsi:type="dcterms:W3CDTF">1999-05-02T13:25:21Z</dcterms:created>
  <dcterms:modified xsi:type="dcterms:W3CDTF">2019-04-28T22:11:54Z</dcterms:modified>
</cp:coreProperties>
</file>