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57"/>
  </p:notesMasterIdLst>
  <p:sldIdLst>
    <p:sldId id="256" r:id="rId3"/>
    <p:sldId id="257" r:id="rId4"/>
    <p:sldId id="312" r:id="rId5"/>
    <p:sldId id="313" r:id="rId6"/>
    <p:sldId id="315" r:id="rId7"/>
    <p:sldId id="400" r:id="rId8"/>
    <p:sldId id="401" r:id="rId9"/>
    <p:sldId id="403" r:id="rId10"/>
    <p:sldId id="404" r:id="rId11"/>
    <p:sldId id="405" r:id="rId12"/>
    <p:sldId id="406" r:id="rId13"/>
    <p:sldId id="410" r:id="rId14"/>
    <p:sldId id="317" r:id="rId15"/>
    <p:sldId id="411" r:id="rId16"/>
    <p:sldId id="412" r:id="rId17"/>
    <p:sldId id="413" r:id="rId18"/>
    <p:sldId id="414" r:id="rId19"/>
    <p:sldId id="415" r:id="rId20"/>
    <p:sldId id="416" r:id="rId21"/>
    <p:sldId id="417" r:id="rId22"/>
    <p:sldId id="418" r:id="rId23"/>
    <p:sldId id="327" r:id="rId24"/>
    <p:sldId id="328" r:id="rId25"/>
    <p:sldId id="329" r:id="rId26"/>
    <p:sldId id="330" r:id="rId27"/>
    <p:sldId id="331" r:id="rId28"/>
    <p:sldId id="332" r:id="rId29"/>
    <p:sldId id="333" r:id="rId30"/>
    <p:sldId id="334" r:id="rId31"/>
    <p:sldId id="335" r:id="rId32"/>
    <p:sldId id="336" r:id="rId33"/>
    <p:sldId id="407" r:id="rId34"/>
    <p:sldId id="340" r:id="rId35"/>
    <p:sldId id="341" r:id="rId36"/>
    <p:sldId id="342" r:id="rId37"/>
    <p:sldId id="343" r:id="rId38"/>
    <p:sldId id="344" r:id="rId39"/>
    <p:sldId id="345" r:id="rId40"/>
    <p:sldId id="346" r:id="rId41"/>
    <p:sldId id="359" r:id="rId42"/>
    <p:sldId id="360" r:id="rId43"/>
    <p:sldId id="408" r:id="rId44"/>
    <p:sldId id="361" r:id="rId45"/>
    <p:sldId id="362" r:id="rId46"/>
    <p:sldId id="363" r:id="rId47"/>
    <p:sldId id="347" r:id="rId48"/>
    <p:sldId id="348" r:id="rId49"/>
    <p:sldId id="349" r:id="rId50"/>
    <p:sldId id="350" r:id="rId51"/>
    <p:sldId id="351" r:id="rId52"/>
    <p:sldId id="409" r:id="rId53"/>
    <p:sldId id="372" r:id="rId54"/>
    <p:sldId id="397" r:id="rId55"/>
    <p:sldId id="399" r:id="rId56"/>
  </p:sldIdLst>
  <p:sldSz cx="9144000" cy="6858000" type="screen4x3"/>
  <p:notesSz cx="7315200" cy="9601200"/>
  <p:defaultTex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80" autoAdjust="0"/>
  </p:normalViewPr>
  <p:slideViewPr>
    <p:cSldViewPr>
      <p:cViewPr varScale="1">
        <p:scale>
          <a:sx n="101" d="100"/>
          <a:sy n="101" d="100"/>
        </p:scale>
        <p:origin x="29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pt-BR"/>
          </a:p>
        </p:txBody>
      </p:sp>
      <p:sp>
        <p:nvSpPr>
          <p:cNvPr id="3" name="Espaço Reservado para Data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F1AE73BD-1E96-4249-B75E-A08953E0AB99}" type="datetimeFigureOut">
              <a:rPr lang="pt-BR"/>
              <a:pPr>
                <a:defRPr/>
              </a:pPr>
              <a:t>28/04/2019</a:t>
            </a:fld>
            <a:endParaRPr lang="pt-BR"/>
          </a:p>
        </p:txBody>
      </p:sp>
      <p:sp>
        <p:nvSpPr>
          <p:cNvPr id="4" name="Espaço Reservado para Imagem de Slide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pt-BR" noProof="0"/>
          </a:p>
        </p:txBody>
      </p:sp>
      <p:sp>
        <p:nvSpPr>
          <p:cNvPr id="5" name="Espaço Reservado para Anotações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pt-BR"/>
          </a:p>
        </p:txBody>
      </p:sp>
      <p:sp>
        <p:nvSpPr>
          <p:cNvPr id="7" name="Espaço Reservado para Número de Slide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73A8C9F1-408F-469A-BBEE-034C350933D2}" type="slidenum">
              <a:rPr lang="pt-BR"/>
              <a:pPr>
                <a:defRPr/>
              </a:pPr>
              <a:t>‹nº›</a:t>
            </a:fld>
            <a:endParaRPr lang="pt-BR"/>
          </a:p>
        </p:txBody>
      </p:sp>
    </p:spTree>
    <p:extLst>
      <p:ext uri="{BB962C8B-B14F-4D97-AF65-F5344CB8AC3E}">
        <p14:creationId xmlns:p14="http://schemas.microsoft.com/office/powerpoint/2010/main" val="29174238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053199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lvl1pPr>
              <a:defRPr/>
            </a:lvl1pPr>
          </a:lstStyle>
          <a:p>
            <a:pPr>
              <a:defRPr/>
            </a:pPr>
            <a:fld id="{E168AC34-1B8F-4A21-A42B-1A83E9A7C783}" type="datetimeFigureOut">
              <a:rPr lang="pt-BR"/>
              <a:pPr>
                <a:defRPr/>
              </a:pPr>
              <a:t>28/04/2019</a:t>
            </a:fld>
            <a:endParaRPr lang="pt-BR"/>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pt-BR"/>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0DF47B28-4A30-4347-B57F-2577C1261053}" type="slidenum">
              <a:rPr lang="pt-BR"/>
              <a:pPr>
                <a:defRPr/>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lvl1pPr>
              <a:defRPr/>
            </a:lvl1pPr>
          </a:lstStyle>
          <a:p>
            <a:pPr>
              <a:defRPr/>
            </a:pPr>
            <a:fld id="{9C88006A-8749-4448-A4F7-EA151DC615AE}" type="datetimeFigureOut">
              <a:rPr lang="pt-BR"/>
              <a:pPr>
                <a:defRPr/>
              </a:pPr>
              <a:t>28/04/2019</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0792B3FB-98F6-498C-89E8-4A5847507D30}" type="slidenum">
              <a:rPr lang="pt-BR"/>
              <a:pPr>
                <a:defRPr/>
              </a:pPr>
              <a:t>‹nº›</a:t>
            </a:fld>
            <a:endParaRPr lang="pt-B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lvl1pPr>
              <a:defRPr/>
            </a:lvl1pPr>
          </a:lstStyle>
          <a:p>
            <a:pPr>
              <a:defRPr/>
            </a:pPr>
            <a:fld id="{301F9F58-C403-4667-B7A3-93F8CE10E77C}" type="datetimeFigureOut">
              <a:rPr lang="pt-BR"/>
              <a:pPr>
                <a:defRPr/>
              </a:pPr>
              <a:t>28/04/2019</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E1A3AB10-86B4-493C-859A-A8A2A7DD8123}" type="slidenum">
              <a:rPr lang="pt-BR"/>
              <a:pPr>
                <a:defRPr/>
              </a:pPr>
              <a:t>‹nº›</a:t>
            </a:fld>
            <a:endParaRPr lang="pt-B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ítulo e conteúd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a:xfrm>
            <a:off x="457200" y="6356350"/>
            <a:ext cx="2133600" cy="365125"/>
          </a:xfrm>
          <a:prstGeom prst="rect">
            <a:avLst/>
          </a:prstGeom>
        </p:spPr>
        <p:txBody>
          <a:bodyPr/>
          <a:lstStyle>
            <a:lvl1pPr>
              <a:defRPr/>
            </a:lvl1pPr>
          </a:lstStyle>
          <a:p>
            <a:pPr>
              <a:defRPr/>
            </a:pPr>
            <a:fld id="{200A6C97-0B3C-4209-AFBF-22D293A429DB}" type="datetime1">
              <a:rPr lang="pt-BR"/>
              <a:pPr>
                <a:defRPr/>
              </a:pPr>
              <a:t>28/04/2019</a:t>
            </a:fld>
            <a:endParaRPr lang="pt-BR"/>
          </a:p>
        </p:txBody>
      </p:sp>
      <p:sp>
        <p:nvSpPr>
          <p:cNvPr id="3" name="Espaço Reservado para Número de Slide 5"/>
          <p:cNvSpPr>
            <a:spLocks noGrp="1"/>
          </p:cNvSpPr>
          <p:nvPr>
            <p:ph type="sldNum" sz="quarter" idx="11"/>
          </p:nvPr>
        </p:nvSpPr>
        <p:spPr>
          <a:xfrm>
            <a:off x="6553200" y="6356350"/>
            <a:ext cx="2133600" cy="365125"/>
          </a:xfrm>
          <a:prstGeom prst="rect">
            <a:avLst/>
          </a:prstGeom>
        </p:spPr>
        <p:txBody>
          <a:bodyPr/>
          <a:lstStyle>
            <a:lvl1pPr>
              <a:defRPr/>
            </a:lvl1pPr>
          </a:lstStyle>
          <a:p>
            <a:fld id="{D829D3CD-1B03-4558-8588-664722A6E6B6}" type="slidenum">
              <a:rPr lang="pt-BR" altLang="pt-BR"/>
              <a:pPr/>
              <a:t>‹nº›</a:t>
            </a:fld>
            <a:endParaRPr lang="pt-BR" altLang="pt-BR"/>
          </a:p>
        </p:txBody>
      </p:sp>
    </p:spTree>
    <p:extLst>
      <p:ext uri="{BB962C8B-B14F-4D97-AF65-F5344CB8AC3E}">
        <p14:creationId xmlns:p14="http://schemas.microsoft.com/office/powerpoint/2010/main" val="187271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lvl1pPr>
              <a:defRPr/>
            </a:lvl1pPr>
          </a:lstStyle>
          <a:p>
            <a:pPr>
              <a:defRPr/>
            </a:pPr>
            <a:fld id="{10096A4A-0A6F-43AC-9AE4-98399F485DB3}" type="datetimeFigureOut">
              <a:rPr lang="pt-BR"/>
              <a:pPr>
                <a:defRPr/>
              </a:pPr>
              <a:t>28/04/2019</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7519069F-AF93-485F-A8A0-655D13F4858C}" type="slidenum">
              <a:rPr lang="pt-BR"/>
              <a:pPr>
                <a:defRPr/>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idx="1"/>
          </p:nvPr>
        </p:nvSpPr>
        <p:spPr>
          <a:xfrm>
            <a:off x="457200" y="1600200"/>
            <a:ext cx="8229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lvl1pPr>
              <a:defRPr/>
            </a:lvl1pPr>
          </a:lstStyle>
          <a:p>
            <a:pPr>
              <a:defRPr/>
            </a:pPr>
            <a:fld id="{4B967847-5845-4056-A5A1-F8800039C9D8}" type="datetimeFigureOut">
              <a:rPr lang="pt-BR"/>
              <a:pPr>
                <a:defRPr/>
              </a:pPr>
              <a:t>28/04/2019</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F92F32E-5195-44C9-9C00-6B2C1C4C7686}" type="slidenum">
              <a:rPr lang="pt-BR"/>
              <a:pPr>
                <a:defRPr/>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do texto mestre</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lvl1pPr>
              <a:defRPr/>
            </a:lvl1pPr>
          </a:lstStyle>
          <a:p>
            <a:pPr>
              <a:defRPr/>
            </a:pPr>
            <a:fld id="{634F2668-23DA-40BF-A966-D6E47A6BEFA9}" type="datetimeFigureOut">
              <a:rPr lang="pt-BR"/>
              <a:pPr>
                <a:defRPr/>
              </a:pPr>
              <a:t>28/04/2019</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B8EE211-58B3-4322-822E-7B9571AEE2DE}" type="slidenum">
              <a:rPr lang="pt-BR"/>
              <a:pPr>
                <a:defRPr/>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lvl1pPr>
              <a:defRPr/>
            </a:lvl1pPr>
          </a:lstStyle>
          <a:p>
            <a:pPr>
              <a:defRPr/>
            </a:pPr>
            <a:fld id="{D1DB9B42-64EF-40BF-A041-D76868D8C8C5}" type="datetimeFigureOut">
              <a:rPr lang="pt-BR"/>
              <a:pPr>
                <a:defRPr/>
              </a:pPr>
              <a:t>28/04/2019</a:t>
            </a:fld>
            <a:endParaRPr lang="pt-BR"/>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pt-BR"/>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EF947D7-693C-47AF-9F0C-0C5BC5AA621C}" type="slidenum">
              <a:rPr lang="pt-BR"/>
              <a:pPr>
                <a:defRPr/>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a:xfrm>
            <a:off x="457200" y="6356350"/>
            <a:ext cx="2133600" cy="365125"/>
          </a:xfrm>
          <a:prstGeom prst="rect">
            <a:avLst/>
          </a:prstGeom>
        </p:spPr>
        <p:txBody>
          <a:bodyPr/>
          <a:lstStyle>
            <a:lvl1pPr>
              <a:defRPr/>
            </a:lvl1pPr>
          </a:lstStyle>
          <a:p>
            <a:pPr>
              <a:defRPr/>
            </a:pPr>
            <a:fld id="{C2CE551B-C144-4A38-B140-C93745980C4B}" type="datetimeFigureOut">
              <a:rPr lang="pt-BR"/>
              <a:pPr>
                <a:defRPr/>
              </a:pPr>
              <a:t>28/04/2019</a:t>
            </a:fld>
            <a:endParaRPr lang="pt-BR"/>
          </a:p>
        </p:txBody>
      </p:sp>
      <p:sp>
        <p:nvSpPr>
          <p:cNvPr id="8" name="Espaço Reservado para Rodapé 7"/>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pt-BR"/>
          </a:p>
        </p:txBody>
      </p:sp>
      <p:sp>
        <p:nvSpPr>
          <p:cNvPr id="9" name="Espaço Reservado para Número de Slide 8"/>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23181AD1-A094-4A0E-A444-6EF50BF4A1E8}" type="slidenum">
              <a:rPr lang="pt-BR"/>
              <a:pPr>
                <a:defRPr/>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Data 2"/>
          <p:cNvSpPr>
            <a:spLocks noGrp="1"/>
          </p:cNvSpPr>
          <p:nvPr>
            <p:ph type="dt" sz="half" idx="10"/>
          </p:nvPr>
        </p:nvSpPr>
        <p:spPr>
          <a:xfrm>
            <a:off x="457200" y="6356350"/>
            <a:ext cx="2133600" cy="365125"/>
          </a:xfrm>
          <a:prstGeom prst="rect">
            <a:avLst/>
          </a:prstGeom>
        </p:spPr>
        <p:txBody>
          <a:bodyPr/>
          <a:lstStyle>
            <a:lvl1pPr>
              <a:defRPr/>
            </a:lvl1pPr>
          </a:lstStyle>
          <a:p>
            <a:pPr>
              <a:defRPr/>
            </a:pPr>
            <a:fld id="{2CAB8A11-6C47-471D-A9CA-B50C9073F25E}" type="datetimeFigureOut">
              <a:rPr lang="pt-BR"/>
              <a:pPr>
                <a:defRPr/>
              </a:pPr>
              <a:t>28/04/2019</a:t>
            </a:fld>
            <a:endParaRPr lang="pt-BR"/>
          </a:p>
        </p:txBody>
      </p:sp>
      <p:sp>
        <p:nvSpPr>
          <p:cNvPr id="4" name="Espaço Reservado para Rodapé 3"/>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pt-BR"/>
          </a:p>
        </p:txBody>
      </p:sp>
      <p:sp>
        <p:nvSpPr>
          <p:cNvPr id="5" name="Espaço Reservado para Número de Slide 4"/>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24005051-CCDC-4C38-A1AA-B79E1B38D385}" type="slidenum">
              <a:rPr lang="pt-BR"/>
              <a:pPr>
                <a:defRPr/>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a:xfrm>
            <a:off x="457200" y="6356350"/>
            <a:ext cx="2133600" cy="365125"/>
          </a:xfrm>
          <a:prstGeom prst="rect">
            <a:avLst/>
          </a:prstGeom>
        </p:spPr>
        <p:txBody>
          <a:bodyPr/>
          <a:lstStyle>
            <a:lvl1pPr>
              <a:defRPr/>
            </a:lvl1pPr>
          </a:lstStyle>
          <a:p>
            <a:pPr>
              <a:defRPr/>
            </a:pPr>
            <a:fld id="{0C9C73D4-DDB6-449E-A09A-C3EE1D9032FF}" type="datetimeFigureOut">
              <a:rPr lang="pt-BR"/>
              <a:pPr>
                <a:defRPr/>
              </a:pPr>
              <a:t>28/04/2019</a:t>
            </a:fld>
            <a:endParaRPr lang="pt-BR"/>
          </a:p>
        </p:txBody>
      </p:sp>
      <p:sp>
        <p:nvSpPr>
          <p:cNvPr id="3" name="Espaço Reservado para Rodapé 2"/>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pt-BR"/>
          </a:p>
        </p:txBody>
      </p:sp>
      <p:sp>
        <p:nvSpPr>
          <p:cNvPr id="4" name="Espaço Reservado para Número de Slide 3"/>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7570A981-7F09-4AD8-B9AF-E026AB691A5F}" type="slidenum">
              <a:rPr lang="pt-BR"/>
              <a:pPr>
                <a:defRPr/>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lvl1pPr>
              <a:defRPr/>
            </a:lvl1pPr>
          </a:lstStyle>
          <a:p>
            <a:pPr>
              <a:defRPr/>
            </a:pPr>
            <a:fld id="{12A7B901-2F4A-4D4E-83B5-AA6DE48C0C2C}" type="datetimeFigureOut">
              <a:rPr lang="pt-BR"/>
              <a:pPr>
                <a:defRPr/>
              </a:pPr>
              <a:t>28/04/2019</a:t>
            </a:fld>
            <a:endParaRPr lang="pt-BR"/>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pt-BR"/>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DCEBB07E-8BEE-444E-BBC5-3D8D5E764E84}" type="slidenum">
              <a:rPr lang="pt-BR"/>
              <a:pPr>
                <a:defRPr/>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DDFF66E4-9FDA-473B-BEC6-5A1670902E17}"/>
              </a:ext>
            </a:extLst>
          </p:cNvPr>
          <p:cNvPicPr>
            <a:picLocks noChangeAspect="1"/>
          </p:cNvPicPr>
          <p:nvPr userDrawn="1"/>
        </p:nvPicPr>
        <p:blipFill>
          <a:blip r:embed="rId3"/>
          <a:stretch>
            <a:fillRect/>
          </a:stretch>
        </p:blipFill>
        <p:spPr>
          <a:xfrm>
            <a:off x="12665" y="0"/>
            <a:ext cx="9118670" cy="6858000"/>
          </a:xfrm>
          <a:prstGeom prst="rect">
            <a:avLst/>
          </a:prstGeom>
        </p:spPr>
      </p:pic>
    </p:spTree>
  </p:cSld>
  <p:clrMap bg1="lt1" tx1="dk1" bg2="lt2" tx2="dk2" accent1="accent1" accent2="accent2" accent3="accent3" accent4="accent4" accent5="accent5" accent6="accent6" hlink="hlink" folHlink="folHlink"/>
  <p:sldLayoutIdLst>
    <p:sldLayoutId id="2147483914" r:id="rId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Box 7">
            <a:extLst>
              <a:ext uri="{FF2B5EF4-FFF2-40B4-BE49-F238E27FC236}">
                <a16:creationId xmlns:a16="http://schemas.microsoft.com/office/drawing/2014/main" id="{A7AD84F5-C526-4A47-A716-66A9AB784DFA}"/>
              </a:ext>
            </a:extLst>
          </p:cNvPr>
          <p:cNvSpPr txBox="1"/>
          <p:nvPr userDrawn="1"/>
        </p:nvSpPr>
        <p:spPr>
          <a:xfrm>
            <a:off x="6660232" y="6567938"/>
            <a:ext cx="862149" cy="276999"/>
          </a:xfrm>
          <a:prstGeom prst="rect">
            <a:avLst/>
          </a:prstGeom>
          <a:noFill/>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fld id="{A8B614E7-2400-45CE-848D-BA84F4236734}" type="slidenum">
              <a:rPr lang="en-US" altLang="pt-BR" sz="1200">
                <a:solidFill>
                  <a:schemeClr val="bg1"/>
                </a:solidFill>
                <a:latin typeface="Gotham-Bold"/>
                <a:ea typeface="Gotham-Bold"/>
                <a:cs typeface="Gotham-Bold"/>
              </a:rPr>
              <a:pPr algn="r"/>
              <a:t>‹nº›</a:t>
            </a:fld>
            <a:endParaRPr lang="en-US" altLang="pt-BR" sz="1200" dirty="0">
              <a:solidFill>
                <a:schemeClr val="bg1"/>
              </a:solidFill>
              <a:latin typeface="Gotham-Bold"/>
              <a:ea typeface="Gotham-Bold"/>
              <a:cs typeface="Gotham-Bold"/>
            </a:endParaRPr>
          </a:p>
        </p:txBody>
      </p:sp>
      <p:pic>
        <p:nvPicPr>
          <p:cNvPr id="2" name="Imagem 1">
            <a:extLst>
              <a:ext uri="{FF2B5EF4-FFF2-40B4-BE49-F238E27FC236}">
                <a16:creationId xmlns:a16="http://schemas.microsoft.com/office/drawing/2014/main" id="{FCC2A2E5-40E5-414B-97C7-839A9340E726}"/>
              </a:ext>
            </a:extLst>
          </p:cNvPr>
          <p:cNvPicPr>
            <a:picLocks noChangeAspect="1"/>
          </p:cNvPicPr>
          <p:nvPr userDrawn="1"/>
        </p:nvPicPr>
        <p:blipFill>
          <a:blip r:embed="rId14"/>
          <a:stretch>
            <a:fillRect/>
          </a:stretch>
        </p:blipFill>
        <p:spPr>
          <a:xfrm>
            <a:off x="12665" y="0"/>
            <a:ext cx="9118670" cy="6858000"/>
          </a:xfrm>
          <a:prstGeom prst="rect">
            <a:avLst/>
          </a:prstGeom>
        </p:spPr>
      </p:pic>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download.oracle.com/docs/cd/B28359_01/server.111/b28318/datatype.htm" TargetMode="External"/><Relationship Id="rId2" Type="http://schemas.openxmlformats.org/officeDocument/2006/relationships/hyperlink" Target="http://download.oracle.com/docs/cd/B19306_01/server.102/b14220/datatype.htm" TargetMode="External"/><Relationship Id="rId1" Type="http://schemas.openxmlformats.org/officeDocument/2006/relationships/slideLayout" Target="../slideLayouts/slideLayout8.xml"/><Relationship Id="rId4" Type="http://schemas.openxmlformats.org/officeDocument/2006/relationships/hyperlink" Target="http://download-east.oracle.com/docs/cd/B19306_01/server.102/b14200/sql_elements001.ht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323528" y="1988840"/>
            <a:ext cx="8207375" cy="3493264"/>
          </a:xfrm>
          <a:prstGeom prst="rect">
            <a:avLst/>
          </a:prstGeom>
          <a:noFill/>
          <a:ln w="9525">
            <a:noFill/>
            <a:miter lim="800000"/>
            <a:headEnd/>
            <a:tailEnd/>
          </a:ln>
        </p:spPr>
        <p:txBody>
          <a:bodyPr bIns="0">
            <a:spAutoFit/>
          </a:bodyPr>
          <a:lstStyle/>
          <a:p>
            <a:pPr algn="ctr" eaLnBrk="0" hangingPunct="0"/>
            <a:r>
              <a:rPr lang="pt-BR" sz="2800" b="1" dirty="0">
                <a:latin typeface="Square721 BT" pitchFamily="34" charset="0"/>
              </a:rPr>
              <a:t> </a:t>
            </a:r>
          </a:p>
          <a:p>
            <a:pPr algn="ctr" eaLnBrk="0" hangingPunct="0"/>
            <a:endParaRPr lang="pt-BR" sz="2800" b="1" dirty="0">
              <a:latin typeface="Square721 BT" pitchFamily="34" charset="0"/>
            </a:endParaRPr>
          </a:p>
          <a:p>
            <a:pPr algn="ctr" eaLnBrk="0" hangingPunct="0"/>
            <a:r>
              <a:rPr lang="pt-BR" sz="2800" b="1" dirty="0">
                <a:latin typeface="Square721 BT"/>
                <a:ea typeface="Segoe UI Emoji" panose="020B0502040204020203" pitchFamily="34" charset="0"/>
              </a:rPr>
              <a:t>SQL – Conceituação</a:t>
            </a:r>
            <a:endParaRPr lang="pt-BR" sz="2800" dirty="0">
              <a:latin typeface="Square721 BT"/>
              <a:ea typeface="Segoe UI Emoji" panose="020B0502040204020203" pitchFamily="34" charset="0"/>
            </a:endParaRPr>
          </a:p>
          <a:p>
            <a:pPr eaLnBrk="0" hangingPunct="0"/>
            <a:endParaRPr lang="pt-BR" sz="2800" dirty="0">
              <a:latin typeface="Square721 BT" pitchFamily="34" charset="0"/>
            </a:endParaRPr>
          </a:p>
          <a:p>
            <a:pPr eaLnBrk="0" hangingPunct="0"/>
            <a:endParaRPr lang="pt-BR" sz="2800" dirty="0">
              <a:latin typeface="Square721 BT" pitchFamily="34" charset="0"/>
            </a:endParaRPr>
          </a:p>
          <a:p>
            <a:pPr eaLnBrk="0" hangingPunct="0"/>
            <a:endParaRPr lang="pt-BR" sz="2800" dirty="0">
              <a:latin typeface="Square721 BT" pitchFamily="34" charset="0"/>
            </a:endParaRPr>
          </a:p>
          <a:p>
            <a:pPr eaLnBrk="0" hangingPunct="0"/>
            <a:endParaRPr lang="pt-BR" sz="2800" dirty="0">
              <a:latin typeface="Square721 BT" pitchFamily="34" charset="0"/>
            </a:endParaRPr>
          </a:p>
          <a:p>
            <a:pPr eaLnBrk="0" hangingPunct="0"/>
            <a:endParaRPr lang="pt-BR" sz="2800" dirty="0">
              <a:latin typeface="Square721 BT" pitchFamily="34" charset="0"/>
            </a:endParaRPr>
          </a:p>
        </p:txBody>
      </p:sp>
      <p:sp>
        <p:nvSpPr>
          <p:cNvPr id="4" name="Título 1">
            <a:extLst>
              <a:ext uri="{FF2B5EF4-FFF2-40B4-BE49-F238E27FC236}">
                <a16:creationId xmlns:a16="http://schemas.microsoft.com/office/drawing/2014/main" id="{FB50A12B-CA2E-412C-9D0E-18C4D26A5C58}"/>
              </a:ext>
            </a:extLst>
          </p:cNvPr>
          <p:cNvSpPr txBox="1">
            <a:spLocks/>
          </p:cNvSpPr>
          <p:nvPr/>
        </p:nvSpPr>
        <p:spPr>
          <a:xfrm>
            <a:off x="758503" y="1253827"/>
            <a:ext cx="7772400" cy="147002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pt-BR"/>
              <a:t>Data Base Essentials</a:t>
            </a:r>
            <a:endParaRPr lang="pt-B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0" y="0"/>
            <a:ext cx="4716016" cy="461665"/>
          </a:xfrm>
          <a:prstGeom prst="rect">
            <a:avLst/>
          </a:prstGeom>
          <a:noFill/>
        </p:spPr>
        <p:txBody>
          <a:bodyPr wrap="square" rtlCol="0">
            <a:spAutoFit/>
          </a:bodyPr>
          <a:lstStyle/>
          <a:p>
            <a:r>
              <a:rPr lang="pt-BR" sz="2400" i="0" dirty="0">
                <a:latin typeface="+mn-lt"/>
              </a:rPr>
              <a:t>Nomenclatura – Como nomear?</a:t>
            </a:r>
          </a:p>
        </p:txBody>
      </p:sp>
      <p:sp>
        <p:nvSpPr>
          <p:cNvPr id="6" name="Rectangle 1"/>
          <p:cNvSpPr>
            <a:spLocks noChangeArrowheads="1"/>
          </p:cNvSpPr>
          <p:nvPr/>
        </p:nvSpPr>
        <p:spPr bwMode="auto">
          <a:xfrm>
            <a:off x="314338" y="1268760"/>
            <a:ext cx="8515324"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chemeClr val="tx1"/>
                </a:solidFill>
                <a:effectLst/>
                <a:latin typeface="+mn-lt"/>
              </a:rPr>
              <a:t>Algumas vantagens da </a:t>
            </a:r>
            <a:r>
              <a:rPr lang="pt-BR" altLang="pt-BR" sz="2000" dirty="0">
                <a:latin typeface="+mn-lt"/>
              </a:rPr>
              <a:t>notação húngara e suas variações</a:t>
            </a:r>
            <a:r>
              <a:rPr kumimoji="0" lang="pt-BR" altLang="pt-BR" sz="2000"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2000" b="0" i="0" u="none" strike="noStrike" cap="none" normalizeH="0" baseline="0" dirty="0">
                <a:ln>
                  <a:noFill/>
                </a:ln>
                <a:solidFill>
                  <a:schemeClr val="tx1"/>
                </a:solidFill>
                <a:effectLst/>
                <a:latin typeface="+mn-lt"/>
              </a:rPr>
              <a:t> Os nomes em mnemônicos são utilizados num senso muito específico. “</a:t>
            </a:r>
            <a:r>
              <a:rPr kumimoji="0" lang="pt-BR" altLang="pt-BR" sz="2000" b="0" i="0" u="none" strike="noStrike" cap="none" normalizeH="0" baseline="0" dirty="0" err="1">
                <a:ln>
                  <a:noFill/>
                </a:ln>
                <a:solidFill>
                  <a:schemeClr val="tx1"/>
                </a:solidFill>
                <a:effectLst/>
                <a:latin typeface="+mn-lt"/>
              </a:rPr>
              <a:t>Cd</a:t>
            </a:r>
            <a:r>
              <a:rPr kumimoji="0" lang="pt-BR" altLang="pt-BR" sz="2000" b="0" i="0" u="none" strike="noStrike" cap="none" normalizeH="0" baseline="0" dirty="0">
                <a:ln>
                  <a:noFill/>
                </a:ln>
                <a:solidFill>
                  <a:schemeClr val="tx1"/>
                </a:solidFill>
                <a:effectLst/>
                <a:latin typeface="+mn-lt"/>
              </a:rPr>
              <a:t>”, “</a:t>
            </a:r>
            <a:r>
              <a:rPr kumimoji="0" lang="pt-BR" altLang="pt-BR" sz="2000" b="0" i="0" u="none" strike="noStrike" cap="none" normalizeH="0" baseline="0" dirty="0" err="1">
                <a:ln>
                  <a:noFill/>
                </a:ln>
                <a:solidFill>
                  <a:schemeClr val="tx1"/>
                </a:solidFill>
                <a:effectLst/>
                <a:latin typeface="+mn-lt"/>
              </a:rPr>
              <a:t>Nm</a:t>
            </a:r>
            <a:r>
              <a:rPr kumimoji="0" lang="pt-BR" altLang="pt-BR" sz="2000" b="0" i="0" u="none" strike="noStrike" cap="none" normalizeH="0" baseline="0" dirty="0">
                <a:ln>
                  <a:noFill/>
                </a:ln>
                <a:solidFill>
                  <a:schemeClr val="tx1"/>
                </a:solidFill>
                <a:effectLst/>
                <a:latin typeface="+mn-lt"/>
              </a:rPr>
              <a:t>” e “</a:t>
            </a:r>
            <a:r>
              <a:rPr kumimoji="0" lang="pt-BR" altLang="pt-BR" sz="2000" b="0" i="0" u="none" strike="noStrike" cap="none" normalizeH="0" baseline="0" dirty="0" err="1">
                <a:ln>
                  <a:noFill/>
                </a:ln>
                <a:solidFill>
                  <a:schemeClr val="tx1"/>
                </a:solidFill>
                <a:effectLst/>
                <a:latin typeface="+mn-lt"/>
              </a:rPr>
              <a:t>Qt</a:t>
            </a:r>
            <a:r>
              <a:rPr kumimoji="0" lang="pt-BR" altLang="pt-BR" sz="2000" b="0" i="0" u="none" strike="noStrike" cap="none" normalizeH="0" baseline="0" dirty="0">
                <a:ln>
                  <a:noFill/>
                </a:ln>
                <a:solidFill>
                  <a:schemeClr val="tx1"/>
                </a:solidFill>
                <a:effectLst/>
                <a:latin typeface="+mn-lt"/>
              </a:rPr>
              <a:t>” serão código, nome e quantidade, se todos tiverem em mente que duas letras significam</a:t>
            </a:r>
            <a:r>
              <a:rPr kumimoji="0" lang="pt-BR" altLang="pt-BR" sz="2000" b="0" i="0" u="none" strike="noStrike" cap="none" normalizeH="0" dirty="0">
                <a:ln>
                  <a:noFill/>
                </a:ln>
                <a:solidFill>
                  <a:schemeClr val="tx1"/>
                </a:solidFill>
                <a:effectLst/>
                <a:latin typeface="+mn-lt"/>
              </a:rPr>
              <a:t> algo.</a:t>
            </a:r>
          </a:p>
          <a:p>
            <a:pPr marL="0" marR="0" lvl="0" indent="0" algn="l" defTabSz="914400" rtl="0" eaLnBrk="0" fontAlgn="base" latinLnBrk="0" hangingPunct="0">
              <a:lnSpc>
                <a:spcPct val="100000"/>
              </a:lnSpc>
              <a:spcBef>
                <a:spcPct val="0"/>
              </a:spcBef>
              <a:spcAft>
                <a:spcPct val="0"/>
              </a:spcAft>
              <a:buClrTx/>
              <a:buSzTx/>
              <a:buFontTx/>
              <a:buChar char="•"/>
              <a:tabLst/>
            </a:pPr>
            <a:r>
              <a:rPr lang="pt-BR" altLang="pt-BR" sz="2000" baseline="0" dirty="0">
                <a:latin typeface="+mn-lt"/>
              </a:rPr>
              <a:t> </a:t>
            </a:r>
            <a:r>
              <a:rPr lang="pt-BR" altLang="pt-BR" sz="2000" dirty="0">
                <a:latin typeface="+mn-lt"/>
              </a:rPr>
              <a:t>A redução do tempo de análise e da escrita de programas é bastante beneficiada por essa boa prática.</a:t>
            </a:r>
            <a:r>
              <a:rPr kumimoji="0" lang="pt-BR" altLang="pt-BR" sz="2000" b="0" i="0" u="none" strike="noStrike" cap="none" normalizeH="0" baseline="0" dirty="0">
                <a:ln>
                  <a:noFill/>
                </a:ln>
                <a:solidFill>
                  <a:schemeClr val="tx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Char char="•"/>
              <a:tabLst/>
            </a:pPr>
            <a:r>
              <a:rPr lang="pt-BR" altLang="pt-BR" sz="2000" dirty="0">
                <a:latin typeface="+mn-lt"/>
              </a:rPr>
              <a:t> </a:t>
            </a:r>
            <a:r>
              <a:rPr kumimoji="0" lang="pt-BR" altLang="pt-BR" sz="2000" b="0" i="0" u="none" strike="noStrike" cap="none" normalizeH="0" baseline="0" dirty="0">
                <a:ln>
                  <a:noFill/>
                </a:ln>
                <a:solidFill>
                  <a:schemeClr val="tx1"/>
                </a:solidFill>
                <a:effectLst/>
                <a:latin typeface="+mn-lt"/>
              </a:rPr>
              <a:t>Os nomes devem ser coerentes e consistentes, deve-se ter uma regra bem clara ao “batizar-se” uma sigla.</a:t>
            </a:r>
            <a:r>
              <a:rPr kumimoji="0" lang="pt-BR" altLang="pt-BR" sz="2000" b="0" i="0" u="none" strike="noStrike" cap="none" normalizeH="0" dirty="0">
                <a:ln>
                  <a:noFill/>
                </a:ln>
                <a:solidFill>
                  <a:schemeClr val="tx1"/>
                </a:solidFill>
                <a:effectLst/>
                <a:latin typeface="+mn-lt"/>
              </a:rPr>
              <a:t> Se “</a:t>
            </a:r>
            <a:r>
              <a:rPr kumimoji="0" lang="pt-BR" altLang="pt-BR" sz="2000" b="0" i="0" u="none" strike="noStrike" cap="none" normalizeH="0" dirty="0" err="1">
                <a:ln>
                  <a:noFill/>
                </a:ln>
                <a:solidFill>
                  <a:schemeClr val="tx1"/>
                </a:solidFill>
                <a:effectLst/>
                <a:latin typeface="+mn-lt"/>
              </a:rPr>
              <a:t>Cod</a:t>
            </a:r>
            <a:r>
              <a:rPr kumimoji="0" lang="pt-BR" altLang="pt-BR" sz="2000" b="0" i="0" u="none" strike="noStrike" cap="none" normalizeH="0" dirty="0">
                <a:ln>
                  <a:noFill/>
                </a:ln>
                <a:solidFill>
                  <a:schemeClr val="tx1"/>
                </a:solidFill>
                <a:effectLst/>
                <a:latin typeface="+mn-lt"/>
              </a:rPr>
              <a:t>” é código para todos, “CPF”, “CEP” também tem significado natural o que se dizer de “CFI”? </a:t>
            </a:r>
            <a:r>
              <a:rPr lang="pt-BR" altLang="pt-BR" sz="2000" dirty="0">
                <a:latin typeface="+mn-lt"/>
              </a:rPr>
              <a:t>É natural para quem conhece área financeira/contábil “Classificação Fiscal”. Ou nem tanto...</a:t>
            </a:r>
            <a:endParaRPr kumimoji="0" lang="pt-BR" altLang="pt-BR"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2000" b="0" i="0" u="none" strike="noStrike" cap="none" normalizeH="0" baseline="0" dirty="0">
                <a:ln>
                  <a:noFill/>
                </a:ln>
                <a:solidFill>
                  <a:schemeClr val="tx1"/>
                </a:solidFill>
                <a:effectLst/>
                <a:latin typeface="+mn-lt"/>
              </a:rPr>
              <a:t> A decisão na escolha por uma nomenclatura</a:t>
            </a:r>
            <a:r>
              <a:rPr kumimoji="0" lang="pt-BR" altLang="pt-BR" sz="2000" b="0" i="0" u="none" strike="noStrike" cap="none" normalizeH="0" dirty="0">
                <a:ln>
                  <a:noFill/>
                </a:ln>
                <a:solidFill>
                  <a:schemeClr val="tx1"/>
                </a:solidFill>
                <a:effectLst/>
                <a:latin typeface="+mn-lt"/>
              </a:rPr>
              <a:t> deve ser autom</a:t>
            </a:r>
            <a:r>
              <a:rPr lang="pt-BR" altLang="pt-BR" sz="2000" dirty="0">
                <a:latin typeface="+mn-lt"/>
              </a:rPr>
              <a:t>ática.</a:t>
            </a:r>
            <a:endParaRPr kumimoji="0" lang="pt-BR" altLang="pt-BR"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2000" b="0" i="0" u="none" strike="noStrike" cap="none" normalizeH="0" baseline="0" dirty="0">
                <a:ln>
                  <a:noFill/>
                </a:ln>
                <a:solidFill>
                  <a:schemeClr val="tx1"/>
                </a:solidFill>
                <a:effectLst/>
                <a:latin typeface="+mn-lt"/>
              </a:rPr>
              <a:t> As expressões nos programas e tabelas devem ser sugestivas.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t-BR" altLang="pt-BR"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856273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0" y="0"/>
            <a:ext cx="4716016" cy="461665"/>
          </a:xfrm>
          <a:prstGeom prst="rect">
            <a:avLst/>
          </a:prstGeom>
          <a:noFill/>
        </p:spPr>
        <p:txBody>
          <a:bodyPr wrap="square" rtlCol="0">
            <a:spAutoFit/>
          </a:bodyPr>
          <a:lstStyle/>
          <a:p>
            <a:r>
              <a:rPr lang="pt-BR" sz="2400" i="0" dirty="0">
                <a:latin typeface="+mn-lt"/>
              </a:rPr>
              <a:t>Nomenclatura – Como nomear?</a:t>
            </a:r>
          </a:p>
        </p:txBody>
      </p:sp>
      <p:sp>
        <p:nvSpPr>
          <p:cNvPr id="6" name="Rectangle 1"/>
          <p:cNvSpPr>
            <a:spLocks noChangeArrowheads="1"/>
          </p:cNvSpPr>
          <p:nvPr/>
        </p:nvSpPr>
        <p:spPr bwMode="auto">
          <a:xfrm>
            <a:off x="269776" y="1247274"/>
            <a:ext cx="860444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chemeClr val="tx1"/>
                </a:solidFill>
                <a:effectLst/>
                <a:latin typeface="+mn-lt"/>
              </a:rPr>
              <a:t>Vários</a:t>
            </a:r>
            <a:r>
              <a:rPr kumimoji="0" lang="pt-BR" altLang="pt-BR" sz="2000" b="0" i="0" u="none" strike="noStrike" cap="none" normalizeH="0" dirty="0">
                <a:ln>
                  <a:noFill/>
                </a:ln>
                <a:solidFill>
                  <a:schemeClr val="tx1"/>
                </a:solidFill>
                <a:effectLst/>
                <a:latin typeface="+mn-lt"/>
              </a:rPr>
              <a:t> são os programas e banco de dados que utilização a notação húngara, pelas inegáveis vantagens que possui.</a:t>
            </a:r>
            <a:endParaRPr kumimoji="0" lang="pt-BR" altLang="pt-BR"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2000" b="0" i="0" u="none" strike="noStrike" cap="none" normalizeH="0" baseline="0" dirty="0">
                <a:ln>
                  <a:noFill/>
                </a:ln>
                <a:solidFill>
                  <a:schemeClr val="tx1"/>
                </a:solidFill>
                <a:effectLst/>
                <a:latin typeface="+mn-lt"/>
              </a:rPr>
              <a:t> Os tipos definidos e/ou criados preferencialmente</a:t>
            </a:r>
            <a:r>
              <a:rPr kumimoji="0" lang="pt-BR" altLang="pt-BR" sz="2000" b="0" i="0" u="none" strike="noStrike" cap="none" normalizeH="0" dirty="0">
                <a:ln>
                  <a:noFill/>
                </a:ln>
                <a:solidFill>
                  <a:schemeClr val="tx1"/>
                </a:solidFill>
                <a:effectLst/>
                <a:latin typeface="+mn-lt"/>
              </a:rPr>
              <a:t> ficam em letras minúsculos.</a:t>
            </a:r>
            <a:endParaRPr kumimoji="0" lang="pt-BR" altLang="pt-BR"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2000" b="0" i="0" u="none" strike="noStrike" cap="none" normalizeH="0" baseline="0" dirty="0">
                <a:ln>
                  <a:noFill/>
                </a:ln>
                <a:solidFill>
                  <a:schemeClr val="tx1"/>
                </a:solidFill>
                <a:effectLst/>
                <a:latin typeface="+mn-lt"/>
              </a:rPr>
              <a:t> Nomes de objetos começam com uma ou mais letras maiúsculas, indicando o tipo do objeto. </a:t>
            </a:r>
          </a:p>
        </p:txBody>
      </p:sp>
    </p:spTree>
    <p:extLst>
      <p:ext uri="{BB962C8B-B14F-4D97-AF65-F5344CB8AC3E}">
        <p14:creationId xmlns:p14="http://schemas.microsoft.com/office/powerpoint/2010/main" val="83161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444"/>
          <p:cNvGraphicFramePr>
            <a:graphicFrameLocks noGrp="1"/>
          </p:cNvGraphicFramePr>
          <p:nvPr>
            <p:extLst/>
          </p:nvPr>
        </p:nvGraphicFramePr>
        <p:xfrm>
          <a:off x="179512" y="803783"/>
          <a:ext cx="8640960" cy="5531605"/>
        </p:xfrm>
        <a:graphic>
          <a:graphicData uri="http://schemas.openxmlformats.org/drawingml/2006/table">
            <a:tbl>
              <a:tblPr/>
              <a:tblGrid>
                <a:gridCol w="2349485">
                  <a:extLst>
                    <a:ext uri="{9D8B030D-6E8A-4147-A177-3AD203B41FA5}">
                      <a16:colId xmlns:a16="http://schemas.microsoft.com/office/drawing/2014/main" val="20000"/>
                    </a:ext>
                  </a:extLst>
                </a:gridCol>
                <a:gridCol w="6291475">
                  <a:extLst>
                    <a:ext uri="{9D8B030D-6E8A-4147-A177-3AD203B41FA5}">
                      <a16:colId xmlns:a16="http://schemas.microsoft.com/office/drawing/2014/main" val="20001"/>
                    </a:ext>
                  </a:extLst>
                </a:gridCol>
              </a:tblGrid>
              <a:tr h="237420">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r>
                        <a:rPr kumimoji="0" lang="pt-BR" sz="1200" b="1" i="1" u="none" strike="noStrike" cap="none" normalizeH="0" baseline="0" dirty="0">
                          <a:ln>
                            <a:noFill/>
                          </a:ln>
                          <a:solidFill>
                            <a:srgbClr val="000000"/>
                          </a:solidFill>
                          <a:effectLst/>
                          <a:latin typeface="Square721 BT" pitchFamily="34" charset="0"/>
                        </a:rPr>
                        <a:t>INTEGER OU INT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r>
                        <a:rPr kumimoji="0" lang="pt-BR" sz="1200" b="1" i="1" u="none" strike="noStrike" cap="none" normalizeH="0" baseline="0">
                          <a:ln>
                            <a:noFill/>
                          </a:ln>
                          <a:solidFill>
                            <a:srgbClr val="000000"/>
                          </a:solidFill>
                          <a:effectLst/>
                          <a:latin typeface="Square721 BT" pitchFamily="34" charset="0"/>
                        </a:rPr>
                        <a:t>Número positivo ou negativo inteiro.</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7420">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r>
                        <a:rPr kumimoji="0" lang="pt-BR" sz="1200" b="1" i="1" u="none" strike="noStrike" cap="none" normalizeH="0" baseline="0" dirty="0">
                          <a:ln>
                            <a:noFill/>
                          </a:ln>
                          <a:solidFill>
                            <a:srgbClr val="000000"/>
                          </a:solidFill>
                          <a:effectLst/>
                          <a:latin typeface="Square721 BT" pitchFamily="34" charset="0"/>
                        </a:rPr>
                        <a:t>SMALLINT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r>
                        <a:rPr kumimoji="0" lang="pt-BR" sz="1200" b="1" i="1" u="none" strike="noStrike" cap="none" normalizeH="0" baseline="0">
                          <a:ln>
                            <a:noFill/>
                          </a:ln>
                          <a:solidFill>
                            <a:srgbClr val="000000"/>
                          </a:solidFill>
                          <a:effectLst/>
                          <a:latin typeface="Square721 BT" pitchFamily="34" charset="0"/>
                        </a:rPr>
                        <a:t>Mesma função do integer, mas ocupa a metade do espaço.</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37">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r>
                        <a:rPr kumimoji="0" lang="pt-BR" sz="1200" b="1" i="1" u="none" strike="noStrike" cap="none" normalizeH="0" baseline="0">
                          <a:ln>
                            <a:noFill/>
                          </a:ln>
                          <a:solidFill>
                            <a:srgbClr val="000000"/>
                          </a:solidFill>
                          <a:effectLst/>
                          <a:latin typeface="Square721 BT" pitchFamily="34" charset="0"/>
                        </a:rPr>
                        <a:t>NUMERIC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r>
                        <a:rPr kumimoji="0" lang="pt-BR" sz="1200" b="1" i="1" u="none" strike="noStrike" cap="none" normalizeH="0" baseline="0" dirty="0">
                          <a:ln>
                            <a:noFill/>
                          </a:ln>
                          <a:solidFill>
                            <a:srgbClr val="000000"/>
                          </a:solidFill>
                          <a:effectLst/>
                          <a:latin typeface="Square721 BT" pitchFamily="34" charset="0"/>
                        </a:rPr>
                        <a:t>Número positivo ou negativo de ponto flutuante. Deve-se informar o tamanho total do campo e a quantidade de casas decimais.</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37">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r>
                        <a:rPr kumimoji="0" lang="pt-BR" sz="1200" b="1" i="1" u="none" strike="noStrike" cap="none" normalizeH="0" baseline="0">
                          <a:ln>
                            <a:noFill/>
                          </a:ln>
                          <a:solidFill>
                            <a:srgbClr val="000000"/>
                          </a:solidFill>
                          <a:effectLst/>
                          <a:latin typeface="Square721 BT" pitchFamily="34" charset="0"/>
                        </a:rPr>
                        <a:t>DECIMAL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r>
                        <a:rPr kumimoji="0" lang="pt-BR" sz="1200" b="1" i="1" u="none" strike="noStrike" cap="none" normalizeH="0" baseline="0">
                          <a:ln>
                            <a:noFill/>
                          </a:ln>
                          <a:solidFill>
                            <a:srgbClr val="000000"/>
                          </a:solidFill>
                          <a:effectLst/>
                          <a:latin typeface="Square721 BT" pitchFamily="34" charset="0"/>
                        </a:rPr>
                        <a:t>Semelhante ao numeric, mas em alguns bancos pode ter maior precisão após a vírgula.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852">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r>
                        <a:rPr kumimoji="0" lang="pt-BR" sz="1200" b="1" i="1" u="none" strike="noStrike" cap="none" normalizeH="0" baseline="0">
                          <a:ln>
                            <a:noFill/>
                          </a:ln>
                          <a:solidFill>
                            <a:srgbClr val="000000"/>
                          </a:solidFill>
                          <a:effectLst/>
                          <a:latin typeface="Square721 BT" pitchFamily="34" charset="0"/>
                        </a:rPr>
                        <a:t>REAL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r>
                        <a:rPr kumimoji="0" lang="pt-BR" sz="1200" b="1" i="1" u="none" strike="noStrike" cap="none" normalizeH="0" baseline="0" dirty="0">
                          <a:ln>
                            <a:noFill/>
                          </a:ln>
                          <a:solidFill>
                            <a:srgbClr val="000000"/>
                          </a:solidFill>
                          <a:effectLst/>
                          <a:latin typeface="Square721 BT" pitchFamily="34" charset="0"/>
                        </a:rPr>
                        <a:t>Número de ponto flutuante de precisão simples. Os valores são armazenados em representação exponencial, sendo arredondados para o nível mais próximo de precisão.</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37">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r>
                        <a:rPr kumimoji="0" lang="pt-BR" sz="1200" b="1" i="1" u="none" strike="noStrike" cap="none" normalizeH="0" baseline="0">
                          <a:ln>
                            <a:noFill/>
                          </a:ln>
                          <a:solidFill>
                            <a:srgbClr val="000000"/>
                          </a:solidFill>
                          <a:effectLst/>
                          <a:latin typeface="Square721 BT" pitchFamily="34" charset="0"/>
                        </a:rPr>
                        <a:t>DOUBLE PRECISION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r>
                        <a:rPr kumimoji="0" lang="pt-BR" sz="1200" b="1" i="1" u="none" strike="noStrike" cap="none" normalizeH="0" baseline="0">
                          <a:ln>
                            <a:noFill/>
                          </a:ln>
                          <a:solidFill>
                            <a:srgbClr val="000000"/>
                          </a:solidFill>
                          <a:effectLst/>
                          <a:latin typeface="Square721 BT" pitchFamily="34" charset="0"/>
                        </a:rPr>
                        <a:t>Número de ponto flutuante de precisão dupla. Comporta-se como o real, mas permite maior aproximação de resultados.</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37">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r>
                        <a:rPr kumimoji="0" lang="pt-BR" sz="1200" b="1" i="1" u="none" strike="noStrike" cap="none" normalizeH="0" baseline="0">
                          <a:ln>
                            <a:noFill/>
                          </a:ln>
                          <a:solidFill>
                            <a:srgbClr val="000000"/>
                          </a:solidFill>
                          <a:effectLst/>
                          <a:latin typeface="Square721 BT" pitchFamily="34" charset="0"/>
                        </a:rPr>
                        <a:t>FLOAT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r>
                        <a:rPr kumimoji="0" lang="pt-BR" sz="1200" b="1" i="1" u="none" strike="noStrike" cap="none" normalizeH="0" baseline="0" dirty="0">
                          <a:ln>
                            <a:noFill/>
                          </a:ln>
                          <a:solidFill>
                            <a:srgbClr val="000000"/>
                          </a:solidFill>
                          <a:effectLst/>
                          <a:latin typeface="Square721 BT" pitchFamily="34" charset="0"/>
                        </a:rPr>
                        <a:t>Número de ponto flutuante em que você  define o nível de precisão (número de dígitos significativos)</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37">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r>
                        <a:rPr kumimoji="0" lang="pt-BR" sz="1200" b="1" i="1" u="none" strike="noStrike" cap="none" normalizeH="0" baseline="0">
                          <a:ln>
                            <a:noFill/>
                          </a:ln>
                          <a:solidFill>
                            <a:srgbClr val="000000"/>
                          </a:solidFill>
                          <a:effectLst/>
                          <a:latin typeface="Square721 BT" pitchFamily="34" charset="0"/>
                        </a:rPr>
                        <a:t>BIT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r>
                        <a:rPr kumimoji="0" lang="pt-BR" sz="1200" b="1" i="1" u="none" strike="noStrike" cap="none" normalizeH="0" baseline="0" dirty="0">
                          <a:ln>
                            <a:noFill/>
                          </a:ln>
                          <a:solidFill>
                            <a:srgbClr val="000000"/>
                          </a:solidFill>
                          <a:effectLst/>
                          <a:latin typeface="Square721 BT" pitchFamily="34" charset="0"/>
                        </a:rPr>
                        <a:t>Armazenamento de um número fixo de bits. O número de bits deve ser indicado, do contrário o padrão será 1.</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37">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r>
                        <a:rPr kumimoji="0" lang="pt-BR" sz="1200" b="1" i="1" u="none" strike="noStrike" cap="none" normalizeH="0" baseline="0">
                          <a:ln>
                            <a:noFill/>
                          </a:ln>
                          <a:solidFill>
                            <a:srgbClr val="000000"/>
                          </a:solidFill>
                          <a:effectLst/>
                          <a:latin typeface="Square721 BT" pitchFamily="34" charset="0"/>
                        </a:rPr>
                        <a:t>BIT VARYING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r>
                        <a:rPr kumimoji="0" lang="pt-BR" sz="1200" b="1" i="1" u="none" strike="noStrike" cap="none" normalizeH="0" baseline="0">
                          <a:ln>
                            <a:noFill/>
                          </a:ln>
                          <a:solidFill>
                            <a:srgbClr val="000000"/>
                          </a:solidFill>
                          <a:effectLst/>
                          <a:latin typeface="Square721 BT" pitchFamily="34" charset="0"/>
                        </a:rPr>
                        <a:t>Igual ao BIT, permitindo armazenar valores maiores. Utilizado normalmente para armazenamento de imagens.</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7420">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r>
                        <a:rPr kumimoji="0" lang="pt-BR" sz="1200" b="1" i="1" u="none" strike="noStrike" cap="none" normalizeH="0" baseline="0">
                          <a:ln>
                            <a:noFill/>
                          </a:ln>
                          <a:solidFill>
                            <a:srgbClr val="000000"/>
                          </a:solidFill>
                          <a:effectLst/>
                          <a:latin typeface="Square721 BT" pitchFamily="34" charset="0"/>
                        </a:rPr>
                        <a:t>DATE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r>
                        <a:rPr kumimoji="0" lang="pt-BR" sz="1200" b="1" i="1" u="none" strike="noStrike" cap="none" normalizeH="0" baseline="0">
                          <a:ln>
                            <a:noFill/>
                          </a:ln>
                          <a:solidFill>
                            <a:srgbClr val="000000"/>
                          </a:solidFill>
                          <a:effectLst/>
                          <a:latin typeface="Square721 BT" pitchFamily="34" charset="0"/>
                        </a:rPr>
                        <a:t>Permite armazenar datas.</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37420">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r>
                        <a:rPr kumimoji="0" lang="pt-BR" sz="1200" b="1" i="1" u="none" strike="noStrike" cap="none" normalizeH="0" baseline="0">
                          <a:ln>
                            <a:noFill/>
                          </a:ln>
                          <a:solidFill>
                            <a:srgbClr val="000000"/>
                          </a:solidFill>
                          <a:effectLst/>
                          <a:latin typeface="Square721 BT" pitchFamily="34" charset="0"/>
                        </a:rPr>
                        <a:t>TIME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r>
                        <a:rPr kumimoji="0" lang="pt-BR" sz="1200" b="1" i="1" u="none" strike="noStrike" cap="none" normalizeH="0" baseline="0" dirty="0">
                          <a:ln>
                            <a:noFill/>
                          </a:ln>
                          <a:solidFill>
                            <a:srgbClr val="000000"/>
                          </a:solidFill>
                          <a:effectLst/>
                          <a:latin typeface="Square721 BT" pitchFamily="34" charset="0"/>
                        </a:rPr>
                        <a:t>Permite armazenar horários.</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37420">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r>
                        <a:rPr kumimoji="0" lang="pt-BR" sz="1200" b="1" i="1" u="none" strike="noStrike" cap="none" normalizeH="0" baseline="0">
                          <a:ln>
                            <a:noFill/>
                          </a:ln>
                          <a:solidFill>
                            <a:srgbClr val="000000"/>
                          </a:solidFill>
                          <a:effectLst/>
                          <a:latin typeface="Square721 BT" pitchFamily="34" charset="0"/>
                        </a:rPr>
                        <a:t>TIMESTAMP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r>
                        <a:rPr kumimoji="0" lang="pt-BR" sz="1200" b="1" i="1" u="none" strike="noStrike" cap="none" normalizeH="0" baseline="0">
                          <a:ln>
                            <a:noFill/>
                          </a:ln>
                          <a:solidFill>
                            <a:srgbClr val="000000"/>
                          </a:solidFill>
                          <a:effectLst/>
                          <a:latin typeface="Square721 BT" pitchFamily="34" charset="0"/>
                        </a:rPr>
                        <a:t>Permite armazenar uma combinação de data e hora .</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08852">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r>
                        <a:rPr kumimoji="0" lang="pt-BR" sz="1200" b="1" i="1" u="none" strike="noStrike" cap="none" normalizeH="0" baseline="0">
                          <a:ln>
                            <a:noFill/>
                          </a:ln>
                          <a:solidFill>
                            <a:srgbClr val="000000"/>
                          </a:solidFill>
                          <a:effectLst/>
                          <a:latin typeface="Square721 BT" pitchFamily="34" charset="0"/>
                        </a:rPr>
                        <a:t>CHARACTER OU CHAR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r>
                        <a:rPr kumimoji="0" lang="pt-BR" sz="1200" b="1" i="1" u="none" strike="noStrike" cap="none" normalizeH="0" baseline="0">
                          <a:ln>
                            <a:noFill/>
                          </a:ln>
                          <a:solidFill>
                            <a:srgbClr val="000000"/>
                          </a:solidFill>
                          <a:effectLst/>
                          <a:latin typeface="Square721 BT" pitchFamily="34" charset="0"/>
                        </a:rPr>
                        <a:t>Permite armazenar cadeias de caracteres (letras, símbolos e números). Tamanho deve ser informado e será fixo. Mesmo não usado totalmente, fisicamente o espaço será ocupado.</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508852">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r>
                        <a:rPr kumimoji="0" lang="pt-BR" sz="1200" b="1" i="1" u="none" strike="noStrike" cap="none" normalizeH="0" baseline="0">
                          <a:ln>
                            <a:noFill/>
                          </a:ln>
                          <a:solidFill>
                            <a:srgbClr val="000000"/>
                          </a:solidFill>
                          <a:effectLst/>
                          <a:latin typeface="Square721 BT" pitchFamily="34" charset="0"/>
                        </a:rPr>
                        <a:t>CHARACTER VARYING OU VARCHAR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r>
                        <a:rPr kumimoji="0" lang="pt-BR" sz="1200" b="1" i="1" u="none" strike="noStrike" cap="none" normalizeH="0" baseline="0" dirty="0">
                          <a:ln>
                            <a:noFill/>
                          </a:ln>
                          <a:solidFill>
                            <a:srgbClr val="000000"/>
                          </a:solidFill>
                          <a:effectLst/>
                          <a:latin typeface="Square721 BT" pitchFamily="34" charset="0"/>
                        </a:rPr>
                        <a:t>Permite armazenar cadeia de caracteres com tamanho variável. Nesse caso, especifica-se o tamanho máximo definido, o espaço restante não será ocupado.</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37420">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r>
                        <a:rPr kumimoji="0" lang="pt-BR" sz="1200" b="1" i="1" u="none" strike="noStrike" cap="none" normalizeH="0" baseline="0" dirty="0">
                          <a:ln>
                            <a:noFill/>
                          </a:ln>
                          <a:solidFill>
                            <a:srgbClr val="000000"/>
                          </a:solidFill>
                          <a:effectLst/>
                          <a:latin typeface="Square721 BT" pitchFamily="34" charset="0"/>
                        </a:rPr>
                        <a:t>INTERVAL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r>
                        <a:rPr kumimoji="0" lang="pt-BR" sz="1200" b="1" i="1" u="none" strike="noStrike" cap="none" normalizeH="0" baseline="0" dirty="0">
                          <a:ln>
                            <a:noFill/>
                          </a:ln>
                          <a:solidFill>
                            <a:srgbClr val="000000"/>
                          </a:solidFill>
                          <a:effectLst/>
                          <a:latin typeface="Square721 BT" pitchFamily="34" charset="0"/>
                        </a:rPr>
                        <a:t>Intervalo de data ou hora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5" name="CaixaDeTexto 4"/>
          <p:cNvSpPr txBox="1"/>
          <p:nvPr/>
        </p:nvSpPr>
        <p:spPr>
          <a:xfrm>
            <a:off x="0" y="0"/>
            <a:ext cx="5868144" cy="523220"/>
          </a:xfrm>
          <a:prstGeom prst="rect">
            <a:avLst/>
          </a:prstGeom>
          <a:noFill/>
        </p:spPr>
        <p:txBody>
          <a:bodyPr wrap="square" rtlCol="0">
            <a:spAutoFit/>
          </a:bodyPr>
          <a:lstStyle/>
          <a:p>
            <a:r>
              <a:rPr lang="pt-BR" sz="2800" b="1" i="0" dirty="0">
                <a:latin typeface="+mn-lt"/>
              </a:rPr>
              <a:t>Alguns tipos de Dados </a:t>
            </a:r>
            <a:r>
              <a:rPr lang="pt-BR" sz="2800" b="1" dirty="0">
                <a:latin typeface="+mn-lt"/>
              </a:rPr>
              <a:t>(explicados)</a:t>
            </a:r>
            <a:endParaRPr lang="pt-BR" sz="2800" b="1" i="0" dirty="0">
              <a:latin typeface="+mn-lt"/>
            </a:endParaRPr>
          </a:p>
        </p:txBody>
      </p:sp>
    </p:spTree>
    <p:extLst>
      <p:ext uri="{BB962C8B-B14F-4D97-AF65-F5344CB8AC3E}">
        <p14:creationId xmlns:p14="http://schemas.microsoft.com/office/powerpoint/2010/main" val="1577137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tângulo 4"/>
          <p:cNvSpPr>
            <a:spLocks noChangeArrowheads="1"/>
          </p:cNvSpPr>
          <p:nvPr/>
        </p:nvSpPr>
        <p:spPr bwMode="auto">
          <a:xfrm>
            <a:off x="323850" y="1052513"/>
            <a:ext cx="8496300" cy="4986337"/>
          </a:xfrm>
          <a:prstGeom prst="rect">
            <a:avLst/>
          </a:prstGeom>
          <a:noFill/>
          <a:ln w="9525">
            <a:noFill/>
            <a:miter lim="800000"/>
            <a:headEnd/>
            <a:tailEnd/>
          </a:ln>
        </p:spPr>
        <p:txBody>
          <a:bodyPr>
            <a:spAutoFit/>
          </a:bodyPr>
          <a:lstStyle/>
          <a:p>
            <a:pPr>
              <a:lnSpc>
                <a:spcPct val="150000"/>
              </a:lnSpc>
            </a:pPr>
            <a:r>
              <a:rPr lang="pt-BR" sz="2400" b="1" dirty="0">
                <a:solidFill>
                  <a:srgbClr val="C00000"/>
                </a:solidFill>
                <a:latin typeface="Calibri" pitchFamily="34" charset="0"/>
              </a:rPr>
              <a:t>Oracle</a:t>
            </a:r>
          </a:p>
          <a:p>
            <a:pPr>
              <a:lnSpc>
                <a:spcPct val="150000"/>
              </a:lnSpc>
            </a:pPr>
            <a:endParaRPr lang="pt-BR" sz="2400" b="1" dirty="0">
              <a:solidFill>
                <a:srgbClr val="C00000"/>
              </a:solidFill>
              <a:latin typeface="Calibri" pitchFamily="34" charset="0"/>
            </a:endParaRPr>
          </a:p>
          <a:p>
            <a:pPr>
              <a:lnSpc>
                <a:spcPct val="150000"/>
              </a:lnSpc>
            </a:pPr>
            <a:endParaRPr lang="pt-BR" sz="2400" b="1" dirty="0">
              <a:solidFill>
                <a:srgbClr val="C00000"/>
              </a:solidFill>
              <a:latin typeface="Calibri" pitchFamily="34" charset="0"/>
            </a:endParaRPr>
          </a:p>
          <a:p>
            <a:pPr>
              <a:lnSpc>
                <a:spcPct val="150000"/>
              </a:lnSpc>
            </a:pPr>
            <a:endParaRPr lang="pt-BR" sz="2400" b="1" dirty="0">
              <a:solidFill>
                <a:srgbClr val="C00000"/>
              </a:solidFill>
              <a:latin typeface="Calibri" pitchFamily="34" charset="0"/>
            </a:endParaRPr>
          </a:p>
          <a:p>
            <a:pPr>
              <a:lnSpc>
                <a:spcPct val="150000"/>
              </a:lnSpc>
            </a:pPr>
            <a:endParaRPr lang="pt-BR" sz="2400" b="1" dirty="0">
              <a:solidFill>
                <a:srgbClr val="C00000"/>
              </a:solidFill>
              <a:latin typeface="Calibri" pitchFamily="34" charset="0"/>
            </a:endParaRPr>
          </a:p>
          <a:p>
            <a:pPr>
              <a:lnSpc>
                <a:spcPct val="150000"/>
              </a:lnSpc>
            </a:pPr>
            <a:endParaRPr lang="pt-BR" sz="2400" b="1" dirty="0">
              <a:solidFill>
                <a:srgbClr val="C00000"/>
              </a:solidFill>
              <a:latin typeface="Calibri" pitchFamily="34" charset="0"/>
            </a:endParaRPr>
          </a:p>
          <a:p>
            <a:pPr>
              <a:lnSpc>
                <a:spcPct val="150000"/>
              </a:lnSpc>
            </a:pPr>
            <a:endParaRPr lang="pt-BR" sz="2400" b="1" dirty="0">
              <a:solidFill>
                <a:srgbClr val="C00000"/>
              </a:solidFill>
              <a:latin typeface="Calibri" pitchFamily="34" charset="0"/>
            </a:endParaRPr>
          </a:p>
          <a:p>
            <a:r>
              <a:rPr lang="pt-BR" sz="2400" dirty="0">
                <a:solidFill>
                  <a:srgbClr val="000000"/>
                </a:solidFill>
                <a:latin typeface="Calibri" pitchFamily="34" charset="0"/>
              </a:rPr>
              <a:t>Mais informações:</a:t>
            </a:r>
          </a:p>
          <a:p>
            <a:r>
              <a:rPr lang="pt-BR" sz="1400" b="1" dirty="0">
                <a:solidFill>
                  <a:srgbClr val="FF0000"/>
                </a:solidFill>
                <a:latin typeface="Calibri" pitchFamily="34" charset="0"/>
                <a:hlinkClick r:id="rId2"/>
              </a:rPr>
              <a:t>http://download.oracle.com/docs/cd/B19306_01/server.102/b14220/datatype.htm#i16209</a:t>
            </a:r>
            <a:endParaRPr lang="pt-BR" sz="1400" b="1" dirty="0">
              <a:solidFill>
                <a:srgbClr val="FF0000"/>
              </a:solidFill>
              <a:latin typeface="Calibri" pitchFamily="34" charset="0"/>
            </a:endParaRPr>
          </a:p>
          <a:p>
            <a:r>
              <a:rPr lang="pt-BR" sz="1400" b="1" dirty="0">
                <a:solidFill>
                  <a:srgbClr val="FF0000"/>
                </a:solidFill>
                <a:latin typeface="Calibri" pitchFamily="34" charset="0"/>
                <a:hlinkClick r:id="rId3"/>
              </a:rPr>
              <a:t>http://download.oracle.com/docs/cd/B28359_01/server.111/b28318/datatype.htm#i2093</a:t>
            </a:r>
            <a:endParaRPr lang="pt-BR" sz="1400" b="1" dirty="0">
              <a:solidFill>
                <a:srgbClr val="FF0000"/>
              </a:solidFill>
              <a:latin typeface="Calibri" pitchFamily="34" charset="0"/>
            </a:endParaRPr>
          </a:p>
          <a:p>
            <a:r>
              <a:rPr lang="pt-BR" sz="1400" b="1" dirty="0">
                <a:solidFill>
                  <a:srgbClr val="FF0000"/>
                </a:solidFill>
                <a:latin typeface="Calibri" pitchFamily="34" charset="0"/>
                <a:hlinkClick r:id="rId4"/>
              </a:rPr>
              <a:t>http://download-east.oracle.com/docs/cd/B19306_01/server.102/b14200/sql_elements001.htm#i45441</a:t>
            </a:r>
            <a:endParaRPr lang="pt-BR" sz="2400" b="1" dirty="0">
              <a:solidFill>
                <a:srgbClr val="C00000"/>
              </a:solidFill>
              <a:latin typeface="Calibri" pitchFamily="34" charset="0"/>
            </a:endParaRPr>
          </a:p>
        </p:txBody>
      </p:sp>
      <p:graphicFrame>
        <p:nvGraphicFramePr>
          <p:cNvPr id="7" name="Group 105"/>
          <p:cNvGraphicFramePr>
            <a:graphicFrameLocks noGrp="1"/>
          </p:cNvGraphicFramePr>
          <p:nvPr/>
        </p:nvGraphicFramePr>
        <p:xfrm>
          <a:off x="900113" y="1773238"/>
          <a:ext cx="6911975" cy="2657477"/>
        </p:xfrm>
        <a:graphic>
          <a:graphicData uri="http://schemas.openxmlformats.org/drawingml/2006/table">
            <a:tbl>
              <a:tblPr/>
              <a:tblGrid>
                <a:gridCol w="2533650">
                  <a:extLst>
                    <a:ext uri="{9D8B030D-6E8A-4147-A177-3AD203B41FA5}">
                      <a16:colId xmlns:a16="http://schemas.microsoft.com/office/drawing/2014/main" val="20000"/>
                    </a:ext>
                  </a:extLst>
                </a:gridCol>
                <a:gridCol w="4378325">
                  <a:extLst>
                    <a:ext uri="{9D8B030D-6E8A-4147-A177-3AD203B41FA5}">
                      <a16:colId xmlns:a16="http://schemas.microsoft.com/office/drawing/2014/main" val="20001"/>
                    </a:ext>
                  </a:extLst>
                </a:gridCol>
              </a:tblGrid>
              <a:tr h="2809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1" i="0" u="none" strike="noStrike" cap="none" normalizeH="0" baseline="0" dirty="0">
                          <a:ln>
                            <a:noFill/>
                          </a:ln>
                          <a:solidFill>
                            <a:srgbClr val="000000"/>
                          </a:solidFill>
                          <a:effectLst/>
                          <a:latin typeface="Arial" charset="0"/>
                          <a:ea typeface="Times New Roman" pitchFamily="18" charset="0"/>
                          <a:cs typeface="Arial" charset="0"/>
                        </a:rPr>
                        <a:t>Tipo de Dados</a:t>
                      </a:r>
                      <a:endParaRPr kumimoji="0" lang="pt-BR" sz="2400" b="0" i="0" u="none" strike="noStrike" cap="none" normalizeH="0" baseline="0" dirty="0">
                        <a:ln>
                          <a:noFill/>
                        </a:ln>
                        <a:solidFill>
                          <a:srgbClr val="000000"/>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1" i="0" u="none" strike="noStrike" cap="none" normalizeH="0" baseline="0">
                          <a:ln>
                            <a:noFill/>
                          </a:ln>
                          <a:solidFill>
                            <a:srgbClr val="000000"/>
                          </a:solidFill>
                          <a:effectLst/>
                          <a:latin typeface="Arial" charset="0"/>
                          <a:ea typeface="Times New Roman" pitchFamily="18" charset="0"/>
                          <a:cs typeface="Arial" charset="0"/>
                        </a:rPr>
                        <a:t>Descrição</a:t>
                      </a:r>
                      <a:endParaRPr kumimoji="0" lang="pt-BR" sz="2400" b="0" i="0" u="none" strike="noStrike" cap="none" normalizeH="0" baseline="0">
                        <a:ln>
                          <a:noFill/>
                        </a:ln>
                        <a:solidFill>
                          <a:srgbClr val="000000"/>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11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rgbClr val="000000"/>
                          </a:solidFill>
                          <a:effectLst/>
                          <a:latin typeface="Arial" charset="0"/>
                          <a:ea typeface="Times New Roman" pitchFamily="18" charset="0"/>
                          <a:cs typeface="Arial" charset="0"/>
                        </a:rPr>
                        <a:t>VARCHAR2 (tamanho)</a:t>
                      </a:r>
                      <a:endParaRPr kumimoji="0" lang="pt-BR" sz="2400" b="0" i="0" u="none" strike="noStrike" cap="none" normalizeH="0" baseline="0">
                        <a:ln>
                          <a:noFill/>
                        </a:ln>
                        <a:solidFill>
                          <a:srgbClr val="000000"/>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rgbClr val="000000"/>
                          </a:solidFill>
                          <a:effectLst/>
                          <a:latin typeface="Arial" charset="0"/>
                          <a:ea typeface="Times New Roman" pitchFamily="18" charset="0"/>
                          <a:cs typeface="Arial" charset="0"/>
                        </a:rPr>
                        <a:t>Dados de caractere de comprimento variável</a:t>
                      </a:r>
                      <a:endParaRPr kumimoji="0" lang="pt-BR" sz="2400" b="0" i="0" u="none" strike="noStrike" cap="none" normalizeH="0" baseline="0">
                        <a:ln>
                          <a:noFill/>
                        </a:ln>
                        <a:solidFill>
                          <a:srgbClr val="000000"/>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9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rgbClr val="000000"/>
                          </a:solidFill>
                          <a:effectLst/>
                          <a:latin typeface="Arial" charset="0"/>
                          <a:ea typeface="Times New Roman" pitchFamily="18" charset="0"/>
                          <a:cs typeface="Arial" charset="0"/>
                        </a:rPr>
                        <a:t>CHAR(tamanho)</a:t>
                      </a:r>
                      <a:endParaRPr kumimoji="0" lang="pt-BR" sz="2400" b="0" i="0" u="none" strike="noStrike" cap="none" normalizeH="0" baseline="0">
                        <a:ln>
                          <a:noFill/>
                        </a:ln>
                        <a:solidFill>
                          <a:srgbClr val="000000"/>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rgbClr val="000000"/>
                          </a:solidFill>
                          <a:effectLst/>
                          <a:latin typeface="Arial" charset="0"/>
                          <a:ea typeface="Times New Roman" pitchFamily="18" charset="0"/>
                          <a:cs typeface="Arial" charset="0"/>
                        </a:rPr>
                        <a:t>Dados de caractere de comprimento fixo</a:t>
                      </a:r>
                      <a:endParaRPr kumimoji="0" lang="pt-BR" sz="2400" b="0" i="0" u="none" strike="noStrike" cap="none" normalizeH="0" baseline="0">
                        <a:ln>
                          <a:noFill/>
                        </a:ln>
                        <a:solidFill>
                          <a:srgbClr val="000000"/>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11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rgbClr val="000000"/>
                          </a:solidFill>
                          <a:effectLst/>
                          <a:latin typeface="Arial" charset="0"/>
                          <a:ea typeface="Times New Roman" pitchFamily="18" charset="0"/>
                          <a:cs typeface="Arial" charset="0"/>
                        </a:rPr>
                        <a:t>Number(p,s)</a:t>
                      </a:r>
                      <a:endParaRPr kumimoji="0" lang="pt-BR" sz="2400" b="0" i="0" u="none" strike="noStrike" cap="none" normalizeH="0" baseline="0">
                        <a:ln>
                          <a:noFill/>
                        </a:ln>
                        <a:solidFill>
                          <a:srgbClr val="000000"/>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rgbClr val="000000"/>
                          </a:solidFill>
                          <a:effectLst/>
                          <a:latin typeface="Arial" charset="0"/>
                          <a:ea typeface="Times New Roman" pitchFamily="18" charset="0"/>
                          <a:cs typeface="Arial" charset="0"/>
                        </a:rPr>
                        <a:t>Dados numéricos de comprimento variável</a:t>
                      </a:r>
                      <a:endParaRPr kumimoji="0" lang="pt-BR" sz="2400" b="0" i="0" u="none" strike="noStrike" cap="none" normalizeH="0" baseline="0">
                        <a:ln>
                          <a:noFill/>
                        </a:ln>
                        <a:solidFill>
                          <a:srgbClr val="000000"/>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09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rgbClr val="000000"/>
                          </a:solidFill>
                          <a:effectLst/>
                          <a:latin typeface="Arial" charset="0"/>
                          <a:ea typeface="Times New Roman" pitchFamily="18" charset="0"/>
                          <a:cs typeface="Arial" charset="0"/>
                        </a:rPr>
                        <a:t>DATE</a:t>
                      </a:r>
                      <a:endParaRPr kumimoji="0" lang="pt-BR" sz="2400" b="0" i="0" u="none" strike="noStrike" cap="none" normalizeH="0" baseline="0">
                        <a:ln>
                          <a:noFill/>
                        </a:ln>
                        <a:solidFill>
                          <a:srgbClr val="000000"/>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rgbClr val="000000"/>
                          </a:solidFill>
                          <a:effectLst/>
                          <a:latin typeface="Arial" charset="0"/>
                          <a:ea typeface="Times New Roman" pitchFamily="18" charset="0"/>
                          <a:cs typeface="Arial" charset="0"/>
                        </a:rPr>
                        <a:t>Valores de data e hora</a:t>
                      </a:r>
                      <a:endParaRPr kumimoji="0" lang="pt-BR" sz="2400" b="0" i="0" u="none" strike="noStrike" cap="none" normalizeH="0" baseline="0">
                        <a:ln>
                          <a:noFill/>
                        </a:ln>
                        <a:solidFill>
                          <a:srgbClr val="000000"/>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11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dirty="0">
                          <a:ln>
                            <a:noFill/>
                          </a:ln>
                          <a:solidFill>
                            <a:srgbClr val="000000"/>
                          </a:solidFill>
                          <a:effectLst/>
                          <a:latin typeface="Arial" charset="0"/>
                          <a:ea typeface="Times New Roman" pitchFamily="18" charset="0"/>
                          <a:cs typeface="Arial" charset="0"/>
                        </a:rPr>
                        <a:t>CLOB</a:t>
                      </a:r>
                      <a:endParaRPr kumimoji="0" lang="pt-BR" sz="2400" b="0" i="0" u="none" strike="noStrike" cap="none" normalizeH="0" baseline="0" dirty="0">
                        <a:ln>
                          <a:noFill/>
                        </a:ln>
                        <a:solidFill>
                          <a:srgbClr val="000000"/>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dirty="0">
                          <a:ln>
                            <a:noFill/>
                          </a:ln>
                          <a:solidFill>
                            <a:srgbClr val="000000"/>
                          </a:solidFill>
                          <a:effectLst/>
                          <a:latin typeface="Arial" charset="0"/>
                          <a:ea typeface="Times New Roman" pitchFamily="18" charset="0"/>
                          <a:cs typeface="Arial" charset="0"/>
                        </a:rPr>
                        <a:t>Dados de caractere de um byte até 4 gigabytes</a:t>
                      </a:r>
                      <a:endParaRPr kumimoji="0" lang="pt-BR" sz="2400" b="0" i="0" u="none" strike="noStrike" cap="none" normalizeH="0" baseline="0" dirty="0">
                        <a:ln>
                          <a:noFill/>
                        </a:ln>
                        <a:solidFill>
                          <a:srgbClr val="000000"/>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09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dirty="0">
                          <a:ln>
                            <a:noFill/>
                          </a:ln>
                          <a:solidFill>
                            <a:srgbClr val="000000"/>
                          </a:solidFill>
                          <a:effectLst/>
                          <a:latin typeface="Arial" charset="0"/>
                          <a:ea typeface="Times New Roman" pitchFamily="18" charset="0"/>
                          <a:cs typeface="Arial" charset="0"/>
                        </a:rPr>
                        <a:t>BLOB</a:t>
                      </a:r>
                      <a:endParaRPr kumimoji="0" lang="pt-BR" sz="2400" b="0" i="0" u="none" strike="noStrike" cap="none" normalizeH="0" baseline="0" dirty="0">
                        <a:ln>
                          <a:noFill/>
                        </a:ln>
                        <a:solidFill>
                          <a:srgbClr val="000000"/>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dirty="0">
                          <a:ln>
                            <a:noFill/>
                          </a:ln>
                          <a:solidFill>
                            <a:srgbClr val="000000"/>
                          </a:solidFill>
                          <a:effectLst/>
                          <a:latin typeface="Arial" charset="0"/>
                          <a:ea typeface="Times New Roman" pitchFamily="18" charset="0"/>
                          <a:cs typeface="Arial" charset="0"/>
                        </a:rPr>
                        <a:t>Dados binários de até 4 gigabytes</a:t>
                      </a:r>
                      <a:endParaRPr kumimoji="0" lang="pt-BR" sz="2400" b="0" i="0" u="none" strike="noStrike" cap="none" normalizeH="0" baseline="0" dirty="0">
                        <a:ln>
                          <a:noFill/>
                        </a:ln>
                        <a:solidFill>
                          <a:srgbClr val="000000"/>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 name="CaixaDeTexto 4"/>
          <p:cNvSpPr txBox="1"/>
          <p:nvPr/>
        </p:nvSpPr>
        <p:spPr>
          <a:xfrm>
            <a:off x="0" y="0"/>
            <a:ext cx="5796136" cy="523220"/>
          </a:xfrm>
          <a:prstGeom prst="rect">
            <a:avLst/>
          </a:prstGeom>
          <a:noFill/>
        </p:spPr>
        <p:txBody>
          <a:bodyPr wrap="square" rtlCol="0">
            <a:spAutoFit/>
          </a:bodyPr>
          <a:lstStyle/>
          <a:p>
            <a:r>
              <a:rPr lang="pt-BR" sz="2800" b="1" i="0" dirty="0">
                <a:latin typeface="+mn-lt"/>
              </a:rPr>
              <a:t>Alguns tipos de Dados (exemplo)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5887529-1BB5-4EEC-9DA0-19A871B58722}" type="slidenum">
              <a:rPr lang="pt-BR" altLang="pt-BR">
                <a:solidFill>
                  <a:srgbClr val="898989"/>
                </a:solidFill>
              </a:rPr>
              <a:pPr eaLnBrk="1" hangingPunct="1"/>
              <a:t>14</a:t>
            </a:fld>
            <a:endParaRPr lang="pt-BR" altLang="pt-BR">
              <a:solidFill>
                <a:srgbClr val="898989"/>
              </a:solidFill>
            </a:endParaRPr>
          </a:p>
        </p:txBody>
      </p:sp>
      <p:sp>
        <p:nvSpPr>
          <p:cNvPr id="5" name="Retângulo 4"/>
          <p:cNvSpPr/>
          <p:nvPr/>
        </p:nvSpPr>
        <p:spPr>
          <a:xfrm>
            <a:off x="162118" y="764704"/>
            <a:ext cx="8496300" cy="5447645"/>
          </a:xfrm>
          <a:prstGeom prst="rect">
            <a:avLst/>
          </a:prstGeom>
        </p:spPr>
        <p:txBody>
          <a:bodyPr>
            <a:spAutoFit/>
          </a:bodyPr>
          <a:lstStyle/>
          <a:p>
            <a:pPr marL="285750" indent="-285750" algn="just">
              <a:lnSpc>
                <a:spcPct val="150000"/>
              </a:lnSpc>
              <a:spcBef>
                <a:spcPct val="30000"/>
              </a:spcBef>
              <a:buClr>
                <a:schemeClr val="bg2"/>
              </a:buClr>
              <a:buFont typeface="Wingdings" pitchFamily="2" charset="2"/>
              <a:buNone/>
              <a:defRPr/>
            </a:pPr>
            <a:r>
              <a:rPr lang="pt-BR" sz="2000" b="0" i="0" dirty="0">
                <a:solidFill>
                  <a:srgbClr val="000000"/>
                </a:solidFill>
                <a:latin typeface="Arial" charset="0"/>
                <a:cs typeface="Arial" charset="0"/>
              </a:rPr>
              <a:t>	</a:t>
            </a:r>
            <a:r>
              <a:rPr lang="pt-BR" sz="2000" b="1" i="0" dirty="0">
                <a:solidFill>
                  <a:srgbClr val="000000"/>
                </a:solidFill>
                <a:latin typeface="Arial" charset="0"/>
                <a:cs typeface="Arial" charset="0"/>
              </a:rPr>
              <a:t>NUMBER</a:t>
            </a:r>
            <a:r>
              <a:rPr lang="pt-BR" sz="2000" i="0" dirty="0">
                <a:solidFill>
                  <a:srgbClr val="000000"/>
                </a:solidFill>
                <a:latin typeface="Arial" charset="0"/>
                <a:cs typeface="Arial" charset="0"/>
              </a:rPr>
              <a:t> </a:t>
            </a:r>
            <a:r>
              <a:rPr lang="pt-BR" sz="2000" b="0" i="0" dirty="0">
                <a:solidFill>
                  <a:srgbClr val="000000"/>
                </a:solidFill>
                <a:latin typeface="Arial" charset="0"/>
                <a:cs typeface="Arial" charset="0"/>
              </a:rPr>
              <a:t>- Armazena valores inteiros ou de ponto flutuante entre 1E-130 e 1E125. (Onde “E” identifica o expoente que se está usando), quando no Oracle.</a:t>
            </a:r>
          </a:p>
          <a:p>
            <a:pPr marL="285750" indent="-285750" algn="just">
              <a:lnSpc>
                <a:spcPct val="150000"/>
              </a:lnSpc>
              <a:spcBef>
                <a:spcPct val="30000"/>
              </a:spcBef>
              <a:buClr>
                <a:schemeClr val="bg2"/>
              </a:buClr>
              <a:buFont typeface="Wingdings" pitchFamily="2" charset="2"/>
              <a:buNone/>
              <a:defRPr/>
            </a:pPr>
            <a:r>
              <a:rPr lang="pt-BR" sz="2000" b="0" i="0" dirty="0">
                <a:solidFill>
                  <a:srgbClr val="000000"/>
                </a:solidFill>
                <a:latin typeface="Arial" charset="0"/>
                <a:cs typeface="Arial" charset="0"/>
              </a:rPr>
              <a:t>	Pode-se especificar a precisão (número de dígitos entre 1 e 38) e a escala (número de decimais até 127). Para representar valores inteiros, define-se a escala como zero. Se a escala não for definida, o valor default é 0.</a:t>
            </a:r>
          </a:p>
          <a:p>
            <a:pPr marL="285750" indent="-285750" algn="just">
              <a:lnSpc>
                <a:spcPct val="150000"/>
              </a:lnSpc>
              <a:spcBef>
                <a:spcPct val="30000"/>
              </a:spcBef>
              <a:buClr>
                <a:schemeClr val="bg2"/>
              </a:buClr>
              <a:buFont typeface="Wingdings" pitchFamily="2" charset="2"/>
              <a:buNone/>
              <a:defRPr/>
            </a:pPr>
            <a:r>
              <a:rPr lang="pt-BR" sz="2000" b="0" i="0" dirty="0">
                <a:solidFill>
                  <a:srgbClr val="000000"/>
                </a:solidFill>
                <a:latin typeface="Arial" charset="0"/>
                <a:cs typeface="Arial" charset="0"/>
              </a:rPr>
              <a:t>	Para ser compatível com os tipos ANSI/ISO, o tipo NUMBER tem subtipos, com definições idênticas aos padrões de origem. Alguns deles</a:t>
            </a:r>
            <a:r>
              <a:rPr lang="en-AU" sz="2000" b="0" i="0" dirty="0">
                <a:solidFill>
                  <a:srgbClr val="000000"/>
                </a:solidFill>
                <a:latin typeface="Arial" charset="0"/>
                <a:cs typeface="Arial" charset="0"/>
              </a:rPr>
              <a:t>: DEC, DECIMAL, DOUBLE PRECISION, FLOAT, INTEGER, INT, NUMERIC, REAL, SMALLINT.</a:t>
            </a:r>
            <a:endParaRPr lang="pt-BR" sz="2000" b="0" i="0" dirty="0">
              <a:solidFill>
                <a:srgbClr val="C00000"/>
              </a:solidFill>
              <a:latin typeface="Arial" charset="0"/>
              <a:cs typeface="Arial" charset="0"/>
            </a:endParaRPr>
          </a:p>
        </p:txBody>
      </p:sp>
      <p:sp>
        <p:nvSpPr>
          <p:cNvPr id="6" name="CaixaDeTexto 5"/>
          <p:cNvSpPr txBox="1"/>
          <p:nvPr/>
        </p:nvSpPr>
        <p:spPr>
          <a:xfrm>
            <a:off x="0" y="0"/>
            <a:ext cx="4716016" cy="523220"/>
          </a:xfrm>
          <a:prstGeom prst="rect">
            <a:avLst/>
          </a:prstGeom>
          <a:noFill/>
        </p:spPr>
        <p:txBody>
          <a:bodyPr wrap="square" rtlCol="0">
            <a:spAutoFit/>
          </a:bodyPr>
          <a:lstStyle/>
          <a:p>
            <a:r>
              <a:rPr lang="pt-BR" sz="2800" b="1" i="0" dirty="0">
                <a:latin typeface="+mn-lt"/>
              </a:rPr>
              <a:t>Tipos de Dados</a:t>
            </a:r>
          </a:p>
        </p:txBody>
      </p:sp>
    </p:spTree>
    <p:extLst>
      <p:ext uri="{BB962C8B-B14F-4D97-AF65-F5344CB8AC3E}">
        <p14:creationId xmlns:p14="http://schemas.microsoft.com/office/powerpoint/2010/main" val="1749673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323056" y="1052736"/>
            <a:ext cx="8497888" cy="3010055"/>
          </a:xfrm>
          <a:prstGeom prst="rect">
            <a:avLst/>
          </a:prstGeom>
        </p:spPr>
        <p:txBody>
          <a:bodyPr>
            <a:spAutoFit/>
          </a:bodyPr>
          <a:lstStyle/>
          <a:p>
            <a:pPr marL="285750" indent="-285750">
              <a:lnSpc>
                <a:spcPct val="90000"/>
              </a:lnSpc>
              <a:spcBef>
                <a:spcPct val="30000"/>
              </a:spcBef>
              <a:buClr>
                <a:schemeClr val="bg2"/>
              </a:buClr>
              <a:buFont typeface="Wingdings" pitchFamily="2" charset="2"/>
              <a:buNone/>
              <a:defRPr/>
            </a:pPr>
            <a:r>
              <a:rPr lang="pt-BR" sz="2000" i="0" dirty="0">
                <a:solidFill>
                  <a:srgbClr val="000000"/>
                </a:solidFill>
                <a:latin typeface="+mn-lt"/>
                <a:cs typeface="Arial" charset="0"/>
              </a:rPr>
              <a:t>Exemplos: NUMBER</a:t>
            </a:r>
          </a:p>
          <a:p>
            <a:pPr marL="285750" indent="-285750">
              <a:lnSpc>
                <a:spcPct val="90000"/>
              </a:lnSpc>
              <a:spcBef>
                <a:spcPct val="30000"/>
              </a:spcBef>
              <a:buClr>
                <a:schemeClr val="bg2"/>
              </a:buClr>
              <a:buFont typeface="Wingdings" pitchFamily="2" charset="2"/>
              <a:buNone/>
              <a:defRPr/>
            </a:pPr>
            <a:endParaRPr lang="pt-BR" sz="2000" b="0" i="0" dirty="0">
              <a:solidFill>
                <a:srgbClr val="000000"/>
              </a:solidFill>
              <a:latin typeface="+mn-lt"/>
              <a:cs typeface="Arial" charset="0"/>
            </a:endParaRPr>
          </a:p>
          <a:p>
            <a:pPr marL="285750" indent="-285750">
              <a:lnSpc>
                <a:spcPct val="90000"/>
              </a:lnSpc>
              <a:spcBef>
                <a:spcPct val="30000"/>
              </a:spcBef>
              <a:buClr>
                <a:schemeClr val="bg2"/>
              </a:buClr>
              <a:buFont typeface="Wingdings" pitchFamily="2" charset="2"/>
              <a:buNone/>
              <a:defRPr/>
            </a:pPr>
            <a:r>
              <a:rPr lang="pt-BR" sz="2000" b="0" i="0" dirty="0">
                <a:solidFill>
                  <a:srgbClr val="000000"/>
                </a:solidFill>
                <a:latin typeface="+mn-lt"/>
                <a:cs typeface="Arial" charset="0"/>
              </a:rPr>
              <a:t>Representando o número: 7,456,123.89 </a:t>
            </a:r>
          </a:p>
          <a:p>
            <a:pPr marL="800100" lvl="1" indent="-342900">
              <a:lnSpc>
                <a:spcPct val="90000"/>
              </a:lnSpc>
              <a:spcBef>
                <a:spcPct val="30000"/>
              </a:spcBef>
              <a:buClr>
                <a:schemeClr val="bg2"/>
              </a:buClr>
              <a:buFont typeface="Arial" panose="020B0604020202020204" pitchFamily="34" charset="0"/>
              <a:buChar char="•"/>
              <a:defRPr/>
            </a:pPr>
            <a:r>
              <a:rPr lang="pt-BR" sz="2000" b="0" i="0" dirty="0">
                <a:solidFill>
                  <a:srgbClr val="000000"/>
                </a:solidFill>
                <a:latin typeface="+mn-lt"/>
                <a:cs typeface="Arial" charset="0"/>
              </a:rPr>
              <a:t>  NUMBER(9) 7456124 </a:t>
            </a:r>
          </a:p>
          <a:p>
            <a:pPr marL="800100" lvl="1" indent="-342900">
              <a:lnSpc>
                <a:spcPct val="90000"/>
              </a:lnSpc>
              <a:spcBef>
                <a:spcPct val="30000"/>
              </a:spcBef>
              <a:buClr>
                <a:schemeClr val="bg2"/>
              </a:buClr>
              <a:buFont typeface="Arial" panose="020B0604020202020204" pitchFamily="34" charset="0"/>
              <a:buChar char="•"/>
              <a:defRPr/>
            </a:pPr>
            <a:r>
              <a:rPr lang="pt-BR" sz="2000" b="0" i="0" dirty="0">
                <a:solidFill>
                  <a:srgbClr val="000000"/>
                </a:solidFill>
                <a:latin typeface="+mn-lt"/>
                <a:cs typeface="Arial" charset="0"/>
              </a:rPr>
              <a:t>  NUMBER(9,1) 7456123.9 </a:t>
            </a:r>
          </a:p>
          <a:p>
            <a:pPr marL="800100" lvl="1" indent="-342900">
              <a:lnSpc>
                <a:spcPct val="90000"/>
              </a:lnSpc>
              <a:spcBef>
                <a:spcPct val="30000"/>
              </a:spcBef>
              <a:buClr>
                <a:schemeClr val="bg2"/>
              </a:buClr>
              <a:buFont typeface="Arial" panose="020B0604020202020204" pitchFamily="34" charset="0"/>
              <a:buChar char="•"/>
              <a:defRPr/>
            </a:pPr>
            <a:r>
              <a:rPr lang="pt-BR" sz="2000" b="0" i="0" dirty="0">
                <a:solidFill>
                  <a:srgbClr val="000000"/>
                </a:solidFill>
                <a:latin typeface="+mn-lt"/>
                <a:cs typeface="Arial" charset="0"/>
              </a:rPr>
              <a:t>  NUMBER(*,1) 7456123.9 </a:t>
            </a:r>
          </a:p>
          <a:p>
            <a:pPr marL="800100" lvl="1" indent="-342900">
              <a:lnSpc>
                <a:spcPct val="90000"/>
              </a:lnSpc>
              <a:spcBef>
                <a:spcPct val="30000"/>
              </a:spcBef>
              <a:buClr>
                <a:schemeClr val="bg2"/>
              </a:buClr>
              <a:buFont typeface="Arial" panose="020B0604020202020204" pitchFamily="34" charset="0"/>
              <a:buChar char="•"/>
              <a:defRPr/>
            </a:pPr>
            <a:r>
              <a:rPr lang="pt-BR" sz="2000" b="0" i="0" dirty="0">
                <a:solidFill>
                  <a:srgbClr val="000000"/>
                </a:solidFill>
                <a:latin typeface="+mn-lt"/>
                <a:cs typeface="Arial" charset="0"/>
              </a:rPr>
              <a:t>  NUMBER(9,2) 7456123.89 </a:t>
            </a:r>
          </a:p>
          <a:p>
            <a:pPr marL="800100" lvl="1" indent="-342900">
              <a:lnSpc>
                <a:spcPct val="90000"/>
              </a:lnSpc>
              <a:spcBef>
                <a:spcPct val="30000"/>
              </a:spcBef>
              <a:buClr>
                <a:schemeClr val="bg2"/>
              </a:buClr>
              <a:buFont typeface="Arial" panose="020B0604020202020204" pitchFamily="34" charset="0"/>
              <a:buChar char="•"/>
              <a:defRPr/>
            </a:pPr>
            <a:r>
              <a:rPr lang="pt-BR" sz="2000" b="0" i="0" dirty="0">
                <a:solidFill>
                  <a:srgbClr val="000000"/>
                </a:solidFill>
                <a:latin typeface="+mn-lt"/>
                <a:cs typeface="Arial" charset="0"/>
              </a:rPr>
              <a:t>  NUMBER 7456123.89</a:t>
            </a:r>
          </a:p>
        </p:txBody>
      </p:sp>
      <p:sp>
        <p:nvSpPr>
          <p:cNvPr id="6" name="CaixaDeTexto 5"/>
          <p:cNvSpPr txBox="1"/>
          <p:nvPr/>
        </p:nvSpPr>
        <p:spPr>
          <a:xfrm>
            <a:off x="0" y="0"/>
            <a:ext cx="4716016" cy="523220"/>
          </a:xfrm>
          <a:prstGeom prst="rect">
            <a:avLst/>
          </a:prstGeom>
          <a:noFill/>
        </p:spPr>
        <p:txBody>
          <a:bodyPr wrap="square" rtlCol="0">
            <a:spAutoFit/>
          </a:bodyPr>
          <a:lstStyle/>
          <a:p>
            <a:r>
              <a:rPr lang="pt-BR" sz="2800" b="1" i="0" dirty="0">
                <a:latin typeface="+mn-lt"/>
              </a:rPr>
              <a:t>Tipos de Dados</a:t>
            </a:r>
          </a:p>
        </p:txBody>
      </p:sp>
    </p:spTree>
    <p:extLst>
      <p:ext uri="{BB962C8B-B14F-4D97-AF65-F5344CB8AC3E}">
        <p14:creationId xmlns:p14="http://schemas.microsoft.com/office/powerpoint/2010/main" val="1947221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250825" y="692150"/>
            <a:ext cx="8497888" cy="4053417"/>
          </a:xfrm>
          <a:prstGeom prst="rect">
            <a:avLst/>
          </a:prstGeom>
        </p:spPr>
        <p:txBody>
          <a:bodyPr>
            <a:spAutoFit/>
          </a:bodyPr>
          <a:lstStyle/>
          <a:p>
            <a:pPr marL="285750" indent="-285750" algn="just">
              <a:lnSpc>
                <a:spcPct val="150000"/>
              </a:lnSpc>
              <a:spcBef>
                <a:spcPct val="30000"/>
              </a:spcBef>
              <a:buClr>
                <a:schemeClr val="bg2"/>
              </a:buClr>
              <a:buFont typeface="Wingdings" pitchFamily="2" charset="2"/>
              <a:buNone/>
              <a:defRPr/>
            </a:pPr>
            <a:r>
              <a:rPr lang="pt-BR" sz="2400" b="0" i="0" dirty="0">
                <a:solidFill>
                  <a:srgbClr val="000000"/>
                </a:solidFill>
                <a:latin typeface="Arial" charset="0"/>
                <a:cs typeface="Arial" charset="0"/>
              </a:rPr>
              <a:t>	</a:t>
            </a:r>
            <a:r>
              <a:rPr lang="pt-BR" i="0" dirty="0">
                <a:solidFill>
                  <a:srgbClr val="000000"/>
                </a:solidFill>
                <a:latin typeface="Arial" charset="0"/>
                <a:cs typeface="Arial" charset="0"/>
              </a:rPr>
              <a:t>CHAR</a:t>
            </a:r>
            <a:r>
              <a:rPr lang="pt-BR" b="0" i="0" dirty="0">
                <a:solidFill>
                  <a:srgbClr val="000000"/>
                </a:solidFill>
                <a:latin typeface="Arial" charset="0"/>
                <a:cs typeface="Arial" charset="0"/>
              </a:rPr>
              <a:t>- O tipo CHAR (caractere) armazena caracteres de tamanho fixo. Pode-se, opcionalmente, definir o tamanho máximo de um dado tipo CHAR. Se o tamanho máximo não for definido, seu default é 1. O tamanho máximo é especificado em bytes e não em caracteres. Portanto a capacidade em caracteres de um tipo CHAR depende do número de bytes utilizado para cada caractere. A capacidade máxima de armazenamento do tipo CHAR é 2000 bytes.</a:t>
            </a:r>
          </a:p>
          <a:p>
            <a:pPr marL="285750" indent="-285750" algn="just">
              <a:lnSpc>
                <a:spcPct val="150000"/>
              </a:lnSpc>
              <a:spcBef>
                <a:spcPct val="30000"/>
              </a:spcBef>
              <a:buClr>
                <a:schemeClr val="bg2"/>
              </a:buClr>
              <a:buFont typeface="Wingdings" pitchFamily="2" charset="2"/>
              <a:buNone/>
              <a:defRPr/>
            </a:pPr>
            <a:r>
              <a:rPr lang="pt-BR" b="0" i="0" dirty="0">
                <a:solidFill>
                  <a:srgbClr val="000000"/>
                </a:solidFill>
                <a:latin typeface="Arial" charset="0"/>
                <a:cs typeface="Arial" charset="0"/>
              </a:rPr>
              <a:t>	O tipo CHAR possui um subtipo para se compatibilizar com o padrão ANSI/ISO chamado CHARACTER que possui as mesmas características.</a:t>
            </a:r>
          </a:p>
        </p:txBody>
      </p:sp>
      <p:sp>
        <p:nvSpPr>
          <p:cNvPr id="7" name="CaixaDeTexto 6"/>
          <p:cNvSpPr txBox="1"/>
          <p:nvPr/>
        </p:nvSpPr>
        <p:spPr>
          <a:xfrm>
            <a:off x="0" y="0"/>
            <a:ext cx="4716016" cy="523220"/>
          </a:xfrm>
          <a:prstGeom prst="rect">
            <a:avLst/>
          </a:prstGeom>
          <a:noFill/>
        </p:spPr>
        <p:txBody>
          <a:bodyPr wrap="square" rtlCol="0">
            <a:spAutoFit/>
          </a:bodyPr>
          <a:lstStyle/>
          <a:p>
            <a:r>
              <a:rPr lang="pt-BR" sz="2800" b="1" i="0" dirty="0">
                <a:latin typeface="+mn-lt"/>
              </a:rPr>
              <a:t>Tipos de Dados</a:t>
            </a:r>
          </a:p>
        </p:txBody>
      </p:sp>
    </p:spTree>
    <p:extLst>
      <p:ext uri="{BB962C8B-B14F-4D97-AF65-F5344CB8AC3E}">
        <p14:creationId xmlns:p14="http://schemas.microsoft.com/office/powerpoint/2010/main" val="3520605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179388" y="549275"/>
            <a:ext cx="8496300" cy="5798510"/>
          </a:xfrm>
          <a:prstGeom prst="rect">
            <a:avLst/>
          </a:prstGeom>
        </p:spPr>
        <p:txBody>
          <a:bodyPr>
            <a:spAutoFit/>
          </a:bodyPr>
          <a:lstStyle/>
          <a:p>
            <a:pPr marL="285750" indent="-285750">
              <a:lnSpc>
                <a:spcPct val="150000"/>
              </a:lnSpc>
              <a:spcBef>
                <a:spcPct val="30000"/>
              </a:spcBef>
              <a:buClr>
                <a:schemeClr val="bg2"/>
              </a:buClr>
              <a:buFont typeface="Wingdings" pitchFamily="2" charset="2"/>
              <a:buNone/>
              <a:defRPr/>
            </a:pPr>
            <a:r>
              <a:rPr lang="pt-BR" sz="2400" b="0" i="0" dirty="0">
                <a:latin typeface="Arial" charset="0"/>
                <a:cs typeface="Arial" charset="0"/>
              </a:rPr>
              <a:t>	</a:t>
            </a:r>
            <a:r>
              <a:rPr lang="pt-BR" sz="2000" b="0" i="0" dirty="0">
                <a:latin typeface="Arial" charset="0"/>
                <a:cs typeface="Arial" charset="0"/>
              </a:rPr>
              <a:t>Exemplo: </a:t>
            </a:r>
            <a:r>
              <a:rPr lang="pt-BR" sz="2000" i="0" dirty="0">
                <a:latin typeface="Arial" charset="0"/>
                <a:cs typeface="Arial" charset="0"/>
              </a:rPr>
              <a:t>CHAR</a:t>
            </a:r>
          </a:p>
          <a:p>
            <a:pPr marL="285750" indent="-285750">
              <a:lnSpc>
                <a:spcPct val="150000"/>
              </a:lnSpc>
              <a:spcBef>
                <a:spcPct val="30000"/>
              </a:spcBef>
              <a:buClr>
                <a:schemeClr val="bg2"/>
              </a:buClr>
              <a:buFont typeface="Wingdings" pitchFamily="2" charset="2"/>
              <a:buNone/>
              <a:defRPr/>
            </a:pPr>
            <a:r>
              <a:rPr lang="pt-BR" b="0" i="0" dirty="0">
                <a:latin typeface="Arial" charset="0"/>
                <a:cs typeface="Arial" charset="0"/>
              </a:rPr>
              <a:t>	NOME CHAR(10) -  Exemplo de conteúdo: NOME=“</a:t>
            </a:r>
            <a:r>
              <a:rPr lang="pt-BR" b="0" i="0" dirty="0" err="1">
                <a:latin typeface="Arial" charset="0"/>
                <a:cs typeface="Arial" charset="0"/>
              </a:rPr>
              <a:t>abcde</a:t>
            </a:r>
            <a:r>
              <a:rPr lang="pt-BR" b="0" i="0" dirty="0">
                <a:latin typeface="Arial" charset="0"/>
                <a:cs typeface="Arial" charset="0"/>
              </a:rPr>
              <a:t>”</a:t>
            </a:r>
          </a:p>
          <a:p>
            <a:pPr marL="285750" indent="-285750">
              <a:lnSpc>
                <a:spcPct val="150000"/>
              </a:lnSpc>
              <a:spcBef>
                <a:spcPct val="30000"/>
              </a:spcBef>
              <a:buClr>
                <a:schemeClr val="bg2"/>
              </a:buClr>
              <a:buFont typeface="Wingdings" pitchFamily="2" charset="2"/>
              <a:buNone/>
              <a:defRPr/>
            </a:pPr>
            <a:r>
              <a:rPr lang="pt-BR" b="0" i="0" dirty="0">
                <a:latin typeface="Arial" charset="0"/>
                <a:cs typeface="Arial" charset="0"/>
              </a:rPr>
              <a:t>	Será armazenado no banco:</a:t>
            </a:r>
          </a:p>
          <a:p>
            <a:pPr marL="285750" indent="-285750">
              <a:lnSpc>
                <a:spcPct val="150000"/>
              </a:lnSpc>
              <a:spcBef>
                <a:spcPct val="30000"/>
              </a:spcBef>
              <a:buClr>
                <a:schemeClr val="bg2"/>
              </a:buClr>
              <a:buFont typeface="Wingdings" pitchFamily="2" charset="2"/>
              <a:buNone/>
              <a:defRPr/>
            </a:pPr>
            <a:r>
              <a:rPr lang="pt-BR" b="0" i="0" dirty="0">
                <a:latin typeface="Arial" charset="0"/>
                <a:cs typeface="Arial" charset="0"/>
              </a:rPr>
              <a:t>	NOME=“</a:t>
            </a:r>
            <a:r>
              <a:rPr lang="pt-BR" b="0" i="0" dirty="0" err="1">
                <a:latin typeface="Arial" charset="0"/>
                <a:cs typeface="Arial" charset="0"/>
              </a:rPr>
              <a:t>abcde</a:t>
            </a:r>
            <a:r>
              <a:rPr lang="pt-BR" b="0" i="0" dirty="0">
                <a:latin typeface="Arial" charset="0"/>
                <a:cs typeface="Arial" charset="0"/>
              </a:rPr>
              <a:t>     “, pelo tamanho ser fixo, são armazenados os 10 caracteres, mesmo que o nome só tenha 5. O Oracle completa as posições não utilizadas com espaços em branco.</a:t>
            </a:r>
          </a:p>
          <a:p>
            <a:pPr marL="285750" indent="-285750">
              <a:lnSpc>
                <a:spcPct val="150000"/>
              </a:lnSpc>
              <a:spcBef>
                <a:spcPct val="30000"/>
              </a:spcBef>
              <a:buClr>
                <a:schemeClr val="bg2"/>
              </a:buClr>
              <a:buFont typeface="Wingdings" pitchFamily="2" charset="2"/>
              <a:buNone/>
              <a:defRPr/>
            </a:pPr>
            <a:r>
              <a:rPr lang="pt-BR" b="0" i="0" dirty="0">
                <a:latin typeface="Arial" charset="0"/>
                <a:cs typeface="Arial" charset="0"/>
              </a:rPr>
              <a:t>	O tipo Char deve ser usado somente em questões de compatibilidade. Por exemplo, se estiver usando Oracle prefira VARCHAR2 (que ocupa substancialmente menos espaço).</a:t>
            </a:r>
          </a:p>
          <a:p>
            <a:pPr marL="742950" lvl="1" indent="-285750">
              <a:lnSpc>
                <a:spcPct val="150000"/>
              </a:lnSpc>
              <a:spcBef>
                <a:spcPct val="30000"/>
              </a:spcBef>
              <a:buClr>
                <a:schemeClr val="bg2"/>
              </a:buClr>
              <a:buFont typeface="Arial" panose="020B0604020202020204" pitchFamily="34" charset="0"/>
              <a:buChar char="•"/>
              <a:defRPr/>
            </a:pPr>
            <a:r>
              <a:rPr lang="pt-BR" b="0" i="0" dirty="0">
                <a:latin typeface="Arial" charset="0"/>
                <a:cs typeface="Arial" charset="0"/>
              </a:rPr>
              <a:t>	Sigla UF 	-&gt; SP, DF, RJ</a:t>
            </a:r>
          </a:p>
          <a:p>
            <a:pPr marL="742950" lvl="1" indent="-285750">
              <a:lnSpc>
                <a:spcPct val="150000"/>
              </a:lnSpc>
              <a:spcBef>
                <a:spcPct val="30000"/>
              </a:spcBef>
              <a:buClr>
                <a:schemeClr val="bg2"/>
              </a:buClr>
              <a:buFont typeface="Arial" panose="020B0604020202020204" pitchFamily="34" charset="0"/>
              <a:buChar char="•"/>
              <a:defRPr/>
            </a:pPr>
            <a:r>
              <a:rPr lang="pt-BR" b="0" i="0" dirty="0">
                <a:latin typeface="Arial" charset="0"/>
                <a:cs typeface="Arial" charset="0"/>
              </a:rPr>
              <a:t>	</a:t>
            </a:r>
            <a:r>
              <a:rPr lang="pt-BR" b="0" i="0" dirty="0" err="1">
                <a:latin typeface="Arial" charset="0"/>
                <a:cs typeface="Arial" charset="0"/>
              </a:rPr>
              <a:t>Cep</a:t>
            </a:r>
            <a:r>
              <a:rPr lang="pt-BR" b="0" i="0" dirty="0">
                <a:latin typeface="Arial" charset="0"/>
                <a:cs typeface="Arial" charset="0"/>
              </a:rPr>
              <a:t>		-&gt; 03380-000</a:t>
            </a:r>
          </a:p>
          <a:p>
            <a:pPr marL="742950" lvl="1" indent="-285750">
              <a:lnSpc>
                <a:spcPct val="150000"/>
              </a:lnSpc>
              <a:spcBef>
                <a:spcPct val="30000"/>
              </a:spcBef>
              <a:buClr>
                <a:schemeClr val="bg2"/>
              </a:buClr>
              <a:buFont typeface="Arial" panose="020B0604020202020204" pitchFamily="34" charset="0"/>
              <a:buChar char="•"/>
              <a:defRPr/>
            </a:pPr>
            <a:r>
              <a:rPr lang="pt-BR" b="0" i="0" dirty="0">
                <a:latin typeface="Arial" charset="0"/>
                <a:cs typeface="Arial" charset="0"/>
              </a:rPr>
              <a:t>	Telefone 	-&gt; 3085-8011</a:t>
            </a:r>
          </a:p>
        </p:txBody>
      </p:sp>
      <p:sp>
        <p:nvSpPr>
          <p:cNvPr id="6" name="CaixaDeTexto 5"/>
          <p:cNvSpPr txBox="1"/>
          <p:nvPr/>
        </p:nvSpPr>
        <p:spPr>
          <a:xfrm>
            <a:off x="0" y="0"/>
            <a:ext cx="4716016" cy="523220"/>
          </a:xfrm>
          <a:prstGeom prst="rect">
            <a:avLst/>
          </a:prstGeom>
          <a:noFill/>
        </p:spPr>
        <p:txBody>
          <a:bodyPr wrap="square" rtlCol="0">
            <a:spAutoFit/>
          </a:bodyPr>
          <a:lstStyle/>
          <a:p>
            <a:r>
              <a:rPr lang="pt-BR" sz="2800" b="1" i="0" dirty="0">
                <a:latin typeface="+mn-lt"/>
              </a:rPr>
              <a:t>Tipos de Dados</a:t>
            </a:r>
          </a:p>
        </p:txBody>
      </p:sp>
    </p:spTree>
    <p:extLst>
      <p:ext uri="{BB962C8B-B14F-4D97-AF65-F5344CB8AC3E}">
        <p14:creationId xmlns:p14="http://schemas.microsoft.com/office/powerpoint/2010/main" val="2127673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0" y="620713"/>
            <a:ext cx="8496300" cy="5743111"/>
          </a:xfrm>
          <a:prstGeom prst="rect">
            <a:avLst/>
          </a:prstGeom>
        </p:spPr>
        <p:txBody>
          <a:bodyPr>
            <a:spAutoFit/>
          </a:bodyPr>
          <a:lstStyle/>
          <a:p>
            <a:pPr marL="285750" indent="-285750" algn="just">
              <a:lnSpc>
                <a:spcPct val="150000"/>
              </a:lnSpc>
              <a:spcBef>
                <a:spcPct val="30000"/>
              </a:spcBef>
              <a:buClr>
                <a:schemeClr val="bg2"/>
              </a:buClr>
              <a:buFont typeface="Wingdings" pitchFamily="2" charset="2"/>
              <a:buNone/>
              <a:defRPr/>
            </a:pPr>
            <a:r>
              <a:rPr lang="pt-BR" b="0" i="0" dirty="0">
                <a:solidFill>
                  <a:srgbClr val="000000"/>
                </a:solidFill>
                <a:latin typeface="Arial" charset="0"/>
                <a:cs typeface="Arial" charset="0"/>
              </a:rPr>
              <a:t>	</a:t>
            </a:r>
            <a:r>
              <a:rPr lang="pt-BR" b="0" i="0" u="sng" dirty="0">
                <a:solidFill>
                  <a:srgbClr val="000000"/>
                </a:solidFill>
                <a:latin typeface="Arial" charset="0"/>
                <a:cs typeface="Arial" charset="0"/>
              </a:rPr>
              <a:t>VARCHAR2</a:t>
            </a:r>
            <a:r>
              <a:rPr lang="pt-BR" b="0" i="0" dirty="0">
                <a:solidFill>
                  <a:srgbClr val="000000"/>
                </a:solidFill>
                <a:latin typeface="Arial" charset="0"/>
                <a:cs typeface="Arial" charset="0"/>
              </a:rPr>
              <a:t> - O tipo VARCHAR2 armazena caracteres de tamanho variável. Deve-se especificar o tamanho máximo em bytes.</a:t>
            </a:r>
          </a:p>
          <a:p>
            <a:pPr marL="285750" indent="-285750" algn="just">
              <a:lnSpc>
                <a:spcPct val="150000"/>
              </a:lnSpc>
              <a:spcBef>
                <a:spcPct val="30000"/>
              </a:spcBef>
              <a:buClr>
                <a:schemeClr val="bg2"/>
              </a:buClr>
              <a:buFont typeface="Wingdings" pitchFamily="2" charset="2"/>
              <a:buNone/>
              <a:defRPr/>
            </a:pPr>
            <a:r>
              <a:rPr lang="pt-BR" b="0" i="0" dirty="0">
                <a:solidFill>
                  <a:srgbClr val="000000"/>
                </a:solidFill>
                <a:latin typeface="Arial" charset="0"/>
                <a:cs typeface="Arial" charset="0"/>
              </a:rPr>
              <a:t>	Para cadeias de caracteres com tamanho menor que 2000 bytes, o Oracle aloca a memória suficiente para guardar o tamanho máximo especificado. Para dados com tamanho máximo maior ou igual a 2000 bytes, apenas a memória suficiente para guardar o dado que é alocado. O tamanho máximo de um dado tipo VARCHAR2 é 4000 bytes.</a:t>
            </a:r>
          </a:p>
          <a:p>
            <a:pPr marL="285750" indent="-285750" algn="just">
              <a:lnSpc>
                <a:spcPct val="150000"/>
              </a:lnSpc>
              <a:spcBef>
                <a:spcPct val="30000"/>
              </a:spcBef>
              <a:buClr>
                <a:schemeClr val="bg2"/>
              </a:buClr>
              <a:buFont typeface="Wingdings" pitchFamily="2" charset="2"/>
              <a:buNone/>
              <a:defRPr/>
            </a:pPr>
            <a:r>
              <a:rPr lang="pt-BR" b="0" i="0" dirty="0">
                <a:solidFill>
                  <a:srgbClr val="000000"/>
                </a:solidFill>
                <a:latin typeface="Arial" charset="0"/>
                <a:cs typeface="Arial" charset="0"/>
              </a:rPr>
              <a:t>	VARCHAR2 aloca apenas o número de bytes suficientes para o conteúdo a ser armazenado.</a:t>
            </a:r>
          </a:p>
          <a:p>
            <a:pPr marL="285750" indent="-285750" algn="just">
              <a:lnSpc>
                <a:spcPct val="150000"/>
              </a:lnSpc>
              <a:spcBef>
                <a:spcPct val="30000"/>
              </a:spcBef>
              <a:buClr>
                <a:schemeClr val="bg2"/>
              </a:buClr>
              <a:buFont typeface="Wingdings" pitchFamily="2" charset="2"/>
              <a:buNone/>
              <a:defRPr/>
            </a:pPr>
            <a:r>
              <a:rPr lang="pt-BR" b="0" i="0" dirty="0">
                <a:solidFill>
                  <a:srgbClr val="000000"/>
                </a:solidFill>
                <a:latin typeface="Arial" charset="0"/>
                <a:cs typeface="Arial" charset="0"/>
              </a:rPr>
              <a:t>	O VARCHAR2 tem como subtipos VARCHAR e STRING, com características semelhantes, apenas para se compatibilizar com os padrões ANSI/ISO e tipos IBM, que por sua vez também possui o tipo VARCHAR2 para compatibilidade com o padrão Oracle.</a:t>
            </a:r>
          </a:p>
        </p:txBody>
      </p:sp>
      <p:sp>
        <p:nvSpPr>
          <p:cNvPr id="6" name="CaixaDeTexto 5"/>
          <p:cNvSpPr txBox="1"/>
          <p:nvPr/>
        </p:nvSpPr>
        <p:spPr>
          <a:xfrm>
            <a:off x="0" y="0"/>
            <a:ext cx="4716016" cy="461665"/>
          </a:xfrm>
          <a:prstGeom prst="rect">
            <a:avLst/>
          </a:prstGeom>
          <a:noFill/>
        </p:spPr>
        <p:txBody>
          <a:bodyPr wrap="square" rtlCol="0">
            <a:spAutoFit/>
          </a:bodyPr>
          <a:lstStyle/>
          <a:p>
            <a:r>
              <a:rPr lang="pt-BR" sz="2400" b="1" i="0" dirty="0">
                <a:latin typeface="+mn-lt"/>
              </a:rPr>
              <a:t>Tipos de Dados - Oracle</a:t>
            </a:r>
          </a:p>
        </p:txBody>
      </p:sp>
    </p:spTree>
    <p:extLst>
      <p:ext uri="{BB962C8B-B14F-4D97-AF65-F5344CB8AC3E}">
        <p14:creationId xmlns:p14="http://schemas.microsoft.com/office/powerpoint/2010/main" val="3917093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tângulo 4"/>
          <p:cNvSpPr>
            <a:spLocks noChangeArrowheads="1"/>
          </p:cNvSpPr>
          <p:nvPr/>
        </p:nvSpPr>
        <p:spPr bwMode="auto">
          <a:xfrm>
            <a:off x="250825" y="692150"/>
            <a:ext cx="8497888"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pt-BR" sz="2000" i="0" dirty="0"/>
              <a:t>Exemplo: VARCHAR2</a:t>
            </a:r>
          </a:p>
          <a:p>
            <a:pPr eaLnBrk="1" hangingPunct="1"/>
            <a:endParaRPr lang="pt-BR" altLang="pt-BR" sz="2000" b="0" i="0" dirty="0"/>
          </a:p>
          <a:p>
            <a:pPr algn="just" eaLnBrk="1" hangingPunct="1"/>
            <a:r>
              <a:rPr lang="pt-BR" altLang="pt-BR" sz="2000" b="0" i="0" dirty="0"/>
              <a:t>NOME VARCHAR2(40)</a:t>
            </a:r>
          </a:p>
          <a:p>
            <a:pPr algn="just" eaLnBrk="1" hangingPunct="1"/>
            <a:endParaRPr lang="pt-BR" altLang="pt-BR" sz="2000" b="0" i="0" dirty="0"/>
          </a:p>
          <a:p>
            <a:pPr algn="just" eaLnBrk="1" hangingPunct="1"/>
            <a:r>
              <a:rPr lang="pt-BR" altLang="pt-BR" sz="2000" b="0" i="0" dirty="0"/>
              <a:t>Exemplo: NOME=“</a:t>
            </a:r>
            <a:r>
              <a:rPr lang="pt-BR" altLang="pt-BR" sz="2000" b="0" i="0" dirty="0" err="1"/>
              <a:t>abcdefghijklmnopqrstuvxwxyz</a:t>
            </a:r>
            <a:r>
              <a:rPr lang="pt-BR" altLang="pt-BR" sz="2000" b="0" i="0" dirty="0"/>
              <a:t>”</a:t>
            </a:r>
          </a:p>
          <a:p>
            <a:pPr algn="just" eaLnBrk="1" hangingPunct="1"/>
            <a:endParaRPr lang="pt-BR" altLang="pt-BR" sz="2000" b="0" i="0" dirty="0"/>
          </a:p>
          <a:p>
            <a:pPr algn="just" eaLnBrk="1" hangingPunct="1"/>
            <a:r>
              <a:rPr lang="pt-BR" altLang="pt-BR" sz="2000" b="0" i="0" dirty="0"/>
              <a:t>Será armazenado no banco:</a:t>
            </a:r>
          </a:p>
          <a:p>
            <a:pPr algn="just" eaLnBrk="1" hangingPunct="1"/>
            <a:r>
              <a:rPr lang="pt-BR" altLang="pt-BR" sz="2000" b="0" i="0" dirty="0"/>
              <a:t>	NOME=“</a:t>
            </a:r>
            <a:r>
              <a:rPr lang="pt-BR" altLang="pt-BR" sz="2000" b="0" i="0" dirty="0" err="1"/>
              <a:t>abcdefghijklmnopqrstuvxwxyz</a:t>
            </a:r>
            <a:r>
              <a:rPr lang="pt-BR" altLang="pt-BR" sz="2000" b="0" i="0" dirty="0"/>
              <a:t>“, pelo tamanho ser variável, são armazenados apenas os caracteres utilizados</a:t>
            </a:r>
          </a:p>
          <a:p>
            <a:pPr algn="just" eaLnBrk="1" hangingPunct="1"/>
            <a:endParaRPr lang="pt-BR" altLang="pt-BR" sz="2000" b="0" i="0" dirty="0"/>
          </a:p>
          <a:p>
            <a:pPr algn="just" eaLnBrk="1" hangingPunct="1"/>
            <a:r>
              <a:rPr lang="pt-BR" altLang="pt-BR" sz="2000" b="0" i="0" dirty="0"/>
              <a:t>Quaisquer campos compostos por caracteres são potenciais candidatos a serem escritos com VARCHAR2</a:t>
            </a:r>
          </a:p>
          <a:p>
            <a:pPr eaLnBrk="1" hangingPunct="1"/>
            <a:endParaRPr lang="pt-BR" altLang="pt-BR" sz="2000" b="0" i="0" dirty="0"/>
          </a:p>
        </p:txBody>
      </p:sp>
      <p:sp>
        <p:nvSpPr>
          <p:cNvPr id="5" name="CaixaDeTexto 4"/>
          <p:cNvSpPr txBox="1"/>
          <p:nvPr/>
        </p:nvSpPr>
        <p:spPr>
          <a:xfrm>
            <a:off x="0" y="0"/>
            <a:ext cx="4716016" cy="461665"/>
          </a:xfrm>
          <a:prstGeom prst="rect">
            <a:avLst/>
          </a:prstGeom>
          <a:noFill/>
        </p:spPr>
        <p:txBody>
          <a:bodyPr wrap="square" rtlCol="0">
            <a:spAutoFit/>
          </a:bodyPr>
          <a:lstStyle/>
          <a:p>
            <a:r>
              <a:rPr lang="pt-BR" sz="2400" b="1" i="0" dirty="0">
                <a:latin typeface="+mn-lt"/>
              </a:rPr>
              <a:t>Tipos de Dados - Oracle</a:t>
            </a:r>
          </a:p>
        </p:txBody>
      </p:sp>
    </p:spTree>
    <p:extLst>
      <p:ext uri="{BB962C8B-B14F-4D97-AF65-F5344CB8AC3E}">
        <p14:creationId xmlns:p14="http://schemas.microsoft.com/office/powerpoint/2010/main" val="4178976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395288" y="1196975"/>
            <a:ext cx="8424862" cy="1938992"/>
          </a:xfrm>
          <a:prstGeom prst="rect">
            <a:avLst/>
          </a:prstGeom>
        </p:spPr>
        <p:txBody>
          <a:bodyPr>
            <a:spAutoFit/>
          </a:bodyPr>
          <a:lstStyle/>
          <a:p>
            <a:pPr marL="342900" indent="-342900" fontAlgn="auto">
              <a:lnSpc>
                <a:spcPct val="150000"/>
              </a:lnSpc>
              <a:spcBef>
                <a:spcPts val="0"/>
              </a:spcBef>
              <a:spcAft>
                <a:spcPts val="0"/>
              </a:spcAft>
              <a:buFont typeface="Arial" panose="020B0604020202020204" pitchFamily="34" charset="0"/>
              <a:buChar char="•"/>
              <a:defRPr/>
            </a:pPr>
            <a:r>
              <a:rPr lang="pt-BR" sz="2000" dirty="0">
                <a:latin typeface="+mn-lt"/>
                <a:cs typeface="+mn-cs"/>
              </a:rPr>
              <a:t> Objetivo</a:t>
            </a:r>
          </a:p>
          <a:p>
            <a:pPr marL="342900" indent="-342900" fontAlgn="auto">
              <a:lnSpc>
                <a:spcPct val="150000"/>
              </a:lnSpc>
              <a:spcBef>
                <a:spcPts val="0"/>
              </a:spcBef>
              <a:spcAft>
                <a:spcPts val="0"/>
              </a:spcAft>
              <a:buFont typeface="Arial" panose="020B0604020202020204" pitchFamily="34" charset="0"/>
              <a:buChar char="•"/>
              <a:defRPr/>
            </a:pPr>
            <a:r>
              <a:rPr lang="pt-BR" sz="2000" dirty="0">
                <a:latin typeface="+mn-lt"/>
                <a:cs typeface="+mn-cs"/>
              </a:rPr>
              <a:t> Conceitos referentes a linguagem de definição de dados</a:t>
            </a:r>
          </a:p>
          <a:p>
            <a:pPr marL="342900" indent="-342900" fontAlgn="auto">
              <a:lnSpc>
                <a:spcPct val="150000"/>
              </a:lnSpc>
              <a:spcBef>
                <a:spcPts val="0"/>
              </a:spcBef>
              <a:spcAft>
                <a:spcPts val="0"/>
              </a:spcAft>
              <a:buFont typeface="Arial" panose="020B0604020202020204" pitchFamily="34" charset="0"/>
              <a:buChar char="•"/>
              <a:defRPr/>
            </a:pPr>
            <a:r>
              <a:rPr lang="pt-BR" sz="2000" dirty="0">
                <a:latin typeface="+mn-lt"/>
                <a:cs typeface="+mn-cs"/>
              </a:rPr>
              <a:t>Exemplos</a:t>
            </a:r>
          </a:p>
          <a:p>
            <a:pPr marL="342900" indent="-342900" fontAlgn="auto">
              <a:lnSpc>
                <a:spcPct val="150000"/>
              </a:lnSpc>
              <a:spcBef>
                <a:spcPts val="0"/>
              </a:spcBef>
              <a:spcAft>
                <a:spcPts val="0"/>
              </a:spcAft>
              <a:buFont typeface="Arial" panose="020B0604020202020204" pitchFamily="34" charset="0"/>
              <a:buChar char="•"/>
              <a:defRPr/>
            </a:pPr>
            <a:r>
              <a:rPr lang="pt-BR" sz="2000" dirty="0">
                <a:latin typeface="+mn-lt"/>
                <a:cs typeface="+mn-cs"/>
              </a:rPr>
              <a:t>Exercícios</a:t>
            </a:r>
          </a:p>
        </p:txBody>
      </p:sp>
      <p:sp>
        <p:nvSpPr>
          <p:cNvPr id="4" name="CaixaDeTexto 3"/>
          <p:cNvSpPr txBox="1"/>
          <p:nvPr/>
        </p:nvSpPr>
        <p:spPr>
          <a:xfrm>
            <a:off x="0" y="0"/>
            <a:ext cx="4716016" cy="584775"/>
          </a:xfrm>
          <a:prstGeom prst="rect">
            <a:avLst/>
          </a:prstGeom>
          <a:noFill/>
        </p:spPr>
        <p:txBody>
          <a:bodyPr wrap="square" rtlCol="0">
            <a:spAutoFit/>
          </a:bodyPr>
          <a:lstStyle/>
          <a:p>
            <a:r>
              <a:rPr lang="pt-BR" sz="3200" b="1" i="0" dirty="0">
                <a:latin typeface="+mn-lt"/>
              </a:rPr>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0" y="842943"/>
            <a:ext cx="8892480" cy="5786199"/>
          </a:xfrm>
          <a:prstGeom prst="rect">
            <a:avLst/>
          </a:prstGeom>
        </p:spPr>
        <p:txBody>
          <a:bodyPr wrap="square">
            <a:spAutoFit/>
          </a:bodyPr>
          <a:lstStyle/>
          <a:p>
            <a:pPr marL="285750" indent="-285750">
              <a:lnSpc>
                <a:spcPct val="90000"/>
              </a:lnSpc>
              <a:spcBef>
                <a:spcPct val="30000"/>
              </a:spcBef>
              <a:buClr>
                <a:schemeClr val="bg2"/>
              </a:buClr>
              <a:buFont typeface="Wingdings" pitchFamily="2" charset="2"/>
              <a:buNone/>
              <a:defRPr/>
            </a:pPr>
            <a:r>
              <a:rPr lang="pt-BR" sz="2000" b="0" i="0" u="sng" dirty="0">
                <a:latin typeface="Arial" charset="0"/>
                <a:cs typeface="Arial" charset="0"/>
              </a:rPr>
              <a:t>BOOLEAN</a:t>
            </a:r>
            <a:endParaRPr lang="en-US" sz="2000" b="0" i="0" u="sng" dirty="0">
              <a:latin typeface="Arial" charset="0"/>
              <a:cs typeface="Arial" charset="0"/>
            </a:endParaRPr>
          </a:p>
          <a:p>
            <a:pPr marL="285750" indent="-285750">
              <a:lnSpc>
                <a:spcPct val="150000"/>
              </a:lnSpc>
              <a:spcBef>
                <a:spcPct val="30000"/>
              </a:spcBef>
              <a:buClr>
                <a:schemeClr val="bg2"/>
              </a:buClr>
              <a:buFont typeface="Wingdings" pitchFamily="2" charset="2"/>
              <a:buNone/>
              <a:defRPr/>
            </a:pPr>
            <a:r>
              <a:rPr lang="pt-BR" sz="2000" b="0" i="0" dirty="0">
                <a:latin typeface="Arial" charset="0"/>
                <a:cs typeface="Arial" charset="0"/>
              </a:rPr>
              <a:t>	Armazena valores lógicos ou a ausência de valor.</a:t>
            </a:r>
          </a:p>
          <a:p>
            <a:pPr marL="285750" indent="-285750">
              <a:lnSpc>
                <a:spcPct val="150000"/>
              </a:lnSpc>
              <a:spcBef>
                <a:spcPct val="30000"/>
              </a:spcBef>
              <a:buClr>
                <a:schemeClr val="bg2"/>
              </a:buClr>
              <a:buFont typeface="Wingdings" pitchFamily="2" charset="2"/>
              <a:buNone/>
              <a:defRPr/>
            </a:pPr>
            <a:r>
              <a:rPr lang="pt-BR" sz="2000" b="0" i="0" dirty="0">
                <a:latin typeface="Arial" charset="0"/>
                <a:cs typeface="Arial" charset="0"/>
              </a:rPr>
              <a:t>	Os valores possíveis para um tipo BOOLEAN são: </a:t>
            </a:r>
            <a:r>
              <a:rPr lang="pt-BR" sz="2000" b="0" i="0" dirty="0" err="1">
                <a:latin typeface="Arial" charset="0"/>
                <a:cs typeface="Arial" charset="0"/>
              </a:rPr>
              <a:t>True</a:t>
            </a:r>
            <a:r>
              <a:rPr lang="pt-BR" sz="2000" b="0" i="0" dirty="0">
                <a:latin typeface="Arial" charset="0"/>
                <a:cs typeface="Arial" charset="0"/>
              </a:rPr>
              <a:t>, False e </a:t>
            </a:r>
            <a:r>
              <a:rPr lang="pt-BR" sz="2000" b="0" i="0" dirty="0" err="1">
                <a:latin typeface="Arial" charset="0"/>
                <a:cs typeface="Arial" charset="0"/>
              </a:rPr>
              <a:t>null</a:t>
            </a:r>
            <a:endParaRPr lang="pt-BR" sz="2000" b="0" i="0" dirty="0">
              <a:latin typeface="Arial" charset="0"/>
              <a:cs typeface="Arial" charset="0"/>
            </a:endParaRPr>
          </a:p>
          <a:p>
            <a:pPr marL="285750" indent="-285750">
              <a:lnSpc>
                <a:spcPct val="150000"/>
              </a:lnSpc>
              <a:spcBef>
                <a:spcPct val="30000"/>
              </a:spcBef>
              <a:buClr>
                <a:schemeClr val="bg2"/>
              </a:buClr>
              <a:buFont typeface="Wingdings" pitchFamily="2" charset="2"/>
              <a:buNone/>
              <a:defRPr/>
            </a:pPr>
            <a:r>
              <a:rPr lang="pt-BR" sz="2000" b="0" u="sng" dirty="0">
                <a:latin typeface="Arial" charset="0"/>
                <a:cs typeface="Arial" charset="0"/>
              </a:rPr>
              <a:t>CLOB </a:t>
            </a:r>
            <a:endParaRPr lang="pt-BR" sz="2000" b="0" dirty="0">
              <a:latin typeface="Arial" charset="0"/>
              <a:cs typeface="Arial" charset="0"/>
            </a:endParaRPr>
          </a:p>
          <a:p>
            <a:pPr marL="285750" indent="-285750">
              <a:lnSpc>
                <a:spcPct val="150000"/>
              </a:lnSpc>
              <a:spcBef>
                <a:spcPct val="30000"/>
              </a:spcBef>
              <a:buClr>
                <a:schemeClr val="bg2"/>
              </a:buClr>
              <a:buFont typeface="Wingdings" pitchFamily="2" charset="2"/>
              <a:buNone/>
              <a:defRPr/>
            </a:pPr>
            <a:r>
              <a:rPr lang="pt-BR" sz="2000" b="0" dirty="0">
                <a:latin typeface="Arial" charset="0"/>
                <a:cs typeface="Arial" charset="0"/>
              </a:rPr>
              <a:t>	Utilizado para armazenar informações superiores a 4000 bytes, por exemplo arquivos padrão XML</a:t>
            </a:r>
          </a:p>
          <a:p>
            <a:pPr marL="285750" indent="-285750">
              <a:lnSpc>
                <a:spcPct val="150000"/>
              </a:lnSpc>
              <a:spcBef>
                <a:spcPct val="30000"/>
              </a:spcBef>
              <a:buClr>
                <a:schemeClr val="bg2"/>
              </a:buClr>
              <a:buFont typeface="Wingdings" pitchFamily="2" charset="2"/>
              <a:buNone/>
              <a:defRPr/>
            </a:pPr>
            <a:r>
              <a:rPr lang="pt-BR" sz="2000" b="0" u="sng" dirty="0">
                <a:latin typeface="Arial" charset="0"/>
                <a:cs typeface="Arial" charset="0"/>
              </a:rPr>
              <a:t>BLOB</a:t>
            </a:r>
            <a:r>
              <a:rPr lang="pt-BR" sz="2000" b="0" dirty="0">
                <a:latin typeface="Arial" charset="0"/>
                <a:cs typeface="Arial" charset="0"/>
              </a:rPr>
              <a:t> </a:t>
            </a:r>
          </a:p>
          <a:p>
            <a:pPr marL="285750" indent="-285750">
              <a:lnSpc>
                <a:spcPct val="150000"/>
              </a:lnSpc>
              <a:spcBef>
                <a:spcPct val="30000"/>
              </a:spcBef>
              <a:buClr>
                <a:schemeClr val="bg2"/>
              </a:buClr>
              <a:buFont typeface="Wingdings" pitchFamily="2" charset="2"/>
              <a:buNone/>
              <a:defRPr/>
            </a:pPr>
            <a:r>
              <a:rPr lang="pt-BR" sz="2000" b="0" dirty="0">
                <a:latin typeface="Arial" charset="0"/>
                <a:cs typeface="Arial" charset="0"/>
              </a:rPr>
              <a:t>	Utilizado para armazenar imagens.</a:t>
            </a:r>
          </a:p>
          <a:p>
            <a:pPr marL="285750" indent="-285750">
              <a:lnSpc>
                <a:spcPct val="150000"/>
              </a:lnSpc>
              <a:spcBef>
                <a:spcPct val="30000"/>
              </a:spcBef>
              <a:buClr>
                <a:schemeClr val="bg2"/>
              </a:buClr>
              <a:buFont typeface="Wingdings" pitchFamily="2" charset="2"/>
              <a:buNone/>
              <a:defRPr/>
            </a:pPr>
            <a:r>
              <a:rPr lang="pt-BR" sz="2000" dirty="0"/>
              <a:t>Prefira armazenar links (endereços) de imagens e não as próprias, pois há inúmeros problemas de performance, corrupção da imagem entre outros.</a:t>
            </a:r>
            <a:endParaRPr lang="pt-BR" sz="2000" b="0" dirty="0">
              <a:latin typeface="Arial" charset="0"/>
              <a:cs typeface="Arial" charset="0"/>
            </a:endParaRPr>
          </a:p>
          <a:p>
            <a:pPr>
              <a:defRPr/>
            </a:pPr>
            <a:endParaRPr lang="pt-BR" sz="2000" b="0" i="0" dirty="0">
              <a:latin typeface="Arial" charset="0"/>
              <a:cs typeface="Arial" charset="0"/>
            </a:endParaRPr>
          </a:p>
          <a:p>
            <a:pPr>
              <a:defRPr/>
            </a:pPr>
            <a:endParaRPr lang="pt-BR" sz="2000" b="0" i="0" dirty="0">
              <a:latin typeface="Arial" charset="0"/>
              <a:cs typeface="Arial" charset="0"/>
            </a:endParaRPr>
          </a:p>
        </p:txBody>
      </p:sp>
      <p:sp>
        <p:nvSpPr>
          <p:cNvPr id="6" name="CaixaDeTexto 5"/>
          <p:cNvSpPr txBox="1"/>
          <p:nvPr/>
        </p:nvSpPr>
        <p:spPr>
          <a:xfrm>
            <a:off x="0" y="0"/>
            <a:ext cx="4716016" cy="461665"/>
          </a:xfrm>
          <a:prstGeom prst="rect">
            <a:avLst/>
          </a:prstGeom>
          <a:noFill/>
        </p:spPr>
        <p:txBody>
          <a:bodyPr wrap="square" rtlCol="0">
            <a:spAutoFit/>
          </a:bodyPr>
          <a:lstStyle/>
          <a:p>
            <a:r>
              <a:rPr lang="pt-BR" sz="2400" b="1" i="0" dirty="0">
                <a:latin typeface="+mn-lt"/>
              </a:rPr>
              <a:t>Tipos de Dados</a:t>
            </a:r>
          </a:p>
        </p:txBody>
      </p:sp>
    </p:spTree>
    <p:extLst>
      <p:ext uri="{BB962C8B-B14F-4D97-AF65-F5344CB8AC3E}">
        <p14:creationId xmlns:p14="http://schemas.microsoft.com/office/powerpoint/2010/main" val="2060743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167016" y="1050519"/>
            <a:ext cx="8496300" cy="5029069"/>
          </a:xfrm>
          <a:prstGeom prst="rect">
            <a:avLst/>
          </a:prstGeom>
        </p:spPr>
        <p:txBody>
          <a:bodyPr>
            <a:spAutoFit/>
          </a:bodyPr>
          <a:lstStyle/>
          <a:p>
            <a:pPr marL="285750" indent="-285750">
              <a:lnSpc>
                <a:spcPct val="90000"/>
              </a:lnSpc>
              <a:spcBef>
                <a:spcPct val="30000"/>
              </a:spcBef>
              <a:buClr>
                <a:schemeClr val="bg2"/>
              </a:buClr>
              <a:buFont typeface="Wingdings" pitchFamily="2" charset="2"/>
              <a:buNone/>
              <a:defRPr/>
            </a:pPr>
            <a:r>
              <a:rPr lang="pt-BR" i="0" u="sng" dirty="0">
                <a:latin typeface="Arial" charset="0"/>
                <a:cs typeface="Arial" charset="0"/>
              </a:rPr>
              <a:t>DATE</a:t>
            </a:r>
          </a:p>
          <a:p>
            <a:pPr marL="285750" indent="-285750">
              <a:lnSpc>
                <a:spcPct val="90000"/>
              </a:lnSpc>
              <a:spcBef>
                <a:spcPct val="30000"/>
              </a:spcBef>
              <a:buClr>
                <a:schemeClr val="bg2"/>
              </a:buClr>
              <a:buFont typeface="Wingdings" pitchFamily="2" charset="2"/>
              <a:buNone/>
              <a:defRPr/>
            </a:pPr>
            <a:endParaRPr lang="pt-BR" i="0" u="sng" dirty="0">
              <a:latin typeface="Arial" charset="0"/>
              <a:cs typeface="Arial" charset="0"/>
            </a:endParaRPr>
          </a:p>
          <a:p>
            <a:pPr marL="285750" indent="-285750">
              <a:lnSpc>
                <a:spcPct val="150000"/>
              </a:lnSpc>
              <a:spcBef>
                <a:spcPct val="30000"/>
              </a:spcBef>
              <a:buClr>
                <a:schemeClr val="bg2"/>
              </a:buClr>
              <a:buFont typeface="Wingdings" pitchFamily="2" charset="2"/>
              <a:buNone/>
              <a:defRPr/>
            </a:pPr>
            <a:r>
              <a:rPr lang="pt-BR" b="0" i="0" dirty="0">
                <a:latin typeface="Arial" charset="0"/>
                <a:cs typeface="Arial" charset="0"/>
              </a:rPr>
              <a:t>	Armazena informações de data. </a:t>
            </a:r>
          </a:p>
          <a:p>
            <a:pPr marL="285750" indent="-285750">
              <a:lnSpc>
                <a:spcPct val="150000"/>
              </a:lnSpc>
              <a:spcBef>
                <a:spcPct val="30000"/>
              </a:spcBef>
              <a:buClr>
                <a:schemeClr val="bg2"/>
              </a:buClr>
              <a:buFont typeface="Wingdings" pitchFamily="2" charset="2"/>
              <a:buNone/>
              <a:defRPr/>
            </a:pPr>
            <a:r>
              <a:rPr lang="pt-BR" b="0" i="0" dirty="0">
                <a:latin typeface="Arial" charset="0"/>
                <a:cs typeface="Arial" charset="0"/>
              </a:rPr>
              <a:t>	Uma data é composta por:  ano, mês, dia, hora, minuto, segundo e milissegundo. </a:t>
            </a:r>
          </a:p>
          <a:p>
            <a:pPr marL="285750" indent="-285750">
              <a:lnSpc>
                <a:spcPct val="150000"/>
              </a:lnSpc>
              <a:spcBef>
                <a:spcPct val="30000"/>
              </a:spcBef>
              <a:buClr>
                <a:schemeClr val="bg2"/>
              </a:buClr>
              <a:buFont typeface="Wingdings" pitchFamily="2" charset="2"/>
              <a:buNone/>
              <a:defRPr/>
            </a:pPr>
            <a:r>
              <a:rPr lang="pt-BR" b="0" i="0" dirty="0">
                <a:latin typeface="Arial" charset="0"/>
                <a:cs typeface="Arial" charset="0"/>
              </a:rPr>
              <a:t>	Pode-se usar a função SYSDATE para retornar a data atual. </a:t>
            </a:r>
          </a:p>
          <a:p>
            <a:pPr marL="285750" indent="-285750">
              <a:lnSpc>
                <a:spcPct val="150000"/>
              </a:lnSpc>
              <a:spcBef>
                <a:spcPct val="30000"/>
              </a:spcBef>
              <a:buClr>
                <a:schemeClr val="bg2"/>
              </a:buClr>
              <a:buFont typeface="Wingdings" pitchFamily="2" charset="2"/>
              <a:buNone/>
              <a:defRPr/>
            </a:pPr>
            <a:r>
              <a:rPr lang="pt-BR" b="0" i="0" dirty="0">
                <a:latin typeface="Arial" charset="0"/>
                <a:cs typeface="Arial" charset="0"/>
              </a:rPr>
              <a:t>	Uma data válida é qualquer data que esteja entre 1/1/4712 AC e 31/12/9999 DC. </a:t>
            </a:r>
          </a:p>
          <a:p>
            <a:pPr marL="285750" indent="-285750">
              <a:lnSpc>
                <a:spcPct val="150000"/>
              </a:lnSpc>
              <a:spcBef>
                <a:spcPct val="30000"/>
              </a:spcBef>
              <a:buClr>
                <a:schemeClr val="bg2"/>
              </a:buClr>
              <a:buFont typeface="Wingdings" pitchFamily="2" charset="2"/>
              <a:buNone/>
              <a:defRPr/>
            </a:pPr>
            <a:r>
              <a:rPr lang="pt-BR" b="0" i="0" dirty="0">
                <a:latin typeface="Arial" charset="0"/>
                <a:cs typeface="Arial" charset="0"/>
              </a:rPr>
              <a:t>	O formato da data depende do formato definido para o sistema gerenciador de banco de dados. </a:t>
            </a:r>
          </a:p>
          <a:p>
            <a:pPr>
              <a:defRPr/>
            </a:pPr>
            <a:endParaRPr lang="pt-BR" sz="2000" b="0" i="0" dirty="0">
              <a:latin typeface="Arial" charset="0"/>
              <a:cs typeface="Arial" charset="0"/>
            </a:endParaRPr>
          </a:p>
          <a:p>
            <a:pPr>
              <a:defRPr/>
            </a:pPr>
            <a:endParaRPr lang="pt-BR" sz="2000" b="0" i="0" dirty="0">
              <a:latin typeface="Arial" charset="0"/>
              <a:cs typeface="Arial" charset="0"/>
            </a:endParaRPr>
          </a:p>
        </p:txBody>
      </p:sp>
      <p:sp>
        <p:nvSpPr>
          <p:cNvPr id="6" name="CaixaDeTexto 5"/>
          <p:cNvSpPr txBox="1"/>
          <p:nvPr/>
        </p:nvSpPr>
        <p:spPr>
          <a:xfrm>
            <a:off x="0" y="0"/>
            <a:ext cx="4716016" cy="461665"/>
          </a:xfrm>
          <a:prstGeom prst="rect">
            <a:avLst/>
          </a:prstGeom>
          <a:noFill/>
        </p:spPr>
        <p:txBody>
          <a:bodyPr wrap="square" rtlCol="0">
            <a:spAutoFit/>
          </a:bodyPr>
          <a:lstStyle/>
          <a:p>
            <a:r>
              <a:rPr lang="pt-BR" sz="2400" b="1" i="0" dirty="0">
                <a:latin typeface="+mn-lt"/>
              </a:rPr>
              <a:t>Tipos de Dados - Oracle</a:t>
            </a:r>
          </a:p>
        </p:txBody>
      </p:sp>
    </p:spTree>
    <p:extLst>
      <p:ext uri="{BB962C8B-B14F-4D97-AF65-F5344CB8AC3E}">
        <p14:creationId xmlns:p14="http://schemas.microsoft.com/office/powerpoint/2010/main" val="2406173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250825" y="908050"/>
            <a:ext cx="8497888" cy="2462213"/>
          </a:xfrm>
          <a:prstGeom prst="rect">
            <a:avLst/>
          </a:prstGeom>
        </p:spPr>
        <p:txBody>
          <a:bodyPr>
            <a:spAutoFit/>
          </a:bodyPr>
          <a:lstStyle/>
          <a:p>
            <a:pPr marL="285750" indent="-285750" algn="just" fontAlgn="auto">
              <a:lnSpc>
                <a:spcPct val="90000"/>
              </a:lnSpc>
              <a:spcBef>
                <a:spcPct val="30000"/>
              </a:spcBef>
              <a:spcAft>
                <a:spcPts val="0"/>
              </a:spcAft>
              <a:buClr>
                <a:schemeClr val="bg2"/>
              </a:buClr>
              <a:buFont typeface="Wingdings" pitchFamily="2" charset="2"/>
              <a:buNone/>
              <a:defRPr/>
            </a:pPr>
            <a:r>
              <a:rPr lang="pt-BR" sz="2000" dirty="0">
                <a:solidFill>
                  <a:srgbClr val="000000"/>
                </a:solidFill>
                <a:latin typeface="+mn-lt"/>
                <a:cs typeface="+mn-cs"/>
              </a:rPr>
              <a:t>Refere-se a descrição completa da estrutura de uma tabela, onde é indicado:</a:t>
            </a:r>
          </a:p>
          <a:p>
            <a:pPr marL="800100" lvl="1" indent="-342900" algn="just" fontAlgn="auto">
              <a:lnSpc>
                <a:spcPct val="90000"/>
              </a:lnSpc>
              <a:spcBef>
                <a:spcPct val="30000"/>
              </a:spcBef>
              <a:spcAft>
                <a:spcPts val="0"/>
              </a:spcAft>
              <a:buFont typeface="Arial" panose="020B0604020202020204" pitchFamily="34" charset="0"/>
              <a:buChar char="•"/>
              <a:defRPr/>
            </a:pPr>
            <a:r>
              <a:rPr lang="pt-BR" sz="2000" dirty="0">
                <a:solidFill>
                  <a:srgbClr val="000000"/>
                </a:solidFill>
                <a:latin typeface="+mn-lt"/>
                <a:cs typeface="+mn-cs"/>
              </a:rPr>
              <a:t>Nome;</a:t>
            </a:r>
          </a:p>
          <a:p>
            <a:pPr marL="800100" lvl="1" indent="-342900" algn="just" fontAlgn="auto">
              <a:lnSpc>
                <a:spcPct val="90000"/>
              </a:lnSpc>
              <a:spcBef>
                <a:spcPct val="30000"/>
              </a:spcBef>
              <a:spcAft>
                <a:spcPts val="0"/>
              </a:spcAft>
              <a:buFont typeface="Arial" panose="020B0604020202020204" pitchFamily="34" charset="0"/>
              <a:buChar char="•"/>
              <a:defRPr/>
            </a:pPr>
            <a:r>
              <a:rPr lang="pt-BR" sz="2000" dirty="0">
                <a:solidFill>
                  <a:srgbClr val="000000"/>
                </a:solidFill>
                <a:latin typeface="+mn-lt"/>
                <a:cs typeface="+mn-cs"/>
              </a:rPr>
              <a:t>Tipo de Dado;</a:t>
            </a:r>
          </a:p>
          <a:p>
            <a:pPr marL="800100" lvl="1" indent="-342900" algn="just" fontAlgn="auto">
              <a:lnSpc>
                <a:spcPct val="90000"/>
              </a:lnSpc>
              <a:spcBef>
                <a:spcPct val="30000"/>
              </a:spcBef>
              <a:spcAft>
                <a:spcPts val="0"/>
              </a:spcAft>
              <a:buFont typeface="Arial" panose="020B0604020202020204" pitchFamily="34" charset="0"/>
              <a:buChar char="•"/>
              <a:defRPr/>
            </a:pPr>
            <a:r>
              <a:rPr lang="pt-BR" sz="2000" dirty="0">
                <a:solidFill>
                  <a:srgbClr val="000000"/>
                </a:solidFill>
                <a:latin typeface="+mn-lt"/>
                <a:cs typeface="+mn-cs"/>
              </a:rPr>
              <a:t>Tamanho de cada campo;</a:t>
            </a:r>
          </a:p>
          <a:p>
            <a:pPr marL="800100" lvl="1" indent="-342900" algn="just" fontAlgn="auto">
              <a:lnSpc>
                <a:spcPct val="90000"/>
              </a:lnSpc>
              <a:spcBef>
                <a:spcPct val="30000"/>
              </a:spcBef>
              <a:spcAft>
                <a:spcPts val="0"/>
              </a:spcAft>
              <a:buFont typeface="Arial" panose="020B0604020202020204" pitchFamily="34" charset="0"/>
              <a:buChar char="•"/>
              <a:defRPr/>
            </a:pPr>
            <a:r>
              <a:rPr lang="pt-BR" sz="2000" dirty="0">
                <a:solidFill>
                  <a:srgbClr val="000000"/>
                </a:solidFill>
                <a:latin typeface="+mn-lt"/>
                <a:cs typeface="+mn-cs"/>
              </a:rPr>
              <a:t>Descrição (informações adicionais, características relevantes).</a:t>
            </a:r>
          </a:p>
          <a:p>
            <a:pPr fontAlgn="auto">
              <a:spcBef>
                <a:spcPts val="0"/>
              </a:spcBef>
              <a:spcAft>
                <a:spcPts val="0"/>
              </a:spcAft>
              <a:defRPr/>
            </a:pPr>
            <a:endParaRPr lang="pt-BR" sz="2000" dirty="0">
              <a:solidFill>
                <a:srgbClr val="000000"/>
              </a:solidFill>
              <a:latin typeface="+mn-lt"/>
              <a:cs typeface="+mn-cs"/>
            </a:endParaRPr>
          </a:p>
          <a:p>
            <a:pPr fontAlgn="auto">
              <a:spcBef>
                <a:spcPts val="0"/>
              </a:spcBef>
              <a:spcAft>
                <a:spcPts val="0"/>
              </a:spcAft>
              <a:defRPr/>
            </a:pPr>
            <a:endParaRPr lang="pt-BR" sz="2000" dirty="0">
              <a:solidFill>
                <a:srgbClr val="000000"/>
              </a:solidFill>
              <a:latin typeface="+mn-lt"/>
              <a:cs typeface="+mn-cs"/>
            </a:endParaRPr>
          </a:p>
        </p:txBody>
      </p:sp>
      <p:sp>
        <p:nvSpPr>
          <p:cNvPr id="4" name="CaixaDeTexto 3"/>
          <p:cNvSpPr txBox="1"/>
          <p:nvPr/>
        </p:nvSpPr>
        <p:spPr>
          <a:xfrm>
            <a:off x="0" y="0"/>
            <a:ext cx="4716016" cy="523220"/>
          </a:xfrm>
          <a:prstGeom prst="rect">
            <a:avLst/>
          </a:prstGeom>
          <a:noFill/>
        </p:spPr>
        <p:txBody>
          <a:bodyPr wrap="square" rtlCol="0">
            <a:spAutoFit/>
          </a:bodyPr>
          <a:lstStyle/>
          <a:p>
            <a:r>
              <a:rPr lang="pt-BR" sz="2800" b="1" i="0" dirty="0">
                <a:latin typeface="+mn-lt"/>
              </a:rPr>
              <a:t>Dicionário de Dados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264"/>
          <p:cNvGraphicFramePr>
            <a:graphicFrameLocks noGrp="1"/>
          </p:cNvGraphicFramePr>
          <p:nvPr>
            <p:extLst>
              <p:ext uri="{D42A27DB-BD31-4B8C-83A1-F6EECF244321}">
                <p14:modId xmlns:p14="http://schemas.microsoft.com/office/powerpoint/2010/main" val="3217959441"/>
              </p:ext>
            </p:extLst>
          </p:nvPr>
        </p:nvGraphicFramePr>
        <p:xfrm>
          <a:off x="0" y="1412778"/>
          <a:ext cx="8892480" cy="4821165"/>
        </p:xfrm>
        <a:graphic>
          <a:graphicData uri="http://schemas.openxmlformats.org/drawingml/2006/table">
            <a:tbl>
              <a:tblPr/>
              <a:tblGrid>
                <a:gridCol w="1691680">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49754">
                  <a:extLst>
                    <a:ext uri="{9D8B030D-6E8A-4147-A177-3AD203B41FA5}">
                      <a16:colId xmlns:a16="http://schemas.microsoft.com/office/drawing/2014/main" val="20002"/>
                    </a:ext>
                  </a:extLst>
                </a:gridCol>
                <a:gridCol w="468694">
                  <a:extLst>
                    <a:ext uri="{9D8B030D-6E8A-4147-A177-3AD203B41FA5}">
                      <a16:colId xmlns:a16="http://schemas.microsoft.com/office/drawing/2014/main" val="20003"/>
                    </a:ext>
                  </a:extLst>
                </a:gridCol>
                <a:gridCol w="468694">
                  <a:extLst>
                    <a:ext uri="{9D8B030D-6E8A-4147-A177-3AD203B41FA5}">
                      <a16:colId xmlns:a16="http://schemas.microsoft.com/office/drawing/2014/main" val="20004"/>
                    </a:ext>
                  </a:extLst>
                </a:gridCol>
                <a:gridCol w="1685266">
                  <a:extLst>
                    <a:ext uri="{9D8B030D-6E8A-4147-A177-3AD203B41FA5}">
                      <a16:colId xmlns:a16="http://schemas.microsoft.com/office/drawing/2014/main" val="20005"/>
                    </a:ext>
                  </a:extLst>
                </a:gridCol>
                <a:gridCol w="2520280">
                  <a:extLst>
                    <a:ext uri="{9D8B030D-6E8A-4147-A177-3AD203B41FA5}">
                      <a16:colId xmlns:a16="http://schemas.microsoft.com/office/drawing/2014/main" val="20006"/>
                    </a:ext>
                  </a:extLst>
                </a:gridCol>
              </a:tblGrid>
              <a:tr h="652866">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pt-BR" sz="1800" b="1" i="0" u="none" strike="noStrike" cap="none" normalizeH="0" baseline="0" dirty="0">
                          <a:ln>
                            <a:noFill/>
                          </a:ln>
                          <a:solidFill>
                            <a:schemeClr val="tx1"/>
                          </a:solidFill>
                          <a:effectLst/>
                          <a:latin typeface="Arial" charset="0"/>
                          <a:ea typeface="Times New Roman" pitchFamily="18" charset="0"/>
                          <a:cs typeface="Arial" charset="0"/>
                        </a:rPr>
                        <a:t>Produto:</a:t>
                      </a:r>
                      <a:endParaRPr kumimoji="0" lang="pt-BR" sz="1800" b="0" i="0" u="none" strike="noStrike" cap="none" normalizeH="0" baseline="0" dirty="0">
                        <a:ln>
                          <a:noFill/>
                        </a:ln>
                        <a:solidFill>
                          <a:schemeClr val="tx1"/>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6">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800" b="0" i="0" u="none" strike="noStrike" cap="none" normalizeH="0" baseline="0">
                          <a:ln>
                            <a:noFill/>
                          </a:ln>
                          <a:solidFill>
                            <a:schemeClr val="tx1"/>
                          </a:solidFill>
                          <a:effectLst/>
                          <a:latin typeface="Arial" charset="0"/>
                          <a:ea typeface="Times New Roman" pitchFamily="18" charset="0"/>
                          <a:cs typeface="Arial" charset="0"/>
                        </a:rPr>
                        <a:t>Armazenará todos os produtos comercializados, com informações referentes a quantidade e preço principalmente.</a:t>
                      </a:r>
                      <a:endParaRPr kumimoji="0" lang="pt-BR" sz="1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0"/>
                  </a:ext>
                </a:extLst>
              </a:tr>
              <a:tr h="954189">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800" b="1" i="0" u="none" strike="noStrike" cap="none" normalizeH="0" baseline="0" dirty="0">
                          <a:ln>
                            <a:noFill/>
                          </a:ln>
                          <a:solidFill>
                            <a:schemeClr val="tx1"/>
                          </a:solidFill>
                          <a:effectLst/>
                          <a:latin typeface="Arial" charset="0"/>
                          <a:ea typeface="Times New Roman" pitchFamily="18" charset="0"/>
                          <a:cs typeface="Arial" charset="0"/>
                        </a:rPr>
                        <a:t>Nome do Campo</a:t>
                      </a:r>
                      <a:endParaRPr kumimoji="0" lang="pt-BR" sz="1800" b="0" i="0" u="none" strike="noStrike" cap="none" normalizeH="0" baseline="0" dirty="0">
                        <a:ln>
                          <a:noFill/>
                        </a:ln>
                        <a:solidFill>
                          <a:schemeClr val="tx1"/>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800" b="1" i="0" u="none" strike="noStrike" cap="none" normalizeH="0" baseline="0" dirty="0">
                          <a:ln>
                            <a:noFill/>
                          </a:ln>
                          <a:solidFill>
                            <a:schemeClr val="tx1"/>
                          </a:solidFill>
                          <a:effectLst/>
                          <a:latin typeface="Arial" charset="0"/>
                          <a:ea typeface="Times New Roman" pitchFamily="18" charset="0"/>
                          <a:cs typeface="Arial" charset="0"/>
                        </a:rPr>
                        <a:t>Tipo de Dados</a:t>
                      </a:r>
                      <a:endParaRPr kumimoji="0" lang="pt-BR" sz="1800" b="0" i="0" u="none" strike="noStrike" cap="none" normalizeH="0" baseline="0" dirty="0">
                        <a:ln>
                          <a:noFill/>
                        </a:ln>
                        <a:solidFill>
                          <a:schemeClr val="tx1"/>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1" i="0" u="none" strike="noStrike" cap="none" normalizeH="0" baseline="0" dirty="0">
                          <a:ln>
                            <a:noFill/>
                          </a:ln>
                          <a:solidFill>
                            <a:schemeClr val="tx1"/>
                          </a:solidFill>
                          <a:effectLst/>
                          <a:latin typeface="Arial" charset="0"/>
                          <a:ea typeface="Times New Roman" pitchFamily="18" charset="0"/>
                          <a:cs typeface="Arial" charset="0"/>
                        </a:rPr>
                        <a:t>Tamanho</a:t>
                      </a:r>
                      <a:endParaRPr kumimoji="0" lang="pt-BR" sz="1400" b="0" i="0" u="none" strike="noStrike" cap="none" normalizeH="0" baseline="0" dirty="0">
                        <a:ln>
                          <a:noFill/>
                        </a:ln>
                        <a:solidFill>
                          <a:schemeClr val="tx1"/>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600" b="1" i="0" u="none" strike="noStrike" cap="none" normalizeH="0" baseline="0" dirty="0">
                          <a:ln>
                            <a:noFill/>
                          </a:ln>
                          <a:solidFill>
                            <a:schemeClr val="tx1"/>
                          </a:solidFill>
                          <a:effectLst/>
                          <a:latin typeface="Arial" charset="0"/>
                          <a:ea typeface="Times New Roman" pitchFamily="18" charset="0"/>
                          <a:cs typeface="Arial" charset="0"/>
                        </a:rPr>
                        <a:t>PK</a:t>
                      </a:r>
                      <a:endParaRPr kumimoji="0" lang="pt-BR" sz="1600" b="0" i="0" u="none" strike="noStrike" cap="none" normalizeH="0" baseline="0" dirty="0">
                        <a:ln>
                          <a:noFill/>
                        </a:ln>
                        <a:solidFill>
                          <a:schemeClr val="tx1"/>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600" b="1" i="0" u="none" strike="noStrike" cap="none" normalizeH="0" baseline="0" dirty="0">
                          <a:ln>
                            <a:noFill/>
                          </a:ln>
                          <a:solidFill>
                            <a:schemeClr val="tx1"/>
                          </a:solidFill>
                          <a:effectLst/>
                          <a:latin typeface="Arial" charset="0"/>
                          <a:ea typeface="Times New Roman" pitchFamily="18" charset="0"/>
                          <a:cs typeface="Arial" charset="0"/>
                        </a:rPr>
                        <a:t>FK</a:t>
                      </a:r>
                      <a:endParaRPr kumimoji="0" lang="pt-BR" sz="1600" b="0" i="0" u="none" strike="noStrike" cap="none" normalizeH="0" baseline="0" dirty="0">
                        <a:ln>
                          <a:noFill/>
                        </a:ln>
                        <a:solidFill>
                          <a:schemeClr val="tx1"/>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800" b="1" i="0" u="none" strike="noStrike" cap="none" normalizeH="0" baseline="0">
                          <a:ln>
                            <a:noFill/>
                          </a:ln>
                          <a:solidFill>
                            <a:schemeClr val="tx1"/>
                          </a:solidFill>
                          <a:effectLst/>
                          <a:latin typeface="Arial" charset="0"/>
                          <a:ea typeface="Times New Roman" pitchFamily="18" charset="0"/>
                          <a:cs typeface="Arial" charset="0"/>
                        </a:rPr>
                        <a:t>Outras informações</a:t>
                      </a:r>
                      <a:endParaRPr kumimoji="0" lang="pt-BR" sz="1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800" b="1" i="0" u="none" strike="noStrike" cap="none" normalizeH="0" baseline="0">
                          <a:ln>
                            <a:noFill/>
                          </a:ln>
                          <a:solidFill>
                            <a:schemeClr val="tx1"/>
                          </a:solidFill>
                          <a:effectLst/>
                          <a:latin typeface="Arial" charset="0"/>
                          <a:ea typeface="Times New Roman" pitchFamily="18" charset="0"/>
                          <a:cs typeface="Arial" charset="0"/>
                        </a:rPr>
                        <a:t>Comentários</a:t>
                      </a:r>
                      <a:endParaRPr kumimoji="0" lang="pt-BR" sz="1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5418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600" b="0" i="0" u="none" strike="noStrike" cap="none" normalizeH="0" baseline="0" dirty="0" err="1">
                          <a:ln>
                            <a:noFill/>
                          </a:ln>
                          <a:solidFill>
                            <a:schemeClr val="tx1"/>
                          </a:solidFill>
                          <a:effectLst/>
                          <a:latin typeface="Arial" charset="0"/>
                          <a:ea typeface="Times New Roman" pitchFamily="18" charset="0"/>
                          <a:cs typeface="Arial" charset="0"/>
                        </a:rPr>
                        <a:t>NumeroSerie</a:t>
                      </a:r>
                      <a:endParaRPr kumimoji="0" lang="pt-BR" sz="1600" b="0" i="0" u="none" strike="noStrike" cap="none" normalizeH="0" baseline="0" dirty="0">
                        <a:ln>
                          <a:noFill/>
                        </a:ln>
                        <a:solidFill>
                          <a:schemeClr val="tx1"/>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800" b="0" i="0" u="none" strike="noStrike" cap="none" normalizeH="0" baseline="0" dirty="0" err="1">
                          <a:ln>
                            <a:noFill/>
                          </a:ln>
                          <a:solidFill>
                            <a:schemeClr val="tx1"/>
                          </a:solidFill>
                          <a:effectLst/>
                          <a:latin typeface="Arial" charset="0"/>
                          <a:ea typeface="Times New Roman" pitchFamily="18" charset="0"/>
                          <a:cs typeface="Arial" charset="0"/>
                        </a:rPr>
                        <a:t>Number</a:t>
                      </a:r>
                      <a:endParaRPr kumimoji="0" lang="pt-BR" sz="1800" b="0" i="0" u="none" strike="noStrike" cap="none" normalizeH="0" baseline="0" dirty="0">
                        <a:ln>
                          <a:noFill/>
                        </a:ln>
                        <a:solidFill>
                          <a:schemeClr val="tx1"/>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800" b="0" i="0" u="none" strike="noStrike" cap="none" normalizeH="0" baseline="0" dirty="0">
                          <a:ln>
                            <a:noFill/>
                          </a:ln>
                          <a:solidFill>
                            <a:schemeClr val="tx1"/>
                          </a:solidFill>
                          <a:effectLst/>
                          <a:latin typeface="Arial" charset="0"/>
                          <a:ea typeface="Times New Roman" pitchFamily="18" charset="0"/>
                          <a:cs typeface="Arial" charset="0"/>
                        </a:rPr>
                        <a:t>5</a:t>
                      </a:r>
                      <a:endParaRPr kumimoji="0" lang="pt-BR" sz="1800" b="0" i="0" u="none" strike="noStrike" cap="none" normalizeH="0" baseline="0" dirty="0">
                        <a:ln>
                          <a:noFill/>
                        </a:ln>
                        <a:solidFill>
                          <a:schemeClr val="tx1"/>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800" b="0" i="0" u="none" strike="noStrike" cap="none" normalizeH="0" baseline="0">
                          <a:ln>
                            <a:noFill/>
                          </a:ln>
                          <a:solidFill>
                            <a:schemeClr val="tx1"/>
                          </a:solidFill>
                          <a:effectLst/>
                          <a:latin typeface="Arial" charset="0"/>
                          <a:ea typeface="Times New Roman" pitchFamily="18" charset="0"/>
                          <a:cs typeface="Arial" charset="0"/>
                        </a:rPr>
                        <a:t>X</a:t>
                      </a:r>
                      <a:endParaRPr kumimoji="0" lang="pt-BR" sz="1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endParaRPr kumimoji="0" lang="pt-BR" sz="1800" b="1" i="1" u="none" strike="noStrike" cap="none" normalizeH="0" baseline="0">
                        <a:ln>
                          <a:noFill/>
                        </a:ln>
                        <a:solidFill>
                          <a:schemeClr val="tx1"/>
                        </a:solidFill>
                        <a:effectLst/>
                        <a:latin typeface="Square721 BT" pitchFamily="34"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endParaRPr kumimoji="0" lang="pt-BR" sz="1800" b="1" i="1" u="none" strike="noStrike" cap="none" normalizeH="0" baseline="0">
                        <a:ln>
                          <a:noFill/>
                        </a:ln>
                        <a:solidFill>
                          <a:schemeClr val="tx1"/>
                        </a:solidFill>
                        <a:effectLst/>
                        <a:latin typeface="Square721 BT" pitchFamily="34"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800" b="0" i="0" u="none" strike="noStrike" cap="none" normalizeH="0" baseline="0" dirty="0">
                          <a:ln>
                            <a:noFill/>
                          </a:ln>
                          <a:solidFill>
                            <a:schemeClr val="tx1"/>
                          </a:solidFill>
                          <a:effectLst/>
                          <a:latin typeface="Arial" charset="0"/>
                          <a:ea typeface="Times New Roman" pitchFamily="18" charset="0"/>
                          <a:cs typeface="Arial" charset="0"/>
                        </a:rPr>
                        <a:t>Armazenará o número de série do produto</a:t>
                      </a:r>
                      <a:endParaRPr kumimoji="0" lang="pt-BR" sz="1800" b="0" i="0" u="none" strike="noStrike" cap="none" normalizeH="0" baseline="0" dirty="0">
                        <a:ln>
                          <a:noFill/>
                        </a:ln>
                        <a:solidFill>
                          <a:schemeClr val="tx1"/>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286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600" b="0" i="0" u="none" strike="noStrike" cap="none" normalizeH="0" baseline="0" dirty="0" err="1">
                          <a:ln>
                            <a:noFill/>
                          </a:ln>
                          <a:solidFill>
                            <a:schemeClr val="tx1"/>
                          </a:solidFill>
                          <a:effectLst/>
                          <a:latin typeface="Arial" charset="0"/>
                          <a:ea typeface="Times New Roman" pitchFamily="18" charset="0"/>
                          <a:cs typeface="Arial" charset="0"/>
                        </a:rPr>
                        <a:t>CodigoCatalogo</a:t>
                      </a:r>
                      <a:endParaRPr kumimoji="0" lang="pt-BR" sz="1600" b="0" i="0" u="none" strike="noStrike" cap="none" normalizeH="0" baseline="0" dirty="0">
                        <a:ln>
                          <a:noFill/>
                        </a:ln>
                        <a:solidFill>
                          <a:schemeClr val="tx1"/>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800" b="0" i="0" u="none" strike="noStrike" cap="none" normalizeH="0" baseline="0">
                          <a:ln>
                            <a:noFill/>
                          </a:ln>
                          <a:solidFill>
                            <a:schemeClr val="tx1"/>
                          </a:solidFill>
                          <a:effectLst/>
                          <a:latin typeface="Arial" charset="0"/>
                          <a:ea typeface="Times New Roman" pitchFamily="18" charset="0"/>
                          <a:cs typeface="Arial" charset="0"/>
                        </a:rPr>
                        <a:t>Number</a:t>
                      </a:r>
                      <a:endParaRPr kumimoji="0" lang="pt-BR" sz="1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800" b="0" i="0" u="none" strike="noStrike" cap="none" normalizeH="0" baseline="0" dirty="0">
                          <a:ln>
                            <a:noFill/>
                          </a:ln>
                          <a:solidFill>
                            <a:schemeClr val="tx1"/>
                          </a:solidFill>
                          <a:effectLst/>
                          <a:latin typeface="Arial" charset="0"/>
                          <a:ea typeface="Times New Roman" pitchFamily="18" charset="0"/>
                          <a:cs typeface="Arial" charset="0"/>
                        </a:rPr>
                        <a:t>5</a:t>
                      </a:r>
                      <a:endParaRPr kumimoji="0" lang="pt-BR" sz="1800" b="0" i="0" u="none" strike="noStrike" cap="none" normalizeH="0" baseline="0" dirty="0">
                        <a:ln>
                          <a:noFill/>
                        </a:ln>
                        <a:solidFill>
                          <a:schemeClr val="tx1"/>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endParaRPr kumimoji="0" lang="pt-BR" sz="1800" b="1" i="1" u="none" strike="noStrike" cap="none" normalizeH="0" baseline="0" dirty="0">
                        <a:ln>
                          <a:noFill/>
                        </a:ln>
                        <a:solidFill>
                          <a:schemeClr val="tx1"/>
                        </a:solidFill>
                        <a:effectLst/>
                        <a:latin typeface="Square721 BT" pitchFamily="34"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800" b="0" i="0" u="none" strike="noStrike" cap="none" normalizeH="0" baseline="0" dirty="0">
                          <a:ln>
                            <a:noFill/>
                          </a:ln>
                          <a:solidFill>
                            <a:schemeClr val="tx1"/>
                          </a:solidFill>
                          <a:effectLst/>
                          <a:latin typeface="Arial" charset="0"/>
                          <a:ea typeface="Times New Roman" pitchFamily="18" charset="0"/>
                          <a:cs typeface="Arial" charset="0"/>
                        </a:rPr>
                        <a:t>X</a:t>
                      </a:r>
                      <a:endParaRPr kumimoji="0" lang="pt-BR" sz="1800" b="0" i="0" u="none" strike="noStrike" cap="none" normalizeH="0" baseline="0" dirty="0">
                        <a:ln>
                          <a:noFill/>
                        </a:ln>
                        <a:solidFill>
                          <a:schemeClr val="tx1"/>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endParaRPr kumimoji="0" lang="pt-BR" sz="1800" b="1" i="1" u="none" strike="noStrike" cap="none" normalizeH="0" baseline="0" dirty="0">
                        <a:ln>
                          <a:noFill/>
                        </a:ln>
                        <a:solidFill>
                          <a:schemeClr val="tx1"/>
                        </a:solidFill>
                        <a:effectLst/>
                        <a:latin typeface="Square721 BT" pitchFamily="34"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endParaRPr kumimoji="0" lang="pt-BR" sz="1800" b="1" i="1" u="none" strike="noStrike" cap="none" normalizeH="0" baseline="0">
                        <a:ln>
                          <a:noFill/>
                        </a:ln>
                        <a:solidFill>
                          <a:schemeClr val="tx1"/>
                        </a:solidFill>
                        <a:effectLst/>
                        <a:latin typeface="Square721 BT" pitchFamily="34"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5418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600" b="0" i="0" u="none" strike="noStrike" cap="none" normalizeH="0" baseline="0" dirty="0" err="1">
                          <a:ln>
                            <a:noFill/>
                          </a:ln>
                          <a:solidFill>
                            <a:schemeClr val="tx1"/>
                          </a:solidFill>
                          <a:effectLst/>
                          <a:latin typeface="Arial" charset="0"/>
                          <a:ea typeface="Times New Roman" pitchFamily="18" charset="0"/>
                          <a:cs typeface="Arial" charset="0"/>
                        </a:rPr>
                        <a:t>VersaoProduto</a:t>
                      </a:r>
                      <a:endParaRPr kumimoji="0" lang="pt-BR" sz="1600" b="0" i="0" u="none" strike="noStrike" cap="none" normalizeH="0" baseline="0" dirty="0">
                        <a:ln>
                          <a:noFill/>
                        </a:ln>
                        <a:solidFill>
                          <a:schemeClr val="tx1"/>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800" b="0" i="0" u="none" strike="noStrike" cap="none" normalizeH="0" baseline="0">
                          <a:ln>
                            <a:noFill/>
                          </a:ln>
                          <a:solidFill>
                            <a:schemeClr val="tx1"/>
                          </a:solidFill>
                          <a:effectLst/>
                          <a:latin typeface="Arial" charset="0"/>
                          <a:ea typeface="Times New Roman" pitchFamily="18" charset="0"/>
                          <a:cs typeface="Arial" charset="0"/>
                        </a:rPr>
                        <a:t>Number</a:t>
                      </a:r>
                      <a:endParaRPr kumimoji="0" lang="pt-BR" sz="1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800" b="0" i="0" u="none" strike="noStrike" cap="none" normalizeH="0" baseline="0">
                          <a:ln>
                            <a:noFill/>
                          </a:ln>
                          <a:solidFill>
                            <a:schemeClr val="tx1"/>
                          </a:solidFill>
                          <a:effectLst/>
                          <a:latin typeface="Arial" charset="0"/>
                          <a:ea typeface="Times New Roman" pitchFamily="18" charset="0"/>
                          <a:cs typeface="Arial" charset="0"/>
                        </a:rPr>
                        <a:t>3</a:t>
                      </a:r>
                      <a:endParaRPr kumimoji="0" lang="pt-BR" sz="1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endParaRPr kumimoji="0" lang="pt-BR" sz="1800" b="1" i="1" u="none" strike="noStrike" cap="none" normalizeH="0" baseline="0">
                        <a:ln>
                          <a:noFill/>
                        </a:ln>
                        <a:solidFill>
                          <a:schemeClr val="tx1"/>
                        </a:solidFill>
                        <a:effectLst/>
                        <a:latin typeface="Square721 BT" pitchFamily="34"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endParaRPr kumimoji="0" lang="pt-BR" sz="1800" b="1" i="1" u="none" strike="noStrike" cap="none" normalizeH="0" baseline="0">
                        <a:ln>
                          <a:noFill/>
                        </a:ln>
                        <a:solidFill>
                          <a:schemeClr val="tx1"/>
                        </a:solidFill>
                        <a:effectLst/>
                        <a:latin typeface="Square721 BT" pitchFamily="34"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800" b="0" i="0" u="none" strike="noStrike" cap="none" normalizeH="0" baseline="0" dirty="0">
                          <a:ln>
                            <a:noFill/>
                          </a:ln>
                          <a:solidFill>
                            <a:schemeClr val="tx1"/>
                          </a:solidFill>
                          <a:effectLst/>
                          <a:latin typeface="Arial" charset="0"/>
                          <a:ea typeface="Times New Roman" pitchFamily="18" charset="0"/>
                          <a:cs typeface="Arial" charset="0"/>
                        </a:rPr>
                        <a:t>Não nulo</a:t>
                      </a:r>
                      <a:endParaRPr kumimoji="0" lang="pt-BR" sz="1800" b="0" i="0" u="none" strike="noStrike" cap="none" normalizeH="0" baseline="0" dirty="0">
                        <a:ln>
                          <a:noFill/>
                        </a:ln>
                        <a:solidFill>
                          <a:schemeClr val="tx1"/>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800" b="0" i="0" u="none" strike="noStrike" cap="none" normalizeH="0" baseline="0" dirty="0">
                          <a:ln>
                            <a:noFill/>
                          </a:ln>
                          <a:solidFill>
                            <a:schemeClr val="tx1"/>
                          </a:solidFill>
                          <a:effectLst/>
                          <a:latin typeface="Arial" charset="0"/>
                          <a:ea typeface="Times New Roman" pitchFamily="18" charset="0"/>
                          <a:cs typeface="Arial" charset="0"/>
                        </a:rPr>
                        <a:t>Armazena a versão do produto adquirido pelo cliente</a:t>
                      </a:r>
                      <a:endParaRPr kumimoji="0" lang="pt-BR" sz="1800" b="0" i="0" u="none" strike="noStrike" cap="none" normalizeH="0" baseline="0" dirty="0">
                        <a:ln>
                          <a:noFill/>
                        </a:ln>
                        <a:solidFill>
                          <a:schemeClr val="tx1"/>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5286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600" b="0" i="0" u="none" strike="noStrike" cap="none" normalizeH="0" baseline="0" dirty="0" err="1">
                          <a:ln>
                            <a:noFill/>
                          </a:ln>
                          <a:solidFill>
                            <a:schemeClr val="tx1"/>
                          </a:solidFill>
                          <a:effectLst/>
                          <a:latin typeface="Arial" charset="0"/>
                          <a:ea typeface="Times New Roman" pitchFamily="18" charset="0"/>
                          <a:cs typeface="Arial" charset="0"/>
                        </a:rPr>
                        <a:t>CNPJCli</a:t>
                      </a:r>
                      <a:endParaRPr kumimoji="0" lang="pt-BR" sz="1600" b="0" i="0" u="none" strike="noStrike" cap="none" normalizeH="0" baseline="0" dirty="0">
                        <a:ln>
                          <a:noFill/>
                        </a:ln>
                        <a:solidFill>
                          <a:schemeClr val="tx1"/>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200" b="0" i="0" u="none" strike="noStrike" cap="none" normalizeH="0" baseline="0" dirty="0">
                          <a:ln>
                            <a:noFill/>
                          </a:ln>
                          <a:solidFill>
                            <a:schemeClr val="tx1"/>
                          </a:solidFill>
                          <a:effectLst/>
                          <a:latin typeface="Arial" charset="0"/>
                          <a:ea typeface="Times New Roman" pitchFamily="18" charset="0"/>
                          <a:cs typeface="Arial" charset="0"/>
                        </a:rPr>
                        <a:t>VARCHAR2</a:t>
                      </a:r>
                      <a:endParaRPr kumimoji="0" lang="pt-BR" sz="1200" b="0" i="0" u="none" strike="noStrike" cap="none" normalizeH="0" baseline="0" dirty="0">
                        <a:ln>
                          <a:noFill/>
                        </a:ln>
                        <a:solidFill>
                          <a:schemeClr val="tx1"/>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800" b="0" i="0" u="none" strike="noStrike" cap="none" normalizeH="0" baseline="0">
                          <a:ln>
                            <a:noFill/>
                          </a:ln>
                          <a:solidFill>
                            <a:schemeClr val="tx1"/>
                          </a:solidFill>
                          <a:effectLst/>
                          <a:latin typeface="Arial" charset="0"/>
                          <a:ea typeface="Times New Roman" pitchFamily="18" charset="0"/>
                          <a:cs typeface="Arial" charset="0"/>
                        </a:rPr>
                        <a:t>15</a:t>
                      </a:r>
                      <a:endParaRPr kumimoji="0" lang="pt-BR" sz="1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endParaRPr kumimoji="0" lang="pt-BR" sz="1800" b="1" i="1" u="none" strike="noStrike" cap="none" normalizeH="0" baseline="0">
                        <a:ln>
                          <a:noFill/>
                        </a:ln>
                        <a:solidFill>
                          <a:schemeClr val="tx1"/>
                        </a:solidFill>
                        <a:effectLst/>
                        <a:latin typeface="Square721 BT" pitchFamily="34"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800" b="0" i="0" u="none" strike="noStrike" cap="none" normalizeH="0" baseline="0">
                          <a:ln>
                            <a:noFill/>
                          </a:ln>
                          <a:solidFill>
                            <a:schemeClr val="tx1"/>
                          </a:solidFill>
                          <a:effectLst/>
                          <a:latin typeface="Arial" charset="0"/>
                          <a:ea typeface="Times New Roman" pitchFamily="18" charset="0"/>
                          <a:cs typeface="Arial" charset="0"/>
                        </a:rPr>
                        <a:t>X</a:t>
                      </a:r>
                      <a:endParaRPr kumimoji="0" lang="pt-BR" sz="1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endParaRPr kumimoji="0" lang="pt-BR" sz="1800" b="1" i="1" u="none" strike="noStrike" cap="none" normalizeH="0" baseline="0">
                        <a:ln>
                          <a:noFill/>
                        </a:ln>
                        <a:solidFill>
                          <a:schemeClr val="tx1"/>
                        </a:solidFill>
                        <a:effectLst/>
                        <a:latin typeface="Square721 BT" pitchFamily="34"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bg2"/>
                        </a:buClr>
                        <a:buSzTx/>
                        <a:buFont typeface="Wingdings" pitchFamily="2" charset="2"/>
                        <a:buNone/>
                        <a:tabLst/>
                      </a:pPr>
                      <a:endParaRPr kumimoji="0" lang="pt-BR" sz="1800" b="1" i="1" u="none" strike="noStrike" cap="none" normalizeH="0" baseline="0" dirty="0">
                        <a:ln>
                          <a:noFill/>
                        </a:ln>
                        <a:solidFill>
                          <a:schemeClr val="tx1"/>
                        </a:solidFill>
                        <a:effectLst/>
                        <a:latin typeface="Square721 BT" pitchFamily="34" charset="0"/>
                      </a:endParaRPr>
                    </a:p>
                  </a:txBody>
                  <a:tcPr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CaixaDeTexto 4"/>
          <p:cNvSpPr txBox="1"/>
          <p:nvPr/>
        </p:nvSpPr>
        <p:spPr>
          <a:xfrm>
            <a:off x="0" y="0"/>
            <a:ext cx="5940152" cy="523220"/>
          </a:xfrm>
          <a:prstGeom prst="rect">
            <a:avLst/>
          </a:prstGeom>
          <a:noFill/>
        </p:spPr>
        <p:txBody>
          <a:bodyPr wrap="square" rtlCol="0">
            <a:spAutoFit/>
          </a:bodyPr>
          <a:lstStyle/>
          <a:p>
            <a:r>
              <a:rPr lang="pt-BR" sz="2800" b="1" i="0" dirty="0">
                <a:latin typeface="+mn-lt"/>
              </a:rPr>
              <a:t>Dicionário de Dados (exemplo)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250825" y="1125538"/>
            <a:ext cx="8497888" cy="4098925"/>
          </a:xfrm>
          <a:prstGeom prst="rect">
            <a:avLst/>
          </a:prstGeom>
        </p:spPr>
        <p:txBody>
          <a:bodyPr>
            <a:spAutoFit/>
          </a:bodyPr>
          <a:lstStyle/>
          <a:p>
            <a:pPr marL="285750" indent="-285750" fontAlgn="auto">
              <a:lnSpc>
                <a:spcPct val="90000"/>
              </a:lnSpc>
              <a:spcBef>
                <a:spcPct val="30000"/>
              </a:spcBef>
              <a:spcAft>
                <a:spcPts val="0"/>
              </a:spcAft>
              <a:buClr>
                <a:schemeClr val="bg2"/>
              </a:buClr>
              <a:buFont typeface="Wingdings" pitchFamily="2" charset="2"/>
              <a:buNone/>
              <a:defRPr/>
            </a:pPr>
            <a:r>
              <a:rPr lang="pt-BR" sz="2400" b="1" dirty="0">
                <a:latin typeface="+mn-lt"/>
                <a:cs typeface="+mn-cs"/>
              </a:rPr>
              <a:t>SQL - </a:t>
            </a:r>
            <a:r>
              <a:rPr lang="pt-BR" sz="2400" b="1" dirty="0" err="1">
                <a:latin typeface="+mn-lt"/>
                <a:cs typeface="+mn-cs"/>
              </a:rPr>
              <a:t>Structured</a:t>
            </a:r>
            <a:r>
              <a:rPr lang="pt-BR" sz="2400" b="1" dirty="0">
                <a:latin typeface="+mn-lt"/>
                <a:cs typeface="+mn-cs"/>
              </a:rPr>
              <a:t> </a:t>
            </a:r>
            <a:r>
              <a:rPr lang="pt-BR" sz="2400" b="1" dirty="0" err="1">
                <a:latin typeface="+mn-lt"/>
                <a:cs typeface="+mn-cs"/>
              </a:rPr>
              <a:t>Query</a:t>
            </a:r>
            <a:r>
              <a:rPr lang="pt-BR" sz="2400" b="1" dirty="0">
                <a:latin typeface="+mn-lt"/>
                <a:cs typeface="+mn-cs"/>
              </a:rPr>
              <a:t> </a:t>
            </a:r>
            <a:r>
              <a:rPr lang="pt-BR" sz="2400" b="1" dirty="0" err="1">
                <a:latin typeface="+mn-lt"/>
                <a:cs typeface="+mn-cs"/>
              </a:rPr>
              <a:t>Language</a:t>
            </a:r>
            <a:r>
              <a:rPr lang="en-US" sz="2400" b="1" dirty="0">
                <a:latin typeface="+mn-lt"/>
                <a:cs typeface="+mn-cs"/>
              </a:rPr>
              <a:t> </a:t>
            </a:r>
            <a:endParaRPr lang="pt-BR" sz="2400" b="1" dirty="0">
              <a:latin typeface="+mn-lt"/>
              <a:cs typeface="+mn-cs"/>
            </a:endParaRPr>
          </a:p>
          <a:p>
            <a:pPr marL="285750" indent="-285750" fontAlgn="auto">
              <a:lnSpc>
                <a:spcPct val="90000"/>
              </a:lnSpc>
              <a:spcBef>
                <a:spcPct val="30000"/>
              </a:spcBef>
              <a:spcAft>
                <a:spcPts val="0"/>
              </a:spcAft>
              <a:buClr>
                <a:schemeClr val="bg2"/>
              </a:buClr>
              <a:buFont typeface="Wingdings" pitchFamily="2" charset="2"/>
              <a:buNone/>
              <a:defRPr/>
            </a:pPr>
            <a:r>
              <a:rPr lang="pt-BR" sz="2400" b="1" dirty="0">
                <a:latin typeface="+mn-lt"/>
                <a:cs typeface="+mn-cs"/>
              </a:rPr>
              <a:t>(Linguagem Estruturada de Consulta)</a:t>
            </a:r>
          </a:p>
          <a:p>
            <a:pPr marL="285750" indent="-285750" fontAlgn="auto">
              <a:lnSpc>
                <a:spcPct val="90000"/>
              </a:lnSpc>
              <a:spcBef>
                <a:spcPct val="30000"/>
              </a:spcBef>
              <a:spcAft>
                <a:spcPts val="0"/>
              </a:spcAft>
              <a:buClr>
                <a:schemeClr val="bg2"/>
              </a:buClr>
              <a:buFont typeface="Wingdings" pitchFamily="2" charset="2"/>
              <a:buNone/>
              <a:defRPr/>
            </a:pPr>
            <a:endParaRPr lang="pt-BR" sz="2800" dirty="0">
              <a:solidFill>
                <a:srgbClr val="CC0000"/>
              </a:solidFill>
              <a:latin typeface="+mn-lt"/>
              <a:cs typeface="+mn-cs"/>
            </a:endParaRPr>
          </a:p>
          <a:p>
            <a:pPr marL="285750" indent="-285750" algn="just" fontAlgn="auto">
              <a:lnSpc>
                <a:spcPct val="150000"/>
              </a:lnSpc>
              <a:spcBef>
                <a:spcPct val="30000"/>
              </a:spcBef>
              <a:spcAft>
                <a:spcPts val="0"/>
              </a:spcAft>
              <a:buClr>
                <a:schemeClr val="bg2"/>
              </a:buClr>
              <a:buFont typeface="Wingdings" pitchFamily="2" charset="2"/>
              <a:buNone/>
              <a:defRPr/>
            </a:pPr>
            <a:r>
              <a:rPr lang="pt-BR" sz="2800" dirty="0">
                <a:solidFill>
                  <a:srgbClr val="000000"/>
                </a:solidFill>
                <a:latin typeface="+mn-lt"/>
                <a:cs typeface="+mn-cs"/>
              </a:rPr>
              <a:t>	</a:t>
            </a:r>
            <a:r>
              <a:rPr lang="pt-BR" sz="2000" dirty="0">
                <a:solidFill>
                  <a:srgbClr val="000000"/>
                </a:solidFill>
                <a:latin typeface="+mn-lt"/>
                <a:cs typeface="+mn-cs"/>
              </a:rPr>
              <a:t>É uma linguagem de definição, manipulação e controle de banco de dados.	</a:t>
            </a:r>
          </a:p>
          <a:p>
            <a:pPr marL="285750" indent="-285750" algn="just" fontAlgn="auto">
              <a:lnSpc>
                <a:spcPct val="150000"/>
              </a:lnSpc>
              <a:spcBef>
                <a:spcPct val="30000"/>
              </a:spcBef>
              <a:spcAft>
                <a:spcPts val="0"/>
              </a:spcAft>
              <a:buClr>
                <a:schemeClr val="bg2"/>
              </a:buClr>
              <a:buFont typeface="Wingdings" pitchFamily="2" charset="2"/>
              <a:buNone/>
              <a:defRPr/>
            </a:pPr>
            <a:r>
              <a:rPr lang="pt-BR" sz="2000" dirty="0">
                <a:solidFill>
                  <a:srgbClr val="000000"/>
                </a:solidFill>
                <a:latin typeface="+mn-lt"/>
                <a:cs typeface="+mn-cs"/>
              </a:rPr>
              <a:t>	Representa um conjunto de comandos responsáveis pela definição das tabelas, seleção e atualização dos dados em um SGBD.</a:t>
            </a:r>
          </a:p>
          <a:p>
            <a:pPr fontAlgn="auto">
              <a:spcBef>
                <a:spcPts val="0"/>
              </a:spcBef>
              <a:spcAft>
                <a:spcPts val="0"/>
              </a:spcAft>
              <a:defRPr/>
            </a:pPr>
            <a:endParaRPr lang="pt-BR" sz="2000" b="1" dirty="0">
              <a:solidFill>
                <a:srgbClr val="000000"/>
              </a:solidFill>
              <a:latin typeface="+mn-lt"/>
              <a:cs typeface="+mn-cs"/>
            </a:endParaRPr>
          </a:p>
          <a:p>
            <a:pPr fontAlgn="auto">
              <a:spcBef>
                <a:spcPts val="0"/>
              </a:spcBef>
              <a:spcAft>
                <a:spcPts val="0"/>
              </a:spcAft>
              <a:defRPr/>
            </a:pPr>
            <a:endParaRPr lang="pt-BR" sz="2000" dirty="0">
              <a:solidFill>
                <a:srgbClr val="000000"/>
              </a:solidFill>
              <a:latin typeface="+mn-lt"/>
              <a:cs typeface="+mn-cs"/>
            </a:endParaRPr>
          </a:p>
          <a:p>
            <a:pPr fontAlgn="auto">
              <a:spcBef>
                <a:spcPts val="0"/>
              </a:spcBef>
              <a:spcAft>
                <a:spcPts val="0"/>
              </a:spcAft>
              <a:defRPr/>
            </a:pPr>
            <a:endParaRPr lang="pt-BR" sz="2000" dirty="0">
              <a:solidFill>
                <a:srgbClr val="000000"/>
              </a:solidFill>
              <a:latin typeface="+mn-lt"/>
              <a:cs typeface="+mn-cs"/>
            </a:endParaRPr>
          </a:p>
        </p:txBody>
      </p:sp>
      <p:sp>
        <p:nvSpPr>
          <p:cNvPr id="4" name="CaixaDeTexto 3"/>
          <p:cNvSpPr txBox="1"/>
          <p:nvPr/>
        </p:nvSpPr>
        <p:spPr>
          <a:xfrm>
            <a:off x="0" y="0"/>
            <a:ext cx="4716016" cy="523220"/>
          </a:xfrm>
          <a:prstGeom prst="rect">
            <a:avLst/>
          </a:prstGeom>
          <a:noFill/>
        </p:spPr>
        <p:txBody>
          <a:bodyPr wrap="square" rtlCol="0">
            <a:spAutoFit/>
          </a:bodyPr>
          <a:lstStyle/>
          <a:p>
            <a:r>
              <a:rPr lang="pt-BR" sz="2800" b="1" i="0" dirty="0">
                <a:latin typeface="+mn-lt"/>
              </a:rPr>
              <a:t>SQL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309560" y="908720"/>
            <a:ext cx="8497888" cy="2332037"/>
          </a:xfrm>
          <a:prstGeom prst="rect">
            <a:avLst/>
          </a:prstGeom>
        </p:spPr>
        <p:txBody>
          <a:bodyPr>
            <a:spAutoFit/>
          </a:bodyPr>
          <a:lstStyle/>
          <a:p>
            <a:pPr marL="285750" indent="-285750" fontAlgn="auto">
              <a:lnSpc>
                <a:spcPct val="90000"/>
              </a:lnSpc>
              <a:spcBef>
                <a:spcPct val="30000"/>
              </a:spcBef>
              <a:spcAft>
                <a:spcPts val="0"/>
              </a:spcAft>
              <a:buClr>
                <a:schemeClr val="bg2"/>
              </a:buClr>
              <a:buFont typeface="Wingdings" pitchFamily="2" charset="2"/>
              <a:buNone/>
              <a:defRPr/>
            </a:pPr>
            <a:r>
              <a:rPr lang="pt-BR" sz="2400" b="1" dirty="0">
                <a:latin typeface="+mn-lt"/>
                <a:cs typeface="+mn-cs"/>
              </a:rPr>
              <a:t>Divisões do Comando SQL</a:t>
            </a:r>
          </a:p>
          <a:p>
            <a:pPr marL="285750" indent="-285750" fontAlgn="auto">
              <a:lnSpc>
                <a:spcPct val="90000"/>
              </a:lnSpc>
              <a:spcBef>
                <a:spcPct val="30000"/>
              </a:spcBef>
              <a:spcAft>
                <a:spcPts val="0"/>
              </a:spcAft>
              <a:buClr>
                <a:schemeClr val="bg2"/>
              </a:buClr>
              <a:buFont typeface="Wingdings" pitchFamily="2" charset="2"/>
              <a:buNone/>
              <a:defRPr/>
            </a:pPr>
            <a:endParaRPr lang="pt-BR" sz="2800" dirty="0">
              <a:solidFill>
                <a:srgbClr val="CC0000"/>
              </a:solidFill>
              <a:latin typeface="+mn-lt"/>
              <a:cs typeface="+mn-cs"/>
            </a:endParaRPr>
          </a:p>
          <a:p>
            <a:pPr marL="285750" indent="-285750" algn="just" fontAlgn="auto">
              <a:lnSpc>
                <a:spcPct val="150000"/>
              </a:lnSpc>
              <a:spcBef>
                <a:spcPct val="30000"/>
              </a:spcBef>
              <a:spcAft>
                <a:spcPts val="0"/>
              </a:spcAft>
              <a:buClr>
                <a:schemeClr val="bg2"/>
              </a:buClr>
              <a:buFont typeface="Wingdings" pitchFamily="2" charset="2"/>
              <a:buNone/>
              <a:defRPr/>
            </a:pPr>
            <a:r>
              <a:rPr lang="pt-BR" sz="2800" dirty="0">
                <a:solidFill>
                  <a:srgbClr val="000000"/>
                </a:solidFill>
                <a:latin typeface="+mn-lt"/>
                <a:cs typeface="+mn-cs"/>
              </a:rPr>
              <a:t>	</a:t>
            </a:r>
            <a:endParaRPr lang="pt-BR" sz="2000" b="1" dirty="0">
              <a:solidFill>
                <a:srgbClr val="000000"/>
              </a:solidFill>
              <a:latin typeface="+mn-lt"/>
              <a:cs typeface="+mn-cs"/>
            </a:endParaRPr>
          </a:p>
          <a:p>
            <a:pPr fontAlgn="auto">
              <a:spcBef>
                <a:spcPts val="0"/>
              </a:spcBef>
              <a:spcAft>
                <a:spcPts val="0"/>
              </a:spcAft>
              <a:defRPr/>
            </a:pPr>
            <a:endParaRPr lang="pt-BR" sz="2000" dirty="0">
              <a:solidFill>
                <a:srgbClr val="000000"/>
              </a:solidFill>
              <a:latin typeface="+mn-lt"/>
              <a:cs typeface="+mn-cs"/>
            </a:endParaRPr>
          </a:p>
          <a:p>
            <a:pPr fontAlgn="auto">
              <a:spcBef>
                <a:spcPts val="0"/>
              </a:spcBef>
              <a:spcAft>
                <a:spcPts val="0"/>
              </a:spcAft>
              <a:defRPr/>
            </a:pPr>
            <a:endParaRPr lang="pt-BR" sz="2000" dirty="0">
              <a:solidFill>
                <a:srgbClr val="000000"/>
              </a:solidFill>
              <a:latin typeface="+mn-lt"/>
              <a:cs typeface="+mn-cs"/>
            </a:endParaRPr>
          </a:p>
        </p:txBody>
      </p:sp>
      <p:pic>
        <p:nvPicPr>
          <p:cNvPr id="37894" name="Picture 21" descr="fig1"/>
          <p:cNvPicPr>
            <a:picLocks noChangeAspect="1" noChangeArrowheads="1"/>
          </p:cNvPicPr>
          <p:nvPr/>
        </p:nvPicPr>
        <p:blipFill>
          <a:blip r:embed="rId2" cstate="print"/>
          <a:srcRect r="34010" b="53767"/>
          <a:stretch>
            <a:fillRect/>
          </a:stretch>
        </p:blipFill>
        <p:spPr bwMode="auto">
          <a:xfrm>
            <a:off x="323850" y="1484313"/>
            <a:ext cx="8243888" cy="4914900"/>
          </a:xfrm>
          <a:prstGeom prst="rect">
            <a:avLst/>
          </a:prstGeom>
          <a:noFill/>
          <a:ln w="9525">
            <a:noFill/>
            <a:miter lim="800000"/>
            <a:headEnd/>
            <a:tailEnd/>
          </a:ln>
        </p:spPr>
      </p:pic>
      <p:sp>
        <p:nvSpPr>
          <p:cNvPr id="6" name="CaixaDeTexto 5"/>
          <p:cNvSpPr txBox="1"/>
          <p:nvPr/>
        </p:nvSpPr>
        <p:spPr>
          <a:xfrm>
            <a:off x="0" y="0"/>
            <a:ext cx="4716016" cy="523220"/>
          </a:xfrm>
          <a:prstGeom prst="rect">
            <a:avLst/>
          </a:prstGeom>
          <a:noFill/>
        </p:spPr>
        <p:txBody>
          <a:bodyPr wrap="square" rtlCol="0">
            <a:spAutoFit/>
          </a:bodyPr>
          <a:lstStyle/>
          <a:p>
            <a:r>
              <a:rPr lang="pt-BR" sz="2800" b="1" i="0" dirty="0">
                <a:latin typeface="+mn-lt"/>
              </a:rPr>
              <a:t>SQL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250825" y="1125538"/>
            <a:ext cx="8497888" cy="4935537"/>
          </a:xfrm>
          <a:prstGeom prst="rect">
            <a:avLst/>
          </a:prstGeom>
        </p:spPr>
        <p:txBody>
          <a:bodyPr>
            <a:spAutoFit/>
          </a:bodyPr>
          <a:lstStyle/>
          <a:p>
            <a:pPr marL="285750" indent="-285750" fontAlgn="auto">
              <a:lnSpc>
                <a:spcPct val="90000"/>
              </a:lnSpc>
              <a:spcBef>
                <a:spcPct val="30000"/>
              </a:spcBef>
              <a:spcAft>
                <a:spcPts val="0"/>
              </a:spcAft>
              <a:buClr>
                <a:schemeClr val="bg2"/>
              </a:buClr>
              <a:buFont typeface="Wingdings" pitchFamily="2" charset="2"/>
              <a:buNone/>
              <a:defRPr/>
            </a:pPr>
            <a:r>
              <a:rPr lang="pt-BR" sz="2400" b="1" dirty="0">
                <a:latin typeface="+mn-lt"/>
                <a:cs typeface="+mn-cs"/>
              </a:rPr>
              <a:t>Divisões do Comando SQL</a:t>
            </a:r>
          </a:p>
          <a:p>
            <a:pPr marL="285750" indent="-285750" fontAlgn="auto">
              <a:lnSpc>
                <a:spcPct val="90000"/>
              </a:lnSpc>
              <a:spcBef>
                <a:spcPct val="30000"/>
              </a:spcBef>
              <a:spcAft>
                <a:spcPts val="0"/>
              </a:spcAft>
              <a:buClr>
                <a:schemeClr val="bg2"/>
              </a:buClr>
              <a:buFont typeface="Wingdings" pitchFamily="2" charset="2"/>
              <a:buNone/>
              <a:defRPr/>
            </a:pPr>
            <a:endParaRPr lang="pt-BR" sz="2800" dirty="0">
              <a:latin typeface="+mn-lt"/>
              <a:cs typeface="+mn-cs"/>
            </a:endParaRPr>
          </a:p>
          <a:p>
            <a:pPr marL="285750" indent="-285750" fontAlgn="auto">
              <a:lnSpc>
                <a:spcPct val="90000"/>
              </a:lnSpc>
              <a:spcBef>
                <a:spcPct val="30000"/>
              </a:spcBef>
              <a:spcAft>
                <a:spcPts val="0"/>
              </a:spcAft>
              <a:buClr>
                <a:schemeClr val="bg2"/>
              </a:buClr>
              <a:buFont typeface="Wingdings" pitchFamily="2" charset="2"/>
              <a:buNone/>
              <a:defRPr/>
            </a:pPr>
            <a:r>
              <a:rPr lang="pt-BR" sz="2800" b="1" dirty="0">
                <a:latin typeface="+mn-lt"/>
                <a:cs typeface="+mn-cs"/>
              </a:rPr>
              <a:t> 	</a:t>
            </a:r>
            <a:r>
              <a:rPr lang="pt-BR" sz="2000" b="1" u="sng" dirty="0">
                <a:latin typeface="+mn-lt"/>
                <a:cs typeface="+mn-cs"/>
              </a:rPr>
              <a:t>DDL – Linguagem de Definição de Dados</a:t>
            </a:r>
          </a:p>
          <a:p>
            <a:pPr marL="285750" indent="-285750" fontAlgn="auto">
              <a:lnSpc>
                <a:spcPct val="90000"/>
              </a:lnSpc>
              <a:spcBef>
                <a:spcPct val="30000"/>
              </a:spcBef>
              <a:spcAft>
                <a:spcPts val="0"/>
              </a:spcAft>
              <a:buClr>
                <a:schemeClr val="bg2"/>
              </a:buClr>
              <a:buFont typeface="Wingdings" pitchFamily="2" charset="2"/>
              <a:buNone/>
              <a:defRPr/>
            </a:pPr>
            <a:r>
              <a:rPr lang="pt-BR" sz="2000" dirty="0">
                <a:latin typeface="+mn-lt"/>
                <a:cs typeface="+mn-cs"/>
              </a:rPr>
              <a:t>	Utilizada para definir tabelas e elementos associados.</a:t>
            </a:r>
          </a:p>
          <a:p>
            <a:pPr marL="285750" indent="-285750" fontAlgn="auto">
              <a:lnSpc>
                <a:spcPct val="90000"/>
              </a:lnSpc>
              <a:spcBef>
                <a:spcPct val="30000"/>
              </a:spcBef>
              <a:spcAft>
                <a:spcPts val="0"/>
              </a:spcAft>
              <a:buClr>
                <a:schemeClr val="bg2"/>
              </a:buClr>
              <a:buFont typeface="Wingdings" pitchFamily="2" charset="2"/>
              <a:buNone/>
              <a:defRPr/>
            </a:pPr>
            <a:r>
              <a:rPr lang="pt-BR" sz="2000" dirty="0">
                <a:latin typeface="+mn-lt"/>
                <a:cs typeface="+mn-cs"/>
              </a:rPr>
              <a:t>	Exemplos:CREATE, DROP, ALTER</a:t>
            </a:r>
          </a:p>
          <a:p>
            <a:pPr marL="285750" indent="-285750" fontAlgn="auto">
              <a:lnSpc>
                <a:spcPct val="90000"/>
              </a:lnSpc>
              <a:spcBef>
                <a:spcPct val="30000"/>
              </a:spcBef>
              <a:spcAft>
                <a:spcPts val="0"/>
              </a:spcAft>
              <a:buClr>
                <a:schemeClr val="bg2"/>
              </a:buClr>
              <a:buFont typeface="Wingdings" pitchFamily="2" charset="2"/>
              <a:buNone/>
              <a:defRPr/>
            </a:pPr>
            <a:r>
              <a:rPr lang="pt-BR" sz="2000" dirty="0">
                <a:latin typeface="+mn-lt"/>
                <a:cs typeface="+mn-cs"/>
              </a:rPr>
              <a:t>	</a:t>
            </a:r>
          </a:p>
          <a:p>
            <a:pPr marL="285750" indent="-285750" fontAlgn="auto">
              <a:lnSpc>
                <a:spcPct val="90000"/>
              </a:lnSpc>
              <a:spcBef>
                <a:spcPct val="30000"/>
              </a:spcBef>
              <a:spcAft>
                <a:spcPts val="0"/>
              </a:spcAft>
              <a:buClr>
                <a:schemeClr val="bg2"/>
              </a:buClr>
              <a:buFont typeface="Wingdings" pitchFamily="2" charset="2"/>
              <a:buNone/>
              <a:defRPr/>
            </a:pPr>
            <a:r>
              <a:rPr lang="pt-BR" sz="2000" b="1" dirty="0">
                <a:latin typeface="+mn-lt"/>
                <a:cs typeface="+mn-cs"/>
              </a:rPr>
              <a:t>	</a:t>
            </a:r>
            <a:r>
              <a:rPr lang="pt-BR" sz="2000" b="1" u="sng" dirty="0">
                <a:latin typeface="+mn-lt"/>
                <a:cs typeface="+mn-cs"/>
              </a:rPr>
              <a:t>DML – Linguagem de Manipulação de Dados</a:t>
            </a:r>
          </a:p>
          <a:p>
            <a:pPr marL="285750" indent="-285750" fontAlgn="auto">
              <a:lnSpc>
                <a:spcPct val="90000"/>
              </a:lnSpc>
              <a:spcBef>
                <a:spcPct val="30000"/>
              </a:spcBef>
              <a:spcAft>
                <a:spcPts val="0"/>
              </a:spcAft>
              <a:buClr>
                <a:schemeClr val="bg2"/>
              </a:buClr>
              <a:buFont typeface="Wingdings" pitchFamily="2" charset="2"/>
              <a:buNone/>
              <a:defRPr/>
            </a:pPr>
            <a:r>
              <a:rPr lang="pt-BR" sz="2000" dirty="0">
                <a:latin typeface="+mn-lt"/>
                <a:cs typeface="+mn-cs"/>
              </a:rPr>
              <a:t>	Utilizada para inserir, atualizar e apagar dados. Exemplos: INSERT, UPDATE, DELETE.</a:t>
            </a:r>
          </a:p>
          <a:p>
            <a:pPr marL="285750" indent="-285750" fontAlgn="auto">
              <a:lnSpc>
                <a:spcPct val="90000"/>
              </a:lnSpc>
              <a:spcBef>
                <a:spcPct val="30000"/>
              </a:spcBef>
              <a:spcAft>
                <a:spcPts val="0"/>
              </a:spcAft>
              <a:buClr>
                <a:schemeClr val="bg2"/>
              </a:buClr>
              <a:buFont typeface="Wingdings" pitchFamily="2" charset="2"/>
              <a:buNone/>
              <a:defRPr/>
            </a:pPr>
            <a:endParaRPr lang="pt-BR" sz="2000" dirty="0">
              <a:latin typeface="+mn-lt"/>
              <a:cs typeface="+mn-cs"/>
            </a:endParaRPr>
          </a:p>
          <a:p>
            <a:pPr marL="285750" indent="-285750" fontAlgn="auto">
              <a:lnSpc>
                <a:spcPct val="90000"/>
              </a:lnSpc>
              <a:spcBef>
                <a:spcPct val="30000"/>
              </a:spcBef>
              <a:spcAft>
                <a:spcPts val="0"/>
              </a:spcAft>
              <a:buClr>
                <a:schemeClr val="bg2"/>
              </a:buClr>
              <a:buFont typeface="Wingdings" pitchFamily="2" charset="2"/>
              <a:buNone/>
              <a:defRPr/>
            </a:pPr>
            <a:r>
              <a:rPr lang="pt-BR" sz="2000" dirty="0">
                <a:latin typeface="+mn-lt"/>
                <a:cs typeface="+mn-cs"/>
              </a:rPr>
              <a:t>	</a:t>
            </a:r>
            <a:endParaRPr lang="pt-BR" sz="2000" b="1" dirty="0">
              <a:latin typeface="+mn-lt"/>
              <a:cs typeface="+mn-cs"/>
            </a:endParaRPr>
          </a:p>
          <a:p>
            <a:pPr fontAlgn="auto">
              <a:spcBef>
                <a:spcPts val="0"/>
              </a:spcBef>
              <a:spcAft>
                <a:spcPts val="0"/>
              </a:spcAft>
              <a:defRPr/>
            </a:pPr>
            <a:endParaRPr lang="pt-BR" sz="2000" dirty="0">
              <a:latin typeface="+mn-lt"/>
              <a:cs typeface="+mn-cs"/>
            </a:endParaRPr>
          </a:p>
          <a:p>
            <a:pPr fontAlgn="auto">
              <a:spcBef>
                <a:spcPts val="0"/>
              </a:spcBef>
              <a:spcAft>
                <a:spcPts val="0"/>
              </a:spcAft>
              <a:defRPr/>
            </a:pPr>
            <a:endParaRPr lang="pt-BR" sz="2000" dirty="0">
              <a:latin typeface="+mn-lt"/>
              <a:cs typeface="+mn-cs"/>
            </a:endParaRPr>
          </a:p>
        </p:txBody>
      </p:sp>
      <p:sp>
        <p:nvSpPr>
          <p:cNvPr id="4" name="CaixaDeTexto 3"/>
          <p:cNvSpPr txBox="1"/>
          <p:nvPr/>
        </p:nvSpPr>
        <p:spPr>
          <a:xfrm>
            <a:off x="0" y="0"/>
            <a:ext cx="4716016" cy="523220"/>
          </a:xfrm>
          <a:prstGeom prst="rect">
            <a:avLst/>
          </a:prstGeom>
          <a:noFill/>
        </p:spPr>
        <p:txBody>
          <a:bodyPr wrap="square" rtlCol="0">
            <a:spAutoFit/>
          </a:bodyPr>
          <a:lstStyle/>
          <a:p>
            <a:r>
              <a:rPr lang="pt-BR" sz="2800" b="1" i="0" dirty="0">
                <a:latin typeface="+mn-lt"/>
              </a:rPr>
              <a:t>SQL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250825" y="1125538"/>
            <a:ext cx="8497888" cy="4843462"/>
          </a:xfrm>
          <a:prstGeom prst="rect">
            <a:avLst/>
          </a:prstGeom>
        </p:spPr>
        <p:txBody>
          <a:bodyPr>
            <a:spAutoFit/>
          </a:bodyPr>
          <a:lstStyle/>
          <a:p>
            <a:pPr marL="285750" indent="-285750" fontAlgn="auto">
              <a:lnSpc>
                <a:spcPct val="90000"/>
              </a:lnSpc>
              <a:spcBef>
                <a:spcPct val="30000"/>
              </a:spcBef>
              <a:spcAft>
                <a:spcPts val="0"/>
              </a:spcAft>
              <a:buClr>
                <a:schemeClr val="bg2"/>
              </a:buClr>
              <a:buFont typeface="Wingdings" pitchFamily="2" charset="2"/>
              <a:buNone/>
              <a:defRPr/>
            </a:pPr>
            <a:r>
              <a:rPr lang="pt-BR" sz="2400" b="1" dirty="0">
                <a:latin typeface="+mn-lt"/>
                <a:cs typeface="+mn-cs"/>
              </a:rPr>
              <a:t>Divisões do Comando SQL</a:t>
            </a:r>
          </a:p>
          <a:p>
            <a:pPr marL="285750" indent="-285750" fontAlgn="auto">
              <a:lnSpc>
                <a:spcPct val="90000"/>
              </a:lnSpc>
              <a:spcBef>
                <a:spcPct val="30000"/>
              </a:spcBef>
              <a:spcAft>
                <a:spcPts val="0"/>
              </a:spcAft>
              <a:buClr>
                <a:schemeClr val="bg2"/>
              </a:buClr>
              <a:buFont typeface="Wingdings" pitchFamily="2" charset="2"/>
              <a:buNone/>
              <a:defRPr/>
            </a:pPr>
            <a:endParaRPr lang="pt-BR" sz="2800" dirty="0">
              <a:latin typeface="+mn-lt"/>
              <a:cs typeface="+mn-cs"/>
            </a:endParaRPr>
          </a:p>
          <a:p>
            <a:pPr marL="285750" indent="-285750" fontAlgn="auto">
              <a:lnSpc>
                <a:spcPct val="90000"/>
              </a:lnSpc>
              <a:spcBef>
                <a:spcPct val="30000"/>
              </a:spcBef>
              <a:spcAft>
                <a:spcPts val="0"/>
              </a:spcAft>
              <a:buClr>
                <a:schemeClr val="bg2"/>
              </a:buClr>
              <a:buFont typeface="Wingdings" pitchFamily="2" charset="2"/>
              <a:buNone/>
              <a:defRPr/>
            </a:pPr>
            <a:r>
              <a:rPr lang="pt-BR" sz="2800" dirty="0">
                <a:latin typeface="+mn-lt"/>
                <a:cs typeface="+mn-cs"/>
              </a:rPr>
              <a:t>	</a:t>
            </a:r>
            <a:r>
              <a:rPr lang="pt-BR" sz="2000" b="1" u="sng" dirty="0">
                <a:latin typeface="+mn-lt"/>
                <a:cs typeface="+mn-cs"/>
              </a:rPr>
              <a:t>DCL – Linguagem de Controle de Dados</a:t>
            </a:r>
          </a:p>
          <a:p>
            <a:pPr marL="285750" indent="-285750" fontAlgn="auto">
              <a:lnSpc>
                <a:spcPct val="90000"/>
              </a:lnSpc>
              <a:spcBef>
                <a:spcPct val="30000"/>
              </a:spcBef>
              <a:spcAft>
                <a:spcPts val="0"/>
              </a:spcAft>
              <a:buClr>
                <a:schemeClr val="bg2"/>
              </a:buClr>
              <a:buFont typeface="Wingdings" pitchFamily="2" charset="2"/>
              <a:buNone/>
              <a:defRPr/>
            </a:pPr>
            <a:r>
              <a:rPr lang="pt-BR" sz="2000" dirty="0">
                <a:latin typeface="+mn-lt"/>
                <a:cs typeface="+mn-cs"/>
              </a:rPr>
              <a:t>	Utilizada para controlar autorização de acesso a dados e operações.</a:t>
            </a:r>
          </a:p>
          <a:p>
            <a:pPr marL="285750" indent="-285750" fontAlgn="auto">
              <a:lnSpc>
                <a:spcPct val="90000"/>
              </a:lnSpc>
              <a:spcBef>
                <a:spcPct val="30000"/>
              </a:spcBef>
              <a:spcAft>
                <a:spcPts val="0"/>
              </a:spcAft>
              <a:buClr>
                <a:schemeClr val="bg2"/>
              </a:buClr>
              <a:buFont typeface="Wingdings" pitchFamily="2" charset="2"/>
              <a:buNone/>
              <a:defRPr/>
            </a:pPr>
            <a:r>
              <a:rPr lang="pt-BR" sz="2000" dirty="0">
                <a:latin typeface="+mn-lt"/>
                <a:cs typeface="+mn-cs"/>
              </a:rPr>
              <a:t>	Exemplos: GRANT, REVOKE</a:t>
            </a:r>
          </a:p>
          <a:p>
            <a:pPr marL="285750" indent="-285750" fontAlgn="auto">
              <a:lnSpc>
                <a:spcPct val="90000"/>
              </a:lnSpc>
              <a:spcBef>
                <a:spcPct val="30000"/>
              </a:spcBef>
              <a:spcAft>
                <a:spcPts val="0"/>
              </a:spcAft>
              <a:buClr>
                <a:schemeClr val="bg2"/>
              </a:buClr>
              <a:buFont typeface="Wingdings" pitchFamily="2" charset="2"/>
              <a:buNone/>
              <a:defRPr/>
            </a:pPr>
            <a:endParaRPr lang="pt-BR" sz="2000" dirty="0">
              <a:latin typeface="+mn-lt"/>
              <a:cs typeface="+mn-cs"/>
            </a:endParaRPr>
          </a:p>
          <a:p>
            <a:pPr marL="285750" indent="-285750" fontAlgn="auto">
              <a:lnSpc>
                <a:spcPct val="90000"/>
              </a:lnSpc>
              <a:spcBef>
                <a:spcPct val="30000"/>
              </a:spcBef>
              <a:spcAft>
                <a:spcPts val="0"/>
              </a:spcAft>
              <a:buClr>
                <a:schemeClr val="bg2"/>
              </a:buClr>
              <a:buFont typeface="Wingdings" pitchFamily="2" charset="2"/>
              <a:buNone/>
              <a:defRPr/>
            </a:pPr>
            <a:r>
              <a:rPr lang="pt-BR" sz="2000" dirty="0">
                <a:latin typeface="+mn-lt"/>
                <a:cs typeface="+mn-cs"/>
              </a:rPr>
              <a:t>	</a:t>
            </a:r>
            <a:r>
              <a:rPr lang="pt-BR" sz="2000" b="1" u="sng" dirty="0">
                <a:latin typeface="+mn-lt"/>
                <a:cs typeface="+mn-cs"/>
              </a:rPr>
              <a:t>DTL – Linguagem de Transação de Dados</a:t>
            </a:r>
          </a:p>
          <a:p>
            <a:pPr marL="285750" indent="-285750" fontAlgn="auto">
              <a:lnSpc>
                <a:spcPct val="90000"/>
              </a:lnSpc>
              <a:spcBef>
                <a:spcPct val="30000"/>
              </a:spcBef>
              <a:spcAft>
                <a:spcPts val="0"/>
              </a:spcAft>
              <a:buClr>
                <a:schemeClr val="bg2"/>
              </a:buClr>
              <a:buFont typeface="Wingdings" pitchFamily="2" charset="2"/>
              <a:buNone/>
              <a:defRPr/>
            </a:pPr>
            <a:r>
              <a:rPr lang="pt-BR" sz="2000" dirty="0">
                <a:latin typeface="+mn-lt"/>
                <a:cs typeface="+mn-cs"/>
              </a:rPr>
              <a:t>	Utilizada para controlar as transações de banco de dados.</a:t>
            </a:r>
          </a:p>
          <a:p>
            <a:pPr marL="285750" indent="-285750" fontAlgn="auto">
              <a:lnSpc>
                <a:spcPct val="90000"/>
              </a:lnSpc>
              <a:spcBef>
                <a:spcPct val="30000"/>
              </a:spcBef>
              <a:spcAft>
                <a:spcPts val="0"/>
              </a:spcAft>
              <a:buClr>
                <a:schemeClr val="bg2"/>
              </a:buClr>
              <a:buFont typeface="Wingdings" pitchFamily="2" charset="2"/>
              <a:buNone/>
              <a:defRPr/>
            </a:pPr>
            <a:r>
              <a:rPr lang="pt-BR" sz="2000" dirty="0">
                <a:latin typeface="+mn-lt"/>
                <a:cs typeface="+mn-cs"/>
              </a:rPr>
              <a:t>	Exemplos: COMMIT, ROLLBACK.</a:t>
            </a:r>
          </a:p>
          <a:p>
            <a:pPr marL="285750" indent="-285750" algn="just" fontAlgn="auto">
              <a:lnSpc>
                <a:spcPct val="150000"/>
              </a:lnSpc>
              <a:spcBef>
                <a:spcPct val="30000"/>
              </a:spcBef>
              <a:spcAft>
                <a:spcPts val="0"/>
              </a:spcAft>
              <a:buClr>
                <a:schemeClr val="bg2"/>
              </a:buClr>
              <a:buFont typeface="Wingdings" pitchFamily="2" charset="2"/>
              <a:buNone/>
              <a:defRPr/>
            </a:pPr>
            <a:endParaRPr lang="pt-BR" sz="2000" b="1" dirty="0">
              <a:latin typeface="+mn-lt"/>
              <a:cs typeface="+mn-cs"/>
            </a:endParaRPr>
          </a:p>
          <a:p>
            <a:pPr fontAlgn="auto">
              <a:spcBef>
                <a:spcPts val="0"/>
              </a:spcBef>
              <a:spcAft>
                <a:spcPts val="0"/>
              </a:spcAft>
              <a:defRPr/>
            </a:pPr>
            <a:endParaRPr lang="pt-BR" sz="2000" dirty="0">
              <a:latin typeface="+mn-lt"/>
              <a:cs typeface="+mn-cs"/>
            </a:endParaRPr>
          </a:p>
          <a:p>
            <a:pPr fontAlgn="auto">
              <a:spcBef>
                <a:spcPts val="0"/>
              </a:spcBef>
              <a:spcAft>
                <a:spcPts val="0"/>
              </a:spcAft>
              <a:defRPr/>
            </a:pPr>
            <a:endParaRPr lang="pt-BR" sz="2000" dirty="0">
              <a:latin typeface="+mn-lt"/>
              <a:cs typeface="+mn-cs"/>
            </a:endParaRPr>
          </a:p>
        </p:txBody>
      </p:sp>
      <p:sp>
        <p:nvSpPr>
          <p:cNvPr id="4" name="CaixaDeTexto 3"/>
          <p:cNvSpPr txBox="1"/>
          <p:nvPr/>
        </p:nvSpPr>
        <p:spPr>
          <a:xfrm>
            <a:off x="0" y="0"/>
            <a:ext cx="4716016" cy="523220"/>
          </a:xfrm>
          <a:prstGeom prst="rect">
            <a:avLst/>
          </a:prstGeom>
          <a:noFill/>
        </p:spPr>
        <p:txBody>
          <a:bodyPr wrap="square" rtlCol="0">
            <a:spAutoFit/>
          </a:bodyPr>
          <a:lstStyle/>
          <a:p>
            <a:r>
              <a:rPr lang="pt-BR" sz="2800" b="1" i="0" dirty="0">
                <a:latin typeface="+mn-lt"/>
              </a:rPr>
              <a:t>SQL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250825" y="1125538"/>
            <a:ext cx="8497888" cy="3644075"/>
          </a:xfrm>
          <a:prstGeom prst="rect">
            <a:avLst/>
          </a:prstGeom>
        </p:spPr>
        <p:txBody>
          <a:bodyPr>
            <a:spAutoFit/>
          </a:bodyPr>
          <a:lstStyle/>
          <a:p>
            <a:pPr marL="285750" indent="-285750" fontAlgn="auto">
              <a:lnSpc>
                <a:spcPct val="90000"/>
              </a:lnSpc>
              <a:spcBef>
                <a:spcPct val="30000"/>
              </a:spcBef>
              <a:spcAft>
                <a:spcPts val="0"/>
              </a:spcAft>
              <a:buClr>
                <a:schemeClr val="bg2"/>
              </a:buClr>
              <a:buFont typeface="Wingdings" pitchFamily="2" charset="2"/>
              <a:buNone/>
              <a:defRPr/>
            </a:pPr>
            <a:r>
              <a:rPr lang="pt-BR" sz="2400" b="1" dirty="0">
                <a:latin typeface="+mn-lt"/>
                <a:cs typeface="+mn-cs"/>
              </a:rPr>
              <a:t>Divisões do Comando SQL</a:t>
            </a:r>
          </a:p>
          <a:p>
            <a:pPr marL="285750" indent="-285750" fontAlgn="auto">
              <a:lnSpc>
                <a:spcPct val="90000"/>
              </a:lnSpc>
              <a:spcBef>
                <a:spcPct val="30000"/>
              </a:spcBef>
              <a:spcAft>
                <a:spcPts val="0"/>
              </a:spcAft>
              <a:buClr>
                <a:schemeClr val="bg2"/>
              </a:buClr>
              <a:buFont typeface="Wingdings" pitchFamily="2" charset="2"/>
              <a:buNone/>
              <a:defRPr/>
            </a:pPr>
            <a:endParaRPr lang="pt-BR" sz="2800" dirty="0">
              <a:latin typeface="+mn-lt"/>
              <a:cs typeface="+mn-cs"/>
            </a:endParaRPr>
          </a:p>
          <a:p>
            <a:pPr marL="285750" indent="-285750" fontAlgn="auto">
              <a:lnSpc>
                <a:spcPct val="90000"/>
              </a:lnSpc>
              <a:spcBef>
                <a:spcPct val="30000"/>
              </a:spcBef>
              <a:spcAft>
                <a:spcPts val="0"/>
              </a:spcAft>
              <a:buClr>
                <a:schemeClr val="bg2"/>
              </a:buClr>
              <a:buFont typeface="Wingdings" pitchFamily="2" charset="2"/>
              <a:buNone/>
              <a:defRPr/>
            </a:pPr>
            <a:r>
              <a:rPr lang="pt-BR" sz="2800" dirty="0">
                <a:latin typeface="+mn-lt"/>
                <a:cs typeface="+mn-cs"/>
              </a:rPr>
              <a:t>	</a:t>
            </a:r>
            <a:r>
              <a:rPr lang="pt-BR" sz="2000" b="1" u="sng" dirty="0">
                <a:latin typeface="+mn-lt"/>
                <a:cs typeface="+mn-cs"/>
              </a:rPr>
              <a:t>DQL – Linguagem de Consulta de Dados</a:t>
            </a:r>
          </a:p>
          <a:p>
            <a:pPr marL="285750" indent="-285750" fontAlgn="auto">
              <a:lnSpc>
                <a:spcPct val="90000"/>
              </a:lnSpc>
              <a:spcBef>
                <a:spcPct val="30000"/>
              </a:spcBef>
              <a:spcAft>
                <a:spcPts val="0"/>
              </a:spcAft>
              <a:buClr>
                <a:schemeClr val="bg2"/>
              </a:buClr>
              <a:buFont typeface="Wingdings" pitchFamily="2" charset="2"/>
              <a:buNone/>
              <a:defRPr/>
            </a:pPr>
            <a:r>
              <a:rPr lang="pt-BR" sz="2000" dirty="0">
                <a:latin typeface="+mn-lt"/>
                <a:cs typeface="+mn-cs"/>
              </a:rPr>
              <a:t>	Utilizada para especificar consultas. É composta por várias cláusulas e opções, o que possibilita a elaboração de consultas simples à complexas.</a:t>
            </a:r>
          </a:p>
          <a:p>
            <a:pPr marL="285750" indent="-285750" fontAlgn="auto">
              <a:lnSpc>
                <a:spcPct val="90000"/>
              </a:lnSpc>
              <a:spcBef>
                <a:spcPct val="30000"/>
              </a:spcBef>
              <a:spcAft>
                <a:spcPts val="0"/>
              </a:spcAft>
              <a:buClr>
                <a:schemeClr val="bg2"/>
              </a:buClr>
              <a:buFont typeface="Wingdings" pitchFamily="2" charset="2"/>
              <a:buNone/>
              <a:defRPr/>
            </a:pPr>
            <a:r>
              <a:rPr lang="pt-BR" sz="2000" dirty="0">
                <a:latin typeface="+mn-lt"/>
                <a:cs typeface="+mn-cs"/>
              </a:rPr>
              <a:t>	Exemplos: SELECT</a:t>
            </a:r>
          </a:p>
          <a:p>
            <a:pPr marL="285750" indent="-285750" algn="just" fontAlgn="auto">
              <a:lnSpc>
                <a:spcPct val="150000"/>
              </a:lnSpc>
              <a:spcBef>
                <a:spcPct val="30000"/>
              </a:spcBef>
              <a:spcAft>
                <a:spcPts val="0"/>
              </a:spcAft>
              <a:buClr>
                <a:schemeClr val="bg2"/>
              </a:buClr>
              <a:buFont typeface="Wingdings" pitchFamily="2" charset="2"/>
              <a:buNone/>
              <a:defRPr/>
            </a:pPr>
            <a:endParaRPr lang="pt-BR" sz="2000" b="1" dirty="0">
              <a:latin typeface="+mn-lt"/>
              <a:cs typeface="+mn-cs"/>
            </a:endParaRPr>
          </a:p>
          <a:p>
            <a:pPr fontAlgn="auto">
              <a:spcBef>
                <a:spcPts val="0"/>
              </a:spcBef>
              <a:spcAft>
                <a:spcPts val="0"/>
              </a:spcAft>
              <a:defRPr/>
            </a:pPr>
            <a:endParaRPr lang="pt-BR" sz="2000" dirty="0">
              <a:latin typeface="+mn-lt"/>
              <a:cs typeface="+mn-cs"/>
            </a:endParaRPr>
          </a:p>
          <a:p>
            <a:pPr fontAlgn="auto">
              <a:spcBef>
                <a:spcPts val="0"/>
              </a:spcBef>
              <a:spcAft>
                <a:spcPts val="0"/>
              </a:spcAft>
              <a:defRPr/>
            </a:pPr>
            <a:endParaRPr lang="pt-BR" sz="2000" dirty="0">
              <a:latin typeface="+mn-lt"/>
              <a:cs typeface="+mn-cs"/>
            </a:endParaRPr>
          </a:p>
        </p:txBody>
      </p:sp>
      <p:sp>
        <p:nvSpPr>
          <p:cNvPr id="4" name="CaixaDeTexto 3"/>
          <p:cNvSpPr txBox="1"/>
          <p:nvPr/>
        </p:nvSpPr>
        <p:spPr>
          <a:xfrm>
            <a:off x="0" y="0"/>
            <a:ext cx="4716016" cy="523220"/>
          </a:xfrm>
          <a:prstGeom prst="rect">
            <a:avLst/>
          </a:prstGeom>
          <a:noFill/>
        </p:spPr>
        <p:txBody>
          <a:bodyPr wrap="square" rtlCol="0">
            <a:spAutoFit/>
          </a:bodyPr>
          <a:lstStyle/>
          <a:p>
            <a:r>
              <a:rPr lang="pt-BR" sz="2800" b="1" i="0" dirty="0">
                <a:latin typeface="+mn-lt"/>
              </a:rPr>
              <a:t>SQL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250825" y="1125538"/>
            <a:ext cx="8497888" cy="3711785"/>
          </a:xfrm>
          <a:prstGeom prst="rect">
            <a:avLst/>
          </a:prstGeom>
        </p:spPr>
        <p:txBody>
          <a:bodyPr>
            <a:spAutoFit/>
          </a:bodyPr>
          <a:lstStyle/>
          <a:p>
            <a:pPr marL="285750" indent="-285750" fontAlgn="auto">
              <a:lnSpc>
                <a:spcPct val="90000"/>
              </a:lnSpc>
              <a:spcBef>
                <a:spcPct val="30000"/>
              </a:spcBef>
              <a:spcAft>
                <a:spcPts val="0"/>
              </a:spcAft>
              <a:buClr>
                <a:schemeClr val="bg2"/>
              </a:buClr>
              <a:buFont typeface="Wingdings" pitchFamily="2" charset="2"/>
              <a:buNone/>
              <a:defRPr/>
            </a:pPr>
            <a:r>
              <a:rPr lang="pt-BR" sz="2400" b="1" dirty="0">
                <a:latin typeface="+mn-lt"/>
                <a:cs typeface="+mn-cs"/>
              </a:rPr>
              <a:t>Divisões do Comando SQL</a:t>
            </a:r>
          </a:p>
          <a:p>
            <a:pPr marL="285750" indent="-285750" fontAlgn="auto">
              <a:lnSpc>
                <a:spcPct val="90000"/>
              </a:lnSpc>
              <a:spcBef>
                <a:spcPct val="30000"/>
              </a:spcBef>
              <a:spcAft>
                <a:spcPts val="0"/>
              </a:spcAft>
              <a:buClr>
                <a:schemeClr val="bg2"/>
              </a:buClr>
              <a:buFont typeface="Wingdings" pitchFamily="2" charset="2"/>
              <a:buNone/>
              <a:defRPr/>
            </a:pPr>
            <a:r>
              <a:rPr lang="pt-BR" sz="2800" dirty="0">
                <a:latin typeface="+mn-lt"/>
                <a:cs typeface="+mn-cs"/>
              </a:rPr>
              <a:t>	</a:t>
            </a:r>
            <a:r>
              <a:rPr lang="pt-BR" sz="2000" b="1" u="sng" dirty="0">
                <a:latin typeface="+mn-lt"/>
                <a:cs typeface="+mn-cs"/>
              </a:rPr>
              <a:t>Alguns </a:t>
            </a:r>
            <a:r>
              <a:rPr lang="pt-BR" sz="2000" b="1" u="sng" dirty="0" err="1">
                <a:latin typeface="+mn-lt"/>
                <a:cs typeface="+mn-cs"/>
              </a:rPr>
              <a:t>SGBD´s</a:t>
            </a:r>
            <a:r>
              <a:rPr lang="pt-BR" sz="2000" b="1" u="sng" dirty="0">
                <a:latin typeface="+mn-lt"/>
                <a:cs typeface="+mn-cs"/>
              </a:rPr>
              <a:t> que utilizam ou utilizaram SQL:</a:t>
            </a:r>
          </a:p>
          <a:p>
            <a:pPr marL="285750" indent="-285750" fontAlgn="auto">
              <a:lnSpc>
                <a:spcPct val="90000"/>
              </a:lnSpc>
              <a:spcBef>
                <a:spcPct val="30000"/>
              </a:spcBef>
              <a:spcAft>
                <a:spcPts val="0"/>
              </a:spcAft>
              <a:buClr>
                <a:schemeClr val="bg2"/>
              </a:buClr>
              <a:buFont typeface="Wingdings" pitchFamily="2" charset="2"/>
              <a:buNone/>
              <a:defRPr/>
            </a:pPr>
            <a:r>
              <a:rPr lang="pt-BR" sz="2000" dirty="0">
                <a:latin typeface="+mn-lt"/>
                <a:cs typeface="+mn-cs"/>
              </a:rPr>
              <a:t>	Sybase, db2, </a:t>
            </a:r>
            <a:r>
              <a:rPr lang="pt-BR" sz="2000" dirty="0" err="1">
                <a:latin typeface="+mn-lt"/>
                <a:cs typeface="+mn-cs"/>
              </a:rPr>
              <a:t>Firebird</a:t>
            </a:r>
            <a:r>
              <a:rPr lang="pt-BR" sz="2000" dirty="0">
                <a:latin typeface="+mn-lt"/>
                <a:cs typeface="+mn-cs"/>
              </a:rPr>
              <a:t>, </a:t>
            </a:r>
            <a:r>
              <a:rPr lang="pt-BR" sz="2000" dirty="0" err="1">
                <a:latin typeface="+mn-lt"/>
                <a:cs typeface="+mn-cs"/>
              </a:rPr>
              <a:t>Informix</a:t>
            </a:r>
            <a:r>
              <a:rPr lang="pt-BR" sz="2000" dirty="0">
                <a:latin typeface="+mn-lt"/>
                <a:cs typeface="+mn-cs"/>
              </a:rPr>
              <a:t>, MS-SQL Server, MySQL, Oracle, </a:t>
            </a:r>
            <a:r>
              <a:rPr lang="pt-BR" sz="2000" dirty="0" err="1">
                <a:latin typeface="+mn-lt"/>
                <a:cs typeface="+mn-cs"/>
              </a:rPr>
              <a:t>Postgre</a:t>
            </a:r>
            <a:r>
              <a:rPr lang="pt-BR" sz="2000" dirty="0">
                <a:latin typeface="+mn-lt"/>
                <a:cs typeface="+mn-cs"/>
              </a:rPr>
              <a:t>, Sybase, entre centenas de outros produtos.</a:t>
            </a:r>
          </a:p>
          <a:p>
            <a:pPr marL="285750" indent="-285750" fontAlgn="auto">
              <a:lnSpc>
                <a:spcPct val="90000"/>
              </a:lnSpc>
              <a:spcBef>
                <a:spcPct val="30000"/>
              </a:spcBef>
              <a:spcAft>
                <a:spcPts val="0"/>
              </a:spcAft>
              <a:buClr>
                <a:schemeClr val="bg2"/>
              </a:buClr>
              <a:buFont typeface="Wingdings" pitchFamily="2" charset="2"/>
              <a:buNone/>
              <a:defRPr/>
            </a:pPr>
            <a:r>
              <a:rPr lang="pt-BR" sz="2000" dirty="0">
                <a:latin typeface="+mn-lt"/>
                <a:cs typeface="+mn-cs"/>
              </a:rPr>
              <a:t>	</a:t>
            </a:r>
          </a:p>
          <a:p>
            <a:pPr marL="285750" indent="-285750" fontAlgn="auto">
              <a:lnSpc>
                <a:spcPct val="90000"/>
              </a:lnSpc>
              <a:spcBef>
                <a:spcPct val="30000"/>
              </a:spcBef>
              <a:spcAft>
                <a:spcPts val="0"/>
              </a:spcAft>
              <a:buClr>
                <a:schemeClr val="bg2"/>
              </a:buClr>
              <a:buFont typeface="Wingdings" pitchFamily="2" charset="2"/>
              <a:buNone/>
              <a:defRPr/>
            </a:pPr>
            <a:r>
              <a:rPr lang="pt-BR" sz="2000" dirty="0">
                <a:latin typeface="+mn-lt"/>
                <a:cs typeface="+mn-cs"/>
              </a:rPr>
              <a:t>	</a:t>
            </a:r>
            <a:r>
              <a:rPr lang="pt-BR" sz="2000" b="1" dirty="0">
                <a:latin typeface="+mn-lt"/>
                <a:cs typeface="+mn-cs"/>
              </a:rPr>
              <a:t>ANSI (</a:t>
            </a:r>
            <a:r>
              <a:rPr lang="pt-BR" sz="2000" b="1" dirty="0" err="1">
                <a:latin typeface="+mn-lt"/>
                <a:cs typeface="+mn-cs"/>
              </a:rPr>
              <a:t>American</a:t>
            </a:r>
            <a:r>
              <a:rPr lang="pt-BR" sz="2000" b="1" dirty="0">
                <a:latin typeface="+mn-lt"/>
                <a:cs typeface="+mn-cs"/>
              </a:rPr>
              <a:t> </a:t>
            </a:r>
            <a:r>
              <a:rPr lang="pt-BR" sz="2000" b="1" dirty="0" err="1">
                <a:latin typeface="+mn-lt"/>
                <a:cs typeface="+mn-cs"/>
              </a:rPr>
              <a:t>National</a:t>
            </a:r>
            <a:r>
              <a:rPr lang="pt-BR" sz="2000" b="1" dirty="0">
                <a:latin typeface="+mn-lt"/>
                <a:cs typeface="+mn-cs"/>
              </a:rPr>
              <a:t> Standards </a:t>
            </a:r>
            <a:r>
              <a:rPr lang="pt-BR" sz="2000" b="1" dirty="0" err="1">
                <a:latin typeface="+mn-lt"/>
                <a:cs typeface="+mn-cs"/>
              </a:rPr>
              <a:t>Institute</a:t>
            </a:r>
            <a:r>
              <a:rPr lang="pt-BR" sz="2000" b="1" dirty="0">
                <a:latin typeface="+mn-lt"/>
                <a:cs typeface="+mn-cs"/>
              </a:rPr>
              <a:t>) e ISO </a:t>
            </a:r>
            <a:r>
              <a:rPr lang="pt-BR" sz="2000" dirty="0">
                <a:latin typeface="+mn-lt"/>
                <a:cs typeface="+mn-cs"/>
              </a:rPr>
              <a:t>são responsáveis pela padronização. Porém há muitas variações criadas pelos fabricantes de SGBD.</a:t>
            </a:r>
          </a:p>
          <a:p>
            <a:pPr marL="285750" indent="-285750" fontAlgn="auto">
              <a:lnSpc>
                <a:spcPct val="90000"/>
              </a:lnSpc>
              <a:spcBef>
                <a:spcPct val="30000"/>
              </a:spcBef>
              <a:spcAft>
                <a:spcPts val="0"/>
              </a:spcAft>
              <a:buClr>
                <a:schemeClr val="bg2"/>
              </a:buClr>
              <a:buFont typeface="Wingdings" pitchFamily="2" charset="2"/>
              <a:buNone/>
              <a:defRPr/>
            </a:pPr>
            <a:endParaRPr lang="pt-BR" sz="2000" dirty="0">
              <a:latin typeface="+mn-lt"/>
              <a:cs typeface="+mn-cs"/>
            </a:endParaRPr>
          </a:p>
          <a:p>
            <a:pPr marL="285750" indent="-285750" fontAlgn="auto">
              <a:lnSpc>
                <a:spcPct val="90000"/>
              </a:lnSpc>
              <a:spcBef>
                <a:spcPct val="30000"/>
              </a:spcBef>
              <a:spcAft>
                <a:spcPts val="0"/>
              </a:spcAft>
              <a:buClr>
                <a:schemeClr val="bg2"/>
              </a:buClr>
              <a:buFont typeface="Wingdings" pitchFamily="2" charset="2"/>
              <a:buNone/>
              <a:defRPr/>
            </a:pPr>
            <a:endParaRPr lang="pt-BR" sz="2000" dirty="0">
              <a:latin typeface="+mn-lt"/>
              <a:cs typeface="+mn-cs"/>
            </a:endParaRPr>
          </a:p>
          <a:p>
            <a:pPr marL="285750" indent="-285750" fontAlgn="auto">
              <a:lnSpc>
                <a:spcPct val="90000"/>
              </a:lnSpc>
              <a:spcBef>
                <a:spcPct val="30000"/>
              </a:spcBef>
              <a:spcAft>
                <a:spcPts val="0"/>
              </a:spcAft>
              <a:buClr>
                <a:schemeClr val="bg2"/>
              </a:buClr>
              <a:buFont typeface="Wingdings" pitchFamily="2" charset="2"/>
              <a:buNone/>
              <a:defRPr/>
            </a:pPr>
            <a:endParaRPr lang="pt-BR" sz="2000" dirty="0">
              <a:latin typeface="+mn-lt"/>
              <a:cs typeface="+mn-cs"/>
            </a:endParaRPr>
          </a:p>
        </p:txBody>
      </p:sp>
      <p:sp>
        <p:nvSpPr>
          <p:cNvPr id="4" name="CaixaDeTexto 3"/>
          <p:cNvSpPr txBox="1"/>
          <p:nvPr/>
        </p:nvSpPr>
        <p:spPr>
          <a:xfrm>
            <a:off x="0" y="0"/>
            <a:ext cx="4716016" cy="523220"/>
          </a:xfrm>
          <a:prstGeom prst="rect">
            <a:avLst/>
          </a:prstGeom>
          <a:noFill/>
        </p:spPr>
        <p:txBody>
          <a:bodyPr wrap="square" rtlCol="0">
            <a:spAutoFit/>
          </a:bodyPr>
          <a:lstStyle/>
          <a:p>
            <a:r>
              <a:rPr lang="pt-BR" sz="2800" b="1" i="0" dirty="0">
                <a:latin typeface="+mn-lt"/>
              </a:rPr>
              <a:t>SQL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179388" y="765175"/>
            <a:ext cx="8496300" cy="5539978"/>
          </a:xfrm>
          <a:prstGeom prst="rect">
            <a:avLst/>
          </a:prstGeom>
        </p:spPr>
        <p:txBody>
          <a:bodyPr>
            <a:spAutoFit/>
          </a:bodyPr>
          <a:lstStyle/>
          <a:p>
            <a:pPr marL="285750" indent="-285750" algn="just" fontAlgn="auto">
              <a:lnSpc>
                <a:spcPct val="150000"/>
              </a:lnSpc>
              <a:spcBef>
                <a:spcPct val="30000"/>
              </a:spcBef>
              <a:spcAft>
                <a:spcPts val="0"/>
              </a:spcAft>
              <a:buClr>
                <a:schemeClr val="bg2"/>
              </a:buClr>
              <a:buFont typeface="Wingdings" pitchFamily="2" charset="2"/>
              <a:buNone/>
              <a:defRPr/>
            </a:pPr>
            <a:r>
              <a:rPr lang="pt-BR" sz="2000" dirty="0">
                <a:solidFill>
                  <a:srgbClr val="000000"/>
                </a:solidFill>
                <a:latin typeface="+mn-lt"/>
                <a:cs typeface="+mn-cs"/>
              </a:rPr>
              <a:t>Tamanho do nome da tabela: 30 caracteres</a:t>
            </a:r>
          </a:p>
          <a:p>
            <a:pPr marL="285750" indent="-285750" algn="just" fontAlgn="auto">
              <a:lnSpc>
                <a:spcPct val="150000"/>
              </a:lnSpc>
              <a:spcBef>
                <a:spcPct val="30000"/>
              </a:spcBef>
              <a:spcAft>
                <a:spcPts val="0"/>
              </a:spcAft>
              <a:buClr>
                <a:schemeClr val="bg2"/>
              </a:buClr>
              <a:buFont typeface="Wingdings" pitchFamily="2" charset="2"/>
              <a:buNone/>
              <a:defRPr/>
            </a:pPr>
            <a:r>
              <a:rPr lang="pt-BR" sz="2000" dirty="0">
                <a:solidFill>
                  <a:srgbClr val="000000"/>
                </a:solidFill>
                <a:latin typeface="+mn-lt"/>
                <a:cs typeface="+mn-cs"/>
              </a:rPr>
              <a:t>Tamanho do nome de um campo: 30 caracteres</a:t>
            </a:r>
          </a:p>
          <a:p>
            <a:pPr marL="285750" indent="-285750" algn="just" fontAlgn="auto">
              <a:lnSpc>
                <a:spcPct val="150000"/>
              </a:lnSpc>
              <a:spcBef>
                <a:spcPct val="30000"/>
              </a:spcBef>
              <a:spcAft>
                <a:spcPts val="0"/>
              </a:spcAft>
              <a:buClr>
                <a:schemeClr val="bg2"/>
              </a:buClr>
              <a:buFont typeface="Wingdings" pitchFamily="2" charset="2"/>
              <a:buNone/>
              <a:defRPr/>
            </a:pPr>
            <a:endParaRPr lang="pt-BR" sz="2000" dirty="0">
              <a:solidFill>
                <a:srgbClr val="000000"/>
              </a:solidFill>
              <a:latin typeface="+mn-lt"/>
              <a:cs typeface="+mn-cs"/>
            </a:endParaRPr>
          </a:p>
          <a:p>
            <a:pPr marL="285750" indent="-285750" algn="just" fontAlgn="auto">
              <a:lnSpc>
                <a:spcPct val="150000"/>
              </a:lnSpc>
              <a:spcBef>
                <a:spcPct val="30000"/>
              </a:spcBef>
              <a:spcAft>
                <a:spcPts val="0"/>
              </a:spcAft>
              <a:buClr>
                <a:schemeClr val="bg2"/>
              </a:buClr>
              <a:buFont typeface="Wingdings" pitchFamily="2" charset="2"/>
              <a:buNone/>
              <a:defRPr/>
            </a:pPr>
            <a:r>
              <a:rPr lang="pt-BR" sz="2000" dirty="0">
                <a:solidFill>
                  <a:srgbClr val="000000"/>
                </a:solidFill>
                <a:latin typeface="+mn-lt"/>
                <a:cs typeface="+mn-cs"/>
              </a:rPr>
              <a:t>Caracteres permitidos: </a:t>
            </a:r>
          </a:p>
          <a:p>
            <a:pPr marL="285750" indent="-285750" algn="just" fontAlgn="auto">
              <a:lnSpc>
                <a:spcPct val="150000"/>
              </a:lnSpc>
              <a:spcBef>
                <a:spcPct val="30000"/>
              </a:spcBef>
              <a:spcAft>
                <a:spcPts val="0"/>
              </a:spcAft>
              <a:buClr>
                <a:schemeClr val="bg2"/>
              </a:buClr>
              <a:buFont typeface="Wingdings" pitchFamily="2" charset="2"/>
              <a:buNone/>
              <a:defRPr/>
            </a:pPr>
            <a:r>
              <a:rPr lang="pt-BR" sz="2000" dirty="0">
                <a:solidFill>
                  <a:srgbClr val="000000"/>
                </a:solidFill>
                <a:latin typeface="+mn-lt"/>
                <a:cs typeface="+mn-cs"/>
              </a:rPr>
              <a:t>	letras do alfabeto britânico (não usamos acentos, por exemplo)</a:t>
            </a:r>
          </a:p>
          <a:p>
            <a:pPr marL="285750" indent="-285750" algn="just" fontAlgn="auto">
              <a:lnSpc>
                <a:spcPct val="150000"/>
              </a:lnSpc>
              <a:spcBef>
                <a:spcPct val="30000"/>
              </a:spcBef>
              <a:spcAft>
                <a:spcPts val="0"/>
              </a:spcAft>
              <a:buClr>
                <a:schemeClr val="bg2"/>
              </a:buClr>
              <a:buFont typeface="Wingdings" pitchFamily="2" charset="2"/>
              <a:buNone/>
              <a:defRPr/>
            </a:pPr>
            <a:r>
              <a:rPr lang="pt-BR" sz="2000" dirty="0">
                <a:solidFill>
                  <a:srgbClr val="000000"/>
                </a:solidFill>
                <a:latin typeface="+mn-lt"/>
                <a:cs typeface="+mn-cs"/>
              </a:rPr>
              <a:t>	números</a:t>
            </a:r>
          </a:p>
          <a:p>
            <a:pPr marL="285750" indent="-285750" algn="just" fontAlgn="auto">
              <a:lnSpc>
                <a:spcPct val="150000"/>
              </a:lnSpc>
              <a:spcBef>
                <a:spcPct val="30000"/>
              </a:spcBef>
              <a:spcAft>
                <a:spcPts val="0"/>
              </a:spcAft>
              <a:buClr>
                <a:schemeClr val="bg2"/>
              </a:buClr>
              <a:buFont typeface="Wingdings" pitchFamily="2" charset="2"/>
              <a:buNone/>
              <a:defRPr/>
            </a:pPr>
            <a:r>
              <a:rPr lang="pt-BR" sz="2000" dirty="0">
                <a:solidFill>
                  <a:srgbClr val="000000"/>
                </a:solidFill>
                <a:latin typeface="+mn-lt"/>
                <a:cs typeface="+mn-cs"/>
              </a:rPr>
              <a:t>	underscore ( _ )</a:t>
            </a:r>
          </a:p>
          <a:p>
            <a:pPr marL="285750" indent="-285750" algn="just" fontAlgn="auto">
              <a:lnSpc>
                <a:spcPct val="150000"/>
              </a:lnSpc>
              <a:spcBef>
                <a:spcPct val="30000"/>
              </a:spcBef>
              <a:spcAft>
                <a:spcPts val="0"/>
              </a:spcAft>
              <a:buClr>
                <a:schemeClr val="bg2"/>
              </a:buClr>
              <a:buFont typeface="Wingdings" pitchFamily="2" charset="2"/>
              <a:buNone/>
              <a:defRPr/>
            </a:pPr>
            <a:r>
              <a:rPr lang="pt-BR" sz="2000" dirty="0">
                <a:solidFill>
                  <a:srgbClr val="000000"/>
                </a:solidFill>
                <a:latin typeface="+mn-lt"/>
                <a:cs typeface="+mn-cs"/>
              </a:rPr>
              <a:t>	cifrão($) e  #</a:t>
            </a:r>
          </a:p>
          <a:p>
            <a:pPr marL="285750" indent="-285750" algn="just" fontAlgn="auto">
              <a:lnSpc>
                <a:spcPct val="150000"/>
              </a:lnSpc>
              <a:spcBef>
                <a:spcPct val="30000"/>
              </a:spcBef>
              <a:spcAft>
                <a:spcPts val="0"/>
              </a:spcAft>
              <a:buClr>
                <a:schemeClr val="bg2"/>
              </a:buClr>
              <a:buFont typeface="Wingdings" pitchFamily="2" charset="2"/>
              <a:buNone/>
              <a:defRPr/>
            </a:pPr>
            <a:endParaRPr lang="pt-BR" sz="2000" dirty="0">
              <a:solidFill>
                <a:srgbClr val="000000"/>
              </a:solidFill>
              <a:latin typeface="+mn-lt"/>
              <a:cs typeface="+mn-cs"/>
            </a:endParaRPr>
          </a:p>
          <a:p>
            <a:pPr marL="285750" indent="-285750" algn="just" fontAlgn="auto">
              <a:lnSpc>
                <a:spcPct val="150000"/>
              </a:lnSpc>
              <a:spcBef>
                <a:spcPct val="30000"/>
              </a:spcBef>
              <a:spcAft>
                <a:spcPts val="0"/>
              </a:spcAft>
              <a:buClr>
                <a:schemeClr val="bg2"/>
              </a:buClr>
              <a:buFont typeface="Wingdings" pitchFamily="2" charset="2"/>
              <a:buNone/>
              <a:defRPr/>
            </a:pPr>
            <a:r>
              <a:rPr lang="pt-BR" sz="2000" dirty="0">
                <a:solidFill>
                  <a:srgbClr val="000000"/>
                </a:solidFill>
                <a:latin typeface="+mn-lt"/>
                <a:cs typeface="+mn-cs"/>
              </a:rPr>
              <a:t>Observar que o primeiro caractere deve ser uma letra.</a:t>
            </a:r>
            <a:endParaRPr lang="pt-BR" sz="2000" dirty="0">
              <a:latin typeface="+mn-lt"/>
              <a:ea typeface="Arial Unicode MS" pitchFamily="34" charset="-128"/>
              <a:cs typeface="Arial Unicode MS" pitchFamily="34" charset="-128"/>
              <a:sym typeface="Wingdings" pitchFamily="2" charset="2"/>
            </a:endParaRPr>
          </a:p>
        </p:txBody>
      </p:sp>
      <p:sp>
        <p:nvSpPr>
          <p:cNvPr id="4" name="CaixaDeTexto 3"/>
          <p:cNvSpPr txBox="1"/>
          <p:nvPr/>
        </p:nvSpPr>
        <p:spPr>
          <a:xfrm>
            <a:off x="0" y="0"/>
            <a:ext cx="4716016" cy="461665"/>
          </a:xfrm>
          <a:prstGeom prst="rect">
            <a:avLst/>
          </a:prstGeom>
          <a:noFill/>
        </p:spPr>
        <p:txBody>
          <a:bodyPr wrap="square" rtlCol="0">
            <a:spAutoFit/>
          </a:bodyPr>
          <a:lstStyle/>
          <a:p>
            <a:r>
              <a:rPr lang="pt-BR" sz="2400" i="0" dirty="0">
                <a:latin typeface="+mn-lt"/>
              </a:rPr>
              <a:t>Nomenclatura (baseada no Oracle)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tângulo 4"/>
          <p:cNvSpPr>
            <a:spLocks noChangeArrowheads="1"/>
          </p:cNvSpPr>
          <p:nvPr/>
        </p:nvSpPr>
        <p:spPr bwMode="auto">
          <a:xfrm>
            <a:off x="218941" y="928826"/>
            <a:ext cx="8497888" cy="1309687"/>
          </a:xfrm>
          <a:prstGeom prst="rect">
            <a:avLst/>
          </a:prstGeom>
          <a:noFill/>
          <a:ln w="9525">
            <a:noFill/>
            <a:miter lim="800000"/>
            <a:headEnd/>
            <a:tailEnd/>
          </a:ln>
        </p:spPr>
        <p:txBody>
          <a:bodyPr>
            <a:spAutoFit/>
          </a:bodyPr>
          <a:lstStyle/>
          <a:p>
            <a:pPr marL="285750" indent="-285750">
              <a:lnSpc>
                <a:spcPct val="90000"/>
              </a:lnSpc>
              <a:spcBef>
                <a:spcPct val="30000"/>
              </a:spcBef>
              <a:buClr>
                <a:schemeClr val="bg2"/>
              </a:buClr>
              <a:buFont typeface="Wingdings" pitchFamily="2" charset="2"/>
              <a:buNone/>
            </a:pPr>
            <a:r>
              <a:rPr lang="pt-BR" sz="2400" b="1" dirty="0">
                <a:latin typeface="Calibri" pitchFamily="34" charset="0"/>
              </a:rPr>
              <a:t>Versões – SQL ANSI</a:t>
            </a:r>
          </a:p>
          <a:p>
            <a:pPr marL="285750" indent="-285750">
              <a:lnSpc>
                <a:spcPct val="90000"/>
              </a:lnSpc>
              <a:spcBef>
                <a:spcPct val="30000"/>
              </a:spcBef>
              <a:buClr>
                <a:schemeClr val="bg2"/>
              </a:buClr>
              <a:buFont typeface="Wingdings" pitchFamily="2" charset="2"/>
              <a:buNone/>
            </a:pPr>
            <a:r>
              <a:rPr lang="pt-BR" sz="2800" dirty="0">
                <a:latin typeface="Calibri" pitchFamily="34" charset="0"/>
              </a:rPr>
              <a:t>	</a:t>
            </a:r>
          </a:p>
          <a:p>
            <a:pPr marL="285750" indent="-285750">
              <a:lnSpc>
                <a:spcPct val="90000"/>
              </a:lnSpc>
              <a:spcBef>
                <a:spcPct val="30000"/>
              </a:spcBef>
              <a:buClr>
                <a:schemeClr val="bg2"/>
              </a:buClr>
              <a:buFont typeface="Wingdings" pitchFamily="2" charset="2"/>
              <a:buNone/>
            </a:pPr>
            <a:endParaRPr lang="pt-BR" sz="2000" dirty="0">
              <a:latin typeface="Calibri" pitchFamily="34" charset="0"/>
            </a:endParaRPr>
          </a:p>
        </p:txBody>
      </p:sp>
      <p:pic>
        <p:nvPicPr>
          <p:cNvPr id="43014" name="Picture 2"/>
          <p:cNvPicPr>
            <a:picLocks noChangeAspect="1" noChangeArrowheads="1"/>
          </p:cNvPicPr>
          <p:nvPr/>
        </p:nvPicPr>
        <p:blipFill>
          <a:blip r:embed="rId2" cstate="print"/>
          <a:srcRect/>
          <a:stretch>
            <a:fillRect/>
          </a:stretch>
        </p:blipFill>
        <p:spPr bwMode="auto">
          <a:xfrm>
            <a:off x="11177" y="1988840"/>
            <a:ext cx="9132823" cy="3301446"/>
          </a:xfrm>
          <a:prstGeom prst="rect">
            <a:avLst/>
          </a:prstGeom>
          <a:noFill/>
          <a:ln w="9525">
            <a:noFill/>
            <a:miter lim="800000"/>
            <a:headEnd/>
            <a:tailEnd/>
          </a:ln>
        </p:spPr>
      </p:pic>
      <p:sp>
        <p:nvSpPr>
          <p:cNvPr id="5" name="CaixaDeTexto 4"/>
          <p:cNvSpPr txBox="1"/>
          <p:nvPr/>
        </p:nvSpPr>
        <p:spPr>
          <a:xfrm>
            <a:off x="0" y="0"/>
            <a:ext cx="4716016" cy="523220"/>
          </a:xfrm>
          <a:prstGeom prst="rect">
            <a:avLst/>
          </a:prstGeom>
          <a:noFill/>
        </p:spPr>
        <p:txBody>
          <a:bodyPr wrap="square" rtlCol="0">
            <a:spAutoFit/>
          </a:bodyPr>
          <a:lstStyle/>
          <a:p>
            <a:r>
              <a:rPr lang="pt-BR" sz="2800" b="1" i="0" dirty="0">
                <a:latin typeface="+mn-lt"/>
              </a:rPr>
              <a:t>SQL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250825" y="1125538"/>
            <a:ext cx="8497888" cy="5095875"/>
          </a:xfrm>
          <a:prstGeom prst="rect">
            <a:avLst/>
          </a:prstGeom>
        </p:spPr>
        <p:txBody>
          <a:bodyPr>
            <a:spAutoFit/>
          </a:bodyPr>
          <a:lstStyle/>
          <a:p>
            <a:pPr marL="285750" indent="-285750" fontAlgn="auto">
              <a:lnSpc>
                <a:spcPct val="90000"/>
              </a:lnSpc>
              <a:spcBef>
                <a:spcPct val="30000"/>
              </a:spcBef>
              <a:spcAft>
                <a:spcPts val="0"/>
              </a:spcAft>
              <a:buClr>
                <a:schemeClr val="bg2"/>
              </a:buClr>
              <a:buFont typeface="Wingdings" pitchFamily="2" charset="2"/>
              <a:buNone/>
              <a:defRPr/>
            </a:pPr>
            <a:r>
              <a:rPr lang="pt-BR" sz="2400" b="1" dirty="0">
                <a:latin typeface="+mn-lt"/>
                <a:cs typeface="+mn-cs"/>
              </a:rPr>
              <a:t>Transformação do Modelo para SQL – Criação de Tabelas</a:t>
            </a:r>
          </a:p>
          <a:p>
            <a:pPr marL="285750" indent="-285750" fontAlgn="auto">
              <a:lnSpc>
                <a:spcPct val="90000"/>
              </a:lnSpc>
              <a:spcBef>
                <a:spcPct val="30000"/>
              </a:spcBef>
              <a:spcAft>
                <a:spcPts val="0"/>
              </a:spcAft>
              <a:buClr>
                <a:schemeClr val="bg2"/>
              </a:buClr>
              <a:buFont typeface="Wingdings" pitchFamily="2" charset="2"/>
              <a:buNone/>
              <a:defRPr/>
            </a:pPr>
            <a:r>
              <a:rPr lang="pt-BR" sz="2800" dirty="0">
                <a:latin typeface="+mn-lt"/>
                <a:cs typeface="+mn-cs"/>
              </a:rPr>
              <a:t>	</a:t>
            </a:r>
          </a:p>
          <a:p>
            <a:pPr marL="285750" indent="-285750" algn="just" fontAlgn="auto">
              <a:lnSpc>
                <a:spcPct val="90000"/>
              </a:lnSpc>
              <a:spcBef>
                <a:spcPct val="30000"/>
              </a:spcBef>
              <a:spcAft>
                <a:spcPts val="0"/>
              </a:spcAft>
              <a:buClr>
                <a:schemeClr val="bg2"/>
              </a:buClr>
              <a:buFont typeface="Wingdings" pitchFamily="2" charset="2"/>
              <a:buNone/>
              <a:defRPr/>
            </a:pPr>
            <a:r>
              <a:rPr lang="pt-BR" sz="2000" b="1" u="sng" dirty="0">
                <a:latin typeface="+mn-lt"/>
                <a:cs typeface="+mn-cs"/>
              </a:rPr>
              <a:t>Comando CREATE TABLE</a:t>
            </a:r>
          </a:p>
          <a:p>
            <a:pPr marL="285750" indent="-285750" fontAlgn="auto">
              <a:lnSpc>
                <a:spcPct val="90000"/>
              </a:lnSpc>
              <a:spcBef>
                <a:spcPct val="30000"/>
              </a:spcBef>
              <a:spcAft>
                <a:spcPts val="0"/>
              </a:spcAft>
              <a:buClr>
                <a:schemeClr val="bg2"/>
              </a:buClr>
              <a:buFont typeface="Wingdings" pitchFamily="2" charset="2"/>
              <a:buNone/>
              <a:defRPr/>
            </a:pPr>
            <a:endParaRPr lang="pt-BR" sz="2000" dirty="0">
              <a:latin typeface="+mn-lt"/>
              <a:cs typeface="+mn-cs"/>
            </a:endParaRPr>
          </a:p>
          <a:p>
            <a:pPr marL="285750" indent="-285750" fontAlgn="auto">
              <a:lnSpc>
                <a:spcPct val="90000"/>
              </a:lnSpc>
              <a:spcBef>
                <a:spcPct val="30000"/>
              </a:spcBef>
              <a:spcAft>
                <a:spcPts val="0"/>
              </a:spcAft>
              <a:buClr>
                <a:schemeClr val="bg2"/>
              </a:buClr>
              <a:buFont typeface="Wingdings" pitchFamily="2" charset="2"/>
              <a:buNone/>
              <a:defRPr/>
            </a:pPr>
            <a:r>
              <a:rPr lang="pt-BR" sz="2000" dirty="0">
                <a:latin typeface="+mn-lt"/>
                <a:cs typeface="+mn-cs"/>
              </a:rPr>
              <a:t>	Sintaxe para criar a estrutura de uma tabela definindo as colunas (campos) e as chaves primárias e estrangeiras existentes (relacionamento PK x FK).</a:t>
            </a:r>
          </a:p>
          <a:p>
            <a:pPr marL="285750" indent="-285750" fontAlgn="auto">
              <a:lnSpc>
                <a:spcPct val="90000"/>
              </a:lnSpc>
              <a:spcBef>
                <a:spcPct val="30000"/>
              </a:spcBef>
              <a:spcAft>
                <a:spcPts val="0"/>
              </a:spcAft>
              <a:buClr>
                <a:schemeClr val="bg2"/>
              </a:buClr>
              <a:buFont typeface="Wingdings" pitchFamily="2" charset="2"/>
              <a:buNone/>
              <a:defRPr/>
            </a:pPr>
            <a:endParaRPr lang="pt-BR" sz="2000" dirty="0">
              <a:latin typeface="+mn-lt"/>
              <a:cs typeface="+mn-cs"/>
            </a:endParaRPr>
          </a:p>
          <a:p>
            <a:pPr marL="285750" indent="-285750" fontAlgn="auto">
              <a:lnSpc>
                <a:spcPct val="90000"/>
              </a:lnSpc>
              <a:spcBef>
                <a:spcPct val="30000"/>
              </a:spcBef>
              <a:spcAft>
                <a:spcPts val="0"/>
              </a:spcAft>
              <a:buClr>
                <a:schemeClr val="bg2"/>
              </a:buClr>
              <a:buFont typeface="Wingdings" pitchFamily="2" charset="2"/>
              <a:buNone/>
              <a:defRPr/>
            </a:pPr>
            <a:r>
              <a:rPr lang="pt-BR" sz="2000" b="1" dirty="0">
                <a:latin typeface="+mn-lt"/>
                <a:cs typeface="+mn-cs"/>
              </a:rPr>
              <a:t>Sintaxe:</a:t>
            </a:r>
          </a:p>
          <a:p>
            <a:pPr marL="285750" indent="-285750" fontAlgn="auto">
              <a:lnSpc>
                <a:spcPct val="90000"/>
              </a:lnSpc>
              <a:spcBef>
                <a:spcPct val="30000"/>
              </a:spcBef>
              <a:spcAft>
                <a:spcPts val="0"/>
              </a:spcAft>
              <a:buClr>
                <a:schemeClr val="bg2"/>
              </a:buClr>
              <a:buFont typeface="Wingdings" pitchFamily="2" charset="2"/>
              <a:buNone/>
              <a:defRPr/>
            </a:pPr>
            <a:r>
              <a:rPr lang="pt-BR" dirty="0">
                <a:latin typeface="Courier New" pitchFamily="49" charset="0"/>
                <a:cs typeface="Courier New" pitchFamily="49" charset="0"/>
              </a:rPr>
              <a:t>CREATE TABLE &lt;nome-tabela&gt; (</a:t>
            </a:r>
          </a:p>
          <a:p>
            <a:pPr marL="285750" indent="-285750" fontAlgn="auto">
              <a:lnSpc>
                <a:spcPct val="90000"/>
              </a:lnSpc>
              <a:spcBef>
                <a:spcPct val="30000"/>
              </a:spcBef>
              <a:spcAft>
                <a:spcPts val="0"/>
              </a:spcAft>
              <a:buClr>
                <a:schemeClr val="bg2"/>
              </a:buClr>
              <a:buFont typeface="Wingdings" pitchFamily="2" charset="2"/>
              <a:buNone/>
              <a:defRPr/>
            </a:pPr>
            <a:r>
              <a:rPr lang="pt-BR" dirty="0">
                <a:latin typeface="Courier New" pitchFamily="49" charset="0"/>
                <a:cs typeface="Courier New" pitchFamily="49" charset="0"/>
              </a:rPr>
              <a:t>&lt;nome-coluna&gt; &lt;</a:t>
            </a:r>
            <a:r>
              <a:rPr lang="pt-BR" dirty="0" err="1">
                <a:latin typeface="Courier New" pitchFamily="49" charset="0"/>
                <a:cs typeface="Courier New" pitchFamily="49" charset="0"/>
              </a:rPr>
              <a:t>tipo-do-dado</a:t>
            </a:r>
            <a:r>
              <a:rPr lang="pt-BR" dirty="0">
                <a:latin typeface="Courier New" pitchFamily="49" charset="0"/>
                <a:cs typeface="Courier New" pitchFamily="49" charset="0"/>
              </a:rPr>
              <a:t>&gt; [NOT NULL]</a:t>
            </a:r>
          </a:p>
          <a:p>
            <a:pPr marL="285750" indent="-285750" fontAlgn="auto">
              <a:lnSpc>
                <a:spcPct val="90000"/>
              </a:lnSpc>
              <a:spcBef>
                <a:spcPct val="30000"/>
              </a:spcBef>
              <a:spcAft>
                <a:spcPts val="0"/>
              </a:spcAft>
              <a:buClr>
                <a:schemeClr val="bg2"/>
              </a:buClr>
              <a:buFont typeface="Wingdings" pitchFamily="2" charset="2"/>
              <a:buNone/>
              <a:defRPr/>
            </a:pPr>
            <a:r>
              <a:rPr lang="en-US" dirty="0">
                <a:latin typeface="Courier New" pitchFamily="49" charset="0"/>
                <a:cs typeface="Courier New" pitchFamily="49" charset="0"/>
              </a:rPr>
              <a:t>PRIMARY KEY (</a:t>
            </a:r>
            <a:r>
              <a:rPr lang="en-US" dirty="0" err="1">
                <a:latin typeface="Courier New" pitchFamily="49" charset="0"/>
                <a:cs typeface="Courier New" pitchFamily="49" charset="0"/>
              </a:rPr>
              <a:t>nome-coluna-chave</a:t>
            </a:r>
            <a:r>
              <a:rPr lang="en-US" dirty="0">
                <a:latin typeface="Courier New" pitchFamily="49" charset="0"/>
                <a:cs typeface="Courier New" pitchFamily="49" charset="0"/>
              </a:rPr>
              <a:t>)</a:t>
            </a:r>
            <a:endParaRPr lang="pt-BR" dirty="0">
              <a:latin typeface="Courier New" pitchFamily="49" charset="0"/>
              <a:cs typeface="Courier New" pitchFamily="49" charset="0"/>
            </a:endParaRPr>
          </a:p>
          <a:p>
            <a:pPr marL="285750" indent="-285750" fontAlgn="auto">
              <a:lnSpc>
                <a:spcPct val="90000"/>
              </a:lnSpc>
              <a:spcBef>
                <a:spcPct val="30000"/>
              </a:spcBef>
              <a:spcAft>
                <a:spcPts val="0"/>
              </a:spcAft>
              <a:buClr>
                <a:schemeClr val="bg2"/>
              </a:buClr>
              <a:buFont typeface="Wingdings" pitchFamily="2" charset="2"/>
              <a:buNone/>
              <a:defRPr/>
            </a:pPr>
            <a:r>
              <a:rPr lang="pt-BR" dirty="0">
                <a:latin typeface="Courier New" pitchFamily="49" charset="0"/>
                <a:cs typeface="Courier New" pitchFamily="49" charset="0"/>
              </a:rPr>
              <a:t>FOREIGN KEY (</a:t>
            </a:r>
            <a:r>
              <a:rPr lang="pt-BR" dirty="0" err="1">
                <a:latin typeface="Courier New" pitchFamily="49" charset="0"/>
                <a:cs typeface="Courier New" pitchFamily="49" charset="0"/>
              </a:rPr>
              <a:t>nome-coluna-chave-estrangeira</a:t>
            </a:r>
            <a:r>
              <a:rPr lang="pt-BR" dirty="0">
                <a:latin typeface="Courier New" pitchFamily="49" charset="0"/>
                <a:cs typeface="Courier New" pitchFamily="49" charset="0"/>
              </a:rPr>
              <a:t>) </a:t>
            </a:r>
          </a:p>
          <a:p>
            <a:pPr marL="285750" indent="-285750" fontAlgn="auto">
              <a:lnSpc>
                <a:spcPct val="90000"/>
              </a:lnSpc>
              <a:spcBef>
                <a:spcPct val="30000"/>
              </a:spcBef>
              <a:spcAft>
                <a:spcPts val="0"/>
              </a:spcAft>
              <a:buClr>
                <a:schemeClr val="bg2"/>
              </a:buClr>
              <a:buFont typeface="Wingdings" pitchFamily="2" charset="2"/>
              <a:buNone/>
              <a:defRPr/>
            </a:pPr>
            <a:r>
              <a:rPr lang="pt-BR" dirty="0">
                <a:latin typeface="Courier New" pitchFamily="49" charset="0"/>
                <a:cs typeface="Courier New" pitchFamily="49" charset="0"/>
              </a:rPr>
              <a:t>REFERENCES  &lt;</a:t>
            </a:r>
            <a:r>
              <a:rPr lang="pt-BR" dirty="0" err="1">
                <a:latin typeface="Courier New" pitchFamily="49" charset="0"/>
                <a:cs typeface="Courier New" pitchFamily="49" charset="0"/>
              </a:rPr>
              <a:t>nome-tabela-pai</a:t>
            </a:r>
            <a:r>
              <a:rPr lang="pt-BR" dirty="0">
                <a:latin typeface="Courier New" pitchFamily="49" charset="0"/>
                <a:cs typeface="Courier New" pitchFamily="49" charset="0"/>
              </a:rPr>
              <a:t>&gt; (</a:t>
            </a:r>
            <a:r>
              <a:rPr lang="pt-BR" dirty="0" err="1">
                <a:latin typeface="Courier New" pitchFamily="49" charset="0"/>
                <a:cs typeface="Courier New" pitchFamily="49" charset="0"/>
              </a:rPr>
              <a:t>nome-coluna-chave-primária</a:t>
            </a:r>
            <a:r>
              <a:rPr lang="pt-BR" dirty="0">
                <a:latin typeface="Courier New" pitchFamily="49" charset="0"/>
                <a:cs typeface="Courier New" pitchFamily="49" charset="0"/>
              </a:rPr>
              <a:t>)</a:t>
            </a:r>
            <a:r>
              <a:rPr lang="en-US" dirty="0">
                <a:latin typeface="Courier New" pitchFamily="49" charset="0"/>
                <a:cs typeface="Courier New" pitchFamily="49" charset="0"/>
              </a:rPr>
              <a:t>);</a:t>
            </a:r>
            <a:endParaRPr lang="pt-BR" dirty="0">
              <a:latin typeface="Courier New" pitchFamily="49" charset="0"/>
              <a:cs typeface="Courier New" pitchFamily="49" charset="0"/>
            </a:endParaRPr>
          </a:p>
          <a:p>
            <a:pPr marL="285750" indent="-285750" fontAlgn="auto">
              <a:lnSpc>
                <a:spcPct val="90000"/>
              </a:lnSpc>
              <a:spcBef>
                <a:spcPct val="30000"/>
              </a:spcBef>
              <a:spcAft>
                <a:spcPts val="0"/>
              </a:spcAft>
              <a:buClr>
                <a:schemeClr val="bg2"/>
              </a:buClr>
              <a:buFont typeface="Wingdings" pitchFamily="2" charset="2"/>
              <a:buNone/>
              <a:defRPr/>
            </a:pPr>
            <a:endParaRPr lang="pt-BR" sz="2000" dirty="0">
              <a:latin typeface="+mn-lt"/>
              <a:cs typeface="+mn-cs"/>
            </a:endParaRPr>
          </a:p>
        </p:txBody>
      </p:sp>
      <p:sp>
        <p:nvSpPr>
          <p:cNvPr id="4" name="CaixaDeTexto 3"/>
          <p:cNvSpPr txBox="1"/>
          <p:nvPr/>
        </p:nvSpPr>
        <p:spPr>
          <a:xfrm>
            <a:off x="0" y="0"/>
            <a:ext cx="4716016" cy="523220"/>
          </a:xfrm>
          <a:prstGeom prst="rect">
            <a:avLst/>
          </a:prstGeom>
          <a:noFill/>
        </p:spPr>
        <p:txBody>
          <a:bodyPr wrap="square" rtlCol="0">
            <a:spAutoFit/>
          </a:bodyPr>
          <a:lstStyle/>
          <a:p>
            <a:r>
              <a:rPr lang="pt-BR" sz="2800" b="1" i="0" dirty="0">
                <a:latin typeface="+mn-lt"/>
              </a:rPr>
              <a:t>SQL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108520" y="692696"/>
            <a:ext cx="8857233" cy="3785652"/>
          </a:xfrm>
          <a:prstGeom prst="rect">
            <a:avLst/>
          </a:prstGeom>
        </p:spPr>
        <p:txBody>
          <a:bodyPr wrap="square">
            <a:spAutoFit/>
          </a:bodyPr>
          <a:lstStyle/>
          <a:p>
            <a:pPr marL="285750" indent="-285750" fontAlgn="auto">
              <a:lnSpc>
                <a:spcPct val="90000"/>
              </a:lnSpc>
              <a:spcBef>
                <a:spcPct val="30000"/>
              </a:spcBef>
              <a:spcAft>
                <a:spcPts val="0"/>
              </a:spcAft>
              <a:buClr>
                <a:schemeClr val="bg2"/>
              </a:buClr>
              <a:buFont typeface="Wingdings" pitchFamily="2" charset="2"/>
              <a:buNone/>
              <a:defRPr/>
            </a:pPr>
            <a:r>
              <a:rPr lang="pt-BR" sz="2000" b="1" dirty="0">
                <a:latin typeface="+mn-lt"/>
                <a:cs typeface="+mn-cs"/>
              </a:rPr>
              <a:t>	Transformação do Modelo para SQL – Criação de Tabelas</a:t>
            </a:r>
          </a:p>
          <a:p>
            <a:pPr marL="285750" indent="-285750" fontAlgn="auto">
              <a:lnSpc>
                <a:spcPct val="90000"/>
              </a:lnSpc>
              <a:spcBef>
                <a:spcPct val="30000"/>
              </a:spcBef>
              <a:spcAft>
                <a:spcPts val="0"/>
              </a:spcAft>
              <a:buClr>
                <a:schemeClr val="bg2"/>
              </a:buClr>
              <a:buFont typeface="Wingdings" pitchFamily="2" charset="2"/>
              <a:buNone/>
              <a:defRPr/>
            </a:pPr>
            <a:r>
              <a:rPr lang="pt-BR" sz="2000" dirty="0">
                <a:latin typeface="+mn-lt"/>
                <a:cs typeface="+mn-cs"/>
              </a:rPr>
              <a:t>	</a:t>
            </a:r>
          </a:p>
          <a:p>
            <a:pPr marL="285750" indent="-285750" algn="just" fontAlgn="auto">
              <a:lnSpc>
                <a:spcPct val="90000"/>
              </a:lnSpc>
              <a:spcBef>
                <a:spcPct val="30000"/>
              </a:spcBef>
              <a:spcAft>
                <a:spcPts val="0"/>
              </a:spcAft>
              <a:buClr>
                <a:schemeClr val="bg2"/>
              </a:buClr>
              <a:buFont typeface="Wingdings" pitchFamily="2" charset="2"/>
              <a:buNone/>
              <a:defRPr/>
            </a:pPr>
            <a:r>
              <a:rPr lang="pt-BR" sz="2000" dirty="0">
                <a:latin typeface="+mn-lt"/>
                <a:cs typeface="+mn-cs"/>
              </a:rPr>
              <a:t>	A construção física em SQL da integridade referencial que eram montadas nos modelos revela-se um aspecto de fundamental importância, pois transforma um conceito visual em algo físico. </a:t>
            </a:r>
          </a:p>
          <a:p>
            <a:pPr marL="285750" indent="-285750" algn="just" fontAlgn="auto">
              <a:lnSpc>
                <a:spcPct val="90000"/>
              </a:lnSpc>
              <a:spcBef>
                <a:spcPct val="30000"/>
              </a:spcBef>
              <a:spcAft>
                <a:spcPts val="0"/>
              </a:spcAft>
              <a:buClr>
                <a:schemeClr val="bg2"/>
              </a:buClr>
              <a:buFont typeface="Wingdings" pitchFamily="2" charset="2"/>
              <a:buNone/>
              <a:defRPr/>
            </a:pPr>
            <a:r>
              <a:rPr lang="pt-BR" sz="2000" dirty="0">
                <a:latin typeface="+mn-lt"/>
                <a:cs typeface="+mn-cs"/>
              </a:rPr>
              <a:t>	Observemos que as </a:t>
            </a:r>
            <a:r>
              <a:rPr lang="pt-BR" sz="2000" i="1" dirty="0" err="1">
                <a:latin typeface="+mn-lt"/>
                <a:cs typeface="+mn-cs"/>
              </a:rPr>
              <a:t>constraints</a:t>
            </a:r>
            <a:r>
              <a:rPr lang="pt-BR" sz="2000" dirty="0">
                <a:latin typeface="+mn-lt"/>
                <a:cs typeface="+mn-cs"/>
              </a:rPr>
              <a:t>, que são </a:t>
            </a:r>
            <a:r>
              <a:rPr lang="pt-BR" sz="2000" b="1" dirty="0">
                <a:latin typeface="+mn-lt"/>
                <a:cs typeface="+mn-cs"/>
              </a:rPr>
              <a:t>restrições</a:t>
            </a:r>
            <a:r>
              <a:rPr lang="pt-BR" sz="2000" dirty="0">
                <a:latin typeface="+mn-lt"/>
                <a:cs typeface="+mn-cs"/>
              </a:rPr>
              <a:t> criadas nas tabelas ou entre tabelas são um aspecto crucial na construção dos banco de dados, pois justamente essas restrições é que tornam independente de programas a certeza de que os dados são consistentes. </a:t>
            </a:r>
          </a:p>
          <a:p>
            <a:pPr marL="285750" indent="-285750" algn="just" fontAlgn="auto">
              <a:lnSpc>
                <a:spcPct val="90000"/>
              </a:lnSpc>
              <a:spcBef>
                <a:spcPct val="30000"/>
              </a:spcBef>
              <a:spcAft>
                <a:spcPts val="0"/>
              </a:spcAft>
              <a:buClr>
                <a:schemeClr val="bg2"/>
              </a:buClr>
              <a:buFont typeface="Wingdings" pitchFamily="2" charset="2"/>
              <a:buNone/>
              <a:defRPr/>
            </a:pPr>
            <a:r>
              <a:rPr lang="pt-BR" sz="2000" dirty="0">
                <a:latin typeface="+mn-lt"/>
                <a:cs typeface="+mn-cs"/>
              </a:rPr>
              <a:t>	Em outras palavras, são as restrições que nos garantem que não há nota sem cliente, que não há um item sem um pedido ou que somente estados válidos são referenciados por cidades, entre muitas outras situações.</a:t>
            </a:r>
          </a:p>
        </p:txBody>
      </p:sp>
      <p:sp>
        <p:nvSpPr>
          <p:cNvPr id="4" name="CaixaDeTexto 3"/>
          <p:cNvSpPr txBox="1"/>
          <p:nvPr/>
        </p:nvSpPr>
        <p:spPr>
          <a:xfrm>
            <a:off x="0" y="0"/>
            <a:ext cx="4716016" cy="523220"/>
          </a:xfrm>
          <a:prstGeom prst="rect">
            <a:avLst/>
          </a:prstGeom>
          <a:noFill/>
        </p:spPr>
        <p:txBody>
          <a:bodyPr wrap="square" rtlCol="0">
            <a:spAutoFit/>
          </a:bodyPr>
          <a:lstStyle/>
          <a:p>
            <a:r>
              <a:rPr lang="pt-BR" sz="2800" b="1" i="0" dirty="0">
                <a:latin typeface="+mn-lt"/>
              </a:rPr>
              <a:t>SQL</a:t>
            </a:r>
          </a:p>
        </p:txBody>
      </p:sp>
    </p:spTree>
    <p:extLst>
      <p:ext uri="{BB962C8B-B14F-4D97-AF65-F5344CB8AC3E}">
        <p14:creationId xmlns:p14="http://schemas.microsoft.com/office/powerpoint/2010/main" val="2098643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250825" y="1125538"/>
            <a:ext cx="8497888" cy="4578350"/>
          </a:xfrm>
          <a:prstGeom prst="rect">
            <a:avLst/>
          </a:prstGeom>
        </p:spPr>
        <p:txBody>
          <a:bodyPr>
            <a:spAutoFit/>
          </a:bodyPr>
          <a:lstStyle/>
          <a:p>
            <a:pPr marL="285750" indent="-285750" fontAlgn="auto">
              <a:lnSpc>
                <a:spcPct val="90000"/>
              </a:lnSpc>
              <a:spcBef>
                <a:spcPct val="30000"/>
              </a:spcBef>
              <a:spcAft>
                <a:spcPts val="0"/>
              </a:spcAft>
              <a:buClr>
                <a:schemeClr val="bg2"/>
              </a:buClr>
              <a:buFont typeface="Wingdings" pitchFamily="2" charset="2"/>
              <a:buNone/>
              <a:defRPr/>
            </a:pPr>
            <a:r>
              <a:rPr lang="pt-BR" sz="2400" b="1" dirty="0">
                <a:latin typeface="+mn-lt"/>
                <a:cs typeface="+mn-cs"/>
              </a:rPr>
              <a:t>Transformação do Modelo para SQL - CONSTRAINTS</a:t>
            </a:r>
          </a:p>
          <a:p>
            <a:pPr marL="285750" indent="-285750" fontAlgn="auto">
              <a:lnSpc>
                <a:spcPct val="90000"/>
              </a:lnSpc>
              <a:spcBef>
                <a:spcPct val="30000"/>
              </a:spcBef>
              <a:spcAft>
                <a:spcPts val="0"/>
              </a:spcAft>
              <a:buClr>
                <a:schemeClr val="bg2"/>
              </a:buClr>
              <a:buFont typeface="Wingdings" pitchFamily="2" charset="2"/>
              <a:buNone/>
              <a:defRPr/>
            </a:pPr>
            <a:endParaRPr lang="pt-BR" sz="2000" dirty="0">
              <a:latin typeface="+mn-lt"/>
              <a:cs typeface="+mn-cs"/>
            </a:endParaRPr>
          </a:p>
          <a:p>
            <a:pPr fontAlgn="auto">
              <a:lnSpc>
                <a:spcPct val="150000"/>
              </a:lnSpc>
              <a:spcBef>
                <a:spcPts val="0"/>
              </a:spcBef>
              <a:spcAft>
                <a:spcPts val="0"/>
              </a:spcAft>
              <a:defRPr/>
            </a:pPr>
            <a:r>
              <a:rPr lang="pt-BR" sz="2000" dirty="0">
                <a:latin typeface="+mn-lt"/>
                <a:cs typeface="+mn-cs"/>
              </a:rPr>
              <a:t>É parte opcional da cláusula </a:t>
            </a:r>
            <a:r>
              <a:rPr lang="pt-BR" sz="2000" b="1" dirty="0">
                <a:latin typeface="+mn-lt"/>
                <a:cs typeface="+mn-cs"/>
              </a:rPr>
              <a:t>CREATE TABLE  </a:t>
            </a:r>
            <a:r>
              <a:rPr lang="pt-BR" sz="2000" dirty="0">
                <a:latin typeface="+mn-lt"/>
                <a:cs typeface="+mn-cs"/>
              </a:rPr>
              <a:t>e </a:t>
            </a:r>
            <a:r>
              <a:rPr lang="pt-BR" sz="2000" b="1" dirty="0">
                <a:latin typeface="+mn-lt"/>
                <a:cs typeface="+mn-cs"/>
              </a:rPr>
              <a:t>ALTER TABLE</a:t>
            </a:r>
            <a:r>
              <a:rPr lang="pt-BR" sz="2000" dirty="0">
                <a:latin typeface="+mn-lt"/>
                <a:cs typeface="+mn-cs"/>
              </a:rPr>
              <a:t>. São regras agregadas a colunas e tabelas.</a:t>
            </a:r>
          </a:p>
          <a:p>
            <a:pPr fontAlgn="auto">
              <a:lnSpc>
                <a:spcPct val="150000"/>
              </a:lnSpc>
              <a:spcBef>
                <a:spcPts val="0"/>
              </a:spcBef>
              <a:spcAft>
                <a:spcPts val="0"/>
              </a:spcAft>
              <a:defRPr/>
            </a:pPr>
            <a:endParaRPr lang="pt-BR" sz="2000" dirty="0">
              <a:latin typeface="+mn-lt"/>
              <a:cs typeface="+mn-cs"/>
            </a:endParaRPr>
          </a:p>
          <a:p>
            <a:pPr fontAlgn="auto">
              <a:lnSpc>
                <a:spcPct val="150000"/>
              </a:lnSpc>
              <a:spcBef>
                <a:spcPts val="0"/>
              </a:spcBef>
              <a:spcAft>
                <a:spcPts val="0"/>
              </a:spcAft>
              <a:defRPr/>
            </a:pPr>
            <a:r>
              <a:rPr lang="pt-BR" sz="2000" dirty="0">
                <a:latin typeface="+mn-lt"/>
                <a:cs typeface="+mn-cs"/>
              </a:rPr>
              <a:t>As restrições(</a:t>
            </a:r>
            <a:r>
              <a:rPr lang="pt-BR" sz="2000" dirty="0" err="1">
                <a:latin typeface="+mn-lt"/>
                <a:cs typeface="+mn-cs"/>
              </a:rPr>
              <a:t>Constraints</a:t>
            </a:r>
            <a:r>
              <a:rPr lang="pt-BR" sz="2000" dirty="0">
                <a:latin typeface="+mn-lt"/>
                <a:cs typeface="+mn-cs"/>
              </a:rPr>
              <a:t>) evitam:</a:t>
            </a:r>
          </a:p>
          <a:p>
            <a:pPr marL="1257300" lvl="2" indent="-342900" fontAlgn="auto">
              <a:lnSpc>
                <a:spcPct val="150000"/>
              </a:lnSpc>
              <a:spcBef>
                <a:spcPts val="0"/>
              </a:spcBef>
              <a:spcAft>
                <a:spcPts val="0"/>
              </a:spcAft>
              <a:buFont typeface="Arial" panose="020B0604020202020204" pitchFamily="34" charset="0"/>
              <a:buChar char="•"/>
              <a:defRPr/>
            </a:pPr>
            <a:r>
              <a:rPr lang="pt-BR" sz="2000" dirty="0">
                <a:latin typeface="+mn-lt"/>
                <a:cs typeface="+mn-cs"/>
              </a:rPr>
              <a:t>Que uma tabela seja deletada se houver pendências</a:t>
            </a:r>
          </a:p>
          <a:p>
            <a:pPr marL="1257300" lvl="2" indent="-342900" fontAlgn="auto">
              <a:lnSpc>
                <a:spcPct val="150000"/>
              </a:lnSpc>
              <a:spcBef>
                <a:spcPts val="0"/>
              </a:spcBef>
              <a:spcAft>
                <a:spcPts val="0"/>
              </a:spcAft>
              <a:buFont typeface="Arial" panose="020B0604020202020204" pitchFamily="34" charset="0"/>
              <a:buChar char="•"/>
              <a:defRPr/>
            </a:pPr>
            <a:r>
              <a:rPr lang="pt-BR" sz="2000" dirty="0">
                <a:latin typeface="+mn-lt"/>
                <a:cs typeface="+mn-cs"/>
              </a:rPr>
              <a:t>Dados inválidos sejam inseridos em branco</a:t>
            </a:r>
          </a:p>
          <a:p>
            <a:pPr marL="1257300" lvl="2" indent="-342900" fontAlgn="auto">
              <a:lnSpc>
                <a:spcPct val="150000"/>
              </a:lnSpc>
              <a:spcBef>
                <a:spcPts val="0"/>
              </a:spcBef>
              <a:spcAft>
                <a:spcPts val="0"/>
              </a:spcAft>
              <a:buFont typeface="Arial" panose="020B0604020202020204" pitchFamily="34" charset="0"/>
              <a:buChar char="•"/>
              <a:defRPr/>
            </a:pPr>
            <a:r>
              <a:rPr lang="pt-BR" sz="2000" dirty="0">
                <a:latin typeface="+mn-lt"/>
                <a:cs typeface="+mn-cs"/>
              </a:rPr>
              <a:t>Garante a integridade dos dados armazenados</a:t>
            </a:r>
          </a:p>
          <a:p>
            <a:pPr marL="285750" indent="-285750" fontAlgn="auto">
              <a:spcBef>
                <a:spcPts val="0"/>
              </a:spcBef>
              <a:spcAft>
                <a:spcPts val="0"/>
              </a:spcAft>
              <a:buFont typeface="Arial" panose="020B0604020202020204" pitchFamily="34" charset="0"/>
              <a:buChar char="•"/>
              <a:defRPr/>
            </a:pPr>
            <a:endParaRPr lang="pt-BR" sz="1600" dirty="0">
              <a:latin typeface="Courier New" pitchFamily="49" charset="0"/>
              <a:cs typeface="Courier New" pitchFamily="49" charset="0"/>
            </a:endParaRPr>
          </a:p>
          <a:p>
            <a:pPr fontAlgn="auto">
              <a:spcBef>
                <a:spcPts val="0"/>
              </a:spcBef>
              <a:spcAft>
                <a:spcPts val="0"/>
              </a:spcAft>
              <a:defRPr/>
            </a:pPr>
            <a:endParaRPr lang="pt-BR" sz="2000" dirty="0">
              <a:latin typeface="+mn-lt"/>
              <a:cs typeface="+mn-cs"/>
            </a:endParaRPr>
          </a:p>
        </p:txBody>
      </p:sp>
      <p:sp>
        <p:nvSpPr>
          <p:cNvPr id="4" name="CaixaDeTexto 3"/>
          <p:cNvSpPr txBox="1"/>
          <p:nvPr/>
        </p:nvSpPr>
        <p:spPr>
          <a:xfrm>
            <a:off x="0" y="0"/>
            <a:ext cx="4716016" cy="523220"/>
          </a:xfrm>
          <a:prstGeom prst="rect">
            <a:avLst/>
          </a:prstGeom>
          <a:noFill/>
        </p:spPr>
        <p:txBody>
          <a:bodyPr wrap="square" rtlCol="0">
            <a:spAutoFit/>
          </a:bodyPr>
          <a:lstStyle/>
          <a:p>
            <a:r>
              <a:rPr lang="pt-BR" sz="2800" b="1" i="0" dirty="0">
                <a:latin typeface="+mn-lt"/>
              </a:rPr>
              <a:t>SQL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323056" y="908720"/>
            <a:ext cx="8497888" cy="5312223"/>
          </a:xfrm>
          <a:prstGeom prst="rect">
            <a:avLst/>
          </a:prstGeom>
        </p:spPr>
        <p:txBody>
          <a:bodyPr>
            <a:spAutoFit/>
          </a:bodyPr>
          <a:lstStyle/>
          <a:p>
            <a:pPr marL="285750" indent="-285750" fontAlgn="auto">
              <a:lnSpc>
                <a:spcPct val="90000"/>
              </a:lnSpc>
              <a:spcBef>
                <a:spcPct val="30000"/>
              </a:spcBef>
              <a:spcAft>
                <a:spcPts val="0"/>
              </a:spcAft>
              <a:buClr>
                <a:schemeClr val="bg2"/>
              </a:buClr>
              <a:buFont typeface="Wingdings" pitchFamily="2" charset="2"/>
              <a:buNone/>
              <a:defRPr/>
            </a:pPr>
            <a:r>
              <a:rPr lang="pt-BR" sz="2400" b="1" dirty="0">
                <a:latin typeface="+mn-lt"/>
                <a:cs typeface="+mn-cs"/>
              </a:rPr>
              <a:t>Transformação do Modelo para SQL – CONSTRAINTS</a:t>
            </a:r>
          </a:p>
          <a:p>
            <a:pPr marL="285750" indent="-285750" fontAlgn="auto">
              <a:lnSpc>
                <a:spcPct val="90000"/>
              </a:lnSpc>
              <a:spcBef>
                <a:spcPct val="30000"/>
              </a:spcBef>
              <a:spcAft>
                <a:spcPts val="0"/>
              </a:spcAft>
              <a:buClr>
                <a:schemeClr val="bg2"/>
              </a:buClr>
              <a:buFont typeface="Wingdings" pitchFamily="2" charset="2"/>
              <a:buNone/>
              <a:defRPr/>
            </a:pPr>
            <a:endParaRPr lang="pt-BR" sz="2400" dirty="0">
              <a:latin typeface="+mn-lt"/>
              <a:cs typeface="+mn-cs"/>
            </a:endParaRPr>
          </a:p>
          <a:p>
            <a:pPr marL="285750" indent="-285750" fontAlgn="auto">
              <a:lnSpc>
                <a:spcPct val="90000"/>
              </a:lnSpc>
              <a:spcBef>
                <a:spcPct val="30000"/>
              </a:spcBef>
              <a:spcAft>
                <a:spcPts val="0"/>
              </a:spcAft>
              <a:buClr>
                <a:schemeClr val="bg2"/>
              </a:buClr>
              <a:buFont typeface="Wingdings" pitchFamily="2" charset="2"/>
              <a:buNone/>
              <a:defRPr/>
            </a:pPr>
            <a:r>
              <a:rPr lang="pt-BR" sz="2400" dirty="0">
                <a:latin typeface="+mn-lt"/>
                <a:cs typeface="+mn-cs"/>
              </a:rPr>
              <a:t>Algumas </a:t>
            </a:r>
            <a:r>
              <a:rPr lang="pt-BR" sz="2400" dirty="0" err="1">
                <a:latin typeface="+mn-lt"/>
                <a:cs typeface="+mn-cs"/>
              </a:rPr>
              <a:t>Constraints</a:t>
            </a:r>
            <a:r>
              <a:rPr lang="pt-BR" sz="2400" dirty="0">
                <a:latin typeface="+mn-lt"/>
                <a:cs typeface="+mn-cs"/>
              </a:rPr>
              <a:t> existentes no Oracle</a:t>
            </a:r>
          </a:p>
          <a:p>
            <a:pPr marL="285750" indent="-285750" fontAlgn="auto">
              <a:lnSpc>
                <a:spcPct val="90000"/>
              </a:lnSpc>
              <a:spcBef>
                <a:spcPct val="30000"/>
              </a:spcBef>
              <a:spcAft>
                <a:spcPts val="0"/>
              </a:spcAft>
              <a:buClr>
                <a:schemeClr val="bg2"/>
              </a:buClr>
              <a:buFont typeface="Wingdings" pitchFamily="2" charset="2"/>
              <a:buNone/>
              <a:defRPr/>
            </a:pPr>
            <a:endParaRPr lang="pt-BR" sz="2000" dirty="0">
              <a:latin typeface="+mn-lt"/>
              <a:cs typeface="+mn-cs"/>
            </a:endParaRPr>
          </a:p>
          <a:p>
            <a:pPr marL="742950" lvl="1" indent="-285750" fontAlgn="auto">
              <a:lnSpc>
                <a:spcPct val="150000"/>
              </a:lnSpc>
              <a:spcBef>
                <a:spcPct val="30000"/>
              </a:spcBef>
              <a:spcAft>
                <a:spcPts val="0"/>
              </a:spcAft>
              <a:buFont typeface="Arial" panose="020B0604020202020204" pitchFamily="34" charset="0"/>
              <a:buChar char="•"/>
              <a:defRPr/>
            </a:pPr>
            <a:r>
              <a:rPr lang="pt-BR" sz="2400" dirty="0" err="1">
                <a:latin typeface="+mn-lt"/>
                <a:cs typeface="Times New Roman" pitchFamily="18" charset="0"/>
              </a:rPr>
              <a:t>Not</a:t>
            </a:r>
            <a:r>
              <a:rPr lang="pt-BR" sz="2400" dirty="0">
                <a:latin typeface="+mn-lt"/>
                <a:cs typeface="Times New Roman" pitchFamily="18" charset="0"/>
              </a:rPr>
              <a:t> </a:t>
            </a:r>
            <a:r>
              <a:rPr lang="pt-BR" sz="2400" dirty="0" err="1">
                <a:latin typeface="+mn-lt"/>
                <a:cs typeface="Times New Roman" pitchFamily="18" charset="0"/>
              </a:rPr>
              <a:t>Null</a:t>
            </a:r>
            <a:endParaRPr lang="pt-BR" sz="2400" dirty="0">
              <a:latin typeface="+mn-lt"/>
              <a:cs typeface="Times New Roman" pitchFamily="18" charset="0"/>
            </a:endParaRPr>
          </a:p>
          <a:p>
            <a:pPr marL="742950" lvl="1" indent="-285750" fontAlgn="auto">
              <a:lnSpc>
                <a:spcPct val="150000"/>
              </a:lnSpc>
              <a:spcBef>
                <a:spcPct val="30000"/>
              </a:spcBef>
              <a:spcAft>
                <a:spcPts val="0"/>
              </a:spcAft>
              <a:buFont typeface="Arial" panose="020B0604020202020204" pitchFamily="34" charset="0"/>
              <a:buChar char="•"/>
              <a:defRPr/>
            </a:pPr>
            <a:r>
              <a:rPr lang="pt-BR" sz="2400" dirty="0" err="1">
                <a:latin typeface="+mn-lt"/>
                <a:cs typeface="+mn-cs"/>
              </a:rPr>
              <a:t>Unique</a:t>
            </a:r>
            <a:endParaRPr lang="pt-BR" sz="2400" dirty="0">
              <a:latin typeface="+mn-lt"/>
              <a:cs typeface="+mn-cs"/>
            </a:endParaRPr>
          </a:p>
          <a:p>
            <a:pPr marL="742950" lvl="1" indent="-285750" fontAlgn="auto">
              <a:lnSpc>
                <a:spcPct val="150000"/>
              </a:lnSpc>
              <a:spcBef>
                <a:spcPct val="30000"/>
              </a:spcBef>
              <a:spcAft>
                <a:spcPts val="0"/>
              </a:spcAft>
              <a:buFont typeface="Arial" panose="020B0604020202020204" pitchFamily="34" charset="0"/>
              <a:buChar char="•"/>
              <a:defRPr/>
            </a:pPr>
            <a:r>
              <a:rPr lang="pt-BR" sz="2400" dirty="0" err="1">
                <a:latin typeface="+mn-lt"/>
                <a:cs typeface="+mn-cs"/>
              </a:rPr>
              <a:t>Check</a:t>
            </a:r>
            <a:endParaRPr lang="pt-BR" sz="2400" dirty="0">
              <a:latin typeface="+mn-lt"/>
              <a:cs typeface="+mn-cs"/>
            </a:endParaRPr>
          </a:p>
          <a:p>
            <a:pPr marL="742950" lvl="1" indent="-285750" fontAlgn="auto">
              <a:lnSpc>
                <a:spcPct val="150000"/>
              </a:lnSpc>
              <a:spcBef>
                <a:spcPct val="30000"/>
              </a:spcBef>
              <a:spcAft>
                <a:spcPts val="0"/>
              </a:spcAft>
              <a:buFont typeface="Arial" panose="020B0604020202020204" pitchFamily="34" charset="0"/>
              <a:buChar char="•"/>
              <a:defRPr/>
            </a:pPr>
            <a:r>
              <a:rPr lang="pt-BR" sz="2400" dirty="0" err="1">
                <a:latin typeface="+mn-lt"/>
                <a:cs typeface="+mn-cs"/>
              </a:rPr>
              <a:t>Primary</a:t>
            </a:r>
            <a:r>
              <a:rPr lang="pt-BR" sz="2400" dirty="0">
                <a:latin typeface="+mn-lt"/>
                <a:cs typeface="+mn-cs"/>
              </a:rPr>
              <a:t> </a:t>
            </a:r>
            <a:r>
              <a:rPr lang="pt-BR" sz="2400" dirty="0" err="1">
                <a:latin typeface="+mn-lt"/>
                <a:cs typeface="+mn-cs"/>
              </a:rPr>
              <a:t>key</a:t>
            </a:r>
            <a:endParaRPr lang="pt-BR" sz="2400" dirty="0">
              <a:latin typeface="+mn-lt"/>
              <a:cs typeface="+mn-cs"/>
            </a:endParaRPr>
          </a:p>
          <a:p>
            <a:pPr marL="742950" lvl="1" indent="-285750" fontAlgn="auto">
              <a:lnSpc>
                <a:spcPct val="150000"/>
              </a:lnSpc>
              <a:spcBef>
                <a:spcPct val="30000"/>
              </a:spcBef>
              <a:spcAft>
                <a:spcPts val="0"/>
              </a:spcAft>
              <a:buFont typeface="Arial" panose="020B0604020202020204" pitchFamily="34" charset="0"/>
              <a:buChar char="•"/>
              <a:defRPr/>
            </a:pPr>
            <a:r>
              <a:rPr lang="pt-BR" sz="2400" dirty="0" err="1">
                <a:latin typeface="+mn-lt"/>
                <a:cs typeface="+mn-cs"/>
              </a:rPr>
              <a:t>Foreign</a:t>
            </a:r>
            <a:r>
              <a:rPr lang="pt-BR" sz="2400" dirty="0">
                <a:latin typeface="+mn-lt"/>
                <a:cs typeface="+mn-cs"/>
              </a:rPr>
              <a:t> </a:t>
            </a:r>
            <a:r>
              <a:rPr lang="pt-BR" sz="2400" dirty="0" err="1">
                <a:latin typeface="+mn-lt"/>
                <a:cs typeface="+mn-cs"/>
              </a:rPr>
              <a:t>key</a:t>
            </a:r>
            <a:endParaRPr lang="pt-BR" sz="2400" dirty="0">
              <a:latin typeface="Courier New" pitchFamily="49" charset="0"/>
              <a:cs typeface="Courier New" pitchFamily="49" charset="0"/>
            </a:endParaRPr>
          </a:p>
          <a:p>
            <a:pPr marL="342900" indent="-342900" fontAlgn="auto">
              <a:spcBef>
                <a:spcPts val="0"/>
              </a:spcBef>
              <a:spcAft>
                <a:spcPts val="0"/>
              </a:spcAft>
              <a:buFont typeface="Arial" panose="020B0604020202020204" pitchFamily="34" charset="0"/>
              <a:buChar char="•"/>
              <a:defRPr/>
            </a:pPr>
            <a:endParaRPr lang="pt-BR" sz="2000" dirty="0">
              <a:latin typeface="+mn-lt"/>
              <a:cs typeface="+mn-cs"/>
            </a:endParaRPr>
          </a:p>
        </p:txBody>
      </p:sp>
      <p:sp>
        <p:nvSpPr>
          <p:cNvPr id="4" name="CaixaDeTexto 3"/>
          <p:cNvSpPr txBox="1"/>
          <p:nvPr/>
        </p:nvSpPr>
        <p:spPr>
          <a:xfrm>
            <a:off x="0" y="0"/>
            <a:ext cx="4716016" cy="523220"/>
          </a:xfrm>
          <a:prstGeom prst="rect">
            <a:avLst/>
          </a:prstGeom>
          <a:noFill/>
        </p:spPr>
        <p:txBody>
          <a:bodyPr wrap="square" rtlCol="0">
            <a:spAutoFit/>
          </a:bodyPr>
          <a:lstStyle/>
          <a:p>
            <a:r>
              <a:rPr lang="pt-BR" sz="2800" b="1" i="0" dirty="0">
                <a:latin typeface="+mn-lt"/>
              </a:rPr>
              <a:t>SQL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467072" y="769937"/>
            <a:ext cx="8497888" cy="5318125"/>
          </a:xfrm>
          <a:prstGeom prst="rect">
            <a:avLst/>
          </a:prstGeom>
        </p:spPr>
        <p:txBody>
          <a:bodyPr>
            <a:spAutoFit/>
          </a:bodyPr>
          <a:lstStyle/>
          <a:p>
            <a:pPr marL="285750" indent="-285750" fontAlgn="auto">
              <a:lnSpc>
                <a:spcPct val="90000"/>
              </a:lnSpc>
              <a:spcBef>
                <a:spcPct val="30000"/>
              </a:spcBef>
              <a:spcAft>
                <a:spcPts val="0"/>
              </a:spcAft>
              <a:buClr>
                <a:schemeClr val="bg2"/>
              </a:buClr>
              <a:buFont typeface="Wingdings" pitchFamily="2" charset="2"/>
              <a:buNone/>
              <a:defRPr/>
            </a:pPr>
            <a:r>
              <a:rPr lang="pt-BR" sz="2400" b="1" dirty="0">
                <a:latin typeface="+mn-lt"/>
                <a:cs typeface="+mn-cs"/>
              </a:rPr>
              <a:t>Transformação do Modelo para SQL – CONSTRAINTS</a:t>
            </a:r>
          </a:p>
          <a:p>
            <a:pPr marL="285750" indent="-285750" algn="just" fontAlgn="auto">
              <a:lnSpc>
                <a:spcPct val="150000"/>
              </a:lnSpc>
              <a:spcBef>
                <a:spcPct val="30000"/>
              </a:spcBef>
              <a:spcAft>
                <a:spcPts val="0"/>
              </a:spcAft>
              <a:buClr>
                <a:schemeClr val="bg2"/>
              </a:buClr>
              <a:buFont typeface="Wingdings" pitchFamily="2" charset="2"/>
              <a:buNone/>
              <a:defRPr/>
            </a:pPr>
            <a:r>
              <a:rPr lang="pt-BR" sz="2000" b="1" dirty="0">
                <a:latin typeface="+mn-lt"/>
                <a:cs typeface="+mn-cs"/>
              </a:rPr>
              <a:t>Restrição (</a:t>
            </a:r>
            <a:r>
              <a:rPr lang="pt-BR" sz="2000" b="1" dirty="0" err="1">
                <a:latin typeface="+mn-lt"/>
                <a:cs typeface="+mn-cs"/>
              </a:rPr>
              <a:t>Constraints</a:t>
            </a:r>
            <a:r>
              <a:rPr lang="pt-BR" sz="2000" b="1" dirty="0">
                <a:latin typeface="+mn-lt"/>
                <a:cs typeface="+mn-cs"/>
              </a:rPr>
              <a:t>)  </a:t>
            </a:r>
            <a:r>
              <a:rPr lang="pt-BR" sz="2000" b="1" dirty="0" err="1">
                <a:latin typeface="+mn-lt"/>
                <a:cs typeface="+mn-cs"/>
              </a:rPr>
              <a:t>Not</a:t>
            </a:r>
            <a:r>
              <a:rPr lang="pt-BR" sz="2000" b="1" dirty="0">
                <a:latin typeface="+mn-lt"/>
                <a:cs typeface="+mn-cs"/>
              </a:rPr>
              <a:t> </a:t>
            </a:r>
            <a:r>
              <a:rPr lang="pt-BR" sz="2000" b="1" dirty="0" err="1">
                <a:latin typeface="+mn-lt"/>
                <a:cs typeface="+mn-cs"/>
              </a:rPr>
              <a:t>Null</a:t>
            </a:r>
            <a:endParaRPr lang="pt-BR" sz="2000" b="1" dirty="0">
              <a:latin typeface="+mn-lt"/>
              <a:cs typeface="+mn-cs"/>
            </a:endParaRPr>
          </a:p>
          <a:p>
            <a:pPr marL="285750" indent="-285750" algn="just" fontAlgn="auto">
              <a:lnSpc>
                <a:spcPct val="150000"/>
              </a:lnSpc>
              <a:spcBef>
                <a:spcPct val="30000"/>
              </a:spcBef>
              <a:spcAft>
                <a:spcPts val="0"/>
              </a:spcAft>
              <a:buClr>
                <a:schemeClr val="bg2"/>
              </a:buClr>
              <a:buFont typeface="Wingdings" pitchFamily="2" charset="2"/>
              <a:buNone/>
              <a:defRPr/>
            </a:pPr>
            <a:r>
              <a:rPr lang="pt-BR" sz="2000" dirty="0">
                <a:latin typeface="+mn-lt"/>
                <a:cs typeface="+mn-cs"/>
              </a:rPr>
              <a:t>	Indica que o conteúdo de uma coluna não poderá ser nulo.</a:t>
            </a:r>
          </a:p>
          <a:p>
            <a:pPr marL="285750" indent="-285750" algn="just" fontAlgn="auto">
              <a:lnSpc>
                <a:spcPct val="150000"/>
              </a:lnSpc>
              <a:spcBef>
                <a:spcPct val="30000"/>
              </a:spcBef>
              <a:spcAft>
                <a:spcPts val="0"/>
              </a:spcAft>
              <a:buClr>
                <a:schemeClr val="bg2"/>
              </a:buClr>
              <a:buFont typeface="Wingdings" pitchFamily="2" charset="2"/>
              <a:buNone/>
              <a:defRPr/>
            </a:pPr>
            <a:r>
              <a:rPr lang="pt-BR" sz="2000" dirty="0">
                <a:latin typeface="+mn-lt"/>
                <a:cs typeface="+mn-cs"/>
              </a:rPr>
              <a:t>	Exemplo:</a:t>
            </a:r>
          </a:p>
          <a:p>
            <a:pPr marL="285750" indent="-285750" algn="just" fontAlgn="auto">
              <a:lnSpc>
                <a:spcPct val="150000"/>
              </a:lnSpc>
              <a:spcBef>
                <a:spcPct val="30000"/>
              </a:spcBef>
              <a:spcAft>
                <a:spcPts val="0"/>
              </a:spcAft>
              <a:buClr>
                <a:schemeClr val="bg2"/>
              </a:buClr>
              <a:buFont typeface="Wingdings" pitchFamily="2" charset="2"/>
              <a:buNone/>
              <a:defRPr/>
            </a:pPr>
            <a:r>
              <a:rPr lang="pt-BR" sz="2000" dirty="0">
                <a:latin typeface="+mn-lt"/>
                <a:cs typeface="+mn-cs"/>
              </a:rPr>
              <a:t>		</a:t>
            </a:r>
            <a:r>
              <a:rPr lang="en-US" sz="2000" dirty="0" err="1">
                <a:latin typeface="Courier New" pitchFamily="49" charset="0"/>
                <a:cs typeface="Courier New" pitchFamily="49" charset="0"/>
              </a:rPr>
              <a:t>codigo_cliente</a:t>
            </a:r>
            <a:r>
              <a:rPr lang="en-US" sz="2000" dirty="0">
                <a:latin typeface="Courier New" pitchFamily="49" charset="0"/>
                <a:cs typeface="Courier New" pitchFamily="49" charset="0"/>
              </a:rPr>
              <a:t>	NUMBER(5) NOT NULL</a:t>
            </a:r>
          </a:p>
          <a:p>
            <a:pPr marL="285750" indent="-285750" algn="just" fontAlgn="auto">
              <a:lnSpc>
                <a:spcPct val="150000"/>
              </a:lnSpc>
              <a:spcBef>
                <a:spcPct val="30000"/>
              </a:spcBef>
              <a:spcAft>
                <a:spcPts val="0"/>
              </a:spcAft>
              <a:buClr>
                <a:schemeClr val="bg2"/>
              </a:buClr>
              <a:buFont typeface="Wingdings" pitchFamily="2" charset="2"/>
              <a:buNone/>
              <a:defRPr/>
            </a:pPr>
            <a:r>
              <a:rPr lang="pt-BR" sz="2000" b="1" dirty="0">
                <a:latin typeface="+mn-lt"/>
                <a:cs typeface="+mn-cs"/>
              </a:rPr>
              <a:t>Restrição (</a:t>
            </a:r>
            <a:r>
              <a:rPr lang="pt-BR" sz="2000" b="1" dirty="0" err="1">
                <a:latin typeface="+mn-lt"/>
                <a:cs typeface="+mn-cs"/>
              </a:rPr>
              <a:t>Constraints</a:t>
            </a:r>
            <a:r>
              <a:rPr lang="pt-BR" sz="2000" b="1" dirty="0">
                <a:latin typeface="+mn-lt"/>
                <a:cs typeface="+mn-cs"/>
              </a:rPr>
              <a:t>) DEFAULT</a:t>
            </a:r>
          </a:p>
          <a:p>
            <a:pPr marL="285750" indent="-285750" algn="just" fontAlgn="auto">
              <a:lnSpc>
                <a:spcPct val="150000"/>
              </a:lnSpc>
              <a:spcBef>
                <a:spcPct val="30000"/>
              </a:spcBef>
              <a:spcAft>
                <a:spcPts val="0"/>
              </a:spcAft>
              <a:buClr>
                <a:schemeClr val="bg2"/>
              </a:buClr>
              <a:buFont typeface="Wingdings" pitchFamily="2" charset="2"/>
              <a:buNone/>
              <a:defRPr/>
            </a:pPr>
            <a:r>
              <a:rPr lang="pt-BR" sz="2000" dirty="0">
                <a:latin typeface="+mn-lt"/>
                <a:cs typeface="+mn-cs"/>
              </a:rPr>
              <a:t>	Serve para atribuir um conteúdo padrão a uma coluna da tabela, sempre que for incluída uma nova linha na tabela.</a:t>
            </a:r>
          </a:p>
          <a:p>
            <a:pPr marL="285750" indent="-285750" algn="just" fontAlgn="auto">
              <a:lnSpc>
                <a:spcPct val="150000"/>
              </a:lnSpc>
              <a:spcBef>
                <a:spcPct val="30000"/>
              </a:spcBef>
              <a:spcAft>
                <a:spcPts val="0"/>
              </a:spcAft>
              <a:buClr>
                <a:schemeClr val="bg2"/>
              </a:buClr>
              <a:buFont typeface="Wingdings" pitchFamily="2" charset="2"/>
              <a:buNone/>
              <a:defRPr/>
            </a:pPr>
            <a:r>
              <a:rPr lang="pt-BR" sz="2000" dirty="0">
                <a:latin typeface="+mn-lt"/>
                <a:cs typeface="+mn-cs"/>
              </a:rPr>
              <a:t>	Exemplo:</a:t>
            </a:r>
          </a:p>
          <a:p>
            <a:pPr marL="285750" indent="-285750" algn="just" fontAlgn="auto">
              <a:lnSpc>
                <a:spcPct val="150000"/>
              </a:lnSpc>
              <a:spcBef>
                <a:spcPct val="30000"/>
              </a:spcBef>
              <a:spcAft>
                <a:spcPts val="0"/>
              </a:spcAft>
              <a:buClr>
                <a:schemeClr val="bg2"/>
              </a:buClr>
              <a:buFont typeface="Wingdings" pitchFamily="2" charset="2"/>
              <a:buNone/>
              <a:defRPr/>
            </a:pPr>
            <a:r>
              <a:rPr lang="pt-BR" sz="2000" dirty="0">
                <a:latin typeface="+mn-lt"/>
                <a:cs typeface="+mn-cs"/>
              </a:rPr>
              <a:t>	</a:t>
            </a:r>
            <a:r>
              <a:rPr lang="pt-BR" dirty="0">
                <a:latin typeface="Courier New" pitchFamily="49" charset="0"/>
                <a:cs typeface="Courier New" pitchFamily="49" charset="0"/>
              </a:rPr>
              <a:t> 	</a:t>
            </a:r>
            <a:r>
              <a:rPr lang="pt-BR" dirty="0" err="1">
                <a:latin typeface="Courier New" pitchFamily="49" charset="0"/>
                <a:cs typeface="Courier New" pitchFamily="49" charset="0"/>
              </a:rPr>
              <a:t>data_venda</a:t>
            </a:r>
            <a:r>
              <a:rPr lang="pt-BR" dirty="0">
                <a:latin typeface="Courier New" pitchFamily="49" charset="0"/>
                <a:cs typeface="Courier New" pitchFamily="49" charset="0"/>
              </a:rPr>
              <a:t> 		DATE DEFAULT SYSDATE</a:t>
            </a:r>
          </a:p>
        </p:txBody>
      </p:sp>
      <p:sp>
        <p:nvSpPr>
          <p:cNvPr id="4" name="CaixaDeTexto 3"/>
          <p:cNvSpPr txBox="1"/>
          <p:nvPr/>
        </p:nvSpPr>
        <p:spPr>
          <a:xfrm>
            <a:off x="0" y="0"/>
            <a:ext cx="4716016" cy="523220"/>
          </a:xfrm>
          <a:prstGeom prst="rect">
            <a:avLst/>
          </a:prstGeom>
          <a:noFill/>
        </p:spPr>
        <p:txBody>
          <a:bodyPr wrap="square" rtlCol="0">
            <a:spAutoFit/>
          </a:bodyPr>
          <a:lstStyle/>
          <a:p>
            <a:r>
              <a:rPr lang="pt-BR" sz="2800" b="1" i="0" dirty="0">
                <a:latin typeface="+mn-lt"/>
              </a:rPr>
              <a:t>SQL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250825" y="1125538"/>
            <a:ext cx="8497888" cy="4210050"/>
          </a:xfrm>
          <a:prstGeom prst="rect">
            <a:avLst/>
          </a:prstGeom>
        </p:spPr>
        <p:txBody>
          <a:bodyPr>
            <a:spAutoFit/>
          </a:bodyPr>
          <a:lstStyle/>
          <a:p>
            <a:pPr marL="285750" indent="-285750" fontAlgn="auto">
              <a:lnSpc>
                <a:spcPct val="90000"/>
              </a:lnSpc>
              <a:spcBef>
                <a:spcPct val="30000"/>
              </a:spcBef>
              <a:spcAft>
                <a:spcPts val="0"/>
              </a:spcAft>
              <a:buClr>
                <a:schemeClr val="bg2"/>
              </a:buClr>
              <a:buFont typeface="Wingdings" pitchFamily="2" charset="2"/>
              <a:buNone/>
              <a:defRPr/>
            </a:pPr>
            <a:r>
              <a:rPr lang="pt-BR" sz="2400" b="1" dirty="0">
                <a:latin typeface="+mn-lt"/>
                <a:cs typeface="+mn-cs"/>
              </a:rPr>
              <a:t>Transformação do Modelo para SQL – CONSTRAINTS</a:t>
            </a:r>
          </a:p>
          <a:p>
            <a:pPr marL="285750" indent="-285750" algn="just" fontAlgn="auto">
              <a:lnSpc>
                <a:spcPct val="150000"/>
              </a:lnSpc>
              <a:spcBef>
                <a:spcPct val="30000"/>
              </a:spcBef>
              <a:spcAft>
                <a:spcPts val="0"/>
              </a:spcAft>
              <a:buClr>
                <a:schemeClr val="bg2"/>
              </a:buClr>
              <a:buFont typeface="Wingdings" pitchFamily="2" charset="2"/>
              <a:buNone/>
              <a:defRPr/>
            </a:pPr>
            <a:r>
              <a:rPr lang="pt-BR" sz="2000" b="1" dirty="0">
                <a:latin typeface="+mn-lt"/>
                <a:cs typeface="+mn-cs"/>
              </a:rPr>
              <a:t>Restrição (</a:t>
            </a:r>
            <a:r>
              <a:rPr lang="pt-BR" sz="2000" b="1" dirty="0" err="1">
                <a:latin typeface="+mn-lt"/>
                <a:cs typeface="+mn-cs"/>
              </a:rPr>
              <a:t>Constraints</a:t>
            </a:r>
            <a:r>
              <a:rPr lang="pt-BR" sz="2000" b="1" dirty="0">
                <a:latin typeface="+mn-lt"/>
                <a:cs typeface="+mn-cs"/>
              </a:rPr>
              <a:t>) UNIQUE</a:t>
            </a:r>
          </a:p>
          <a:p>
            <a:pPr marL="285750" indent="-285750" algn="just" fontAlgn="auto">
              <a:lnSpc>
                <a:spcPct val="150000"/>
              </a:lnSpc>
              <a:spcBef>
                <a:spcPct val="30000"/>
              </a:spcBef>
              <a:spcAft>
                <a:spcPts val="0"/>
              </a:spcAft>
              <a:buClr>
                <a:schemeClr val="bg2"/>
              </a:buClr>
              <a:buFont typeface="Wingdings" pitchFamily="2" charset="2"/>
              <a:buNone/>
              <a:defRPr/>
            </a:pPr>
            <a:r>
              <a:rPr lang="pt-BR" sz="2000" dirty="0">
                <a:latin typeface="+mn-lt"/>
                <a:cs typeface="+mn-cs"/>
              </a:rPr>
              <a:t>	Indica que não pode haver repetição no conteúdo da coluna.</a:t>
            </a:r>
          </a:p>
          <a:p>
            <a:pPr marL="285750" indent="-285750" algn="just" fontAlgn="auto">
              <a:lnSpc>
                <a:spcPct val="150000"/>
              </a:lnSpc>
              <a:spcBef>
                <a:spcPct val="30000"/>
              </a:spcBef>
              <a:spcAft>
                <a:spcPts val="0"/>
              </a:spcAft>
              <a:buClr>
                <a:schemeClr val="bg2"/>
              </a:buClr>
              <a:buFont typeface="Wingdings" pitchFamily="2" charset="2"/>
              <a:buNone/>
              <a:defRPr/>
            </a:pPr>
            <a:r>
              <a:rPr lang="pt-BR" sz="2000" dirty="0">
                <a:latin typeface="+mn-lt"/>
                <a:cs typeface="+mn-cs"/>
              </a:rPr>
              <a:t>	É diferente do conceito de chave primária (único e não nulo).</a:t>
            </a:r>
          </a:p>
          <a:p>
            <a:pPr marL="285750" indent="-285750" algn="just" fontAlgn="auto">
              <a:lnSpc>
                <a:spcPct val="150000"/>
              </a:lnSpc>
              <a:spcBef>
                <a:spcPct val="30000"/>
              </a:spcBef>
              <a:spcAft>
                <a:spcPts val="0"/>
              </a:spcAft>
              <a:buClr>
                <a:schemeClr val="bg2"/>
              </a:buClr>
              <a:buFont typeface="Wingdings" pitchFamily="2" charset="2"/>
              <a:buNone/>
              <a:defRPr/>
            </a:pPr>
            <a:r>
              <a:rPr lang="pt-BR" sz="2000" dirty="0">
                <a:latin typeface="+mn-lt"/>
                <a:cs typeface="+mn-cs"/>
              </a:rPr>
              <a:t>	Quando indicamos que uma coluna deve conter valores únicos, indicamos que todos os valores não nulos devem ser exclusivos.</a:t>
            </a:r>
          </a:p>
          <a:p>
            <a:pPr marL="285750" indent="-285750" algn="just" fontAlgn="auto">
              <a:lnSpc>
                <a:spcPct val="150000"/>
              </a:lnSpc>
              <a:spcBef>
                <a:spcPct val="30000"/>
              </a:spcBef>
              <a:spcAft>
                <a:spcPts val="0"/>
              </a:spcAft>
              <a:buClr>
                <a:schemeClr val="bg2"/>
              </a:buClr>
              <a:buFont typeface="Wingdings" pitchFamily="2" charset="2"/>
              <a:buNone/>
              <a:defRPr/>
            </a:pPr>
            <a:r>
              <a:rPr lang="pt-BR" sz="2000" dirty="0">
                <a:latin typeface="+mn-lt"/>
                <a:cs typeface="+mn-cs"/>
              </a:rPr>
              <a:t>	Exemplo:</a:t>
            </a:r>
          </a:p>
          <a:p>
            <a:pPr marL="285750" indent="-285750" algn="just" fontAlgn="auto">
              <a:lnSpc>
                <a:spcPct val="150000"/>
              </a:lnSpc>
              <a:spcBef>
                <a:spcPct val="30000"/>
              </a:spcBef>
              <a:spcAft>
                <a:spcPts val="0"/>
              </a:spcAft>
              <a:buClr>
                <a:schemeClr val="bg2"/>
              </a:buClr>
              <a:buFont typeface="Wingdings" pitchFamily="2" charset="2"/>
              <a:buNone/>
              <a:defRPr/>
            </a:pPr>
            <a:r>
              <a:rPr lang="pt-BR" sz="2000" dirty="0">
                <a:latin typeface="Courier New" pitchFamily="49" charset="0"/>
                <a:cs typeface="+mn-cs"/>
              </a:rPr>
              <a:t>	CNPJCLI		VARCHAR2(15) UNIQUE</a:t>
            </a:r>
            <a:endParaRPr lang="pt-BR" dirty="0">
              <a:latin typeface="Courier New" pitchFamily="49" charset="0"/>
              <a:cs typeface="Courier New" pitchFamily="49" charset="0"/>
            </a:endParaRPr>
          </a:p>
        </p:txBody>
      </p:sp>
      <p:sp>
        <p:nvSpPr>
          <p:cNvPr id="4" name="CaixaDeTexto 3"/>
          <p:cNvSpPr txBox="1"/>
          <p:nvPr/>
        </p:nvSpPr>
        <p:spPr>
          <a:xfrm>
            <a:off x="0" y="0"/>
            <a:ext cx="4716016" cy="523220"/>
          </a:xfrm>
          <a:prstGeom prst="rect">
            <a:avLst/>
          </a:prstGeom>
          <a:noFill/>
        </p:spPr>
        <p:txBody>
          <a:bodyPr wrap="square" rtlCol="0">
            <a:spAutoFit/>
          </a:bodyPr>
          <a:lstStyle/>
          <a:p>
            <a:r>
              <a:rPr lang="pt-BR" sz="2800" b="1" i="0" dirty="0">
                <a:latin typeface="+mn-lt"/>
              </a:rPr>
              <a:t>SQL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250825" y="1125538"/>
            <a:ext cx="8497888" cy="4154487"/>
          </a:xfrm>
          <a:prstGeom prst="rect">
            <a:avLst/>
          </a:prstGeom>
        </p:spPr>
        <p:txBody>
          <a:bodyPr>
            <a:spAutoFit/>
          </a:bodyPr>
          <a:lstStyle/>
          <a:p>
            <a:pPr marL="285750" indent="-285750" fontAlgn="auto">
              <a:lnSpc>
                <a:spcPct val="90000"/>
              </a:lnSpc>
              <a:spcBef>
                <a:spcPct val="30000"/>
              </a:spcBef>
              <a:spcAft>
                <a:spcPts val="0"/>
              </a:spcAft>
              <a:buClr>
                <a:schemeClr val="bg2"/>
              </a:buClr>
              <a:buFont typeface="Wingdings" pitchFamily="2" charset="2"/>
              <a:buNone/>
              <a:defRPr/>
            </a:pPr>
            <a:r>
              <a:rPr lang="pt-BR" sz="2400" b="1" dirty="0">
                <a:latin typeface="+mn-lt"/>
                <a:cs typeface="+mn-cs"/>
              </a:rPr>
              <a:t>Transformação do Modelo para SQL – CONSTRAINTS</a:t>
            </a:r>
          </a:p>
          <a:p>
            <a:pPr marL="285750" indent="-285750" algn="just" fontAlgn="auto">
              <a:lnSpc>
                <a:spcPct val="150000"/>
              </a:lnSpc>
              <a:spcBef>
                <a:spcPct val="30000"/>
              </a:spcBef>
              <a:spcAft>
                <a:spcPts val="0"/>
              </a:spcAft>
              <a:buClr>
                <a:schemeClr val="bg2"/>
              </a:buClr>
              <a:buFont typeface="Wingdings" pitchFamily="2" charset="2"/>
              <a:buNone/>
              <a:defRPr/>
            </a:pPr>
            <a:r>
              <a:rPr lang="pt-BR" sz="2000" b="1" dirty="0">
                <a:latin typeface="+mn-lt"/>
                <a:cs typeface="+mn-cs"/>
              </a:rPr>
              <a:t>Restrição (</a:t>
            </a:r>
            <a:r>
              <a:rPr lang="pt-BR" sz="2000" b="1" dirty="0" err="1">
                <a:latin typeface="+mn-lt"/>
                <a:cs typeface="+mn-cs"/>
              </a:rPr>
              <a:t>Constraints</a:t>
            </a:r>
            <a:r>
              <a:rPr lang="pt-BR" sz="2000" b="1" dirty="0">
                <a:latin typeface="+mn-lt"/>
                <a:cs typeface="+mn-cs"/>
              </a:rPr>
              <a:t>) CHECK</a:t>
            </a:r>
          </a:p>
          <a:p>
            <a:pPr marL="285750" indent="-285750" algn="just" fontAlgn="auto">
              <a:lnSpc>
                <a:spcPct val="150000"/>
              </a:lnSpc>
              <a:spcBef>
                <a:spcPct val="30000"/>
              </a:spcBef>
              <a:spcAft>
                <a:spcPts val="0"/>
              </a:spcAft>
              <a:buClr>
                <a:schemeClr val="bg2"/>
              </a:buClr>
              <a:buFont typeface="Wingdings" pitchFamily="2" charset="2"/>
              <a:buNone/>
              <a:defRPr/>
            </a:pPr>
            <a:r>
              <a:rPr lang="pt-BR" sz="2000" dirty="0">
                <a:latin typeface="+mn-lt"/>
                <a:cs typeface="+mn-cs"/>
              </a:rPr>
              <a:t>	Definição de um domínio. Domínio é uma expressão de valores possíveis para o conteúdo de uma coluna.</a:t>
            </a:r>
          </a:p>
          <a:p>
            <a:pPr marL="285750" indent="-285750" algn="just" fontAlgn="auto">
              <a:lnSpc>
                <a:spcPct val="150000"/>
              </a:lnSpc>
              <a:spcBef>
                <a:spcPct val="30000"/>
              </a:spcBef>
              <a:spcAft>
                <a:spcPts val="0"/>
              </a:spcAft>
              <a:buClr>
                <a:schemeClr val="bg2"/>
              </a:buClr>
              <a:buFont typeface="Wingdings" pitchFamily="2" charset="2"/>
              <a:buNone/>
              <a:defRPr/>
            </a:pPr>
            <a:endParaRPr lang="pt-BR" sz="2000" dirty="0">
              <a:latin typeface="+mn-lt"/>
              <a:cs typeface="+mn-cs"/>
            </a:endParaRPr>
          </a:p>
          <a:p>
            <a:pPr marL="285750" indent="-285750" algn="just" fontAlgn="auto">
              <a:lnSpc>
                <a:spcPct val="150000"/>
              </a:lnSpc>
              <a:spcBef>
                <a:spcPct val="30000"/>
              </a:spcBef>
              <a:spcAft>
                <a:spcPts val="0"/>
              </a:spcAft>
              <a:buClr>
                <a:schemeClr val="bg2"/>
              </a:buClr>
              <a:buFont typeface="Wingdings" pitchFamily="2" charset="2"/>
              <a:buNone/>
              <a:defRPr/>
            </a:pPr>
            <a:r>
              <a:rPr lang="pt-BR" sz="2000" dirty="0">
                <a:latin typeface="+mn-lt"/>
                <a:cs typeface="+mn-cs"/>
              </a:rPr>
              <a:t>	Exemplo:</a:t>
            </a:r>
          </a:p>
          <a:p>
            <a:pPr marL="285750" indent="-285750" algn="just" fontAlgn="auto">
              <a:lnSpc>
                <a:spcPct val="150000"/>
              </a:lnSpc>
              <a:spcBef>
                <a:spcPct val="30000"/>
              </a:spcBef>
              <a:spcAft>
                <a:spcPts val="0"/>
              </a:spcAft>
              <a:buClr>
                <a:schemeClr val="bg2"/>
              </a:buClr>
              <a:buFont typeface="Wingdings" pitchFamily="2" charset="2"/>
              <a:buNone/>
              <a:defRPr/>
            </a:pPr>
            <a:r>
              <a:rPr lang="pt-BR" sz="2000" dirty="0">
                <a:latin typeface="+mn-lt"/>
                <a:cs typeface="+mn-cs"/>
              </a:rPr>
              <a:t>	</a:t>
            </a:r>
            <a:r>
              <a:rPr lang="en-US" sz="1600" b="1" dirty="0">
                <a:latin typeface="Courier New" pitchFamily="49" charset="0"/>
                <a:cs typeface="+mn-cs"/>
              </a:rPr>
              <a:t>SEXO CHAR(1) CHECK ( UPPER(SEXO) = ‘M’ OR UPPER(SEXO) = ‘F’)</a:t>
            </a:r>
            <a:endParaRPr lang="pt-BR" sz="1600" b="1" dirty="0">
              <a:latin typeface="Courier New" pitchFamily="49" charset="0"/>
              <a:cs typeface="+mn-cs"/>
            </a:endParaRPr>
          </a:p>
          <a:p>
            <a:pPr marL="285750" indent="-285750" algn="just" fontAlgn="auto">
              <a:lnSpc>
                <a:spcPct val="150000"/>
              </a:lnSpc>
              <a:spcBef>
                <a:spcPct val="30000"/>
              </a:spcBef>
              <a:spcAft>
                <a:spcPts val="0"/>
              </a:spcAft>
              <a:buClr>
                <a:schemeClr val="bg2"/>
              </a:buClr>
              <a:buFont typeface="Wingdings" pitchFamily="2" charset="2"/>
              <a:buNone/>
              <a:defRPr/>
            </a:pPr>
            <a:endParaRPr lang="pt-BR" dirty="0">
              <a:latin typeface="Courier New" pitchFamily="49" charset="0"/>
              <a:cs typeface="Courier New" pitchFamily="49" charset="0"/>
            </a:endParaRPr>
          </a:p>
        </p:txBody>
      </p:sp>
      <p:sp>
        <p:nvSpPr>
          <p:cNvPr id="4" name="CaixaDeTexto 3"/>
          <p:cNvSpPr txBox="1"/>
          <p:nvPr/>
        </p:nvSpPr>
        <p:spPr>
          <a:xfrm>
            <a:off x="0" y="0"/>
            <a:ext cx="4716016" cy="523220"/>
          </a:xfrm>
          <a:prstGeom prst="rect">
            <a:avLst/>
          </a:prstGeom>
          <a:noFill/>
        </p:spPr>
        <p:txBody>
          <a:bodyPr wrap="square" rtlCol="0">
            <a:spAutoFit/>
          </a:bodyPr>
          <a:lstStyle/>
          <a:p>
            <a:r>
              <a:rPr lang="pt-BR" sz="2800" b="1" i="0" dirty="0">
                <a:latin typeface="+mn-lt"/>
              </a:rPr>
              <a:t>SQL</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250825" y="1125538"/>
            <a:ext cx="8497888" cy="5299075"/>
          </a:xfrm>
          <a:prstGeom prst="rect">
            <a:avLst/>
          </a:prstGeom>
        </p:spPr>
        <p:txBody>
          <a:bodyPr>
            <a:spAutoFit/>
          </a:bodyPr>
          <a:lstStyle/>
          <a:p>
            <a:pPr marL="285750" indent="-285750" fontAlgn="auto">
              <a:lnSpc>
                <a:spcPct val="90000"/>
              </a:lnSpc>
              <a:spcBef>
                <a:spcPct val="30000"/>
              </a:spcBef>
              <a:spcAft>
                <a:spcPts val="0"/>
              </a:spcAft>
              <a:buClr>
                <a:schemeClr val="bg2"/>
              </a:buClr>
              <a:buFont typeface="Wingdings" pitchFamily="2" charset="2"/>
              <a:buNone/>
              <a:defRPr/>
            </a:pPr>
            <a:r>
              <a:rPr lang="pt-BR" sz="2400" b="1" dirty="0">
                <a:latin typeface="+mn-lt"/>
                <a:cs typeface="+mn-cs"/>
              </a:rPr>
              <a:t>Transformação do Modelo para SQL – CONSTRAINTS</a:t>
            </a:r>
          </a:p>
          <a:p>
            <a:pPr marL="285750" indent="-285750" algn="just" fontAlgn="auto">
              <a:lnSpc>
                <a:spcPct val="150000"/>
              </a:lnSpc>
              <a:spcBef>
                <a:spcPct val="30000"/>
              </a:spcBef>
              <a:spcAft>
                <a:spcPts val="0"/>
              </a:spcAft>
              <a:buClr>
                <a:schemeClr val="bg2"/>
              </a:buClr>
              <a:buFont typeface="Wingdings" pitchFamily="2" charset="2"/>
              <a:buNone/>
              <a:defRPr/>
            </a:pPr>
            <a:r>
              <a:rPr lang="pt-BR" sz="2000" b="1" dirty="0">
                <a:latin typeface="+mn-lt"/>
                <a:cs typeface="+mn-cs"/>
              </a:rPr>
              <a:t>Restrição (</a:t>
            </a:r>
            <a:r>
              <a:rPr lang="pt-BR" sz="2000" b="1" dirty="0" err="1">
                <a:latin typeface="+mn-lt"/>
                <a:cs typeface="+mn-cs"/>
              </a:rPr>
              <a:t>Constraints</a:t>
            </a:r>
            <a:r>
              <a:rPr lang="pt-BR" sz="2000" b="1" dirty="0">
                <a:latin typeface="+mn-lt"/>
                <a:cs typeface="+mn-cs"/>
              </a:rPr>
              <a:t>) </a:t>
            </a:r>
            <a:r>
              <a:rPr lang="pt-BR" sz="2000" b="1" dirty="0" err="1">
                <a:latin typeface="+mn-lt"/>
                <a:cs typeface="+mn-cs"/>
              </a:rPr>
              <a:t>Primary</a:t>
            </a:r>
            <a:r>
              <a:rPr lang="pt-BR" sz="2000" b="1" dirty="0">
                <a:latin typeface="+mn-lt"/>
                <a:cs typeface="+mn-cs"/>
              </a:rPr>
              <a:t> </a:t>
            </a:r>
            <a:r>
              <a:rPr lang="pt-BR" sz="2000" b="1" dirty="0" err="1">
                <a:latin typeface="+mn-lt"/>
                <a:cs typeface="+mn-cs"/>
              </a:rPr>
              <a:t>Key</a:t>
            </a:r>
            <a:endParaRPr lang="pt-BR" sz="2000" b="1" dirty="0">
              <a:latin typeface="+mn-lt"/>
              <a:cs typeface="+mn-cs"/>
            </a:endParaRPr>
          </a:p>
          <a:p>
            <a:pPr marL="285750" indent="-285750" algn="just" fontAlgn="auto">
              <a:lnSpc>
                <a:spcPct val="150000"/>
              </a:lnSpc>
              <a:spcBef>
                <a:spcPct val="30000"/>
              </a:spcBef>
              <a:spcAft>
                <a:spcPts val="0"/>
              </a:spcAft>
              <a:buClr>
                <a:schemeClr val="bg2"/>
              </a:buClr>
              <a:buFont typeface="Wingdings" pitchFamily="2" charset="2"/>
              <a:buNone/>
              <a:defRPr/>
            </a:pPr>
            <a:r>
              <a:rPr lang="pt-BR" sz="2800" dirty="0">
                <a:latin typeface="+mn-lt"/>
                <a:cs typeface="+mn-cs"/>
              </a:rPr>
              <a:t>	</a:t>
            </a:r>
            <a:r>
              <a:rPr lang="pt-BR" sz="2000" dirty="0">
                <a:latin typeface="+mn-lt"/>
                <a:cs typeface="+mn-cs"/>
              </a:rPr>
              <a:t>Permite identificar um único registro na tabela.</a:t>
            </a:r>
          </a:p>
          <a:p>
            <a:pPr marL="285750" indent="-285750" algn="just" fontAlgn="auto">
              <a:lnSpc>
                <a:spcPct val="150000"/>
              </a:lnSpc>
              <a:spcBef>
                <a:spcPct val="30000"/>
              </a:spcBef>
              <a:spcAft>
                <a:spcPts val="0"/>
              </a:spcAft>
              <a:buClr>
                <a:schemeClr val="bg2"/>
              </a:buClr>
              <a:buFont typeface="Wingdings" pitchFamily="2" charset="2"/>
              <a:buNone/>
              <a:defRPr/>
            </a:pPr>
            <a:r>
              <a:rPr lang="pt-BR" sz="2000" dirty="0">
                <a:latin typeface="+mn-lt"/>
                <a:cs typeface="+mn-cs"/>
              </a:rPr>
              <a:t>	Exemplo: 	</a:t>
            </a:r>
            <a:r>
              <a:rPr lang="en-US" sz="2000" dirty="0">
                <a:latin typeface="Courier New" pitchFamily="49" charset="0"/>
                <a:cs typeface="Courier New" pitchFamily="49" charset="0"/>
              </a:rPr>
              <a:t>PRIMARY KEY (ID_GRUPO)</a:t>
            </a:r>
          </a:p>
          <a:p>
            <a:pPr marL="285750" indent="-285750" algn="just" fontAlgn="auto">
              <a:lnSpc>
                <a:spcPct val="150000"/>
              </a:lnSpc>
              <a:spcBef>
                <a:spcPct val="30000"/>
              </a:spcBef>
              <a:spcAft>
                <a:spcPts val="0"/>
              </a:spcAft>
              <a:buClr>
                <a:schemeClr val="bg2"/>
              </a:buClr>
              <a:defRPr/>
            </a:pPr>
            <a:r>
              <a:rPr lang="pt-BR" sz="2000" b="1" dirty="0">
                <a:latin typeface="+mn-lt"/>
                <a:cs typeface="+mn-cs"/>
              </a:rPr>
              <a:t>Restrição (</a:t>
            </a:r>
            <a:r>
              <a:rPr lang="pt-BR" sz="2000" b="1" dirty="0" err="1">
                <a:latin typeface="+mn-lt"/>
                <a:cs typeface="+mn-cs"/>
              </a:rPr>
              <a:t>Constraints</a:t>
            </a:r>
            <a:r>
              <a:rPr lang="pt-BR" sz="2000" b="1" dirty="0">
                <a:latin typeface="+mn-lt"/>
                <a:cs typeface="+mn-cs"/>
              </a:rPr>
              <a:t>) FOREIGN  KEY</a:t>
            </a:r>
          </a:p>
          <a:p>
            <a:pPr marL="285750" indent="-285750" algn="just" fontAlgn="auto">
              <a:lnSpc>
                <a:spcPct val="150000"/>
              </a:lnSpc>
              <a:spcBef>
                <a:spcPct val="30000"/>
              </a:spcBef>
              <a:spcAft>
                <a:spcPts val="0"/>
              </a:spcAft>
              <a:buClr>
                <a:schemeClr val="bg2"/>
              </a:buClr>
              <a:buFont typeface="Wingdings" pitchFamily="2" charset="2"/>
              <a:buNone/>
              <a:defRPr/>
            </a:pPr>
            <a:r>
              <a:rPr lang="pt-BR" sz="2800" dirty="0">
                <a:latin typeface="+mn-lt"/>
                <a:cs typeface="+mn-cs"/>
              </a:rPr>
              <a:t>	</a:t>
            </a:r>
            <a:r>
              <a:rPr lang="pt-BR" sz="2000" dirty="0">
                <a:latin typeface="+mn-lt"/>
                <a:cs typeface="+mn-cs"/>
              </a:rPr>
              <a:t>Estabelece o relacionamento entre duas tabelas.</a:t>
            </a:r>
          </a:p>
          <a:p>
            <a:pPr marL="285750" indent="-285750" algn="just" fontAlgn="auto">
              <a:lnSpc>
                <a:spcPct val="150000"/>
              </a:lnSpc>
              <a:spcBef>
                <a:spcPct val="30000"/>
              </a:spcBef>
              <a:spcAft>
                <a:spcPts val="0"/>
              </a:spcAft>
              <a:buClr>
                <a:schemeClr val="bg2"/>
              </a:buClr>
              <a:buFont typeface="Wingdings" pitchFamily="2" charset="2"/>
              <a:buNone/>
              <a:defRPr/>
            </a:pPr>
            <a:r>
              <a:rPr lang="pt-BR" sz="2000" dirty="0">
                <a:latin typeface="+mn-lt"/>
                <a:cs typeface="+mn-cs"/>
              </a:rPr>
              <a:t>	Exemplo:</a:t>
            </a:r>
          </a:p>
          <a:p>
            <a:pPr marL="285750" indent="-285750" algn="just" fontAlgn="auto">
              <a:lnSpc>
                <a:spcPct val="150000"/>
              </a:lnSpc>
              <a:spcBef>
                <a:spcPct val="30000"/>
              </a:spcBef>
              <a:spcAft>
                <a:spcPts val="0"/>
              </a:spcAft>
              <a:buClr>
                <a:schemeClr val="bg2"/>
              </a:buClr>
              <a:buFont typeface="Wingdings" pitchFamily="2" charset="2"/>
              <a:buNone/>
              <a:defRPr/>
            </a:pPr>
            <a:r>
              <a:rPr lang="pt-BR" sz="2000" dirty="0">
                <a:latin typeface="+mn-lt"/>
                <a:cs typeface="+mn-cs"/>
              </a:rPr>
              <a:t>		</a:t>
            </a:r>
            <a:r>
              <a:rPr lang="en-US" sz="2000" dirty="0">
                <a:latin typeface="Courier New" pitchFamily="49" charset="0"/>
                <a:cs typeface="Courier New" pitchFamily="49" charset="0"/>
              </a:rPr>
              <a:t>FOREIGN KEY (ID_GRUPO)</a:t>
            </a:r>
          </a:p>
          <a:p>
            <a:pPr marL="285750" indent="-285750" algn="just" fontAlgn="auto">
              <a:lnSpc>
                <a:spcPct val="150000"/>
              </a:lnSpc>
              <a:spcBef>
                <a:spcPct val="30000"/>
              </a:spcBef>
              <a:spcAft>
                <a:spcPts val="0"/>
              </a:spcAft>
              <a:buClr>
                <a:schemeClr val="bg2"/>
              </a:buClr>
              <a:buFont typeface="Wingdings" pitchFamily="2" charset="2"/>
              <a:buNone/>
              <a:defRPr/>
            </a:pPr>
            <a:r>
              <a:rPr lang="en-US" sz="2000" dirty="0">
                <a:latin typeface="Courier New" pitchFamily="49" charset="0"/>
                <a:cs typeface="Courier New" pitchFamily="49" charset="0"/>
              </a:rPr>
              <a:t>		REFERENCES GRUPO(ID_GRUPO)</a:t>
            </a:r>
            <a:endParaRPr lang="pt-BR" sz="2000" dirty="0">
              <a:latin typeface="Courier New" pitchFamily="49" charset="0"/>
              <a:cs typeface="Courier New" pitchFamily="49" charset="0"/>
            </a:endParaRPr>
          </a:p>
        </p:txBody>
      </p:sp>
      <p:pic>
        <p:nvPicPr>
          <p:cNvPr id="50182" name="Picture 2"/>
          <p:cNvPicPr>
            <a:picLocks noChangeAspect="1" noChangeArrowheads="1"/>
          </p:cNvPicPr>
          <p:nvPr/>
        </p:nvPicPr>
        <p:blipFill>
          <a:blip r:embed="rId2" cstate="print"/>
          <a:srcRect/>
          <a:stretch>
            <a:fillRect/>
          </a:stretch>
        </p:blipFill>
        <p:spPr bwMode="auto">
          <a:xfrm>
            <a:off x="6156325" y="2636838"/>
            <a:ext cx="2419350" cy="2952750"/>
          </a:xfrm>
          <a:prstGeom prst="rect">
            <a:avLst/>
          </a:prstGeom>
          <a:noFill/>
          <a:ln w="9525">
            <a:noFill/>
            <a:miter lim="800000"/>
            <a:headEnd/>
            <a:tailEnd/>
          </a:ln>
        </p:spPr>
      </p:pic>
      <p:sp>
        <p:nvSpPr>
          <p:cNvPr id="6" name="CaixaDeTexto 5"/>
          <p:cNvSpPr txBox="1"/>
          <p:nvPr/>
        </p:nvSpPr>
        <p:spPr>
          <a:xfrm>
            <a:off x="0" y="0"/>
            <a:ext cx="4716016" cy="523220"/>
          </a:xfrm>
          <a:prstGeom prst="rect">
            <a:avLst/>
          </a:prstGeom>
          <a:noFill/>
        </p:spPr>
        <p:txBody>
          <a:bodyPr wrap="square" rtlCol="0">
            <a:spAutoFit/>
          </a:bodyPr>
          <a:lstStyle/>
          <a:p>
            <a:r>
              <a:rPr lang="pt-BR" sz="2800" b="1" i="0" dirty="0">
                <a:latin typeface="+mn-lt"/>
              </a:rPr>
              <a:t>SQL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tângulo 4"/>
          <p:cNvSpPr>
            <a:spLocks noChangeArrowheads="1"/>
          </p:cNvSpPr>
          <p:nvPr/>
        </p:nvSpPr>
        <p:spPr bwMode="auto">
          <a:xfrm>
            <a:off x="250825" y="1125538"/>
            <a:ext cx="8497888" cy="4449762"/>
          </a:xfrm>
          <a:prstGeom prst="rect">
            <a:avLst/>
          </a:prstGeom>
          <a:noFill/>
          <a:ln w="9525">
            <a:noFill/>
            <a:miter lim="800000"/>
            <a:headEnd/>
            <a:tailEnd/>
          </a:ln>
        </p:spPr>
        <p:txBody>
          <a:bodyPr>
            <a:spAutoFit/>
          </a:bodyPr>
          <a:lstStyle/>
          <a:p>
            <a:pPr marL="285750" indent="-285750">
              <a:lnSpc>
                <a:spcPct val="90000"/>
              </a:lnSpc>
              <a:spcBef>
                <a:spcPct val="30000"/>
              </a:spcBef>
              <a:buClr>
                <a:schemeClr val="bg2"/>
              </a:buClr>
              <a:buFont typeface="Wingdings" pitchFamily="2" charset="2"/>
              <a:buNone/>
            </a:pPr>
            <a:r>
              <a:rPr lang="pt-BR" sz="2400" b="1" dirty="0">
                <a:latin typeface="Calibri" pitchFamily="34" charset="0"/>
              </a:rPr>
              <a:t>Transformação do Modelo para SQL – CONSTRAINTS</a:t>
            </a:r>
          </a:p>
          <a:p>
            <a:pPr marL="285750" indent="-285750">
              <a:lnSpc>
                <a:spcPct val="90000"/>
              </a:lnSpc>
              <a:spcBef>
                <a:spcPct val="30000"/>
              </a:spcBef>
              <a:buClr>
                <a:schemeClr val="bg2"/>
              </a:buClr>
              <a:buFont typeface="Wingdings" pitchFamily="2" charset="2"/>
              <a:buNone/>
            </a:pPr>
            <a:r>
              <a:rPr lang="pt-BR" sz="2400" b="1" dirty="0">
                <a:latin typeface="Calibri" pitchFamily="34" charset="0"/>
              </a:rPr>
              <a:t>Adicionando Restrições (</a:t>
            </a:r>
            <a:r>
              <a:rPr lang="pt-BR" sz="2400" b="1" dirty="0" err="1">
                <a:latin typeface="Calibri" pitchFamily="34" charset="0"/>
              </a:rPr>
              <a:t>Constraints</a:t>
            </a:r>
            <a:r>
              <a:rPr lang="pt-BR" sz="2400" b="1" dirty="0">
                <a:latin typeface="Calibri" pitchFamily="34" charset="0"/>
              </a:rPr>
              <a:t>)</a:t>
            </a:r>
          </a:p>
          <a:p>
            <a:pPr marL="285750" indent="-285750">
              <a:lnSpc>
                <a:spcPct val="90000"/>
              </a:lnSpc>
              <a:spcBef>
                <a:spcPct val="30000"/>
              </a:spcBef>
              <a:buClr>
                <a:schemeClr val="bg2"/>
              </a:buClr>
              <a:buFont typeface="Wingdings" pitchFamily="2" charset="2"/>
              <a:buNone/>
            </a:pPr>
            <a:endParaRPr lang="pt-BR" sz="2400" dirty="0">
              <a:latin typeface="Calibri" pitchFamily="34" charset="0"/>
            </a:endParaRPr>
          </a:p>
          <a:p>
            <a:pPr marL="285750" indent="-285750" algn="just">
              <a:lnSpc>
                <a:spcPct val="150000"/>
              </a:lnSpc>
              <a:spcBef>
                <a:spcPct val="30000"/>
              </a:spcBef>
              <a:buClr>
                <a:schemeClr val="bg2"/>
              </a:buClr>
              <a:buFont typeface="Wingdings" pitchFamily="2" charset="2"/>
              <a:buNone/>
            </a:pPr>
            <a:r>
              <a:rPr lang="pt-BR" sz="2400" dirty="0">
                <a:latin typeface="Calibri" pitchFamily="34" charset="0"/>
              </a:rPr>
              <a:t>	</a:t>
            </a:r>
            <a:r>
              <a:rPr lang="pt-BR" sz="2000" dirty="0">
                <a:latin typeface="Calibri" pitchFamily="34" charset="0"/>
              </a:rPr>
              <a:t>Normalmente utilizamos o comando “ALTER TABLE” para inserir restrições (</a:t>
            </a:r>
            <a:r>
              <a:rPr lang="pt-BR" sz="2000" dirty="0" err="1">
                <a:latin typeface="Calibri" pitchFamily="34" charset="0"/>
              </a:rPr>
              <a:t>Constraints</a:t>
            </a:r>
            <a:r>
              <a:rPr lang="pt-BR" sz="2000" dirty="0">
                <a:latin typeface="Calibri" pitchFamily="34" charset="0"/>
              </a:rPr>
              <a:t>).</a:t>
            </a:r>
          </a:p>
          <a:p>
            <a:pPr marL="285750" indent="-285750" algn="just">
              <a:lnSpc>
                <a:spcPct val="150000"/>
              </a:lnSpc>
              <a:spcBef>
                <a:spcPct val="30000"/>
              </a:spcBef>
              <a:buClr>
                <a:schemeClr val="bg2"/>
              </a:buClr>
              <a:buFont typeface="Wingdings" pitchFamily="2" charset="2"/>
              <a:buNone/>
            </a:pPr>
            <a:r>
              <a:rPr lang="pt-BR" sz="2000" dirty="0">
                <a:latin typeface="Calibri" pitchFamily="34" charset="0"/>
              </a:rPr>
              <a:t>	É uma boa prática adicionar ou eliminar restrições, mas não modificar restrições.</a:t>
            </a:r>
          </a:p>
          <a:p>
            <a:pPr marL="285750" indent="-285750" algn="just">
              <a:lnSpc>
                <a:spcPct val="150000"/>
              </a:lnSpc>
              <a:spcBef>
                <a:spcPct val="30000"/>
              </a:spcBef>
              <a:buClr>
                <a:schemeClr val="bg2"/>
              </a:buClr>
              <a:buFont typeface="Wingdings" pitchFamily="2" charset="2"/>
              <a:buNone/>
            </a:pPr>
            <a:r>
              <a:rPr lang="pt-BR" sz="2000" dirty="0">
                <a:latin typeface="Calibri" pitchFamily="34" charset="0"/>
              </a:rPr>
              <a:t>	Adicione uma restrição NOT NULL utilizando a cláusula MODIFY.</a:t>
            </a:r>
          </a:p>
          <a:p>
            <a:pPr marL="285750" indent="-285750">
              <a:lnSpc>
                <a:spcPct val="90000"/>
              </a:lnSpc>
              <a:spcBef>
                <a:spcPct val="30000"/>
              </a:spcBef>
              <a:buClr>
                <a:schemeClr val="bg2"/>
              </a:buClr>
              <a:buFont typeface="Wingdings" pitchFamily="2" charset="2"/>
              <a:buNone/>
            </a:pPr>
            <a:endParaRPr lang="pt-BR" sz="2400" b="1" dirty="0">
              <a:latin typeface="Calibri" pitchFamily="34" charset="0"/>
            </a:endParaRPr>
          </a:p>
        </p:txBody>
      </p:sp>
      <p:sp>
        <p:nvSpPr>
          <p:cNvPr id="4" name="CaixaDeTexto 3"/>
          <p:cNvSpPr txBox="1"/>
          <p:nvPr/>
        </p:nvSpPr>
        <p:spPr>
          <a:xfrm>
            <a:off x="0" y="0"/>
            <a:ext cx="4716016" cy="523220"/>
          </a:xfrm>
          <a:prstGeom prst="rect">
            <a:avLst/>
          </a:prstGeom>
          <a:noFill/>
        </p:spPr>
        <p:txBody>
          <a:bodyPr wrap="square" rtlCol="0">
            <a:spAutoFit/>
          </a:bodyPr>
          <a:lstStyle/>
          <a:p>
            <a:r>
              <a:rPr lang="pt-BR" sz="2800" b="1" i="0" dirty="0">
                <a:latin typeface="+mn-lt"/>
              </a:rPr>
              <a:t>SQL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6109" y="-116808"/>
            <a:ext cx="4716016" cy="830997"/>
          </a:xfrm>
          <a:prstGeom prst="rect">
            <a:avLst/>
          </a:prstGeom>
          <a:noFill/>
        </p:spPr>
        <p:txBody>
          <a:bodyPr wrap="square" rtlCol="0">
            <a:spAutoFit/>
          </a:bodyPr>
          <a:lstStyle/>
          <a:p>
            <a:r>
              <a:rPr lang="pt-BR" sz="2400" i="0" dirty="0">
                <a:latin typeface="+mn-lt"/>
              </a:rPr>
              <a:t>Comparando Bancos Relacionais e </a:t>
            </a:r>
            <a:r>
              <a:rPr lang="pt-BR" sz="2400" i="0" dirty="0" err="1">
                <a:latin typeface="+mn-lt"/>
              </a:rPr>
              <a:t>Pseudo-Relacionais</a:t>
            </a:r>
            <a:r>
              <a:rPr lang="pt-BR" sz="2400" i="0" dirty="0">
                <a:latin typeface="+mn-lt"/>
              </a:rPr>
              <a:t> (antigos)</a:t>
            </a:r>
          </a:p>
        </p:txBody>
      </p:sp>
      <p:pic>
        <p:nvPicPr>
          <p:cNvPr id="2" name="Imagem 1"/>
          <p:cNvPicPr>
            <a:picLocks noChangeAspect="1"/>
          </p:cNvPicPr>
          <p:nvPr/>
        </p:nvPicPr>
        <p:blipFill>
          <a:blip r:embed="rId2"/>
          <a:stretch>
            <a:fillRect/>
          </a:stretch>
        </p:blipFill>
        <p:spPr>
          <a:xfrm>
            <a:off x="161131" y="1059656"/>
            <a:ext cx="8677275" cy="4010025"/>
          </a:xfrm>
          <a:prstGeom prst="rect">
            <a:avLst/>
          </a:prstGeom>
        </p:spPr>
      </p:pic>
      <p:sp>
        <p:nvSpPr>
          <p:cNvPr id="7" name="Retângulo 6"/>
          <p:cNvSpPr/>
          <p:nvPr/>
        </p:nvSpPr>
        <p:spPr>
          <a:xfrm>
            <a:off x="251520" y="5301207"/>
            <a:ext cx="8424168" cy="1015663"/>
          </a:xfrm>
          <a:prstGeom prst="rect">
            <a:avLst/>
          </a:prstGeom>
        </p:spPr>
        <p:txBody>
          <a:bodyPr wrap="square">
            <a:spAutoFit/>
          </a:bodyPr>
          <a:lstStyle/>
          <a:p>
            <a:pPr marL="180000" algn="just" fontAlgn="auto">
              <a:spcBef>
                <a:spcPts val="0"/>
              </a:spcBef>
              <a:spcAft>
                <a:spcPts val="0"/>
              </a:spcAft>
              <a:buClr>
                <a:schemeClr val="bg2"/>
              </a:buClr>
              <a:buFont typeface="Wingdings" pitchFamily="2" charset="2"/>
              <a:buNone/>
              <a:defRPr/>
            </a:pPr>
            <a:r>
              <a:rPr lang="pt-BR" sz="2000" dirty="0">
                <a:solidFill>
                  <a:srgbClr val="000000"/>
                </a:solidFill>
                <a:latin typeface="+mn-lt"/>
                <a:cs typeface="+mn-cs"/>
              </a:rPr>
              <a:t>Observar que essas características são mera curiosidade, pois os padrões variam de versão e dependem dos sistemas operacionais nas quais são executadas.</a:t>
            </a:r>
            <a:endParaRPr lang="pt-BR" sz="2000" dirty="0">
              <a:latin typeface="+mn-lt"/>
              <a:ea typeface="Arial Unicode MS" pitchFamily="34" charset="-128"/>
              <a:cs typeface="Arial Unicode MS" pitchFamily="34" charset="-128"/>
              <a:sym typeface="Wingdings" pitchFamily="2" charset="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tângulo 4"/>
          <p:cNvSpPr>
            <a:spLocks noChangeArrowheads="1"/>
          </p:cNvSpPr>
          <p:nvPr/>
        </p:nvSpPr>
        <p:spPr bwMode="auto">
          <a:xfrm>
            <a:off x="179388" y="765175"/>
            <a:ext cx="8424862" cy="5816600"/>
          </a:xfrm>
          <a:prstGeom prst="rect">
            <a:avLst/>
          </a:prstGeom>
          <a:noFill/>
          <a:ln w="9525">
            <a:noFill/>
            <a:miter lim="800000"/>
            <a:headEnd/>
            <a:tailEnd/>
          </a:ln>
        </p:spPr>
        <p:txBody>
          <a:bodyPr>
            <a:spAutoFit/>
          </a:bodyPr>
          <a:lstStyle/>
          <a:p>
            <a:r>
              <a:rPr lang="pt-BR" sz="2400" b="1" dirty="0">
                <a:latin typeface="Calibri" pitchFamily="34" charset="0"/>
              </a:rPr>
              <a:t>Ações Referenciais (Integridade Referencial)</a:t>
            </a:r>
          </a:p>
          <a:p>
            <a:endParaRPr lang="pt-BR" dirty="0">
              <a:latin typeface="Calibri" pitchFamily="34" charset="0"/>
            </a:endParaRPr>
          </a:p>
          <a:p>
            <a:pPr algn="just">
              <a:lnSpc>
                <a:spcPct val="150000"/>
              </a:lnSpc>
            </a:pPr>
            <a:r>
              <a:rPr lang="pt-BR" dirty="0">
                <a:latin typeface="Calibri" pitchFamily="34" charset="0"/>
              </a:rPr>
              <a:t>	</a:t>
            </a:r>
            <a:r>
              <a:rPr lang="pt-BR" sz="2000" dirty="0">
                <a:latin typeface="Calibri" pitchFamily="34" charset="0"/>
              </a:rPr>
              <a:t>Um banco de dados impõe restrições referenciais para garantir a integridade dos dados quando as linhas de uma tabela são alteradas ou excluídas.</a:t>
            </a:r>
          </a:p>
          <a:p>
            <a:pPr algn="just">
              <a:lnSpc>
                <a:spcPct val="150000"/>
              </a:lnSpc>
            </a:pPr>
            <a:r>
              <a:rPr lang="pt-BR" sz="2000" dirty="0">
                <a:latin typeface="Calibri" pitchFamily="34" charset="0"/>
              </a:rPr>
              <a:t>	Se as linhas dependentes nas tabelas referenciadas existem, essas referências devem ser consideradas.  Os padrões SQL especificam cinco diferentes ações referenciais que devem ter lugar em tais ocorrências, são elas:</a:t>
            </a:r>
          </a:p>
          <a:p>
            <a:pPr marL="800100" lvl="1" indent="-342900" algn="just">
              <a:lnSpc>
                <a:spcPct val="150000"/>
              </a:lnSpc>
              <a:buFont typeface="Arial" panose="020B0604020202020204" pitchFamily="34" charset="0"/>
              <a:buChar char="•"/>
            </a:pPr>
            <a:r>
              <a:rPr lang="pt-BR" sz="2000" dirty="0">
                <a:latin typeface="Calibri" pitchFamily="34" charset="0"/>
              </a:rPr>
              <a:t> </a:t>
            </a:r>
            <a:r>
              <a:rPr lang="pt-BR" sz="2000" dirty="0" err="1">
                <a:latin typeface="Calibri" pitchFamily="34" charset="0"/>
              </a:rPr>
              <a:t>Cascade</a:t>
            </a:r>
            <a:r>
              <a:rPr lang="pt-BR" sz="2000" dirty="0">
                <a:latin typeface="Calibri" pitchFamily="34" charset="0"/>
              </a:rPr>
              <a:t> </a:t>
            </a:r>
          </a:p>
          <a:p>
            <a:pPr marL="800100" lvl="1" indent="-342900" algn="just">
              <a:lnSpc>
                <a:spcPct val="150000"/>
              </a:lnSpc>
              <a:buFont typeface="Arial" panose="020B0604020202020204" pitchFamily="34" charset="0"/>
              <a:buChar char="•"/>
            </a:pPr>
            <a:r>
              <a:rPr lang="pt-BR" sz="2000" dirty="0">
                <a:latin typeface="Calibri" pitchFamily="34" charset="0"/>
              </a:rPr>
              <a:t> </a:t>
            </a:r>
            <a:r>
              <a:rPr lang="pt-BR" sz="2000" dirty="0" err="1">
                <a:latin typeface="Calibri" pitchFamily="34" charset="0"/>
              </a:rPr>
              <a:t>Restrict</a:t>
            </a:r>
            <a:endParaRPr lang="pt-BR" sz="2000" dirty="0">
              <a:latin typeface="Calibri" pitchFamily="34" charset="0"/>
            </a:endParaRPr>
          </a:p>
          <a:p>
            <a:pPr marL="800100" lvl="1" indent="-342900" algn="just">
              <a:lnSpc>
                <a:spcPct val="150000"/>
              </a:lnSpc>
              <a:buFont typeface="Arial" panose="020B0604020202020204" pitchFamily="34" charset="0"/>
              <a:buChar char="•"/>
            </a:pPr>
            <a:r>
              <a:rPr lang="pt-BR" sz="2000" dirty="0">
                <a:latin typeface="Calibri" pitchFamily="34" charset="0"/>
              </a:rPr>
              <a:t> No </a:t>
            </a:r>
            <a:r>
              <a:rPr lang="pt-BR" sz="2000" dirty="0" err="1">
                <a:latin typeface="Calibri" pitchFamily="34" charset="0"/>
              </a:rPr>
              <a:t>Action</a:t>
            </a:r>
            <a:endParaRPr lang="pt-BR" sz="2000" dirty="0">
              <a:latin typeface="Calibri" pitchFamily="34" charset="0"/>
            </a:endParaRPr>
          </a:p>
          <a:p>
            <a:pPr marL="800100" lvl="1" indent="-342900" algn="just">
              <a:lnSpc>
                <a:spcPct val="150000"/>
              </a:lnSpc>
              <a:buFont typeface="Arial" panose="020B0604020202020204" pitchFamily="34" charset="0"/>
              <a:buChar char="•"/>
            </a:pPr>
            <a:r>
              <a:rPr lang="pt-BR" sz="2000" dirty="0">
                <a:latin typeface="Calibri" pitchFamily="34" charset="0"/>
              </a:rPr>
              <a:t> Set </a:t>
            </a:r>
            <a:r>
              <a:rPr lang="pt-BR" sz="2000" dirty="0" err="1">
                <a:latin typeface="Calibri" pitchFamily="34" charset="0"/>
              </a:rPr>
              <a:t>Null</a:t>
            </a:r>
            <a:endParaRPr lang="pt-BR" sz="2000" dirty="0">
              <a:latin typeface="Calibri" pitchFamily="34" charset="0"/>
            </a:endParaRPr>
          </a:p>
          <a:p>
            <a:pPr marL="800100" lvl="1" indent="-342900" algn="just">
              <a:lnSpc>
                <a:spcPct val="150000"/>
              </a:lnSpc>
              <a:buFont typeface="Arial" panose="020B0604020202020204" pitchFamily="34" charset="0"/>
              <a:buChar char="•"/>
            </a:pPr>
            <a:r>
              <a:rPr lang="pt-BR" sz="2000" dirty="0">
                <a:latin typeface="Calibri" pitchFamily="34" charset="0"/>
              </a:rPr>
              <a:t> Set Default</a:t>
            </a:r>
          </a:p>
        </p:txBody>
      </p:sp>
      <p:sp>
        <p:nvSpPr>
          <p:cNvPr id="5" name="CaixaDeTexto 4"/>
          <p:cNvSpPr txBox="1"/>
          <p:nvPr/>
        </p:nvSpPr>
        <p:spPr>
          <a:xfrm>
            <a:off x="0" y="0"/>
            <a:ext cx="4716016" cy="523220"/>
          </a:xfrm>
          <a:prstGeom prst="rect">
            <a:avLst/>
          </a:prstGeom>
          <a:noFill/>
        </p:spPr>
        <p:txBody>
          <a:bodyPr wrap="square" rtlCol="0">
            <a:spAutoFit/>
          </a:bodyPr>
          <a:lstStyle/>
          <a:p>
            <a:r>
              <a:rPr lang="pt-BR" sz="2800" b="1" i="0" dirty="0">
                <a:latin typeface="+mn-lt"/>
              </a:rPr>
              <a:t>SQL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tângulo 4"/>
          <p:cNvSpPr>
            <a:spLocks noChangeArrowheads="1"/>
          </p:cNvSpPr>
          <p:nvPr/>
        </p:nvSpPr>
        <p:spPr bwMode="auto">
          <a:xfrm>
            <a:off x="467866" y="523220"/>
            <a:ext cx="8496300" cy="6001643"/>
          </a:xfrm>
          <a:prstGeom prst="rect">
            <a:avLst/>
          </a:prstGeom>
          <a:noFill/>
          <a:ln w="9525">
            <a:noFill/>
            <a:miter lim="800000"/>
            <a:headEnd/>
            <a:tailEnd/>
          </a:ln>
        </p:spPr>
        <p:txBody>
          <a:bodyPr>
            <a:spAutoFit/>
          </a:bodyPr>
          <a:lstStyle/>
          <a:p>
            <a:r>
              <a:rPr lang="pt-BR" sz="2000" b="1" dirty="0">
                <a:latin typeface="Calibri" pitchFamily="34" charset="0"/>
              </a:rPr>
              <a:t>Ações Referenciais (Integridade Referencial)</a:t>
            </a:r>
          </a:p>
          <a:p>
            <a:pPr>
              <a:lnSpc>
                <a:spcPct val="150000"/>
              </a:lnSpc>
            </a:pPr>
            <a:r>
              <a:rPr lang="pt-BR" sz="2000" b="1" u="sng" dirty="0" err="1">
                <a:latin typeface="Calibri" pitchFamily="34" charset="0"/>
              </a:rPr>
              <a:t>Cascade</a:t>
            </a:r>
            <a:r>
              <a:rPr lang="pt-BR" sz="2000" b="1" u="sng" dirty="0">
                <a:latin typeface="Calibri" pitchFamily="34" charset="0"/>
              </a:rPr>
              <a:t> – Criação de ações em cascata</a:t>
            </a:r>
          </a:p>
          <a:p>
            <a:pPr algn="just">
              <a:lnSpc>
                <a:spcPct val="150000"/>
              </a:lnSpc>
            </a:pPr>
            <a:r>
              <a:rPr lang="pt-BR" sz="2000" dirty="0">
                <a:latin typeface="Calibri" pitchFamily="34" charset="0"/>
              </a:rPr>
              <a:t>	Deve ser usada com muito critério e cuidado quando construímos um banco de dados pelos riscos de sua utilização, porém são de grande valia na garantia de integridade referencial no banco de dados.</a:t>
            </a:r>
          </a:p>
          <a:p>
            <a:pPr algn="just">
              <a:lnSpc>
                <a:spcPct val="150000"/>
              </a:lnSpc>
            </a:pPr>
            <a:r>
              <a:rPr lang="pt-BR" sz="2000" dirty="0">
                <a:latin typeface="Calibri" pitchFamily="34" charset="0"/>
              </a:rPr>
              <a:t>	A utilização da cláusula ON DELETE CASCADE especifica que se houver uma tentativa de apagar uma linha com uma chave primária referenciada por chaves estrangeiras em linhas existentes em outras tabelas, também serão apagadas todas  as linhas que contêm essas chaves estrangeiras.</a:t>
            </a:r>
          </a:p>
          <a:p>
            <a:pPr algn="just">
              <a:lnSpc>
                <a:spcPct val="150000"/>
              </a:lnSpc>
            </a:pPr>
            <a:r>
              <a:rPr lang="pt-BR" sz="2000" dirty="0">
                <a:latin typeface="Calibri" pitchFamily="34" charset="0"/>
              </a:rPr>
              <a:t>	Tal situação pode ocasionar um verdadeiro desastre, pois se excluirmos um cliente e todas as suas notas fiscais forem excluídas, estaremos criando um problema fiscal importante para a organização, que não pode excluir notas fiscais emitidas.</a:t>
            </a:r>
          </a:p>
        </p:txBody>
      </p:sp>
      <p:sp>
        <p:nvSpPr>
          <p:cNvPr id="5" name="CaixaDeTexto 4"/>
          <p:cNvSpPr txBox="1"/>
          <p:nvPr/>
        </p:nvSpPr>
        <p:spPr>
          <a:xfrm>
            <a:off x="0" y="0"/>
            <a:ext cx="4716016" cy="523220"/>
          </a:xfrm>
          <a:prstGeom prst="rect">
            <a:avLst/>
          </a:prstGeom>
          <a:noFill/>
        </p:spPr>
        <p:txBody>
          <a:bodyPr wrap="square" rtlCol="0">
            <a:spAutoFit/>
          </a:bodyPr>
          <a:lstStyle/>
          <a:p>
            <a:r>
              <a:rPr lang="pt-BR" sz="2800" b="1" i="0" dirty="0">
                <a:latin typeface="+mn-lt"/>
              </a:rPr>
              <a:t>SQL</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tângulo 4"/>
          <p:cNvSpPr>
            <a:spLocks noChangeArrowheads="1"/>
          </p:cNvSpPr>
          <p:nvPr/>
        </p:nvSpPr>
        <p:spPr bwMode="auto">
          <a:xfrm>
            <a:off x="179388" y="836613"/>
            <a:ext cx="8496300" cy="3693319"/>
          </a:xfrm>
          <a:prstGeom prst="rect">
            <a:avLst/>
          </a:prstGeom>
          <a:noFill/>
          <a:ln w="9525">
            <a:noFill/>
            <a:miter lim="800000"/>
            <a:headEnd/>
            <a:tailEnd/>
          </a:ln>
        </p:spPr>
        <p:txBody>
          <a:bodyPr>
            <a:spAutoFit/>
          </a:bodyPr>
          <a:lstStyle/>
          <a:p>
            <a:r>
              <a:rPr lang="pt-BR" sz="2400" b="1" dirty="0">
                <a:latin typeface="Calibri" pitchFamily="34" charset="0"/>
              </a:rPr>
              <a:t>Ações Referenciais (Integridade Referencial)</a:t>
            </a:r>
          </a:p>
          <a:p>
            <a:pPr>
              <a:lnSpc>
                <a:spcPct val="150000"/>
              </a:lnSpc>
            </a:pPr>
            <a:r>
              <a:rPr lang="pt-BR" sz="2000" b="1" u="sng" dirty="0" err="1">
                <a:latin typeface="Calibri" pitchFamily="34" charset="0"/>
              </a:rPr>
              <a:t>Cascade</a:t>
            </a:r>
            <a:r>
              <a:rPr lang="pt-BR" sz="2000" b="1" u="sng" dirty="0">
                <a:latin typeface="Calibri" pitchFamily="34" charset="0"/>
              </a:rPr>
              <a:t> – Criação de ações em cascata</a:t>
            </a:r>
          </a:p>
          <a:p>
            <a:pPr algn="just">
              <a:lnSpc>
                <a:spcPct val="150000"/>
              </a:lnSpc>
            </a:pPr>
            <a:r>
              <a:rPr lang="pt-BR" sz="2000" dirty="0">
                <a:latin typeface="Calibri" pitchFamily="34" charset="0"/>
              </a:rPr>
              <a:t>	Por outro lado, se excluirmos um pedido, esperamos que todos os seus itens também sejam excluídos. Aliás, que sentido teria um item “órfão” de seu pedido ou um dependente de funcionário, sem funcionário?</a:t>
            </a:r>
          </a:p>
          <a:p>
            <a:pPr algn="just">
              <a:lnSpc>
                <a:spcPct val="150000"/>
              </a:lnSpc>
            </a:pPr>
            <a:r>
              <a:rPr lang="pt-BR" sz="2000" dirty="0">
                <a:latin typeface="Calibri" pitchFamily="34" charset="0"/>
              </a:rPr>
              <a:t>	A opção ON UPDATE CASCADE impede que sejam feitas mudanças na chave referenciada caso existam linhas referenciando o valor desta.</a:t>
            </a:r>
          </a:p>
          <a:p>
            <a:pPr algn="just">
              <a:lnSpc>
                <a:spcPct val="150000"/>
              </a:lnSpc>
            </a:pPr>
            <a:r>
              <a:rPr lang="pt-BR" sz="2000" dirty="0">
                <a:latin typeface="Calibri" pitchFamily="34" charset="0"/>
              </a:rPr>
              <a:t>	Podem ser utilizadas as duas cláusulas juntas.</a:t>
            </a:r>
          </a:p>
        </p:txBody>
      </p:sp>
      <p:sp>
        <p:nvSpPr>
          <p:cNvPr id="5" name="CaixaDeTexto 4"/>
          <p:cNvSpPr txBox="1"/>
          <p:nvPr/>
        </p:nvSpPr>
        <p:spPr>
          <a:xfrm>
            <a:off x="0" y="0"/>
            <a:ext cx="4716016" cy="523220"/>
          </a:xfrm>
          <a:prstGeom prst="rect">
            <a:avLst/>
          </a:prstGeom>
          <a:noFill/>
        </p:spPr>
        <p:txBody>
          <a:bodyPr wrap="square" rtlCol="0">
            <a:spAutoFit/>
          </a:bodyPr>
          <a:lstStyle/>
          <a:p>
            <a:r>
              <a:rPr lang="pt-BR" sz="2800" b="1" i="0" dirty="0">
                <a:latin typeface="+mn-lt"/>
              </a:rPr>
              <a:t>SQL</a:t>
            </a:r>
          </a:p>
        </p:txBody>
      </p:sp>
    </p:spTree>
    <p:extLst>
      <p:ext uri="{BB962C8B-B14F-4D97-AF65-F5344CB8AC3E}">
        <p14:creationId xmlns:p14="http://schemas.microsoft.com/office/powerpoint/2010/main" val="31677953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tângulo 4"/>
          <p:cNvSpPr>
            <a:spLocks noChangeArrowheads="1"/>
          </p:cNvSpPr>
          <p:nvPr/>
        </p:nvSpPr>
        <p:spPr bwMode="auto">
          <a:xfrm>
            <a:off x="250825" y="1196975"/>
            <a:ext cx="8424863" cy="3693319"/>
          </a:xfrm>
          <a:prstGeom prst="rect">
            <a:avLst/>
          </a:prstGeom>
          <a:noFill/>
          <a:ln w="9525">
            <a:noFill/>
            <a:miter lim="800000"/>
            <a:headEnd/>
            <a:tailEnd/>
          </a:ln>
        </p:spPr>
        <p:txBody>
          <a:bodyPr>
            <a:spAutoFit/>
          </a:bodyPr>
          <a:lstStyle/>
          <a:p>
            <a:r>
              <a:rPr lang="pt-BR" sz="2400" b="1" dirty="0">
                <a:latin typeface="Calibri" pitchFamily="34" charset="0"/>
              </a:rPr>
              <a:t>Ações Referenciais (Integridade Referencial)</a:t>
            </a:r>
          </a:p>
          <a:p>
            <a:pPr>
              <a:lnSpc>
                <a:spcPct val="150000"/>
              </a:lnSpc>
            </a:pPr>
            <a:r>
              <a:rPr lang="pt-BR" sz="2000" b="1" u="sng" dirty="0" err="1">
                <a:latin typeface="Calibri" pitchFamily="34" charset="0"/>
              </a:rPr>
              <a:t>Restrict</a:t>
            </a:r>
            <a:endParaRPr lang="pt-BR" sz="2000" b="1" u="sng" dirty="0">
              <a:latin typeface="Calibri" pitchFamily="34" charset="0"/>
            </a:endParaRPr>
          </a:p>
          <a:p>
            <a:pPr algn="just">
              <a:lnSpc>
                <a:spcPct val="150000"/>
              </a:lnSpc>
            </a:pPr>
            <a:r>
              <a:rPr lang="pt-BR" sz="2000" dirty="0">
                <a:latin typeface="Calibri" pitchFamily="34" charset="0"/>
              </a:rPr>
              <a:t>	 Opção default, considerados os aspectos de segurança que norteiam a construção de bancos de dados. Esta opção </a:t>
            </a:r>
            <a:r>
              <a:rPr lang="pt-BR" sz="2000" u="sng" dirty="0">
                <a:latin typeface="Calibri" pitchFamily="34" charset="0"/>
              </a:rPr>
              <a:t>não</a:t>
            </a:r>
            <a:r>
              <a:rPr lang="pt-BR" sz="2000" dirty="0">
                <a:latin typeface="Calibri" pitchFamily="34" charset="0"/>
              </a:rPr>
              <a:t> permite a exclusão/alteração na tabela pai de um registro cuja chave primária exista em alguma tabela filha.</a:t>
            </a:r>
          </a:p>
          <a:p>
            <a:pPr algn="just">
              <a:lnSpc>
                <a:spcPct val="150000"/>
              </a:lnSpc>
            </a:pPr>
            <a:r>
              <a:rPr lang="pt-BR" sz="2000" dirty="0">
                <a:latin typeface="Calibri" pitchFamily="34" charset="0"/>
              </a:rPr>
              <a:t>	A verificação é feita antes de executar a instrução de exclusão/alteração.</a:t>
            </a:r>
          </a:p>
          <a:p>
            <a:pPr>
              <a:lnSpc>
                <a:spcPct val="150000"/>
              </a:lnSpc>
            </a:pPr>
            <a:endParaRPr lang="pt-BR" sz="2000" dirty="0">
              <a:latin typeface="Calibri" pitchFamily="34" charset="0"/>
            </a:endParaRPr>
          </a:p>
        </p:txBody>
      </p:sp>
      <p:sp>
        <p:nvSpPr>
          <p:cNvPr id="5" name="CaixaDeTexto 4"/>
          <p:cNvSpPr txBox="1"/>
          <p:nvPr/>
        </p:nvSpPr>
        <p:spPr>
          <a:xfrm>
            <a:off x="0" y="0"/>
            <a:ext cx="4716016" cy="523220"/>
          </a:xfrm>
          <a:prstGeom prst="rect">
            <a:avLst/>
          </a:prstGeom>
          <a:noFill/>
        </p:spPr>
        <p:txBody>
          <a:bodyPr wrap="square" rtlCol="0">
            <a:spAutoFit/>
          </a:bodyPr>
          <a:lstStyle/>
          <a:p>
            <a:r>
              <a:rPr lang="pt-BR" sz="2800" b="1" i="0" dirty="0">
                <a:latin typeface="+mn-lt"/>
              </a:rPr>
              <a:t>SQL</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tângulo 4"/>
          <p:cNvSpPr>
            <a:spLocks noChangeArrowheads="1"/>
          </p:cNvSpPr>
          <p:nvPr/>
        </p:nvSpPr>
        <p:spPr bwMode="auto">
          <a:xfrm>
            <a:off x="250825" y="1196975"/>
            <a:ext cx="8353425" cy="5078413"/>
          </a:xfrm>
          <a:prstGeom prst="rect">
            <a:avLst/>
          </a:prstGeom>
          <a:noFill/>
          <a:ln w="9525">
            <a:noFill/>
            <a:miter lim="800000"/>
            <a:headEnd/>
            <a:tailEnd/>
          </a:ln>
        </p:spPr>
        <p:txBody>
          <a:bodyPr>
            <a:spAutoFit/>
          </a:bodyPr>
          <a:lstStyle/>
          <a:p>
            <a:r>
              <a:rPr lang="pt-BR" sz="2400" b="1" dirty="0">
                <a:latin typeface="Calibri" pitchFamily="34" charset="0"/>
              </a:rPr>
              <a:t>Ações Referenciais (Integridade Referencial)</a:t>
            </a:r>
          </a:p>
          <a:p>
            <a:pPr>
              <a:lnSpc>
                <a:spcPct val="150000"/>
              </a:lnSpc>
            </a:pPr>
            <a:r>
              <a:rPr lang="pt-BR" sz="2000" b="1" u="sng" dirty="0">
                <a:latin typeface="Calibri" pitchFamily="34" charset="0"/>
              </a:rPr>
              <a:t>No </a:t>
            </a:r>
            <a:r>
              <a:rPr lang="pt-BR" sz="2000" b="1" u="sng" dirty="0" err="1">
                <a:latin typeface="Calibri" pitchFamily="34" charset="0"/>
              </a:rPr>
              <a:t>Action</a:t>
            </a:r>
            <a:r>
              <a:rPr lang="pt-BR" sz="2000" b="1" u="sng" dirty="0">
                <a:latin typeface="Calibri" pitchFamily="34" charset="0"/>
              </a:rPr>
              <a:t> </a:t>
            </a:r>
          </a:p>
          <a:p>
            <a:pPr algn="just">
              <a:lnSpc>
                <a:spcPct val="150000"/>
              </a:lnSpc>
            </a:pPr>
            <a:r>
              <a:rPr lang="pt-BR" sz="2000" dirty="0">
                <a:latin typeface="Calibri" pitchFamily="34" charset="0"/>
              </a:rPr>
              <a:t>	 Esta opção </a:t>
            </a:r>
            <a:r>
              <a:rPr lang="pt-BR" sz="2000" u="sng" dirty="0">
                <a:latin typeface="Calibri" pitchFamily="34" charset="0"/>
              </a:rPr>
              <a:t>não</a:t>
            </a:r>
            <a:r>
              <a:rPr lang="pt-BR" sz="2000" dirty="0">
                <a:latin typeface="Calibri" pitchFamily="34" charset="0"/>
              </a:rPr>
              <a:t> permite a exclusão/alteração na tabela pai de um registro cuja chave primária exista em alguma tabela filha.</a:t>
            </a:r>
          </a:p>
          <a:p>
            <a:pPr algn="just">
              <a:lnSpc>
                <a:spcPct val="150000"/>
              </a:lnSpc>
            </a:pPr>
            <a:r>
              <a:rPr lang="pt-BR" sz="2000" dirty="0">
                <a:latin typeface="Calibri" pitchFamily="34" charset="0"/>
              </a:rPr>
              <a:t>	A verificação é feita após a execução da instrução de exclusão/alteração.  Se a regra de atualização for NO ACTION, serão verificadas as tabelas dependentes com relação às restrições de chave estrangeira após todas as exclusões terem sido executadas, mas antes dos gatilhos serem executados. Se alguma linha de tabela dependente violar a restrição de chave estrangeira, a instrução será rejeitada. É uma situação raramente verificável.</a:t>
            </a:r>
          </a:p>
          <a:p>
            <a:pPr>
              <a:lnSpc>
                <a:spcPct val="150000"/>
              </a:lnSpc>
            </a:pPr>
            <a:endParaRPr lang="pt-BR" sz="2000" dirty="0">
              <a:latin typeface="Calibri" pitchFamily="34" charset="0"/>
            </a:endParaRPr>
          </a:p>
        </p:txBody>
      </p:sp>
      <p:sp>
        <p:nvSpPr>
          <p:cNvPr id="5" name="CaixaDeTexto 4"/>
          <p:cNvSpPr txBox="1"/>
          <p:nvPr/>
        </p:nvSpPr>
        <p:spPr>
          <a:xfrm>
            <a:off x="0" y="0"/>
            <a:ext cx="4716016" cy="523220"/>
          </a:xfrm>
          <a:prstGeom prst="rect">
            <a:avLst/>
          </a:prstGeom>
          <a:noFill/>
        </p:spPr>
        <p:txBody>
          <a:bodyPr wrap="square" rtlCol="0">
            <a:spAutoFit/>
          </a:bodyPr>
          <a:lstStyle/>
          <a:p>
            <a:r>
              <a:rPr lang="pt-BR" sz="2800" b="1" i="0" dirty="0">
                <a:latin typeface="+mn-lt"/>
              </a:rPr>
              <a:t>SQL</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251519" y="980728"/>
            <a:ext cx="8713093" cy="5940891"/>
          </a:xfrm>
          <a:prstGeom prst="rect">
            <a:avLst/>
          </a:prstGeom>
        </p:spPr>
        <p:txBody>
          <a:bodyPr wrap="square">
            <a:spAutoFit/>
          </a:bodyPr>
          <a:lstStyle/>
          <a:p>
            <a:pPr fontAlgn="auto">
              <a:spcBef>
                <a:spcPts val="0"/>
              </a:spcBef>
              <a:spcAft>
                <a:spcPts val="0"/>
              </a:spcAft>
              <a:defRPr/>
            </a:pPr>
            <a:r>
              <a:rPr lang="pt-BR" sz="2400" b="1" dirty="0">
                <a:latin typeface="+mn-lt"/>
                <a:cs typeface="+mn-cs"/>
              </a:rPr>
              <a:t>Ações Referenciais (Integridade Referencial)</a:t>
            </a:r>
          </a:p>
          <a:p>
            <a:pPr fontAlgn="auto">
              <a:spcBef>
                <a:spcPts val="0"/>
              </a:spcBef>
              <a:spcAft>
                <a:spcPts val="0"/>
              </a:spcAft>
              <a:defRPr/>
            </a:pPr>
            <a:endParaRPr lang="pt-BR" sz="2400" b="1" dirty="0">
              <a:latin typeface="+mn-lt"/>
              <a:cs typeface="+mn-cs"/>
            </a:endParaRPr>
          </a:p>
          <a:p>
            <a:pPr marL="285750" indent="-285750" fontAlgn="auto">
              <a:lnSpc>
                <a:spcPct val="150000"/>
              </a:lnSpc>
              <a:spcBef>
                <a:spcPct val="30000"/>
              </a:spcBef>
              <a:spcAft>
                <a:spcPts val="0"/>
              </a:spcAft>
              <a:buClr>
                <a:schemeClr val="bg2"/>
              </a:buClr>
              <a:buFont typeface="Wingdings" pitchFamily="2" charset="2"/>
              <a:buNone/>
              <a:defRPr/>
            </a:pPr>
            <a:r>
              <a:rPr lang="pt-BR" sz="2000" b="1" dirty="0">
                <a:latin typeface="+mn-lt"/>
                <a:cs typeface="+mn-cs"/>
              </a:rPr>
              <a:t>SET NULL –</a:t>
            </a:r>
            <a:r>
              <a:rPr lang="pt-BR" sz="2000" dirty="0">
                <a:latin typeface="+mn-lt"/>
                <a:cs typeface="+mn-cs"/>
              </a:rPr>
              <a:t> Altera o conteúdo da coluna (chave estrangeira) para nulo, perdendo a referência, sem deixar  valores inconsistentes. Caso a coluna correspondente a chave estrangeira permita nulos. Raríssimas são os casos onde essa situação ocorre.</a:t>
            </a:r>
          </a:p>
          <a:p>
            <a:pPr marL="285750" indent="-285750" fontAlgn="auto">
              <a:lnSpc>
                <a:spcPct val="150000"/>
              </a:lnSpc>
              <a:spcBef>
                <a:spcPct val="30000"/>
              </a:spcBef>
              <a:spcAft>
                <a:spcPts val="0"/>
              </a:spcAft>
              <a:buClr>
                <a:schemeClr val="bg2"/>
              </a:buClr>
              <a:buFont typeface="Wingdings" pitchFamily="2" charset="2"/>
              <a:buNone/>
              <a:defRPr/>
            </a:pPr>
            <a:endParaRPr lang="pt-BR" sz="2000" dirty="0">
              <a:latin typeface="+mn-lt"/>
              <a:cs typeface="+mn-cs"/>
            </a:endParaRPr>
          </a:p>
          <a:p>
            <a:pPr marL="285750" indent="-285750" fontAlgn="auto">
              <a:lnSpc>
                <a:spcPct val="150000"/>
              </a:lnSpc>
              <a:spcBef>
                <a:spcPct val="30000"/>
              </a:spcBef>
              <a:spcAft>
                <a:spcPts val="0"/>
              </a:spcAft>
              <a:buClr>
                <a:schemeClr val="bg2"/>
              </a:buClr>
              <a:buFont typeface="Wingdings" pitchFamily="2" charset="2"/>
              <a:buNone/>
              <a:defRPr/>
            </a:pPr>
            <a:r>
              <a:rPr lang="pt-BR" sz="2000" b="1" dirty="0">
                <a:latin typeface="+mn-lt"/>
                <a:cs typeface="+mn-cs"/>
              </a:rPr>
              <a:t>SET DEFAULT – </a:t>
            </a:r>
            <a:r>
              <a:rPr lang="pt-BR" sz="2000" dirty="0">
                <a:latin typeface="+mn-lt"/>
                <a:cs typeface="+mn-cs"/>
              </a:rPr>
              <a:t>Altera o conteúdo da coluna (chave estrangeira) para o valor especificado na cláusula default se houver. Situação bastante observável, em situações, por exemplo, em que um vendedor é substituído por outro, que “carrega” toda a carteira de clientes de seu antecessor.</a:t>
            </a:r>
            <a:endParaRPr lang="pt-BR" sz="2000" dirty="0">
              <a:latin typeface="+mn-lt"/>
              <a:ea typeface="Arial Unicode MS" pitchFamily="34" charset="-128"/>
              <a:cs typeface="Arial Unicode MS" pitchFamily="34" charset="-128"/>
              <a:sym typeface="Wingdings" pitchFamily="2" charset="2"/>
            </a:endParaRPr>
          </a:p>
          <a:p>
            <a:pPr fontAlgn="auto">
              <a:lnSpc>
                <a:spcPct val="150000"/>
              </a:lnSpc>
              <a:spcBef>
                <a:spcPts val="0"/>
              </a:spcBef>
              <a:spcAft>
                <a:spcPts val="0"/>
              </a:spcAft>
              <a:defRPr/>
            </a:pPr>
            <a:endParaRPr lang="pt-BR" sz="2000" dirty="0">
              <a:latin typeface="+mn-lt"/>
              <a:cs typeface="+mn-cs"/>
            </a:endParaRPr>
          </a:p>
        </p:txBody>
      </p:sp>
      <p:sp>
        <p:nvSpPr>
          <p:cNvPr id="6" name="CaixaDeTexto 5"/>
          <p:cNvSpPr txBox="1"/>
          <p:nvPr/>
        </p:nvSpPr>
        <p:spPr>
          <a:xfrm>
            <a:off x="0" y="0"/>
            <a:ext cx="4716016" cy="523220"/>
          </a:xfrm>
          <a:prstGeom prst="rect">
            <a:avLst/>
          </a:prstGeom>
          <a:noFill/>
        </p:spPr>
        <p:txBody>
          <a:bodyPr wrap="square" rtlCol="0">
            <a:spAutoFit/>
          </a:bodyPr>
          <a:lstStyle/>
          <a:p>
            <a:r>
              <a:rPr lang="pt-BR" sz="2800" b="1" i="0" dirty="0">
                <a:latin typeface="+mn-lt"/>
              </a:rPr>
              <a:t>SQL</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tângulo 4"/>
          <p:cNvSpPr>
            <a:spLocks noChangeArrowheads="1"/>
          </p:cNvSpPr>
          <p:nvPr/>
        </p:nvSpPr>
        <p:spPr bwMode="auto">
          <a:xfrm>
            <a:off x="250825" y="1125538"/>
            <a:ext cx="8497888" cy="4597400"/>
          </a:xfrm>
          <a:prstGeom prst="rect">
            <a:avLst/>
          </a:prstGeom>
          <a:noFill/>
          <a:ln w="9525">
            <a:noFill/>
            <a:miter lim="800000"/>
            <a:headEnd/>
            <a:tailEnd/>
          </a:ln>
        </p:spPr>
        <p:txBody>
          <a:bodyPr>
            <a:spAutoFit/>
          </a:bodyPr>
          <a:lstStyle/>
          <a:p>
            <a:pPr marL="285750" indent="-285750">
              <a:lnSpc>
                <a:spcPct val="90000"/>
              </a:lnSpc>
              <a:spcBef>
                <a:spcPct val="30000"/>
              </a:spcBef>
              <a:buClr>
                <a:schemeClr val="bg2"/>
              </a:buClr>
              <a:buFont typeface="Wingdings" pitchFamily="2" charset="2"/>
              <a:buNone/>
            </a:pPr>
            <a:r>
              <a:rPr lang="pt-BR" sz="2400" b="1" dirty="0">
                <a:latin typeface="Calibri" pitchFamily="34" charset="0"/>
              </a:rPr>
              <a:t>Transformação do Modelo para SQL - Comando ALTER TABLE</a:t>
            </a:r>
          </a:p>
          <a:p>
            <a:pPr marL="285750" indent="-285750" algn="just">
              <a:lnSpc>
                <a:spcPct val="150000"/>
              </a:lnSpc>
              <a:spcBef>
                <a:spcPct val="30000"/>
              </a:spcBef>
              <a:buClr>
                <a:schemeClr val="bg2"/>
              </a:buClr>
              <a:buFont typeface="Wingdings" pitchFamily="2" charset="2"/>
              <a:buNone/>
            </a:pPr>
            <a:r>
              <a:rPr lang="pt-BR" sz="2000" dirty="0">
                <a:latin typeface="Calibri" pitchFamily="34" charset="0"/>
              </a:rPr>
              <a:t>	Alterar a estrutura de uma tabela acrescentando, alterando, retirando e alterando nomes, formatos das colunas e a integridade referencial definidas em uma determinada tabela.</a:t>
            </a:r>
          </a:p>
          <a:p>
            <a:pPr marL="285750" indent="-285750" algn="just">
              <a:lnSpc>
                <a:spcPct val="150000"/>
              </a:lnSpc>
              <a:spcBef>
                <a:spcPct val="30000"/>
              </a:spcBef>
              <a:buClr>
                <a:schemeClr val="bg2"/>
              </a:buClr>
              <a:buFont typeface="Wingdings" pitchFamily="2" charset="2"/>
              <a:buNone/>
            </a:pPr>
            <a:r>
              <a:rPr lang="pt-BR" sz="2000" dirty="0">
                <a:latin typeface="Calibri" pitchFamily="34" charset="0"/>
              </a:rPr>
              <a:t>	</a:t>
            </a:r>
            <a:r>
              <a:rPr lang="pt-BR" sz="2000" b="1" dirty="0" err="1">
                <a:latin typeface="Calibri" pitchFamily="34" charset="0"/>
              </a:rPr>
              <a:t>Síntaxe</a:t>
            </a:r>
            <a:r>
              <a:rPr lang="pt-BR" sz="2000" b="1" dirty="0">
                <a:latin typeface="Calibri" pitchFamily="34" charset="0"/>
              </a:rPr>
              <a:t>:</a:t>
            </a:r>
          </a:p>
          <a:p>
            <a:pPr marL="285750" indent="-285750" algn="just">
              <a:lnSpc>
                <a:spcPct val="90000"/>
              </a:lnSpc>
              <a:spcBef>
                <a:spcPct val="30000"/>
              </a:spcBef>
              <a:buClr>
                <a:schemeClr val="bg2"/>
              </a:buClr>
              <a:buFont typeface="Wingdings" pitchFamily="2" charset="2"/>
              <a:buNone/>
            </a:pPr>
            <a:r>
              <a:rPr lang="pt-BR" sz="2000" dirty="0">
                <a:latin typeface="Courier New" pitchFamily="49" charset="0"/>
              </a:rPr>
              <a:t>		</a:t>
            </a:r>
            <a:r>
              <a:rPr lang="pt-BR" sz="1600" dirty="0">
                <a:latin typeface="Courier New" pitchFamily="49" charset="0"/>
              </a:rPr>
              <a:t>ALTER TABLE &lt;nome-tabela&gt;</a:t>
            </a:r>
          </a:p>
          <a:p>
            <a:pPr marL="285750" indent="-285750" algn="just">
              <a:lnSpc>
                <a:spcPct val="90000"/>
              </a:lnSpc>
              <a:spcBef>
                <a:spcPct val="30000"/>
              </a:spcBef>
              <a:buClr>
                <a:schemeClr val="bg2"/>
              </a:buClr>
              <a:buFont typeface="Wingdings" pitchFamily="2" charset="2"/>
              <a:buNone/>
            </a:pPr>
            <a:r>
              <a:rPr lang="pt-BR" sz="1600" dirty="0">
                <a:latin typeface="Courier New" pitchFamily="49" charset="0"/>
              </a:rPr>
              <a:t>		DROP COLUMN &lt;nome-coluna&gt;</a:t>
            </a:r>
          </a:p>
          <a:p>
            <a:pPr marL="285750" indent="-285750" algn="just">
              <a:lnSpc>
                <a:spcPct val="90000"/>
              </a:lnSpc>
              <a:spcBef>
                <a:spcPct val="30000"/>
              </a:spcBef>
              <a:buClr>
                <a:schemeClr val="bg2"/>
              </a:buClr>
              <a:buFont typeface="Wingdings" pitchFamily="2" charset="2"/>
              <a:buNone/>
            </a:pPr>
            <a:r>
              <a:rPr lang="pt-BR" sz="1600" dirty="0">
                <a:latin typeface="Courier New" pitchFamily="49" charset="0"/>
              </a:rPr>
              <a:t>		ADD 	&lt;nome-coluna&gt; &lt;tipo-do-dado&gt; [NOT NULL]</a:t>
            </a:r>
          </a:p>
          <a:p>
            <a:pPr marL="285750" indent="-285750" algn="just">
              <a:lnSpc>
                <a:spcPct val="90000"/>
              </a:lnSpc>
              <a:spcBef>
                <a:spcPct val="30000"/>
              </a:spcBef>
              <a:buClr>
                <a:schemeClr val="bg2"/>
              </a:buClr>
              <a:buFont typeface="Wingdings" pitchFamily="2" charset="2"/>
              <a:buNone/>
            </a:pPr>
            <a:r>
              <a:rPr lang="pt-BR" sz="1600" dirty="0">
                <a:latin typeface="Courier New" pitchFamily="49" charset="0"/>
              </a:rPr>
              <a:t>					            [NOT NULL WITH DEFAULT] </a:t>
            </a:r>
          </a:p>
          <a:p>
            <a:pPr marL="285750" indent="-285750" algn="just">
              <a:lnSpc>
                <a:spcPct val="90000"/>
              </a:lnSpc>
              <a:spcBef>
                <a:spcPct val="30000"/>
              </a:spcBef>
              <a:buClr>
                <a:schemeClr val="bg2"/>
              </a:buClr>
              <a:buFont typeface="Wingdings" pitchFamily="2" charset="2"/>
              <a:buNone/>
            </a:pPr>
            <a:r>
              <a:rPr lang="pt-BR" sz="1600" dirty="0">
                <a:latin typeface="Courier New" pitchFamily="49" charset="0"/>
              </a:rPr>
              <a:t>		RENAME &lt;nome-coluna&gt; &lt;novo-nome-coluna&gt;</a:t>
            </a:r>
          </a:p>
          <a:p>
            <a:pPr marL="285750" indent="-285750" algn="just">
              <a:lnSpc>
                <a:spcPct val="90000"/>
              </a:lnSpc>
              <a:spcBef>
                <a:spcPct val="30000"/>
              </a:spcBef>
              <a:buClr>
                <a:schemeClr val="bg2"/>
              </a:buClr>
              <a:buFont typeface="Wingdings" pitchFamily="2" charset="2"/>
              <a:buNone/>
            </a:pPr>
            <a:r>
              <a:rPr lang="pt-BR" sz="1600" dirty="0">
                <a:latin typeface="Courier New" pitchFamily="49" charset="0"/>
              </a:rPr>
              <a:t>		MODIFY &lt;nome-coluna&gt; &lt;tipo-do-dado&gt; [NULL]</a:t>
            </a:r>
          </a:p>
          <a:p>
            <a:pPr marL="285750" indent="-285750" algn="just">
              <a:lnSpc>
                <a:spcPct val="90000"/>
              </a:lnSpc>
              <a:spcBef>
                <a:spcPct val="30000"/>
              </a:spcBef>
              <a:buClr>
                <a:schemeClr val="bg2"/>
              </a:buClr>
              <a:buFont typeface="Wingdings" pitchFamily="2" charset="2"/>
              <a:buNone/>
            </a:pPr>
            <a:r>
              <a:rPr lang="pt-BR" sz="1600" dirty="0">
                <a:latin typeface="Courier New" pitchFamily="49" charset="0"/>
              </a:rPr>
              <a:t>						  </a:t>
            </a:r>
            <a:r>
              <a:rPr lang="en-US" sz="1600" dirty="0">
                <a:latin typeface="Courier New" pitchFamily="49" charset="0"/>
              </a:rPr>
              <a:t>[NOT NULL]</a:t>
            </a:r>
            <a:endParaRPr lang="pt-BR" sz="2000" b="1" dirty="0">
              <a:latin typeface="Calibri" pitchFamily="34" charset="0"/>
            </a:endParaRPr>
          </a:p>
        </p:txBody>
      </p:sp>
      <p:sp>
        <p:nvSpPr>
          <p:cNvPr id="4" name="CaixaDeTexto 3"/>
          <p:cNvSpPr txBox="1"/>
          <p:nvPr/>
        </p:nvSpPr>
        <p:spPr>
          <a:xfrm>
            <a:off x="0" y="0"/>
            <a:ext cx="4716016" cy="523220"/>
          </a:xfrm>
          <a:prstGeom prst="rect">
            <a:avLst/>
          </a:prstGeom>
          <a:noFill/>
        </p:spPr>
        <p:txBody>
          <a:bodyPr wrap="square" rtlCol="0">
            <a:spAutoFit/>
          </a:bodyPr>
          <a:lstStyle/>
          <a:p>
            <a:r>
              <a:rPr lang="pt-BR" sz="2800" b="1" i="0" dirty="0">
                <a:latin typeface="+mn-lt"/>
              </a:rPr>
              <a:t>SQL</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250825" y="1125538"/>
            <a:ext cx="8497888" cy="4745037"/>
          </a:xfrm>
          <a:prstGeom prst="rect">
            <a:avLst/>
          </a:prstGeom>
        </p:spPr>
        <p:txBody>
          <a:bodyPr>
            <a:spAutoFit/>
          </a:bodyPr>
          <a:lstStyle/>
          <a:p>
            <a:pPr marL="285750" indent="-285750" fontAlgn="auto">
              <a:lnSpc>
                <a:spcPct val="90000"/>
              </a:lnSpc>
              <a:spcBef>
                <a:spcPct val="30000"/>
              </a:spcBef>
              <a:spcAft>
                <a:spcPts val="0"/>
              </a:spcAft>
              <a:buClr>
                <a:schemeClr val="bg2"/>
              </a:buClr>
              <a:buFont typeface="Wingdings" pitchFamily="2" charset="2"/>
              <a:buNone/>
              <a:defRPr/>
            </a:pPr>
            <a:r>
              <a:rPr lang="pt-BR" sz="2400" b="1" dirty="0">
                <a:latin typeface="+mn-lt"/>
                <a:cs typeface="+mn-cs"/>
              </a:rPr>
              <a:t>Transformação do Modelo para SQL - Comando ALTER TABLE</a:t>
            </a:r>
          </a:p>
          <a:p>
            <a:pPr marL="285750" indent="-285750" fontAlgn="auto">
              <a:lnSpc>
                <a:spcPct val="90000"/>
              </a:lnSpc>
              <a:spcBef>
                <a:spcPct val="30000"/>
              </a:spcBef>
              <a:spcAft>
                <a:spcPts val="0"/>
              </a:spcAft>
              <a:buClr>
                <a:schemeClr val="bg2"/>
              </a:buClr>
              <a:buFont typeface="Wingdings" pitchFamily="2" charset="2"/>
              <a:buNone/>
              <a:defRPr/>
            </a:pPr>
            <a:r>
              <a:rPr lang="pt-BR" sz="2400" b="1" dirty="0">
                <a:latin typeface="+mn-lt"/>
                <a:cs typeface="+mn-cs"/>
              </a:rPr>
              <a:t>Exemplos</a:t>
            </a:r>
            <a:endParaRPr lang="pt-BR" sz="2800" dirty="0">
              <a:latin typeface="+mn-lt"/>
              <a:cs typeface="+mn-cs"/>
            </a:endParaRPr>
          </a:p>
          <a:p>
            <a:pPr marL="285750" indent="-285750" fontAlgn="auto">
              <a:lnSpc>
                <a:spcPct val="90000"/>
              </a:lnSpc>
              <a:spcBef>
                <a:spcPct val="30000"/>
              </a:spcBef>
              <a:spcAft>
                <a:spcPts val="0"/>
              </a:spcAft>
              <a:buClr>
                <a:schemeClr val="bg2"/>
              </a:buClr>
              <a:buFont typeface="Wingdings" pitchFamily="2" charset="2"/>
              <a:buNone/>
              <a:defRPr/>
            </a:pPr>
            <a:r>
              <a:rPr lang="pt-BR" sz="2000" b="1" dirty="0">
                <a:latin typeface="+mn-lt"/>
                <a:cs typeface="+mn-cs"/>
              </a:rPr>
              <a:t>Adicionando colunas</a:t>
            </a:r>
          </a:p>
          <a:p>
            <a:pPr marL="285750" indent="-285750" fontAlgn="auto">
              <a:lnSpc>
                <a:spcPct val="90000"/>
              </a:lnSpc>
              <a:spcBef>
                <a:spcPct val="30000"/>
              </a:spcBef>
              <a:spcAft>
                <a:spcPts val="0"/>
              </a:spcAft>
              <a:buClr>
                <a:schemeClr val="bg2"/>
              </a:buClr>
              <a:buFont typeface="Wingdings" pitchFamily="2" charset="2"/>
              <a:buNone/>
              <a:defRPr/>
            </a:pPr>
            <a:r>
              <a:rPr lang="pt-BR" sz="2000" dirty="0">
                <a:latin typeface="+mn-lt"/>
                <a:cs typeface="+mn-cs"/>
              </a:rPr>
              <a:t>	</a:t>
            </a:r>
            <a:r>
              <a:rPr lang="pt-BR" sz="2000" dirty="0">
                <a:latin typeface="Courier New" pitchFamily="49" charset="0"/>
                <a:cs typeface="Courier New" pitchFamily="49" charset="0"/>
              </a:rPr>
              <a:t>ALTER TABLE Cliente ADD email VARCHAR2(80) UNIQUE;</a:t>
            </a:r>
          </a:p>
          <a:p>
            <a:pPr marL="285750" indent="-285750" fontAlgn="auto">
              <a:lnSpc>
                <a:spcPct val="90000"/>
              </a:lnSpc>
              <a:spcBef>
                <a:spcPct val="30000"/>
              </a:spcBef>
              <a:spcAft>
                <a:spcPts val="0"/>
              </a:spcAft>
              <a:buClr>
                <a:schemeClr val="bg2"/>
              </a:buClr>
              <a:buFont typeface="Wingdings" pitchFamily="2" charset="2"/>
              <a:buNone/>
              <a:defRPr/>
            </a:pPr>
            <a:endParaRPr lang="pt-BR" sz="2000" dirty="0">
              <a:latin typeface="+mn-lt"/>
              <a:cs typeface="+mn-cs"/>
            </a:endParaRPr>
          </a:p>
          <a:p>
            <a:pPr marL="285750" indent="-285750" fontAlgn="auto">
              <a:lnSpc>
                <a:spcPct val="90000"/>
              </a:lnSpc>
              <a:spcBef>
                <a:spcPct val="30000"/>
              </a:spcBef>
              <a:spcAft>
                <a:spcPts val="0"/>
              </a:spcAft>
              <a:buClr>
                <a:schemeClr val="bg2"/>
              </a:buClr>
              <a:defRPr/>
            </a:pPr>
            <a:r>
              <a:rPr lang="pt-BR" sz="2000" b="1" dirty="0">
                <a:latin typeface="+mn-lt"/>
                <a:cs typeface="+mn-cs"/>
              </a:rPr>
              <a:t>Adicionando restrições (</a:t>
            </a:r>
            <a:r>
              <a:rPr lang="pt-BR" sz="2000" b="1" dirty="0" err="1">
                <a:latin typeface="+mn-lt"/>
                <a:cs typeface="+mn-cs"/>
              </a:rPr>
              <a:t>constraints</a:t>
            </a:r>
            <a:r>
              <a:rPr lang="pt-BR" sz="2000" b="1" dirty="0">
                <a:latin typeface="+mn-lt"/>
                <a:cs typeface="+mn-cs"/>
              </a:rPr>
              <a:t>)</a:t>
            </a:r>
          </a:p>
          <a:p>
            <a:pPr marL="285750" indent="-285750" fontAlgn="auto">
              <a:lnSpc>
                <a:spcPct val="90000"/>
              </a:lnSpc>
              <a:spcBef>
                <a:spcPct val="30000"/>
              </a:spcBef>
              <a:spcAft>
                <a:spcPts val="0"/>
              </a:spcAft>
              <a:buClr>
                <a:schemeClr val="bg2"/>
              </a:buClr>
              <a:buFont typeface="Wingdings" pitchFamily="2" charset="2"/>
              <a:buNone/>
              <a:defRPr/>
            </a:pPr>
            <a:r>
              <a:rPr lang="pt-BR" sz="2000" dirty="0">
                <a:latin typeface="+mn-lt"/>
                <a:cs typeface="+mn-cs"/>
              </a:rPr>
              <a:t>	</a:t>
            </a:r>
            <a:r>
              <a:rPr lang="pt-BR" sz="2000" dirty="0">
                <a:latin typeface="Courier New" pitchFamily="49" charset="0"/>
                <a:cs typeface="Courier New" pitchFamily="49" charset="0"/>
              </a:rPr>
              <a:t>ALTER TABLE Cliente ADD PRIMARY KEY(CDCLIENTE);</a:t>
            </a:r>
          </a:p>
          <a:p>
            <a:pPr marL="285750" indent="-285750" fontAlgn="auto">
              <a:lnSpc>
                <a:spcPct val="90000"/>
              </a:lnSpc>
              <a:spcBef>
                <a:spcPct val="30000"/>
              </a:spcBef>
              <a:spcAft>
                <a:spcPts val="0"/>
              </a:spcAft>
              <a:buClr>
                <a:schemeClr val="bg2"/>
              </a:buClr>
              <a:buFont typeface="Wingdings" pitchFamily="2" charset="2"/>
              <a:buNone/>
              <a:defRPr/>
            </a:pPr>
            <a:endParaRPr lang="pt-BR" sz="2000" dirty="0">
              <a:latin typeface="+mn-lt"/>
              <a:cs typeface="+mn-cs"/>
            </a:endParaRPr>
          </a:p>
          <a:p>
            <a:pPr marL="285750" indent="-285750" fontAlgn="auto">
              <a:lnSpc>
                <a:spcPct val="90000"/>
              </a:lnSpc>
              <a:spcBef>
                <a:spcPct val="30000"/>
              </a:spcBef>
              <a:spcAft>
                <a:spcPts val="0"/>
              </a:spcAft>
              <a:buClr>
                <a:schemeClr val="bg2"/>
              </a:buClr>
              <a:buFont typeface="Wingdings" pitchFamily="2" charset="2"/>
              <a:buNone/>
              <a:defRPr/>
            </a:pPr>
            <a:r>
              <a:rPr lang="pt-BR" sz="2000" b="1" dirty="0">
                <a:latin typeface="+mn-lt"/>
                <a:cs typeface="+mn-cs"/>
              </a:rPr>
              <a:t>Modificando colunas</a:t>
            </a:r>
          </a:p>
          <a:p>
            <a:pPr marL="285750" indent="-285750" fontAlgn="auto">
              <a:lnSpc>
                <a:spcPct val="90000"/>
              </a:lnSpc>
              <a:spcBef>
                <a:spcPct val="30000"/>
              </a:spcBef>
              <a:spcAft>
                <a:spcPts val="0"/>
              </a:spcAft>
              <a:buClr>
                <a:schemeClr val="bg2"/>
              </a:buClr>
              <a:buFont typeface="Wingdings" pitchFamily="2" charset="2"/>
              <a:buNone/>
              <a:defRPr/>
            </a:pPr>
            <a:r>
              <a:rPr lang="pt-BR" sz="2000" dirty="0">
                <a:latin typeface="+mn-lt"/>
                <a:cs typeface="+mn-cs"/>
              </a:rPr>
              <a:t>	</a:t>
            </a:r>
            <a:r>
              <a:rPr lang="pt-BR" dirty="0">
                <a:latin typeface="Courier New" pitchFamily="49" charset="0"/>
                <a:cs typeface="Courier New" pitchFamily="49" charset="0"/>
              </a:rPr>
              <a:t>ALTER TABLE Cliente MODIFY email varchar2(100) NOT NULL;</a:t>
            </a:r>
          </a:p>
          <a:p>
            <a:pPr marL="285750" indent="-285750" fontAlgn="auto">
              <a:lnSpc>
                <a:spcPct val="90000"/>
              </a:lnSpc>
              <a:spcBef>
                <a:spcPct val="30000"/>
              </a:spcBef>
              <a:spcAft>
                <a:spcPts val="0"/>
              </a:spcAft>
              <a:buClr>
                <a:schemeClr val="bg2"/>
              </a:buClr>
              <a:buFont typeface="Wingdings" pitchFamily="2" charset="2"/>
              <a:buNone/>
              <a:defRPr/>
            </a:pPr>
            <a:endParaRPr lang="pt-BR" sz="2000" dirty="0">
              <a:latin typeface="+mn-lt"/>
              <a:cs typeface="+mn-cs"/>
            </a:endParaRPr>
          </a:p>
          <a:p>
            <a:pPr marL="285750" indent="-285750" algn="just" fontAlgn="auto">
              <a:lnSpc>
                <a:spcPct val="150000"/>
              </a:lnSpc>
              <a:spcBef>
                <a:spcPct val="30000"/>
              </a:spcBef>
              <a:spcAft>
                <a:spcPts val="0"/>
              </a:spcAft>
              <a:buClr>
                <a:schemeClr val="bg2"/>
              </a:buClr>
              <a:buFont typeface="Wingdings" pitchFamily="2" charset="2"/>
              <a:buNone/>
              <a:defRPr/>
            </a:pPr>
            <a:endParaRPr lang="pt-BR" sz="2000" b="1" dirty="0">
              <a:latin typeface="+mn-lt"/>
              <a:cs typeface="+mn-cs"/>
            </a:endParaRPr>
          </a:p>
        </p:txBody>
      </p:sp>
      <p:sp>
        <p:nvSpPr>
          <p:cNvPr id="4" name="CaixaDeTexto 3"/>
          <p:cNvSpPr txBox="1"/>
          <p:nvPr/>
        </p:nvSpPr>
        <p:spPr>
          <a:xfrm>
            <a:off x="0" y="0"/>
            <a:ext cx="4716016" cy="523220"/>
          </a:xfrm>
          <a:prstGeom prst="rect">
            <a:avLst/>
          </a:prstGeom>
          <a:noFill/>
        </p:spPr>
        <p:txBody>
          <a:bodyPr wrap="square" rtlCol="0">
            <a:spAutoFit/>
          </a:bodyPr>
          <a:lstStyle/>
          <a:p>
            <a:r>
              <a:rPr lang="pt-BR" sz="2800" b="1" i="0" dirty="0">
                <a:latin typeface="+mn-lt"/>
              </a:rPr>
              <a:t>SQL</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250825" y="1125538"/>
            <a:ext cx="8497888" cy="4652962"/>
          </a:xfrm>
          <a:prstGeom prst="rect">
            <a:avLst/>
          </a:prstGeom>
        </p:spPr>
        <p:txBody>
          <a:bodyPr>
            <a:spAutoFit/>
          </a:bodyPr>
          <a:lstStyle/>
          <a:p>
            <a:pPr marL="285750" indent="-285750" fontAlgn="auto">
              <a:lnSpc>
                <a:spcPct val="90000"/>
              </a:lnSpc>
              <a:spcBef>
                <a:spcPct val="30000"/>
              </a:spcBef>
              <a:spcAft>
                <a:spcPts val="0"/>
              </a:spcAft>
              <a:buClr>
                <a:schemeClr val="bg2"/>
              </a:buClr>
              <a:buFont typeface="Wingdings" pitchFamily="2" charset="2"/>
              <a:buNone/>
              <a:defRPr/>
            </a:pPr>
            <a:r>
              <a:rPr lang="pt-BR" sz="2400" b="1" dirty="0">
                <a:latin typeface="+mn-lt"/>
                <a:cs typeface="+mn-cs"/>
              </a:rPr>
              <a:t>Transformação do Modelo para SQL - Comando ALTER TABLE</a:t>
            </a:r>
          </a:p>
          <a:p>
            <a:pPr marL="285750" indent="-285750" fontAlgn="auto">
              <a:lnSpc>
                <a:spcPct val="90000"/>
              </a:lnSpc>
              <a:spcBef>
                <a:spcPct val="30000"/>
              </a:spcBef>
              <a:spcAft>
                <a:spcPts val="0"/>
              </a:spcAft>
              <a:buClr>
                <a:schemeClr val="bg2"/>
              </a:buClr>
              <a:buFont typeface="Wingdings" pitchFamily="2" charset="2"/>
              <a:buNone/>
              <a:defRPr/>
            </a:pPr>
            <a:r>
              <a:rPr lang="pt-BR" sz="2400" b="1" dirty="0">
                <a:latin typeface="+mn-lt"/>
                <a:cs typeface="+mn-cs"/>
              </a:rPr>
              <a:t>Exemplos</a:t>
            </a:r>
            <a:endParaRPr lang="pt-BR" sz="2800" dirty="0">
              <a:latin typeface="+mn-lt"/>
              <a:cs typeface="+mn-cs"/>
            </a:endParaRPr>
          </a:p>
          <a:p>
            <a:pPr marL="285750" indent="-285750" fontAlgn="auto">
              <a:lnSpc>
                <a:spcPct val="90000"/>
              </a:lnSpc>
              <a:spcBef>
                <a:spcPct val="30000"/>
              </a:spcBef>
              <a:spcAft>
                <a:spcPts val="0"/>
              </a:spcAft>
              <a:buClr>
                <a:schemeClr val="bg2"/>
              </a:buClr>
              <a:buFont typeface="Wingdings" pitchFamily="2" charset="2"/>
              <a:buNone/>
              <a:defRPr/>
            </a:pPr>
            <a:endParaRPr lang="pt-BR" sz="2000" dirty="0">
              <a:latin typeface="+mn-lt"/>
              <a:cs typeface="+mn-cs"/>
            </a:endParaRPr>
          </a:p>
          <a:p>
            <a:pPr marL="285750" indent="-285750" fontAlgn="auto">
              <a:lnSpc>
                <a:spcPct val="90000"/>
              </a:lnSpc>
              <a:spcBef>
                <a:spcPct val="30000"/>
              </a:spcBef>
              <a:spcAft>
                <a:spcPts val="0"/>
              </a:spcAft>
              <a:buClr>
                <a:schemeClr val="bg2"/>
              </a:buClr>
              <a:buFont typeface="Wingdings" pitchFamily="2" charset="2"/>
              <a:buNone/>
              <a:defRPr/>
            </a:pPr>
            <a:r>
              <a:rPr lang="pt-BR" sz="2000" b="1" dirty="0">
                <a:latin typeface="+mn-lt"/>
                <a:cs typeface="+mn-cs"/>
              </a:rPr>
              <a:t>Excluindo elementos</a:t>
            </a:r>
          </a:p>
          <a:p>
            <a:pPr marL="285750" indent="-285750" fontAlgn="auto">
              <a:lnSpc>
                <a:spcPct val="90000"/>
              </a:lnSpc>
              <a:spcBef>
                <a:spcPct val="30000"/>
              </a:spcBef>
              <a:spcAft>
                <a:spcPts val="0"/>
              </a:spcAft>
              <a:buClr>
                <a:schemeClr val="bg2"/>
              </a:buClr>
              <a:buFont typeface="Wingdings" pitchFamily="2" charset="2"/>
              <a:buNone/>
              <a:defRPr/>
            </a:pPr>
            <a:r>
              <a:rPr lang="pt-BR" sz="2000" dirty="0">
                <a:latin typeface="+mn-lt"/>
                <a:cs typeface="+mn-cs"/>
              </a:rPr>
              <a:t>	</a:t>
            </a:r>
            <a:r>
              <a:rPr lang="pt-BR" sz="2000" b="1" dirty="0">
                <a:latin typeface="+mn-lt"/>
                <a:cs typeface="+mn-cs"/>
              </a:rPr>
              <a:t>Colunas</a:t>
            </a:r>
          </a:p>
          <a:p>
            <a:pPr marL="285750" indent="-285750" fontAlgn="auto">
              <a:lnSpc>
                <a:spcPct val="90000"/>
              </a:lnSpc>
              <a:spcBef>
                <a:spcPct val="30000"/>
              </a:spcBef>
              <a:spcAft>
                <a:spcPts val="0"/>
              </a:spcAft>
              <a:buClr>
                <a:schemeClr val="bg2"/>
              </a:buClr>
              <a:buFont typeface="Wingdings" pitchFamily="2" charset="2"/>
              <a:buNone/>
              <a:defRPr/>
            </a:pPr>
            <a:r>
              <a:rPr lang="pt-BR" sz="2000" dirty="0">
                <a:latin typeface="+mn-lt"/>
                <a:cs typeface="+mn-cs"/>
              </a:rPr>
              <a:t>	</a:t>
            </a:r>
            <a:r>
              <a:rPr lang="pt-BR" sz="2000" dirty="0">
                <a:latin typeface="Courier New" pitchFamily="49" charset="0"/>
                <a:cs typeface="Courier New" pitchFamily="49" charset="0"/>
              </a:rPr>
              <a:t>ALTER TABLE Cliente </a:t>
            </a:r>
            <a:r>
              <a:rPr lang="pt-BR" sz="2000" dirty="0" err="1">
                <a:latin typeface="Courier New" pitchFamily="49" charset="0"/>
                <a:cs typeface="Courier New" pitchFamily="49" charset="0"/>
              </a:rPr>
              <a:t>drop</a:t>
            </a:r>
            <a:r>
              <a:rPr lang="pt-BR" sz="2000" dirty="0">
                <a:latin typeface="Courier New" pitchFamily="49" charset="0"/>
                <a:cs typeface="Courier New" pitchFamily="49" charset="0"/>
              </a:rPr>
              <a:t> </a:t>
            </a:r>
            <a:r>
              <a:rPr lang="pt-BR" sz="2000" dirty="0" err="1">
                <a:latin typeface="Courier New" pitchFamily="49" charset="0"/>
                <a:cs typeface="Courier New" pitchFamily="49" charset="0"/>
              </a:rPr>
              <a:t>column</a:t>
            </a:r>
            <a:r>
              <a:rPr lang="pt-BR" sz="2000" dirty="0">
                <a:latin typeface="Courier New" pitchFamily="49" charset="0"/>
                <a:cs typeface="Courier New" pitchFamily="49" charset="0"/>
              </a:rPr>
              <a:t> email;</a:t>
            </a:r>
          </a:p>
          <a:p>
            <a:pPr marL="285750" indent="-285750" fontAlgn="auto">
              <a:lnSpc>
                <a:spcPct val="90000"/>
              </a:lnSpc>
              <a:spcBef>
                <a:spcPct val="30000"/>
              </a:spcBef>
              <a:spcAft>
                <a:spcPts val="0"/>
              </a:spcAft>
              <a:buClr>
                <a:schemeClr val="bg2"/>
              </a:buClr>
              <a:buFont typeface="Wingdings" pitchFamily="2" charset="2"/>
              <a:buNone/>
              <a:defRPr/>
            </a:pPr>
            <a:endParaRPr lang="pt-BR" sz="2000" dirty="0">
              <a:latin typeface="+mn-lt"/>
              <a:cs typeface="+mn-cs"/>
            </a:endParaRPr>
          </a:p>
          <a:p>
            <a:pPr marL="285750" indent="-285750" fontAlgn="auto">
              <a:lnSpc>
                <a:spcPct val="90000"/>
              </a:lnSpc>
              <a:spcBef>
                <a:spcPct val="30000"/>
              </a:spcBef>
              <a:spcAft>
                <a:spcPts val="0"/>
              </a:spcAft>
              <a:buClr>
                <a:schemeClr val="bg2"/>
              </a:buClr>
              <a:buFont typeface="Wingdings" pitchFamily="2" charset="2"/>
              <a:buNone/>
              <a:defRPr/>
            </a:pPr>
            <a:r>
              <a:rPr lang="pt-BR" sz="2000" dirty="0">
                <a:latin typeface="+mn-lt"/>
                <a:cs typeface="+mn-cs"/>
              </a:rPr>
              <a:t>	</a:t>
            </a:r>
            <a:r>
              <a:rPr lang="pt-BR" sz="2000" b="1" dirty="0">
                <a:latin typeface="+mn-lt"/>
                <a:cs typeface="+mn-cs"/>
              </a:rPr>
              <a:t>Restrições (</a:t>
            </a:r>
            <a:r>
              <a:rPr lang="pt-BR" sz="2000" b="1" dirty="0" err="1">
                <a:latin typeface="+mn-lt"/>
                <a:cs typeface="+mn-cs"/>
              </a:rPr>
              <a:t>contraints</a:t>
            </a:r>
            <a:r>
              <a:rPr lang="pt-BR" sz="2000" b="1" dirty="0">
                <a:latin typeface="+mn-lt"/>
                <a:cs typeface="+mn-cs"/>
              </a:rPr>
              <a:t>)</a:t>
            </a:r>
          </a:p>
          <a:p>
            <a:pPr marL="285750" indent="-285750" fontAlgn="auto">
              <a:lnSpc>
                <a:spcPct val="150000"/>
              </a:lnSpc>
              <a:spcBef>
                <a:spcPct val="30000"/>
              </a:spcBef>
              <a:spcAft>
                <a:spcPts val="0"/>
              </a:spcAft>
              <a:buClr>
                <a:schemeClr val="bg2"/>
              </a:buClr>
              <a:buFont typeface="Wingdings" pitchFamily="2" charset="2"/>
              <a:buNone/>
              <a:defRPr/>
            </a:pPr>
            <a:r>
              <a:rPr lang="pt-BR" sz="2000" dirty="0">
                <a:latin typeface="+mn-lt"/>
                <a:cs typeface="+mn-cs"/>
              </a:rPr>
              <a:t>	</a:t>
            </a:r>
            <a:r>
              <a:rPr lang="pt-BR" sz="2000" dirty="0">
                <a:latin typeface="Courier New" pitchFamily="49" charset="0"/>
                <a:cs typeface="Courier New" pitchFamily="49" charset="0"/>
              </a:rPr>
              <a:t>ALTER TABLE EXE02_CANDIDATO_CARGO DROP CONSTRAINT </a:t>
            </a:r>
            <a:r>
              <a:rPr lang="pt-BR" sz="2000" dirty="0" err="1">
                <a:latin typeface="Courier New" pitchFamily="49" charset="0"/>
                <a:cs typeface="Courier New" pitchFamily="49" charset="0"/>
              </a:rPr>
              <a:t>PK_Candidato_Cargo</a:t>
            </a:r>
            <a:r>
              <a:rPr lang="pt-BR" sz="2000" dirty="0">
                <a:latin typeface="Courier New" pitchFamily="49" charset="0"/>
                <a:cs typeface="Courier New" pitchFamily="49" charset="0"/>
              </a:rPr>
              <a:t>;</a:t>
            </a:r>
          </a:p>
          <a:p>
            <a:pPr marL="285750" indent="-285750" algn="just" fontAlgn="auto">
              <a:lnSpc>
                <a:spcPct val="150000"/>
              </a:lnSpc>
              <a:spcBef>
                <a:spcPct val="30000"/>
              </a:spcBef>
              <a:spcAft>
                <a:spcPts val="0"/>
              </a:spcAft>
              <a:buClr>
                <a:schemeClr val="bg2"/>
              </a:buClr>
              <a:buFont typeface="Wingdings" pitchFamily="2" charset="2"/>
              <a:buNone/>
              <a:defRPr/>
            </a:pPr>
            <a:endParaRPr lang="pt-BR" sz="2000" b="1" dirty="0">
              <a:latin typeface="+mn-lt"/>
              <a:cs typeface="+mn-cs"/>
            </a:endParaRPr>
          </a:p>
        </p:txBody>
      </p:sp>
      <p:sp>
        <p:nvSpPr>
          <p:cNvPr id="4" name="CaixaDeTexto 3"/>
          <p:cNvSpPr txBox="1"/>
          <p:nvPr/>
        </p:nvSpPr>
        <p:spPr>
          <a:xfrm>
            <a:off x="0" y="0"/>
            <a:ext cx="4716016" cy="523220"/>
          </a:xfrm>
          <a:prstGeom prst="rect">
            <a:avLst/>
          </a:prstGeom>
          <a:noFill/>
        </p:spPr>
        <p:txBody>
          <a:bodyPr wrap="square" rtlCol="0">
            <a:spAutoFit/>
          </a:bodyPr>
          <a:lstStyle/>
          <a:p>
            <a:r>
              <a:rPr lang="pt-BR" sz="2800" b="1" i="0" dirty="0">
                <a:latin typeface="+mn-lt"/>
              </a:rPr>
              <a:t>SQL</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190859" y="871772"/>
            <a:ext cx="8497888" cy="5484578"/>
          </a:xfrm>
          <a:prstGeom prst="rect">
            <a:avLst/>
          </a:prstGeom>
        </p:spPr>
        <p:txBody>
          <a:bodyPr>
            <a:spAutoFit/>
          </a:bodyPr>
          <a:lstStyle/>
          <a:p>
            <a:pPr marL="285750" indent="-285750" fontAlgn="auto">
              <a:lnSpc>
                <a:spcPct val="90000"/>
              </a:lnSpc>
              <a:spcBef>
                <a:spcPct val="30000"/>
              </a:spcBef>
              <a:spcAft>
                <a:spcPts val="0"/>
              </a:spcAft>
              <a:buClr>
                <a:schemeClr val="bg2"/>
              </a:buClr>
              <a:buFont typeface="Wingdings" pitchFamily="2" charset="2"/>
              <a:buNone/>
              <a:defRPr/>
            </a:pPr>
            <a:r>
              <a:rPr lang="pt-BR" sz="2400" b="1" dirty="0">
                <a:latin typeface="+mn-lt"/>
                <a:cs typeface="+mn-cs"/>
              </a:rPr>
              <a:t>Transformação do Modelo para SQL - Comando ALTER TABLE</a:t>
            </a:r>
          </a:p>
          <a:p>
            <a:pPr marL="285750" indent="-285750" fontAlgn="auto">
              <a:lnSpc>
                <a:spcPct val="90000"/>
              </a:lnSpc>
              <a:spcBef>
                <a:spcPct val="30000"/>
              </a:spcBef>
              <a:spcAft>
                <a:spcPts val="0"/>
              </a:spcAft>
              <a:buClr>
                <a:schemeClr val="bg2"/>
              </a:buClr>
              <a:buFont typeface="Wingdings" pitchFamily="2" charset="2"/>
              <a:buNone/>
              <a:defRPr/>
            </a:pPr>
            <a:r>
              <a:rPr lang="pt-BR" sz="2400" b="1" dirty="0">
                <a:latin typeface="+mn-lt"/>
                <a:cs typeface="+mn-cs"/>
              </a:rPr>
              <a:t>Exemplos:</a:t>
            </a:r>
            <a:endParaRPr lang="pt-BR" sz="2800" dirty="0">
              <a:latin typeface="+mn-lt"/>
              <a:cs typeface="+mn-cs"/>
            </a:endParaRPr>
          </a:p>
          <a:p>
            <a:pPr marL="285750" indent="-285750" fontAlgn="auto">
              <a:lnSpc>
                <a:spcPct val="90000"/>
              </a:lnSpc>
              <a:spcBef>
                <a:spcPct val="30000"/>
              </a:spcBef>
              <a:spcAft>
                <a:spcPts val="0"/>
              </a:spcAft>
              <a:buClr>
                <a:schemeClr val="bg2"/>
              </a:buClr>
              <a:buFont typeface="Wingdings" pitchFamily="2" charset="2"/>
              <a:buNone/>
              <a:defRPr/>
            </a:pPr>
            <a:endParaRPr lang="pt-BR" sz="2000" dirty="0">
              <a:latin typeface="+mn-lt"/>
              <a:cs typeface="+mn-cs"/>
            </a:endParaRPr>
          </a:p>
          <a:p>
            <a:pPr marL="285750" indent="-285750" fontAlgn="auto">
              <a:lnSpc>
                <a:spcPct val="90000"/>
              </a:lnSpc>
              <a:spcBef>
                <a:spcPct val="30000"/>
              </a:spcBef>
              <a:spcAft>
                <a:spcPts val="0"/>
              </a:spcAft>
              <a:buClr>
                <a:schemeClr val="bg2"/>
              </a:buClr>
              <a:buFont typeface="Wingdings" pitchFamily="2" charset="2"/>
              <a:buNone/>
              <a:defRPr/>
            </a:pPr>
            <a:r>
              <a:rPr lang="pt-BR" sz="2000" b="1" u="sng" dirty="0">
                <a:latin typeface="+mn-lt"/>
                <a:cs typeface="+mn-cs"/>
              </a:rPr>
              <a:t>Alteração de Nomes</a:t>
            </a:r>
          </a:p>
          <a:p>
            <a:pPr marL="285750" indent="-285750" fontAlgn="auto">
              <a:lnSpc>
                <a:spcPct val="90000"/>
              </a:lnSpc>
              <a:spcBef>
                <a:spcPct val="30000"/>
              </a:spcBef>
              <a:spcAft>
                <a:spcPts val="0"/>
              </a:spcAft>
              <a:buClr>
                <a:schemeClr val="bg2"/>
              </a:buClr>
              <a:defRPr/>
            </a:pPr>
            <a:r>
              <a:rPr lang="pt-BR" sz="2000" b="1" dirty="0">
                <a:latin typeface="+mn-lt"/>
                <a:cs typeface="+mn-cs"/>
              </a:rPr>
              <a:t>	 Alteração de nome da tabela</a:t>
            </a:r>
          </a:p>
          <a:p>
            <a:pPr marL="285750" indent="-285750" fontAlgn="auto">
              <a:lnSpc>
                <a:spcPct val="90000"/>
              </a:lnSpc>
              <a:spcBef>
                <a:spcPct val="30000"/>
              </a:spcBef>
              <a:spcAft>
                <a:spcPts val="0"/>
              </a:spcAft>
              <a:buClr>
                <a:schemeClr val="bg2"/>
              </a:buClr>
              <a:buFont typeface="Wingdings" pitchFamily="2" charset="2"/>
              <a:buNone/>
              <a:defRPr/>
            </a:pPr>
            <a:r>
              <a:rPr lang="pt-BR" sz="2000" dirty="0">
                <a:latin typeface="Courier New" pitchFamily="49" charset="0"/>
                <a:cs typeface="+mn-cs"/>
              </a:rPr>
              <a:t>	ALTER TABLE cliente</a:t>
            </a:r>
          </a:p>
          <a:p>
            <a:pPr marL="285750" indent="-285750" fontAlgn="auto">
              <a:lnSpc>
                <a:spcPct val="90000"/>
              </a:lnSpc>
              <a:spcBef>
                <a:spcPct val="30000"/>
              </a:spcBef>
              <a:spcAft>
                <a:spcPts val="0"/>
              </a:spcAft>
              <a:buClr>
                <a:schemeClr val="bg2"/>
              </a:buClr>
              <a:buFont typeface="Wingdings" pitchFamily="2" charset="2"/>
              <a:buNone/>
              <a:defRPr/>
            </a:pPr>
            <a:r>
              <a:rPr lang="pt-BR" sz="2000" dirty="0">
                <a:latin typeface="Courier New" pitchFamily="49" charset="0"/>
                <a:cs typeface="+mn-cs"/>
              </a:rPr>
              <a:t>		RENAME TO </a:t>
            </a:r>
            <a:r>
              <a:rPr lang="pt-BR" sz="2000" dirty="0" err="1">
                <a:latin typeface="Courier New" pitchFamily="49" charset="0"/>
                <a:cs typeface="+mn-cs"/>
              </a:rPr>
              <a:t>tab_cliente</a:t>
            </a:r>
            <a:r>
              <a:rPr lang="pt-BR" sz="2000" dirty="0">
                <a:latin typeface="Courier New" pitchFamily="49" charset="0"/>
                <a:cs typeface="+mn-cs"/>
              </a:rPr>
              <a:t>;</a:t>
            </a:r>
          </a:p>
          <a:p>
            <a:pPr marL="285750" indent="-285750" fontAlgn="auto">
              <a:lnSpc>
                <a:spcPct val="90000"/>
              </a:lnSpc>
              <a:spcBef>
                <a:spcPct val="30000"/>
              </a:spcBef>
              <a:spcAft>
                <a:spcPts val="0"/>
              </a:spcAft>
              <a:buClr>
                <a:schemeClr val="bg2"/>
              </a:buClr>
              <a:buFont typeface="Wingdings" pitchFamily="2" charset="2"/>
              <a:buNone/>
              <a:defRPr/>
            </a:pPr>
            <a:endParaRPr lang="pt-BR" sz="2000" dirty="0">
              <a:latin typeface="+mn-lt"/>
              <a:cs typeface="+mn-cs"/>
            </a:endParaRPr>
          </a:p>
          <a:p>
            <a:pPr marL="285750" indent="-285750" fontAlgn="auto">
              <a:lnSpc>
                <a:spcPct val="90000"/>
              </a:lnSpc>
              <a:spcBef>
                <a:spcPct val="30000"/>
              </a:spcBef>
              <a:spcAft>
                <a:spcPts val="0"/>
              </a:spcAft>
              <a:buClr>
                <a:schemeClr val="bg2"/>
              </a:buClr>
              <a:buFont typeface="Wingdings" pitchFamily="2" charset="2"/>
              <a:buNone/>
              <a:defRPr/>
            </a:pPr>
            <a:r>
              <a:rPr lang="pt-BR" sz="2000" b="1" dirty="0">
                <a:latin typeface="+mn-lt"/>
                <a:cs typeface="+mn-cs"/>
              </a:rPr>
              <a:t>	Alteração de nome da coluna</a:t>
            </a:r>
          </a:p>
          <a:p>
            <a:pPr marL="285750" indent="-285750" fontAlgn="auto">
              <a:lnSpc>
                <a:spcPct val="90000"/>
              </a:lnSpc>
              <a:spcBef>
                <a:spcPct val="30000"/>
              </a:spcBef>
              <a:spcAft>
                <a:spcPts val="0"/>
              </a:spcAft>
              <a:buClr>
                <a:schemeClr val="bg2"/>
              </a:buClr>
              <a:buFont typeface="Wingdings" pitchFamily="2" charset="2"/>
              <a:buNone/>
              <a:defRPr/>
            </a:pPr>
            <a:r>
              <a:rPr lang="pt-BR" sz="2000" dirty="0">
                <a:latin typeface="Courier New" pitchFamily="49" charset="0"/>
                <a:cs typeface="+mn-cs"/>
              </a:rPr>
              <a:t>	ALTER TABLE cliente</a:t>
            </a:r>
          </a:p>
          <a:p>
            <a:pPr marL="285750" indent="-285750" fontAlgn="auto">
              <a:lnSpc>
                <a:spcPct val="90000"/>
              </a:lnSpc>
              <a:spcBef>
                <a:spcPct val="30000"/>
              </a:spcBef>
              <a:spcAft>
                <a:spcPts val="0"/>
              </a:spcAft>
              <a:buClr>
                <a:schemeClr val="bg2"/>
              </a:buClr>
              <a:buFont typeface="Wingdings" pitchFamily="2" charset="2"/>
              <a:buNone/>
              <a:defRPr/>
            </a:pPr>
            <a:r>
              <a:rPr lang="pt-BR" sz="2000" dirty="0">
                <a:latin typeface="Courier New" pitchFamily="49" charset="0"/>
                <a:cs typeface="+mn-cs"/>
              </a:rPr>
              <a:t>		RENAME COLUMN </a:t>
            </a:r>
            <a:r>
              <a:rPr lang="pt-BR" sz="2000" dirty="0" err="1">
                <a:latin typeface="Courier New" pitchFamily="49" charset="0"/>
                <a:cs typeface="+mn-cs"/>
              </a:rPr>
              <a:t>nome_Cliente</a:t>
            </a:r>
            <a:r>
              <a:rPr lang="pt-BR" sz="2000" dirty="0">
                <a:latin typeface="Courier New" pitchFamily="49" charset="0"/>
                <a:cs typeface="+mn-cs"/>
              </a:rPr>
              <a:t> TO </a:t>
            </a:r>
            <a:r>
              <a:rPr lang="pt-BR" sz="2000" dirty="0" err="1">
                <a:latin typeface="Courier New" pitchFamily="49" charset="0"/>
                <a:cs typeface="+mn-cs"/>
              </a:rPr>
              <a:t>nm_cliente</a:t>
            </a:r>
            <a:r>
              <a:rPr lang="pt-BR" sz="2000" dirty="0">
                <a:latin typeface="Courier New" pitchFamily="49" charset="0"/>
                <a:cs typeface="+mn-cs"/>
              </a:rPr>
              <a:t>;</a:t>
            </a:r>
          </a:p>
          <a:p>
            <a:pPr marL="285750" indent="-285750" fontAlgn="auto">
              <a:lnSpc>
                <a:spcPct val="90000"/>
              </a:lnSpc>
              <a:spcBef>
                <a:spcPct val="30000"/>
              </a:spcBef>
              <a:spcAft>
                <a:spcPts val="0"/>
              </a:spcAft>
              <a:buClr>
                <a:schemeClr val="bg2"/>
              </a:buClr>
              <a:buFont typeface="Wingdings" pitchFamily="2" charset="2"/>
              <a:buNone/>
              <a:defRPr/>
            </a:pPr>
            <a:endParaRPr lang="pt-BR" sz="2000" b="1" dirty="0">
              <a:latin typeface="Courier New" pitchFamily="49" charset="0"/>
              <a:cs typeface="+mn-cs"/>
            </a:endParaRPr>
          </a:p>
          <a:p>
            <a:pPr marL="285750" indent="-285750" fontAlgn="auto">
              <a:lnSpc>
                <a:spcPct val="90000"/>
              </a:lnSpc>
              <a:spcBef>
                <a:spcPct val="30000"/>
              </a:spcBef>
              <a:spcAft>
                <a:spcPts val="0"/>
              </a:spcAft>
              <a:buClr>
                <a:schemeClr val="bg2"/>
              </a:buClr>
              <a:buFont typeface="Wingdings" pitchFamily="2" charset="2"/>
              <a:buNone/>
              <a:defRPr/>
            </a:pPr>
            <a:r>
              <a:rPr lang="pt-BR" sz="2000" dirty="0">
                <a:latin typeface="Courier New" pitchFamily="49" charset="0"/>
                <a:cs typeface="+mn-cs"/>
              </a:rPr>
              <a:t>	A utilização de maiúsculas e minúsculas combinadas é opcional, mas é uma boa prática seguida por programadores.</a:t>
            </a:r>
            <a:endParaRPr lang="pt-BR" sz="2000" dirty="0">
              <a:latin typeface="+mn-lt"/>
              <a:cs typeface="+mn-cs"/>
            </a:endParaRPr>
          </a:p>
        </p:txBody>
      </p:sp>
      <p:sp>
        <p:nvSpPr>
          <p:cNvPr id="4" name="CaixaDeTexto 3"/>
          <p:cNvSpPr txBox="1"/>
          <p:nvPr/>
        </p:nvSpPr>
        <p:spPr>
          <a:xfrm>
            <a:off x="0" y="0"/>
            <a:ext cx="4716016" cy="523220"/>
          </a:xfrm>
          <a:prstGeom prst="rect">
            <a:avLst/>
          </a:prstGeom>
          <a:noFill/>
        </p:spPr>
        <p:txBody>
          <a:bodyPr wrap="square" rtlCol="0">
            <a:spAutoFit/>
          </a:bodyPr>
          <a:lstStyle/>
          <a:p>
            <a:r>
              <a:rPr lang="pt-BR" sz="2800" b="1" i="0" dirty="0">
                <a:latin typeface="+mn-lt"/>
              </a:rPr>
              <a:t>SQL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1" y="980728"/>
            <a:ext cx="8711041" cy="1523494"/>
          </a:xfrm>
          <a:prstGeom prst="rect">
            <a:avLst/>
          </a:prstGeom>
        </p:spPr>
        <p:txBody>
          <a:bodyPr wrap="square">
            <a:spAutoFit/>
          </a:bodyPr>
          <a:lstStyle/>
          <a:p>
            <a:pPr marL="0" lvl="1" fontAlgn="auto">
              <a:spcBef>
                <a:spcPts val="0"/>
              </a:spcBef>
              <a:spcAft>
                <a:spcPts val="0"/>
              </a:spcAft>
              <a:buClr>
                <a:schemeClr val="bg2"/>
              </a:buClr>
              <a:defRPr/>
            </a:pPr>
            <a:r>
              <a:rPr lang="pt-BR" sz="1900" dirty="0">
                <a:solidFill>
                  <a:srgbClr val="000000"/>
                </a:solidFill>
                <a:latin typeface="+mn-lt"/>
                <a:cs typeface="+mn-cs"/>
              </a:rPr>
              <a:t>Todos os atributos precisam ser nomeados de forma que ao menos os profissionais de desenvolvimento e de banco de dados as entendam. Vejamos alguns tipos possíveis de abreviação de nomes: </a:t>
            </a:r>
          </a:p>
          <a:p>
            <a:pPr fontAlgn="auto">
              <a:lnSpc>
                <a:spcPct val="150000"/>
              </a:lnSpc>
              <a:spcBef>
                <a:spcPts val="0"/>
              </a:spcBef>
              <a:spcAft>
                <a:spcPts val="0"/>
              </a:spcAft>
              <a:defRPr/>
            </a:pPr>
            <a:endParaRPr lang="pt-BR" sz="2400" b="1" dirty="0">
              <a:solidFill>
                <a:srgbClr val="C00000"/>
              </a:solidFill>
              <a:latin typeface="+mn-lt"/>
              <a:cs typeface="+mn-cs"/>
            </a:endParaRPr>
          </a:p>
        </p:txBody>
      </p:sp>
      <p:sp>
        <p:nvSpPr>
          <p:cNvPr id="4" name="CaixaDeTexto 3"/>
          <p:cNvSpPr txBox="1"/>
          <p:nvPr/>
        </p:nvSpPr>
        <p:spPr>
          <a:xfrm>
            <a:off x="0" y="0"/>
            <a:ext cx="4716016" cy="461665"/>
          </a:xfrm>
          <a:prstGeom prst="rect">
            <a:avLst/>
          </a:prstGeom>
          <a:noFill/>
        </p:spPr>
        <p:txBody>
          <a:bodyPr wrap="square" rtlCol="0">
            <a:spAutoFit/>
          </a:bodyPr>
          <a:lstStyle/>
          <a:p>
            <a:r>
              <a:rPr lang="pt-BR" sz="2400" i="0" dirty="0">
                <a:latin typeface="+mn-lt"/>
              </a:rPr>
              <a:t>Nomenclatura – Como nomear?</a:t>
            </a:r>
          </a:p>
        </p:txBody>
      </p:sp>
      <p:sp>
        <p:nvSpPr>
          <p:cNvPr id="6" name="Retângulo 5"/>
          <p:cNvSpPr/>
          <p:nvPr/>
        </p:nvSpPr>
        <p:spPr>
          <a:xfrm>
            <a:off x="646112" y="2050731"/>
            <a:ext cx="8497888" cy="2723823"/>
          </a:xfrm>
          <a:prstGeom prst="rect">
            <a:avLst/>
          </a:prstGeom>
        </p:spPr>
        <p:txBody>
          <a:bodyPr>
            <a:spAutoFit/>
          </a:bodyPr>
          <a:lstStyle/>
          <a:p>
            <a:pPr marL="0" lvl="1" fontAlgn="auto">
              <a:spcBef>
                <a:spcPts val="0"/>
              </a:spcBef>
              <a:spcAft>
                <a:spcPts val="0"/>
              </a:spcAft>
              <a:buClr>
                <a:schemeClr val="bg2"/>
              </a:buClr>
              <a:buFontTx/>
              <a:buChar char="–"/>
              <a:defRPr/>
            </a:pPr>
            <a:r>
              <a:rPr lang="pt-BR" sz="1900" dirty="0">
                <a:solidFill>
                  <a:srgbClr val="000000"/>
                </a:solidFill>
                <a:latin typeface="+mn-lt"/>
                <a:cs typeface="+mn-cs"/>
              </a:rPr>
              <a:t>Padrão 3 letras    2 letras        	Significado</a:t>
            </a:r>
          </a:p>
          <a:p>
            <a:pPr marL="0" lvl="1" fontAlgn="auto">
              <a:spcBef>
                <a:spcPts val="0"/>
              </a:spcBef>
              <a:spcAft>
                <a:spcPts val="0"/>
              </a:spcAft>
              <a:buClr>
                <a:schemeClr val="bg2"/>
              </a:buClr>
              <a:buFontTx/>
              <a:buChar char="–"/>
              <a:defRPr/>
            </a:pPr>
            <a:r>
              <a:rPr lang="pt-BR" sz="1900" dirty="0">
                <a:solidFill>
                  <a:srgbClr val="000000"/>
                </a:solidFill>
                <a:latin typeface="+mn-lt"/>
                <a:cs typeface="+mn-cs"/>
              </a:rPr>
              <a:t>COD  		CD		Código</a:t>
            </a:r>
          </a:p>
          <a:p>
            <a:pPr marL="0" lvl="1" fontAlgn="auto">
              <a:spcBef>
                <a:spcPts val="0"/>
              </a:spcBef>
              <a:spcAft>
                <a:spcPts val="0"/>
              </a:spcAft>
              <a:buClr>
                <a:schemeClr val="bg2"/>
              </a:buClr>
              <a:buFontTx/>
              <a:buChar char="–"/>
              <a:defRPr/>
            </a:pPr>
            <a:r>
              <a:rPr lang="pt-BR" sz="1900" dirty="0">
                <a:solidFill>
                  <a:srgbClr val="000000"/>
                </a:solidFill>
                <a:latin typeface="+mn-lt"/>
                <a:cs typeface="+mn-cs"/>
              </a:rPr>
              <a:t>NUM	 	NR		Número</a:t>
            </a:r>
          </a:p>
          <a:p>
            <a:pPr marL="0" lvl="1" fontAlgn="auto">
              <a:spcBef>
                <a:spcPts val="0"/>
              </a:spcBef>
              <a:spcAft>
                <a:spcPts val="0"/>
              </a:spcAft>
              <a:buClr>
                <a:schemeClr val="bg2"/>
              </a:buClr>
              <a:buFontTx/>
              <a:buChar char="–"/>
              <a:defRPr/>
            </a:pPr>
            <a:r>
              <a:rPr lang="pt-BR" sz="1900" dirty="0">
                <a:solidFill>
                  <a:srgbClr val="000000"/>
                </a:solidFill>
                <a:latin typeface="+mn-lt"/>
                <a:cs typeface="+mn-cs"/>
              </a:rPr>
              <a:t>DES  		DS		Descrição</a:t>
            </a:r>
          </a:p>
          <a:p>
            <a:pPr marL="0" lvl="1" fontAlgn="auto">
              <a:spcBef>
                <a:spcPts val="0"/>
              </a:spcBef>
              <a:spcAft>
                <a:spcPts val="0"/>
              </a:spcAft>
              <a:buClr>
                <a:schemeClr val="bg2"/>
              </a:buClr>
              <a:buFontTx/>
              <a:buChar char="–"/>
              <a:defRPr/>
            </a:pPr>
            <a:r>
              <a:rPr lang="pt-BR" sz="1900" dirty="0">
                <a:solidFill>
                  <a:srgbClr val="000000"/>
                </a:solidFill>
                <a:latin typeface="+mn-lt"/>
                <a:cs typeface="+mn-cs"/>
              </a:rPr>
              <a:t>NOM 		NM		Nome</a:t>
            </a:r>
          </a:p>
          <a:p>
            <a:pPr marL="0" lvl="1" fontAlgn="auto">
              <a:spcBef>
                <a:spcPts val="0"/>
              </a:spcBef>
              <a:spcAft>
                <a:spcPts val="0"/>
              </a:spcAft>
              <a:buClr>
                <a:schemeClr val="bg2"/>
              </a:buClr>
              <a:buFontTx/>
              <a:buChar char="–"/>
              <a:defRPr/>
            </a:pPr>
            <a:r>
              <a:rPr lang="pt-BR" sz="1900" dirty="0">
                <a:solidFill>
                  <a:srgbClr val="000000"/>
                </a:solidFill>
                <a:latin typeface="+mn-lt"/>
                <a:cs typeface="+mn-cs"/>
              </a:rPr>
              <a:t>DAT  		DT		Data</a:t>
            </a:r>
          </a:p>
          <a:p>
            <a:pPr marL="0" lvl="1" fontAlgn="auto">
              <a:spcBef>
                <a:spcPts val="0"/>
              </a:spcBef>
              <a:spcAft>
                <a:spcPts val="0"/>
              </a:spcAft>
              <a:buClr>
                <a:schemeClr val="bg2"/>
              </a:buClr>
              <a:buFontTx/>
              <a:buChar char="–"/>
              <a:defRPr/>
            </a:pPr>
            <a:r>
              <a:rPr lang="pt-BR" sz="1900" dirty="0">
                <a:solidFill>
                  <a:srgbClr val="000000"/>
                </a:solidFill>
                <a:latin typeface="+mn-lt"/>
                <a:cs typeface="+mn-cs"/>
              </a:rPr>
              <a:t>VAL  		VL		Valor</a:t>
            </a:r>
          </a:p>
          <a:p>
            <a:pPr marL="0" lvl="1" fontAlgn="auto">
              <a:spcBef>
                <a:spcPts val="0"/>
              </a:spcBef>
              <a:spcAft>
                <a:spcPts val="0"/>
              </a:spcAft>
              <a:buClr>
                <a:schemeClr val="bg2"/>
              </a:buClr>
              <a:buFontTx/>
              <a:buChar char="–"/>
              <a:defRPr/>
            </a:pPr>
            <a:r>
              <a:rPr lang="pt-BR" sz="1900" dirty="0">
                <a:solidFill>
                  <a:srgbClr val="000000"/>
                </a:solidFill>
                <a:latin typeface="+mn-lt"/>
                <a:cs typeface="+mn-cs"/>
              </a:rPr>
              <a:t>QTD 		QT		Quantidade</a:t>
            </a:r>
          </a:p>
          <a:p>
            <a:pPr marL="0" lvl="1" fontAlgn="auto">
              <a:spcBef>
                <a:spcPts val="0"/>
              </a:spcBef>
              <a:spcAft>
                <a:spcPts val="0"/>
              </a:spcAft>
              <a:buClr>
                <a:schemeClr val="bg2"/>
              </a:buClr>
              <a:buFontTx/>
              <a:buChar char="–"/>
              <a:defRPr/>
            </a:pPr>
            <a:r>
              <a:rPr lang="pt-BR" sz="1900" dirty="0">
                <a:solidFill>
                  <a:srgbClr val="000000"/>
                </a:solidFill>
                <a:latin typeface="+mn-lt"/>
                <a:cs typeface="+mn-cs"/>
              </a:rPr>
              <a:t>SIG  		SG		Sigla</a:t>
            </a:r>
            <a:endParaRPr lang="pt-BR" sz="2400" b="1" dirty="0">
              <a:solidFill>
                <a:srgbClr val="C00000"/>
              </a:solidFill>
              <a:latin typeface="+mn-lt"/>
              <a:cs typeface="+mn-cs"/>
            </a:endParaRPr>
          </a:p>
        </p:txBody>
      </p:sp>
      <p:sp>
        <p:nvSpPr>
          <p:cNvPr id="7" name="Retângulo 6"/>
          <p:cNvSpPr/>
          <p:nvPr/>
        </p:nvSpPr>
        <p:spPr>
          <a:xfrm>
            <a:off x="14952" y="4941316"/>
            <a:ext cx="8711041" cy="1261884"/>
          </a:xfrm>
          <a:prstGeom prst="rect">
            <a:avLst/>
          </a:prstGeom>
        </p:spPr>
        <p:txBody>
          <a:bodyPr wrap="square">
            <a:spAutoFit/>
          </a:bodyPr>
          <a:lstStyle/>
          <a:p>
            <a:pPr marL="0" lvl="1" fontAlgn="auto">
              <a:spcBef>
                <a:spcPts val="0"/>
              </a:spcBef>
              <a:spcAft>
                <a:spcPts val="0"/>
              </a:spcAft>
              <a:buClr>
                <a:schemeClr val="bg2"/>
              </a:buClr>
              <a:defRPr/>
            </a:pPr>
            <a:r>
              <a:rPr lang="pt-BR" sz="1900" dirty="0">
                <a:solidFill>
                  <a:srgbClr val="000000"/>
                </a:solidFill>
                <a:latin typeface="+mn-lt"/>
                <a:cs typeface="+mn-cs"/>
              </a:rPr>
              <a:t>Notar que o uso é mandatório. Assim, pessoas e empresas tem nomes. Produtos e coisas tem descrição. Assim </a:t>
            </a:r>
            <a:r>
              <a:rPr lang="pt-BR" sz="1900" dirty="0" err="1">
                <a:solidFill>
                  <a:srgbClr val="000000"/>
                </a:solidFill>
                <a:latin typeface="+mn-lt"/>
                <a:cs typeface="+mn-cs"/>
              </a:rPr>
              <a:t>Nm_Produto</a:t>
            </a:r>
            <a:r>
              <a:rPr lang="pt-BR" sz="1900" dirty="0">
                <a:solidFill>
                  <a:srgbClr val="000000"/>
                </a:solidFill>
                <a:latin typeface="+mn-lt"/>
                <a:cs typeface="+mn-cs"/>
              </a:rPr>
              <a:t> ou </a:t>
            </a:r>
            <a:r>
              <a:rPr lang="pt-BR" sz="1900" dirty="0" err="1">
                <a:solidFill>
                  <a:srgbClr val="000000"/>
                </a:solidFill>
                <a:latin typeface="+mn-lt"/>
                <a:cs typeface="+mn-cs"/>
              </a:rPr>
              <a:t>Nom_Produto</a:t>
            </a:r>
            <a:r>
              <a:rPr lang="pt-BR" sz="1900" dirty="0">
                <a:solidFill>
                  <a:srgbClr val="000000"/>
                </a:solidFill>
                <a:latin typeface="+mn-lt"/>
                <a:cs typeface="+mn-cs"/>
              </a:rPr>
              <a:t> estão errados, se usarmos essa convenção, um aspecto cuidadosamente tratado nas disciplinas relacionadas a Governança de Dados, muito atuais nas organizações modernas.</a:t>
            </a:r>
            <a:endParaRPr lang="pt-BR" sz="2400" b="1" dirty="0">
              <a:solidFill>
                <a:srgbClr val="C00000"/>
              </a:solidFill>
              <a:latin typeface="+mn-lt"/>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328228" y="489408"/>
            <a:ext cx="8348228" cy="6223242"/>
          </a:xfrm>
          <a:prstGeom prst="rect">
            <a:avLst/>
          </a:prstGeom>
        </p:spPr>
        <p:txBody>
          <a:bodyPr wrap="square">
            <a:spAutoFit/>
          </a:bodyPr>
          <a:lstStyle/>
          <a:p>
            <a:pPr marL="285750" indent="-285750" fontAlgn="auto">
              <a:lnSpc>
                <a:spcPct val="90000"/>
              </a:lnSpc>
              <a:spcBef>
                <a:spcPct val="30000"/>
              </a:spcBef>
              <a:spcAft>
                <a:spcPts val="0"/>
              </a:spcAft>
              <a:buClr>
                <a:schemeClr val="bg2"/>
              </a:buClr>
              <a:buFont typeface="Wingdings" pitchFamily="2" charset="2"/>
              <a:buNone/>
              <a:defRPr/>
            </a:pPr>
            <a:r>
              <a:rPr lang="pt-BR" sz="2400" b="1" dirty="0">
                <a:latin typeface="+mn-lt"/>
                <a:cs typeface="+mn-cs"/>
              </a:rPr>
              <a:t>Implementação de Chaves Primárias e Estrangeiras</a:t>
            </a:r>
          </a:p>
          <a:p>
            <a:pPr marL="285750" indent="-285750" fontAlgn="auto">
              <a:lnSpc>
                <a:spcPct val="90000"/>
              </a:lnSpc>
              <a:spcBef>
                <a:spcPct val="30000"/>
              </a:spcBef>
              <a:spcAft>
                <a:spcPts val="0"/>
              </a:spcAft>
              <a:buClr>
                <a:schemeClr val="bg2"/>
              </a:buClr>
              <a:buFont typeface="Wingdings" pitchFamily="2" charset="2"/>
              <a:buNone/>
              <a:defRPr/>
            </a:pPr>
            <a:endParaRPr lang="pt-BR" sz="2000" dirty="0">
              <a:latin typeface="+mn-lt"/>
              <a:cs typeface="+mn-cs"/>
            </a:endParaRPr>
          </a:p>
          <a:p>
            <a:pPr marL="285750" indent="-285750" fontAlgn="auto">
              <a:lnSpc>
                <a:spcPct val="90000"/>
              </a:lnSpc>
              <a:spcBef>
                <a:spcPct val="30000"/>
              </a:spcBef>
              <a:spcAft>
                <a:spcPts val="0"/>
              </a:spcAft>
              <a:buClr>
                <a:schemeClr val="bg2"/>
              </a:buClr>
              <a:buFont typeface="Wingdings" pitchFamily="2" charset="2"/>
              <a:buNone/>
              <a:defRPr/>
            </a:pPr>
            <a:r>
              <a:rPr lang="pt-BR" sz="2000" dirty="0">
                <a:latin typeface="+mn-lt"/>
                <a:cs typeface="+mn-cs"/>
              </a:rPr>
              <a:t>Há três formas:</a:t>
            </a:r>
          </a:p>
          <a:p>
            <a:pPr marL="457200" indent="-457200" fontAlgn="auto">
              <a:lnSpc>
                <a:spcPct val="90000"/>
              </a:lnSpc>
              <a:spcBef>
                <a:spcPct val="30000"/>
              </a:spcBef>
              <a:spcAft>
                <a:spcPts val="0"/>
              </a:spcAft>
              <a:buFont typeface="Wingdings" pitchFamily="2" charset="2"/>
              <a:buAutoNum type="arabicPeriod"/>
              <a:defRPr/>
            </a:pPr>
            <a:r>
              <a:rPr lang="pt-BR" sz="2000" dirty="0">
                <a:latin typeface="+mn-lt"/>
                <a:cs typeface="+mn-cs"/>
              </a:rPr>
              <a:t>Criar as tabelas com as chaves primárias e estrangeiras</a:t>
            </a:r>
          </a:p>
          <a:p>
            <a:pPr marL="800100" lvl="1" indent="-342900" fontAlgn="auto">
              <a:lnSpc>
                <a:spcPct val="90000"/>
              </a:lnSpc>
              <a:spcBef>
                <a:spcPct val="30000"/>
              </a:spcBef>
              <a:spcAft>
                <a:spcPts val="0"/>
              </a:spcAft>
              <a:buFont typeface="Arial" panose="020B0604020202020204" pitchFamily="34" charset="0"/>
              <a:buChar char="•"/>
              <a:defRPr/>
            </a:pPr>
            <a:r>
              <a:rPr lang="pt-BR" sz="2000" b="1" dirty="0">
                <a:latin typeface="+mn-lt"/>
                <a:cs typeface="+mn-cs"/>
              </a:rPr>
              <a:t>Características:</a:t>
            </a:r>
            <a:r>
              <a:rPr lang="pt-BR" sz="2000" dirty="0">
                <a:latin typeface="+mn-lt"/>
                <a:cs typeface="+mn-cs"/>
              </a:rPr>
              <a:t> Terá que ser observada a ordem de criação das tabelas. Observar que não podemos criar uma dependência sem antes termos criados de quem dependemos. É a situação preferida dos </a:t>
            </a:r>
            <a:r>
              <a:rPr lang="pt-BR" sz="2000" dirty="0" err="1">
                <a:latin typeface="+mn-lt"/>
                <a:cs typeface="+mn-cs"/>
              </a:rPr>
              <a:t>ADs</a:t>
            </a:r>
            <a:r>
              <a:rPr lang="pt-BR" sz="2000" dirty="0">
                <a:latin typeface="+mn-lt"/>
                <a:cs typeface="+mn-cs"/>
              </a:rPr>
              <a:t>, pois torna impossível a criação de tabelas “órfãs”.</a:t>
            </a:r>
          </a:p>
          <a:p>
            <a:pPr marL="285750" indent="-285750" fontAlgn="auto">
              <a:lnSpc>
                <a:spcPct val="90000"/>
              </a:lnSpc>
              <a:spcBef>
                <a:spcPct val="30000"/>
              </a:spcBef>
              <a:spcAft>
                <a:spcPts val="0"/>
              </a:spcAft>
              <a:buFont typeface="Wingdings" pitchFamily="2" charset="2"/>
              <a:buNone/>
              <a:defRPr/>
            </a:pPr>
            <a:endParaRPr lang="pt-BR" sz="2000" dirty="0">
              <a:latin typeface="+mn-lt"/>
              <a:cs typeface="+mn-cs"/>
            </a:endParaRPr>
          </a:p>
          <a:p>
            <a:pPr marL="285750" indent="-285750" fontAlgn="auto">
              <a:lnSpc>
                <a:spcPct val="90000"/>
              </a:lnSpc>
              <a:spcBef>
                <a:spcPct val="30000"/>
              </a:spcBef>
              <a:spcAft>
                <a:spcPts val="0"/>
              </a:spcAft>
              <a:buFont typeface="Wingdings" pitchFamily="2" charset="2"/>
              <a:buNone/>
              <a:defRPr/>
            </a:pPr>
            <a:r>
              <a:rPr lang="pt-BR" sz="2000" dirty="0">
                <a:latin typeface="+mn-lt"/>
                <a:cs typeface="+mn-cs"/>
              </a:rPr>
              <a:t>2. Criar as tabelas com as chaves primárias e depois as estrangeiras</a:t>
            </a:r>
          </a:p>
          <a:p>
            <a:pPr marL="800100" lvl="1" indent="-342900" fontAlgn="auto">
              <a:lnSpc>
                <a:spcPct val="90000"/>
              </a:lnSpc>
              <a:spcBef>
                <a:spcPct val="30000"/>
              </a:spcBef>
              <a:spcAft>
                <a:spcPts val="0"/>
              </a:spcAft>
              <a:buFont typeface="Arial" panose="020B0604020202020204" pitchFamily="34" charset="0"/>
              <a:buChar char="•"/>
              <a:defRPr/>
            </a:pPr>
            <a:r>
              <a:rPr lang="pt-BR" sz="2000" b="1" dirty="0">
                <a:latin typeface="+mn-lt"/>
              </a:rPr>
              <a:t>Características: </a:t>
            </a:r>
            <a:r>
              <a:rPr lang="pt-BR" sz="2000" dirty="0">
                <a:latin typeface="+mn-lt"/>
              </a:rPr>
              <a:t>A construção tem uma mecânica simples e facilmente pode ser compreendida.</a:t>
            </a:r>
          </a:p>
          <a:p>
            <a:pPr marL="800100" lvl="1" indent="-342900" fontAlgn="auto">
              <a:lnSpc>
                <a:spcPct val="90000"/>
              </a:lnSpc>
              <a:spcBef>
                <a:spcPct val="30000"/>
              </a:spcBef>
              <a:spcAft>
                <a:spcPts val="0"/>
              </a:spcAft>
              <a:buFont typeface="Arial" panose="020B0604020202020204" pitchFamily="34" charset="0"/>
              <a:buChar char="•"/>
              <a:defRPr/>
            </a:pPr>
            <a:endParaRPr lang="pt-BR" sz="2000" b="1" dirty="0">
              <a:latin typeface="+mn-lt"/>
            </a:endParaRPr>
          </a:p>
          <a:p>
            <a:pPr marL="285750" indent="-285750" fontAlgn="auto">
              <a:lnSpc>
                <a:spcPct val="90000"/>
              </a:lnSpc>
              <a:spcBef>
                <a:spcPct val="30000"/>
              </a:spcBef>
              <a:spcAft>
                <a:spcPts val="0"/>
              </a:spcAft>
              <a:buFont typeface="Wingdings" pitchFamily="2" charset="2"/>
              <a:buNone/>
              <a:defRPr/>
            </a:pPr>
            <a:r>
              <a:rPr lang="pt-BR" sz="2000" dirty="0">
                <a:latin typeface="+mn-lt"/>
                <a:cs typeface="+mn-cs"/>
              </a:rPr>
              <a:t>3. Criar as tabelas, as chaves primárias e depois as estrangeiras</a:t>
            </a:r>
          </a:p>
          <a:p>
            <a:pPr marL="800100" lvl="1" indent="-342900" fontAlgn="auto">
              <a:lnSpc>
                <a:spcPct val="90000"/>
              </a:lnSpc>
              <a:spcBef>
                <a:spcPct val="30000"/>
              </a:spcBef>
              <a:spcAft>
                <a:spcPts val="0"/>
              </a:spcAft>
              <a:buFont typeface="Arial" panose="020B0604020202020204" pitchFamily="34" charset="0"/>
              <a:buChar char="•"/>
              <a:defRPr/>
            </a:pPr>
            <a:r>
              <a:rPr lang="pt-BR" sz="2000" b="1" dirty="0">
                <a:latin typeface="+mn-lt"/>
              </a:rPr>
              <a:t>Características: </a:t>
            </a:r>
            <a:r>
              <a:rPr lang="pt-BR" sz="2000" dirty="0">
                <a:latin typeface="+mn-lt"/>
              </a:rPr>
              <a:t>Talvez a estratégia mais usada por programadores e </a:t>
            </a:r>
            <a:r>
              <a:rPr lang="pt-BR" sz="2000" dirty="0" err="1">
                <a:latin typeface="+mn-lt"/>
              </a:rPr>
              <a:t>DBAs</a:t>
            </a:r>
            <a:r>
              <a:rPr lang="pt-BR" sz="2000" dirty="0">
                <a:latin typeface="+mn-lt"/>
              </a:rPr>
              <a:t>, pois facilita a construção em série de tabelas e o reaproveitamento desses códigos.</a:t>
            </a:r>
          </a:p>
          <a:p>
            <a:pPr marL="285750" indent="-285750" fontAlgn="auto">
              <a:lnSpc>
                <a:spcPct val="90000"/>
              </a:lnSpc>
              <a:spcBef>
                <a:spcPct val="30000"/>
              </a:spcBef>
              <a:spcAft>
                <a:spcPts val="0"/>
              </a:spcAft>
              <a:buClr>
                <a:schemeClr val="bg2"/>
              </a:buClr>
              <a:buFont typeface="Wingdings" pitchFamily="2" charset="2"/>
              <a:buNone/>
              <a:defRPr/>
            </a:pPr>
            <a:endParaRPr lang="pt-BR" sz="2000" b="1" dirty="0">
              <a:latin typeface="+mn-lt"/>
              <a:cs typeface="+mn-cs"/>
            </a:endParaRPr>
          </a:p>
        </p:txBody>
      </p:sp>
      <p:sp>
        <p:nvSpPr>
          <p:cNvPr id="4" name="CaixaDeTexto 3"/>
          <p:cNvSpPr txBox="1"/>
          <p:nvPr/>
        </p:nvSpPr>
        <p:spPr>
          <a:xfrm>
            <a:off x="0" y="0"/>
            <a:ext cx="4716016" cy="523220"/>
          </a:xfrm>
          <a:prstGeom prst="rect">
            <a:avLst/>
          </a:prstGeom>
          <a:noFill/>
        </p:spPr>
        <p:txBody>
          <a:bodyPr wrap="square" rtlCol="0">
            <a:spAutoFit/>
          </a:bodyPr>
          <a:lstStyle/>
          <a:p>
            <a:r>
              <a:rPr lang="pt-BR" sz="2800" b="1" i="0" dirty="0">
                <a:latin typeface="+mn-lt"/>
              </a:rPr>
              <a:t>SQL</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211134" y="1004090"/>
            <a:ext cx="8497888" cy="2456057"/>
          </a:xfrm>
          <a:prstGeom prst="rect">
            <a:avLst/>
          </a:prstGeom>
        </p:spPr>
        <p:txBody>
          <a:bodyPr>
            <a:spAutoFit/>
          </a:bodyPr>
          <a:lstStyle/>
          <a:p>
            <a:pPr marL="285750" indent="-285750" fontAlgn="auto">
              <a:lnSpc>
                <a:spcPct val="90000"/>
              </a:lnSpc>
              <a:spcBef>
                <a:spcPct val="30000"/>
              </a:spcBef>
              <a:spcAft>
                <a:spcPts val="0"/>
              </a:spcAft>
              <a:buClr>
                <a:schemeClr val="bg2"/>
              </a:buClr>
              <a:buFont typeface="Wingdings" pitchFamily="2" charset="2"/>
              <a:buNone/>
              <a:defRPr/>
            </a:pPr>
            <a:r>
              <a:rPr lang="pt-BR" sz="2400" b="1" dirty="0">
                <a:latin typeface="+mn-lt"/>
                <a:cs typeface="+mn-cs"/>
              </a:rPr>
              <a:t>Retomar o ASTECO</a:t>
            </a:r>
          </a:p>
          <a:p>
            <a:pPr marL="285750" indent="-285750" fontAlgn="auto">
              <a:lnSpc>
                <a:spcPct val="90000"/>
              </a:lnSpc>
              <a:spcBef>
                <a:spcPct val="30000"/>
              </a:spcBef>
              <a:spcAft>
                <a:spcPts val="0"/>
              </a:spcAft>
              <a:buClr>
                <a:schemeClr val="bg2"/>
              </a:buClr>
              <a:buFont typeface="Wingdings" pitchFamily="2" charset="2"/>
              <a:buNone/>
              <a:defRPr/>
            </a:pPr>
            <a:endParaRPr lang="pt-BR" sz="2000" dirty="0">
              <a:latin typeface="+mn-lt"/>
              <a:cs typeface="+mn-cs"/>
            </a:endParaRPr>
          </a:p>
          <a:p>
            <a:pPr marL="285750" indent="-285750" fontAlgn="auto">
              <a:lnSpc>
                <a:spcPct val="90000"/>
              </a:lnSpc>
              <a:spcBef>
                <a:spcPct val="30000"/>
              </a:spcBef>
              <a:spcAft>
                <a:spcPts val="0"/>
              </a:spcAft>
              <a:buClr>
                <a:schemeClr val="bg2"/>
              </a:buClr>
              <a:buFont typeface="Wingdings" pitchFamily="2" charset="2"/>
              <a:buNone/>
              <a:defRPr/>
            </a:pPr>
            <a:r>
              <a:rPr lang="pt-BR" sz="2000" dirty="0">
                <a:latin typeface="+mn-lt"/>
                <a:cs typeface="+mn-cs"/>
              </a:rPr>
              <a:t>	Construir as tabelas relacionais do exercício, observando suas integridades.</a:t>
            </a:r>
          </a:p>
          <a:p>
            <a:pPr marL="285750" indent="-285750" fontAlgn="auto">
              <a:lnSpc>
                <a:spcPct val="90000"/>
              </a:lnSpc>
              <a:spcBef>
                <a:spcPct val="30000"/>
              </a:spcBef>
              <a:spcAft>
                <a:spcPts val="0"/>
              </a:spcAft>
              <a:buClr>
                <a:schemeClr val="bg2"/>
              </a:buClr>
              <a:buFont typeface="Wingdings" pitchFamily="2" charset="2"/>
              <a:buNone/>
              <a:defRPr/>
            </a:pPr>
            <a:endParaRPr lang="pt-BR" sz="2000" dirty="0">
              <a:latin typeface="+mn-lt"/>
              <a:cs typeface="+mn-cs"/>
            </a:endParaRPr>
          </a:p>
          <a:p>
            <a:pPr marL="285750" indent="-285750" fontAlgn="auto">
              <a:lnSpc>
                <a:spcPct val="90000"/>
              </a:lnSpc>
              <a:spcBef>
                <a:spcPct val="30000"/>
              </a:spcBef>
              <a:spcAft>
                <a:spcPts val="0"/>
              </a:spcAft>
              <a:buClr>
                <a:schemeClr val="bg2"/>
              </a:buClr>
              <a:buFont typeface="Wingdings" pitchFamily="2" charset="2"/>
              <a:buNone/>
              <a:defRPr/>
            </a:pPr>
            <a:r>
              <a:rPr lang="pt-BR" sz="2000" dirty="0">
                <a:latin typeface="+mn-lt"/>
                <a:cs typeface="+mn-cs"/>
              </a:rPr>
              <a:t>	Observar que alguns erros de modelagem poderão impedir que você consiga realizar o exercício. Então, observe cuidadosamente suas hipóteses antes de concluir que o banco de dados está com problemas...</a:t>
            </a:r>
          </a:p>
        </p:txBody>
      </p:sp>
      <p:sp>
        <p:nvSpPr>
          <p:cNvPr id="4" name="CaixaDeTexto 3"/>
          <p:cNvSpPr txBox="1"/>
          <p:nvPr/>
        </p:nvSpPr>
        <p:spPr>
          <a:xfrm>
            <a:off x="0" y="0"/>
            <a:ext cx="4716016" cy="523220"/>
          </a:xfrm>
          <a:prstGeom prst="rect">
            <a:avLst/>
          </a:prstGeom>
          <a:noFill/>
        </p:spPr>
        <p:txBody>
          <a:bodyPr wrap="square" rtlCol="0">
            <a:spAutoFit/>
          </a:bodyPr>
          <a:lstStyle/>
          <a:p>
            <a:r>
              <a:rPr lang="pt-BR" sz="2800" b="1" i="0" dirty="0">
                <a:latin typeface="+mn-lt"/>
              </a:rPr>
              <a:t>SQL - Exercício</a:t>
            </a:r>
          </a:p>
        </p:txBody>
      </p:sp>
    </p:spTree>
    <p:extLst>
      <p:ext uri="{BB962C8B-B14F-4D97-AF65-F5344CB8AC3E}">
        <p14:creationId xmlns:p14="http://schemas.microsoft.com/office/powerpoint/2010/main" val="5211393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tângulo 4"/>
          <p:cNvSpPr>
            <a:spLocks noChangeArrowheads="1"/>
          </p:cNvSpPr>
          <p:nvPr/>
        </p:nvSpPr>
        <p:spPr bwMode="auto">
          <a:xfrm>
            <a:off x="359568" y="574202"/>
            <a:ext cx="8424863" cy="5964710"/>
          </a:xfrm>
          <a:prstGeom prst="rect">
            <a:avLst/>
          </a:prstGeom>
          <a:noFill/>
          <a:ln w="9525">
            <a:noFill/>
            <a:miter lim="800000"/>
            <a:headEnd/>
            <a:tailEnd/>
          </a:ln>
        </p:spPr>
        <p:txBody>
          <a:bodyPr>
            <a:spAutoFit/>
          </a:bodyPr>
          <a:lstStyle/>
          <a:p>
            <a:pPr marL="285750" indent="-285750" algn="just">
              <a:lnSpc>
                <a:spcPct val="90000"/>
              </a:lnSpc>
              <a:spcBef>
                <a:spcPct val="30000"/>
              </a:spcBef>
              <a:buClr>
                <a:schemeClr val="bg2"/>
              </a:buClr>
              <a:buFont typeface="Wingdings" pitchFamily="2" charset="2"/>
              <a:buNone/>
            </a:pPr>
            <a:r>
              <a:rPr lang="pt-BR" sz="2000" b="1" dirty="0">
                <a:latin typeface="+mn-lt"/>
              </a:rPr>
              <a:t>Comando DROP TABLE</a:t>
            </a:r>
          </a:p>
          <a:p>
            <a:pPr marL="285750" indent="-285750">
              <a:lnSpc>
                <a:spcPct val="90000"/>
              </a:lnSpc>
              <a:spcBef>
                <a:spcPct val="30000"/>
              </a:spcBef>
              <a:buClr>
                <a:schemeClr val="bg2"/>
              </a:buClr>
              <a:buFont typeface="Wingdings" pitchFamily="2" charset="2"/>
              <a:buNone/>
            </a:pPr>
            <a:endParaRPr lang="pt-BR" sz="2000" dirty="0">
              <a:latin typeface="+mn-lt"/>
            </a:endParaRPr>
          </a:p>
          <a:p>
            <a:pPr marL="285750" indent="-285750" algn="just">
              <a:lnSpc>
                <a:spcPct val="150000"/>
              </a:lnSpc>
              <a:spcBef>
                <a:spcPct val="30000"/>
              </a:spcBef>
              <a:buClr>
                <a:schemeClr val="bg2"/>
              </a:buClr>
              <a:buFont typeface="Wingdings" pitchFamily="2" charset="2"/>
              <a:buNone/>
            </a:pPr>
            <a:r>
              <a:rPr lang="pt-BR" sz="2000" dirty="0">
                <a:latin typeface="+mn-lt"/>
              </a:rPr>
              <a:t>	Deletar a estrutura e os dados existentes em uma tabela. Após a execução deste comando estarão deletados todos os dados, estrutura e índices de acessos que estejam a ela associados.</a:t>
            </a:r>
          </a:p>
          <a:p>
            <a:pPr marL="285750" indent="-285750" algn="just">
              <a:lnSpc>
                <a:spcPct val="150000"/>
              </a:lnSpc>
              <a:spcBef>
                <a:spcPct val="30000"/>
              </a:spcBef>
              <a:buClr>
                <a:schemeClr val="bg2"/>
              </a:buClr>
              <a:buFont typeface="Wingdings" pitchFamily="2" charset="2"/>
              <a:buNone/>
            </a:pPr>
            <a:r>
              <a:rPr lang="pt-BR" sz="2000" dirty="0">
                <a:latin typeface="+mn-lt"/>
                <a:cs typeface="Courier New" pitchFamily="49" charset="0"/>
              </a:rPr>
              <a:t>	DROP TABLE &lt;nome-tabela&gt;</a:t>
            </a:r>
            <a:r>
              <a:rPr lang="en-US" sz="2000" dirty="0">
                <a:latin typeface="+mn-lt"/>
                <a:cs typeface="Courier New" pitchFamily="49" charset="0"/>
              </a:rPr>
              <a:t> </a:t>
            </a:r>
          </a:p>
          <a:p>
            <a:pPr marL="285750" indent="-285750" algn="just">
              <a:lnSpc>
                <a:spcPct val="150000"/>
              </a:lnSpc>
              <a:spcBef>
                <a:spcPct val="30000"/>
              </a:spcBef>
              <a:buClr>
                <a:schemeClr val="bg2"/>
              </a:buClr>
              <a:buFont typeface="Wingdings" pitchFamily="2" charset="2"/>
              <a:buNone/>
            </a:pPr>
            <a:r>
              <a:rPr lang="pt-BR" sz="2000" dirty="0">
                <a:latin typeface="+mn-lt"/>
              </a:rPr>
              <a:t>	Exemplo:</a:t>
            </a:r>
          </a:p>
          <a:p>
            <a:pPr marL="285750" indent="-285750" algn="just">
              <a:lnSpc>
                <a:spcPct val="150000"/>
              </a:lnSpc>
              <a:spcBef>
                <a:spcPct val="30000"/>
              </a:spcBef>
              <a:buClr>
                <a:schemeClr val="bg2"/>
              </a:buClr>
              <a:buFont typeface="Wingdings" pitchFamily="2" charset="2"/>
              <a:buNone/>
            </a:pPr>
            <a:r>
              <a:rPr lang="pt-BR" sz="2000" dirty="0">
                <a:latin typeface="+mn-lt"/>
              </a:rPr>
              <a:t>	</a:t>
            </a:r>
            <a:r>
              <a:rPr lang="pt-BR" sz="2000" dirty="0" err="1">
                <a:latin typeface="+mn-lt"/>
                <a:cs typeface="Courier New" pitchFamily="49" charset="0"/>
              </a:rPr>
              <a:t>drop</a:t>
            </a:r>
            <a:r>
              <a:rPr lang="pt-BR" sz="2000" dirty="0">
                <a:latin typeface="+mn-lt"/>
                <a:cs typeface="Courier New" pitchFamily="49" charset="0"/>
              </a:rPr>
              <a:t> </a:t>
            </a:r>
            <a:r>
              <a:rPr lang="pt-BR" sz="2000" dirty="0" err="1">
                <a:latin typeface="+mn-lt"/>
                <a:cs typeface="Courier New" pitchFamily="49" charset="0"/>
              </a:rPr>
              <a:t>table</a:t>
            </a:r>
            <a:r>
              <a:rPr lang="pt-BR" sz="2000" dirty="0">
                <a:latin typeface="+mn-lt"/>
                <a:cs typeface="Courier New" pitchFamily="49" charset="0"/>
              </a:rPr>
              <a:t> PRODUTO;</a:t>
            </a:r>
          </a:p>
          <a:p>
            <a:pPr marL="285750" indent="-285750" algn="just">
              <a:lnSpc>
                <a:spcPct val="150000"/>
              </a:lnSpc>
              <a:spcBef>
                <a:spcPct val="30000"/>
              </a:spcBef>
              <a:buClr>
                <a:schemeClr val="bg2"/>
              </a:buClr>
              <a:buFont typeface="Wingdings" pitchFamily="2" charset="2"/>
              <a:buNone/>
            </a:pPr>
            <a:r>
              <a:rPr lang="pt-BR" sz="2000" dirty="0">
                <a:latin typeface="+mn-lt"/>
                <a:cs typeface="Courier New" pitchFamily="49" charset="0"/>
              </a:rPr>
              <a:t>	Nota: antes de usar o comando COMMIT é possível recuperar a estrutura com o comando ROLLBACK. Todavia, usado COMMIT, somente se tivermos backup.</a:t>
            </a:r>
          </a:p>
          <a:p>
            <a:pPr marL="285750" indent="-285750" algn="just">
              <a:lnSpc>
                <a:spcPct val="150000"/>
              </a:lnSpc>
              <a:spcBef>
                <a:spcPct val="30000"/>
              </a:spcBef>
              <a:buClr>
                <a:schemeClr val="bg2"/>
              </a:buClr>
              <a:buFont typeface="Wingdings" pitchFamily="2" charset="2"/>
              <a:buNone/>
            </a:pPr>
            <a:endParaRPr lang="pt-BR" sz="2000" dirty="0">
              <a:latin typeface="+mn-lt"/>
              <a:cs typeface="Courier New" pitchFamily="49" charset="0"/>
            </a:endParaRPr>
          </a:p>
        </p:txBody>
      </p:sp>
      <p:sp>
        <p:nvSpPr>
          <p:cNvPr id="5" name="CaixaDeTexto 4"/>
          <p:cNvSpPr txBox="1"/>
          <p:nvPr/>
        </p:nvSpPr>
        <p:spPr>
          <a:xfrm>
            <a:off x="0" y="0"/>
            <a:ext cx="4716016" cy="523220"/>
          </a:xfrm>
          <a:prstGeom prst="rect">
            <a:avLst/>
          </a:prstGeom>
          <a:noFill/>
        </p:spPr>
        <p:txBody>
          <a:bodyPr wrap="square" rtlCol="0">
            <a:spAutoFit/>
          </a:bodyPr>
          <a:lstStyle/>
          <a:p>
            <a:r>
              <a:rPr lang="pt-BR" sz="2800" b="1" i="0" dirty="0">
                <a:latin typeface="+mn-lt"/>
              </a:rPr>
              <a:t>SQL</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pPr>
              <a:defRPr/>
            </a:pPr>
            <a:fld id="{8DBD05C6-53BD-4386-A6A3-7FE1830F6A86}" type="slidenum">
              <a:rPr lang="pt-BR"/>
              <a:pPr>
                <a:defRPr/>
              </a:pPr>
              <a:t>53</a:t>
            </a:fld>
            <a:endParaRPr lang="pt-BR" dirty="0"/>
          </a:p>
        </p:txBody>
      </p:sp>
      <p:sp>
        <p:nvSpPr>
          <p:cNvPr id="80901" name="Retângulo 4"/>
          <p:cNvSpPr>
            <a:spLocks noChangeArrowheads="1"/>
          </p:cNvSpPr>
          <p:nvPr/>
        </p:nvSpPr>
        <p:spPr bwMode="auto">
          <a:xfrm>
            <a:off x="261937" y="980728"/>
            <a:ext cx="8424863" cy="1846659"/>
          </a:xfrm>
          <a:prstGeom prst="rect">
            <a:avLst/>
          </a:prstGeom>
          <a:noFill/>
          <a:ln w="9525">
            <a:noFill/>
            <a:miter lim="800000"/>
            <a:headEnd/>
            <a:tailEnd/>
          </a:ln>
        </p:spPr>
        <p:txBody>
          <a:bodyPr>
            <a:spAutoFit/>
          </a:bodyPr>
          <a:lstStyle/>
          <a:p>
            <a:pPr marL="285750" indent="-285750" algn="just">
              <a:lnSpc>
                <a:spcPct val="90000"/>
              </a:lnSpc>
              <a:spcBef>
                <a:spcPct val="30000"/>
              </a:spcBef>
              <a:buClr>
                <a:schemeClr val="bg2"/>
              </a:buClr>
              <a:buFont typeface="Wingdings" pitchFamily="2" charset="2"/>
              <a:buNone/>
            </a:pPr>
            <a:r>
              <a:rPr lang="pt-BR" sz="2000" b="1" dirty="0">
                <a:latin typeface="Calibri" pitchFamily="34" charset="0"/>
              </a:rPr>
              <a:t>Exemplo: DROP TABLE</a:t>
            </a:r>
          </a:p>
          <a:p>
            <a:pPr marL="285750" indent="-285750" algn="just">
              <a:lnSpc>
                <a:spcPct val="90000"/>
              </a:lnSpc>
              <a:spcBef>
                <a:spcPct val="30000"/>
              </a:spcBef>
              <a:buClr>
                <a:schemeClr val="bg2"/>
              </a:buClr>
              <a:buFont typeface="Wingdings" pitchFamily="2" charset="2"/>
              <a:buNone/>
            </a:pPr>
            <a:endParaRPr lang="pt-BR" sz="2000" dirty="0">
              <a:latin typeface="Calibri" pitchFamily="34" charset="0"/>
            </a:endParaRPr>
          </a:p>
          <a:p>
            <a:pPr marL="285750" indent="-285750">
              <a:lnSpc>
                <a:spcPct val="90000"/>
              </a:lnSpc>
              <a:spcBef>
                <a:spcPct val="30000"/>
              </a:spcBef>
              <a:buClr>
                <a:schemeClr val="bg2"/>
              </a:buClr>
              <a:buFont typeface="Wingdings" pitchFamily="2" charset="2"/>
              <a:buNone/>
            </a:pPr>
            <a:r>
              <a:rPr lang="pt-BR" sz="2000" dirty="0">
                <a:latin typeface="Courier New" pitchFamily="49" charset="0"/>
                <a:cs typeface="Courier New" pitchFamily="49" charset="0"/>
              </a:rPr>
              <a:t>DROP TABLE </a:t>
            </a:r>
            <a:r>
              <a:rPr lang="pt-BR" sz="2000" dirty="0" err="1">
                <a:latin typeface="Courier New" pitchFamily="49" charset="0"/>
                <a:cs typeface="Courier New" pitchFamily="49" charset="0"/>
              </a:rPr>
              <a:t>depto</a:t>
            </a:r>
            <a:r>
              <a:rPr lang="pt-BR" sz="2000" dirty="0">
                <a:latin typeface="Courier New" pitchFamily="49" charset="0"/>
                <a:cs typeface="Courier New" pitchFamily="49" charset="0"/>
              </a:rPr>
              <a:t> CASCADE CONSTRAINTS;</a:t>
            </a:r>
          </a:p>
          <a:p>
            <a:pPr marL="285750" indent="-285750">
              <a:lnSpc>
                <a:spcPct val="90000"/>
              </a:lnSpc>
              <a:spcBef>
                <a:spcPct val="30000"/>
              </a:spcBef>
              <a:buClr>
                <a:schemeClr val="bg2"/>
              </a:buClr>
              <a:buFont typeface="Wingdings" pitchFamily="2" charset="2"/>
              <a:buNone/>
            </a:pPr>
            <a:endParaRPr lang="pt-BR" sz="2000" dirty="0">
              <a:latin typeface="Courier New" pitchFamily="49" charset="0"/>
              <a:cs typeface="Courier New" pitchFamily="49" charset="0"/>
            </a:endParaRPr>
          </a:p>
          <a:p>
            <a:pPr marL="285750" indent="-285750">
              <a:lnSpc>
                <a:spcPct val="90000"/>
              </a:lnSpc>
              <a:spcBef>
                <a:spcPct val="30000"/>
              </a:spcBef>
              <a:buClr>
                <a:schemeClr val="bg2"/>
              </a:buClr>
              <a:buFont typeface="Wingdings" pitchFamily="2" charset="2"/>
              <a:buNone/>
            </a:pPr>
            <a:r>
              <a:rPr lang="pt-BR" sz="2000" dirty="0">
                <a:latin typeface="Courier New" pitchFamily="49" charset="0"/>
                <a:cs typeface="Courier New" pitchFamily="49" charset="0"/>
              </a:rPr>
              <a:t>DROP TABLE </a:t>
            </a:r>
            <a:r>
              <a:rPr lang="pt-BR" sz="2000" dirty="0" err="1">
                <a:latin typeface="Courier New" pitchFamily="49" charset="0"/>
                <a:cs typeface="Courier New" pitchFamily="49" charset="0"/>
              </a:rPr>
              <a:t>func</a:t>
            </a:r>
            <a:r>
              <a:rPr lang="pt-BR" sz="2000" dirty="0">
                <a:latin typeface="Courier New" pitchFamily="49" charset="0"/>
                <a:cs typeface="Courier New" pitchFamily="49" charset="0"/>
              </a:rPr>
              <a:t> CASCADE CONSTRAINTS;</a:t>
            </a:r>
          </a:p>
        </p:txBody>
      </p:sp>
      <p:sp>
        <p:nvSpPr>
          <p:cNvPr id="5" name="CaixaDeTexto 4"/>
          <p:cNvSpPr txBox="1"/>
          <p:nvPr/>
        </p:nvSpPr>
        <p:spPr>
          <a:xfrm>
            <a:off x="0" y="0"/>
            <a:ext cx="4716016" cy="523220"/>
          </a:xfrm>
          <a:prstGeom prst="rect">
            <a:avLst/>
          </a:prstGeom>
          <a:noFill/>
        </p:spPr>
        <p:txBody>
          <a:bodyPr wrap="square" rtlCol="0">
            <a:spAutoFit/>
          </a:bodyPr>
          <a:lstStyle/>
          <a:p>
            <a:r>
              <a:rPr lang="pt-BR" sz="2800" b="1" i="0" dirty="0">
                <a:latin typeface="+mn-lt"/>
              </a:rPr>
              <a:t>SQL</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5600417-5D13-465D-9D23-ACD12FFB1D2B}"/>
              </a:ext>
            </a:extLst>
          </p:cNvPr>
          <p:cNvSpPr txBox="1">
            <a:spLocks noChangeArrowheads="1"/>
          </p:cNvSpPr>
          <p:nvPr/>
        </p:nvSpPr>
        <p:spPr bwMode="auto">
          <a:xfrm>
            <a:off x="107504" y="6021288"/>
            <a:ext cx="8640961" cy="74731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defRPr>
            </a:lvl2pPr>
            <a:lvl3pPr marL="914400" indent="0" algn="ctr" rtl="0" eaLnBrk="0" fontAlgn="base" hangingPunct="0">
              <a:spcBef>
                <a:spcPct val="20000"/>
              </a:spcBef>
              <a:spcAft>
                <a:spcPct val="0"/>
              </a:spcAft>
              <a:buNone/>
              <a:defRPr sz="2400">
                <a:solidFill>
                  <a:schemeClr val="tx1"/>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marL="457200" indent="-457200" algn="l"/>
            <a:r>
              <a:rPr lang="pt-BR" altLang="pt-BR" sz="1600" b="0" i="0" kern="0" dirty="0">
                <a:solidFill>
                  <a:schemeClr val="bg1"/>
                </a:solidFill>
              </a:rPr>
              <a:t>Autor: Prof. Jorge Surian</a:t>
            </a:r>
          </a:p>
          <a:p>
            <a:pPr marL="457200" indent="-457200" algn="l"/>
            <a:r>
              <a:rPr lang="pt-BR" altLang="pt-BR" sz="1600" b="0" i="0" kern="0" dirty="0">
                <a:solidFill>
                  <a:schemeClr val="bg1"/>
                </a:solidFill>
              </a:rPr>
              <a:t>jorge.surian@gmail.com</a:t>
            </a:r>
          </a:p>
        </p:txBody>
      </p:sp>
    </p:spTree>
    <p:extLst>
      <p:ext uri="{BB962C8B-B14F-4D97-AF65-F5344CB8AC3E}">
        <p14:creationId xmlns:p14="http://schemas.microsoft.com/office/powerpoint/2010/main" val="11587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57566" y="3106708"/>
            <a:ext cx="9021812" cy="3862596"/>
          </a:xfrm>
          <a:prstGeom prst="rect">
            <a:avLst/>
          </a:prstGeom>
        </p:spPr>
        <p:txBody>
          <a:bodyPr wrap="square">
            <a:spAutoFit/>
          </a:bodyPr>
          <a:lstStyle/>
          <a:p>
            <a:pPr marL="0" lvl="1" fontAlgn="auto">
              <a:spcBef>
                <a:spcPts val="0"/>
              </a:spcBef>
              <a:spcAft>
                <a:spcPts val="0"/>
              </a:spcAft>
              <a:buClr>
                <a:schemeClr val="bg2"/>
              </a:buClr>
              <a:defRPr/>
            </a:pPr>
            <a:r>
              <a:rPr lang="pt-BR" sz="1900" dirty="0">
                <a:solidFill>
                  <a:srgbClr val="000000"/>
                </a:solidFill>
                <a:latin typeface="+mn-lt"/>
                <a:cs typeface="+mn-cs"/>
              </a:rPr>
              <a:t>Uma segunda opção é fixamos nomes de tabelas com 3 letras, que sempre devem iniciar os nomes dos atributos, que por sua vez podem ter apenas 4 letras. Esse padrão pode variar nas quantidades de letras, mas observe os atributos exemplos: PROCODI, PRODESC, CLICODI, CLINOME, NOTVALO, NOTDATA.</a:t>
            </a:r>
          </a:p>
          <a:p>
            <a:pPr marL="0" lvl="1" fontAlgn="auto">
              <a:spcBef>
                <a:spcPts val="0"/>
              </a:spcBef>
              <a:spcAft>
                <a:spcPts val="0"/>
              </a:spcAft>
              <a:buClr>
                <a:schemeClr val="bg2"/>
              </a:buClr>
              <a:defRPr/>
            </a:pPr>
            <a:endParaRPr lang="pt-BR" sz="1900" dirty="0">
              <a:solidFill>
                <a:srgbClr val="000000"/>
              </a:solidFill>
              <a:latin typeface="+mn-lt"/>
              <a:cs typeface="+mn-cs"/>
            </a:endParaRPr>
          </a:p>
          <a:p>
            <a:pPr marL="0" lvl="1" fontAlgn="auto">
              <a:spcBef>
                <a:spcPts val="0"/>
              </a:spcBef>
              <a:spcAft>
                <a:spcPts val="0"/>
              </a:spcAft>
              <a:buClr>
                <a:schemeClr val="bg2"/>
              </a:buClr>
              <a:defRPr/>
            </a:pPr>
            <a:r>
              <a:rPr lang="pt-BR" sz="1900" dirty="0">
                <a:solidFill>
                  <a:srgbClr val="000000"/>
                </a:solidFill>
                <a:latin typeface="+mn-lt"/>
                <a:cs typeface="+mn-cs"/>
              </a:rPr>
              <a:t>Mas, nem tudo são flores, vejamos como certos atributos podem ser problemáticos, qualquer que seja a regra escolhida... A Data da Ultima Compra do Cliente pode ser:</a:t>
            </a:r>
          </a:p>
          <a:p>
            <a:pPr marL="0" lvl="1" fontAlgn="auto">
              <a:spcBef>
                <a:spcPts val="0"/>
              </a:spcBef>
              <a:spcAft>
                <a:spcPts val="0"/>
              </a:spcAft>
              <a:buClr>
                <a:schemeClr val="bg2"/>
              </a:buClr>
              <a:defRPr/>
            </a:pPr>
            <a:r>
              <a:rPr lang="pt-BR" sz="1900" dirty="0">
                <a:solidFill>
                  <a:srgbClr val="000000"/>
                </a:solidFill>
                <a:latin typeface="+mn-lt"/>
                <a:cs typeface="+mn-cs"/>
              </a:rPr>
              <a:t>DAT_ULT_COMPRA_CLIENTE ou CLIDULT.</a:t>
            </a:r>
          </a:p>
          <a:p>
            <a:pPr marL="0" lvl="1" fontAlgn="auto">
              <a:spcBef>
                <a:spcPts val="0"/>
              </a:spcBef>
              <a:spcAft>
                <a:spcPts val="0"/>
              </a:spcAft>
              <a:buClr>
                <a:schemeClr val="bg2"/>
              </a:buClr>
              <a:defRPr/>
            </a:pPr>
            <a:endParaRPr lang="pt-BR" sz="1900" dirty="0">
              <a:solidFill>
                <a:srgbClr val="000000"/>
              </a:solidFill>
              <a:latin typeface="+mn-lt"/>
              <a:cs typeface="+mn-cs"/>
            </a:endParaRPr>
          </a:p>
          <a:p>
            <a:pPr marL="0" lvl="1" fontAlgn="auto">
              <a:spcBef>
                <a:spcPts val="0"/>
              </a:spcBef>
              <a:spcAft>
                <a:spcPts val="0"/>
              </a:spcAft>
              <a:buClr>
                <a:schemeClr val="bg2"/>
              </a:buClr>
              <a:defRPr/>
            </a:pPr>
            <a:r>
              <a:rPr lang="pt-BR" sz="1900" dirty="0">
                <a:solidFill>
                  <a:srgbClr val="000000"/>
                </a:solidFill>
                <a:latin typeface="+mn-lt"/>
                <a:cs typeface="+mn-cs"/>
              </a:rPr>
              <a:t>Na primeira solução, nome demasiadamente longo. Na segunda, pode ser que nem todos entendam o significado de tal abreviação...</a:t>
            </a:r>
          </a:p>
          <a:p>
            <a:pPr fontAlgn="auto">
              <a:lnSpc>
                <a:spcPct val="150000"/>
              </a:lnSpc>
              <a:spcBef>
                <a:spcPts val="0"/>
              </a:spcBef>
              <a:spcAft>
                <a:spcPts val="0"/>
              </a:spcAft>
              <a:defRPr/>
            </a:pPr>
            <a:endParaRPr lang="pt-BR" sz="2400" b="1" dirty="0">
              <a:solidFill>
                <a:srgbClr val="C00000"/>
              </a:solidFill>
              <a:latin typeface="+mn-lt"/>
              <a:cs typeface="+mn-cs"/>
            </a:endParaRPr>
          </a:p>
        </p:txBody>
      </p:sp>
      <p:sp>
        <p:nvSpPr>
          <p:cNvPr id="4" name="CaixaDeTexto 3"/>
          <p:cNvSpPr txBox="1"/>
          <p:nvPr/>
        </p:nvSpPr>
        <p:spPr>
          <a:xfrm>
            <a:off x="0" y="0"/>
            <a:ext cx="4716016" cy="461665"/>
          </a:xfrm>
          <a:prstGeom prst="rect">
            <a:avLst/>
          </a:prstGeom>
          <a:noFill/>
        </p:spPr>
        <p:txBody>
          <a:bodyPr wrap="square" rtlCol="0">
            <a:spAutoFit/>
          </a:bodyPr>
          <a:lstStyle/>
          <a:p>
            <a:r>
              <a:rPr lang="pt-BR" sz="2400" i="0" dirty="0">
                <a:latin typeface="+mn-lt"/>
              </a:rPr>
              <a:t>Nomenclatura – Como nomear?</a:t>
            </a:r>
          </a:p>
        </p:txBody>
      </p:sp>
      <p:sp>
        <p:nvSpPr>
          <p:cNvPr id="8" name="Retângulo 7"/>
          <p:cNvSpPr/>
          <p:nvPr/>
        </p:nvSpPr>
        <p:spPr>
          <a:xfrm>
            <a:off x="367972" y="1816279"/>
            <a:ext cx="8696088" cy="1261884"/>
          </a:xfrm>
          <a:prstGeom prst="rect">
            <a:avLst/>
          </a:prstGeom>
        </p:spPr>
        <p:txBody>
          <a:bodyPr wrap="square">
            <a:spAutoFit/>
          </a:bodyPr>
          <a:lstStyle/>
          <a:p>
            <a:pPr marL="0" lvl="1" fontAlgn="auto">
              <a:spcBef>
                <a:spcPts val="0"/>
              </a:spcBef>
              <a:spcAft>
                <a:spcPts val="0"/>
              </a:spcAft>
              <a:buClr>
                <a:schemeClr val="bg2"/>
              </a:buClr>
              <a:buFontTx/>
              <a:buChar char="–"/>
              <a:defRPr/>
            </a:pPr>
            <a:r>
              <a:rPr lang="pt-BR" sz="1900" dirty="0">
                <a:solidFill>
                  <a:srgbClr val="000000"/>
                </a:solidFill>
                <a:latin typeface="+mn-lt"/>
                <a:cs typeface="+mn-cs"/>
              </a:rPr>
              <a:t>Padrão 3 letras:     COD = Código; NUM = Número; DES = Descrição; NOM 	= Nome, </a:t>
            </a:r>
            <a:r>
              <a:rPr lang="pt-BR" sz="1900" dirty="0" err="1">
                <a:solidFill>
                  <a:srgbClr val="000000"/>
                </a:solidFill>
                <a:latin typeface="+mn-lt"/>
                <a:cs typeface="+mn-cs"/>
              </a:rPr>
              <a:t>etc</a:t>
            </a:r>
            <a:endParaRPr lang="pt-BR" sz="1900" dirty="0">
              <a:solidFill>
                <a:srgbClr val="000000"/>
              </a:solidFill>
              <a:latin typeface="+mn-lt"/>
              <a:cs typeface="+mn-cs"/>
            </a:endParaRPr>
          </a:p>
          <a:p>
            <a:pPr marL="0" lvl="1" fontAlgn="auto">
              <a:spcBef>
                <a:spcPts val="0"/>
              </a:spcBef>
              <a:spcAft>
                <a:spcPts val="0"/>
              </a:spcAft>
              <a:buClr>
                <a:schemeClr val="bg2"/>
              </a:buClr>
              <a:buFontTx/>
              <a:buChar char="–"/>
              <a:defRPr/>
            </a:pPr>
            <a:r>
              <a:rPr lang="pt-BR" sz="1900" dirty="0">
                <a:solidFill>
                  <a:srgbClr val="000000"/>
                </a:solidFill>
                <a:latin typeface="+mn-lt"/>
                <a:cs typeface="+mn-cs"/>
              </a:rPr>
              <a:t>PRODUTO = Produto; CLIENTE = Cliente</a:t>
            </a:r>
          </a:p>
          <a:p>
            <a:pPr marL="0" lvl="1" fontAlgn="auto">
              <a:spcBef>
                <a:spcPts val="0"/>
              </a:spcBef>
              <a:spcAft>
                <a:spcPts val="0"/>
              </a:spcAft>
              <a:buClr>
                <a:schemeClr val="bg2"/>
              </a:buClr>
              <a:buFontTx/>
              <a:buChar char="–"/>
              <a:defRPr/>
            </a:pPr>
            <a:r>
              <a:rPr lang="pt-BR" sz="1900" dirty="0">
                <a:solidFill>
                  <a:srgbClr val="000000"/>
                </a:solidFill>
                <a:latin typeface="+mn-lt"/>
                <a:cs typeface="+mn-cs"/>
              </a:rPr>
              <a:t>Temos então COD_PRODUTO, NOM_CLIENTE. </a:t>
            </a:r>
          </a:p>
          <a:p>
            <a:pPr marL="0" lvl="1" fontAlgn="auto">
              <a:spcBef>
                <a:spcPts val="0"/>
              </a:spcBef>
              <a:spcAft>
                <a:spcPts val="0"/>
              </a:spcAft>
              <a:buClr>
                <a:schemeClr val="bg2"/>
              </a:buClr>
              <a:buFontTx/>
              <a:buChar char="–"/>
              <a:defRPr/>
            </a:pPr>
            <a:r>
              <a:rPr lang="pt-BR" sz="1900" dirty="0">
                <a:solidFill>
                  <a:srgbClr val="000000"/>
                </a:solidFill>
                <a:latin typeface="+mn-lt"/>
                <a:cs typeface="+mn-cs"/>
              </a:rPr>
              <a:t>Se fossem PROD = PRODUTO, CLI = CLIENTE, teríamos COD_PROD, NOM_CLI...</a:t>
            </a:r>
          </a:p>
        </p:txBody>
      </p:sp>
      <p:sp>
        <p:nvSpPr>
          <p:cNvPr id="9" name="Retângulo 8"/>
          <p:cNvSpPr/>
          <p:nvPr/>
        </p:nvSpPr>
        <p:spPr>
          <a:xfrm>
            <a:off x="133552" y="692696"/>
            <a:ext cx="8922452" cy="1523494"/>
          </a:xfrm>
          <a:prstGeom prst="rect">
            <a:avLst/>
          </a:prstGeom>
        </p:spPr>
        <p:txBody>
          <a:bodyPr wrap="square">
            <a:spAutoFit/>
          </a:bodyPr>
          <a:lstStyle/>
          <a:p>
            <a:pPr marL="0" lvl="1" fontAlgn="auto">
              <a:spcBef>
                <a:spcPts val="0"/>
              </a:spcBef>
              <a:spcAft>
                <a:spcPts val="0"/>
              </a:spcAft>
              <a:buClr>
                <a:schemeClr val="bg2"/>
              </a:buClr>
              <a:defRPr/>
            </a:pPr>
            <a:r>
              <a:rPr lang="pt-BR" sz="1900" dirty="0">
                <a:solidFill>
                  <a:srgbClr val="000000"/>
                </a:solidFill>
                <a:latin typeface="+mn-lt"/>
                <a:cs typeface="+mn-cs"/>
              </a:rPr>
              <a:t>Temos formas distintas de nomeação de campos, que vão desde um padrão em que se exige que a documentação seja completa, para abreviaturas não padronizadas, como no exemplo...</a:t>
            </a:r>
          </a:p>
          <a:p>
            <a:pPr fontAlgn="auto">
              <a:lnSpc>
                <a:spcPct val="150000"/>
              </a:lnSpc>
              <a:spcBef>
                <a:spcPts val="0"/>
              </a:spcBef>
              <a:spcAft>
                <a:spcPts val="0"/>
              </a:spcAft>
              <a:defRPr/>
            </a:pPr>
            <a:endParaRPr lang="pt-BR" sz="2400" b="1" dirty="0">
              <a:solidFill>
                <a:srgbClr val="C00000"/>
              </a:solidFill>
              <a:latin typeface="+mn-lt"/>
              <a:cs typeface="+mn-cs"/>
            </a:endParaRPr>
          </a:p>
        </p:txBody>
      </p:sp>
    </p:spTree>
    <p:extLst>
      <p:ext uri="{BB962C8B-B14F-4D97-AF65-F5344CB8AC3E}">
        <p14:creationId xmlns:p14="http://schemas.microsoft.com/office/powerpoint/2010/main" val="941855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0" y="0"/>
            <a:ext cx="4716016" cy="461665"/>
          </a:xfrm>
          <a:prstGeom prst="rect">
            <a:avLst/>
          </a:prstGeom>
          <a:noFill/>
        </p:spPr>
        <p:txBody>
          <a:bodyPr wrap="square" rtlCol="0">
            <a:spAutoFit/>
          </a:bodyPr>
          <a:lstStyle/>
          <a:p>
            <a:r>
              <a:rPr lang="pt-BR" sz="2400" i="0" dirty="0">
                <a:latin typeface="+mn-lt"/>
              </a:rPr>
              <a:t>Nomenclatura – Como nomear?</a:t>
            </a:r>
          </a:p>
        </p:txBody>
      </p:sp>
      <p:sp>
        <p:nvSpPr>
          <p:cNvPr id="6" name="Rectangle 1"/>
          <p:cNvSpPr>
            <a:spLocks noChangeArrowheads="1"/>
          </p:cNvSpPr>
          <p:nvPr/>
        </p:nvSpPr>
        <p:spPr bwMode="auto">
          <a:xfrm>
            <a:off x="179512" y="1124744"/>
            <a:ext cx="8502286"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hangingPunct="0"/>
            <a:r>
              <a:rPr kumimoji="0" lang="pt-BR" altLang="pt-BR" sz="2000" b="0" i="0" strike="noStrike" cap="none" normalizeH="0" baseline="0" dirty="0">
                <a:ln>
                  <a:noFill/>
                </a:ln>
                <a:solidFill>
                  <a:schemeClr val="tx1"/>
                </a:solidFill>
                <a:effectLst/>
                <a:latin typeface="+mn-lt"/>
              </a:rPr>
              <a:t>A </a:t>
            </a:r>
            <a:r>
              <a:rPr kumimoji="0" lang="pt-BR" altLang="pt-BR" sz="2000" b="1" i="0" strike="noStrike" cap="none" normalizeH="0" baseline="0" dirty="0">
                <a:ln>
                  <a:noFill/>
                </a:ln>
                <a:solidFill>
                  <a:schemeClr val="tx1"/>
                </a:solidFill>
                <a:effectLst/>
                <a:latin typeface="+mn-lt"/>
              </a:rPr>
              <a:t>Notação húngara</a:t>
            </a:r>
            <a:r>
              <a:rPr lang="pt-BR" altLang="pt-BR" sz="2000" dirty="0">
                <a:latin typeface="+mn-lt"/>
              </a:rPr>
              <a:t>, criada por Charles </a:t>
            </a:r>
            <a:r>
              <a:rPr lang="pt-BR" altLang="pt-BR" sz="2000" dirty="0" err="1">
                <a:latin typeface="+mn-lt"/>
              </a:rPr>
              <a:t>Simonyi</a:t>
            </a:r>
            <a:r>
              <a:rPr lang="pt-BR" altLang="pt-BR" sz="2000" dirty="0">
                <a:latin typeface="+mn-lt"/>
              </a:rPr>
              <a:t>, visa a facilitar o reconhecimento do tipo de variável num programa.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pt-BR" altLang="pt-BR" sz="2000" dirty="0">
                <a:latin typeface="+mn-lt"/>
              </a:rPr>
              <a:t>Mesmo não se tendo fontes muito confiáveis a respeito, consta que Charles, um dos primeiros programadores da Microsoft, certa vez afrontou o próprio Bill Gates, dizendo que era impossível se fazer manutenção em programas que precisássemos todo tempo consultar documentação a respeito das regras construtivas de variáveis e campos.</a:t>
            </a: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sz="20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pt-BR" altLang="pt-BR" sz="2000" dirty="0">
                <a:latin typeface="+mn-lt"/>
              </a:rPr>
              <a:t>Charles, nascido na Hungria, sugeriu que se adotasse uma série de regras, que passaram a ser chamadas de Notação Húngara, Notação de </a:t>
            </a:r>
            <a:r>
              <a:rPr lang="pt-BR" altLang="pt-BR" sz="2000" dirty="0" err="1">
                <a:latin typeface="+mn-lt"/>
              </a:rPr>
              <a:t>Simonyi</a:t>
            </a:r>
            <a:r>
              <a:rPr lang="pt-BR" altLang="pt-BR" sz="2000" dirty="0">
                <a:latin typeface="+mn-lt"/>
              </a:rPr>
              <a:t> ou Notação da Microsoft, de acordo com a fonte consultada, embora seja mais frequente o primeiro nome.</a:t>
            </a:r>
          </a:p>
        </p:txBody>
      </p:sp>
    </p:spTree>
    <p:extLst>
      <p:ext uri="{BB962C8B-B14F-4D97-AF65-F5344CB8AC3E}">
        <p14:creationId xmlns:p14="http://schemas.microsoft.com/office/powerpoint/2010/main" val="1552018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0" y="0"/>
            <a:ext cx="4716016" cy="461665"/>
          </a:xfrm>
          <a:prstGeom prst="rect">
            <a:avLst/>
          </a:prstGeom>
          <a:noFill/>
        </p:spPr>
        <p:txBody>
          <a:bodyPr wrap="square" rtlCol="0">
            <a:spAutoFit/>
          </a:bodyPr>
          <a:lstStyle/>
          <a:p>
            <a:r>
              <a:rPr lang="pt-BR" sz="2400" i="0" dirty="0">
                <a:latin typeface="+mn-lt"/>
              </a:rPr>
              <a:t>Nomenclatura – Como nomear?</a:t>
            </a:r>
          </a:p>
        </p:txBody>
      </p:sp>
      <p:sp>
        <p:nvSpPr>
          <p:cNvPr id="6" name="Rectangle 1"/>
          <p:cNvSpPr>
            <a:spLocks noChangeArrowheads="1"/>
          </p:cNvSpPr>
          <p:nvPr/>
        </p:nvSpPr>
        <p:spPr bwMode="auto">
          <a:xfrm>
            <a:off x="286952" y="836712"/>
            <a:ext cx="8570096"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chemeClr val="tx1"/>
                </a:solidFill>
                <a:effectLst/>
                <a:latin typeface="+mn-lt"/>
              </a:rPr>
              <a:t>Na medida da</a:t>
            </a:r>
            <a:r>
              <a:rPr kumimoji="0" lang="pt-BR" altLang="pt-BR" sz="2000" b="0" i="0" u="none" strike="noStrike" cap="none" normalizeH="0" dirty="0">
                <a:ln>
                  <a:noFill/>
                </a:ln>
                <a:solidFill>
                  <a:schemeClr val="tx1"/>
                </a:solidFill>
                <a:effectLst/>
                <a:latin typeface="+mn-lt"/>
              </a:rPr>
              <a:t> </a:t>
            </a:r>
            <a:r>
              <a:rPr kumimoji="0" lang="pt-BR" altLang="pt-BR" sz="2000" b="0" i="0" u="none" strike="noStrike" cap="none" normalizeH="0" baseline="0" dirty="0">
                <a:ln>
                  <a:noFill/>
                </a:ln>
                <a:solidFill>
                  <a:schemeClr val="tx1"/>
                </a:solidFill>
                <a:effectLst/>
                <a:latin typeface="+mn-lt"/>
              </a:rPr>
              <a:t>necessidade em se dar um novo nome a uma variável de programa ou a um atributo numa tabela, o programador e o administrador de dados devem tomar alguns cuidados ao tomar essa decisão</a:t>
            </a:r>
            <a:r>
              <a:rPr kumimoji="0" lang="pt-BR" altLang="pt-BR" sz="2000" b="0" i="0" u="none" strike="noStrike" cap="none" normalizeH="0" dirty="0">
                <a:ln>
                  <a:noFill/>
                </a:ln>
                <a:solidFill>
                  <a:schemeClr val="tx1"/>
                </a:solidFill>
                <a:effectLst/>
                <a:latin typeface="+mn-lt"/>
              </a:rPr>
              <a:t> e se orientar pelos seguintes critérios:</a:t>
            </a:r>
            <a:endParaRPr kumimoji="0" lang="pt-BR" altLang="pt-BR"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2000" b="0" i="0" u="none" strike="noStrike" cap="none" normalizeH="0" baseline="0" dirty="0">
                <a:ln>
                  <a:noFill/>
                </a:ln>
                <a:solidFill>
                  <a:schemeClr val="tx1"/>
                </a:solidFill>
                <a:effectLst/>
                <a:latin typeface="+mn-lt"/>
              </a:rPr>
              <a:t> Usar</a:t>
            </a:r>
            <a:r>
              <a:rPr kumimoji="0" lang="pt-BR" altLang="pt-BR" sz="2000" b="0" i="0" u="none" strike="noStrike" cap="none" normalizeH="0" dirty="0">
                <a:ln>
                  <a:noFill/>
                </a:ln>
                <a:solidFill>
                  <a:schemeClr val="tx1"/>
                </a:solidFill>
                <a:effectLst/>
                <a:latin typeface="+mn-lt"/>
              </a:rPr>
              <a:t> Mnemônicos, pois é facilitada a lembrança do que se refere. Por exemplo, “</a:t>
            </a:r>
            <a:r>
              <a:rPr kumimoji="0" lang="pt-BR" altLang="pt-BR" sz="2000" b="0" i="0" u="none" strike="noStrike" cap="none" normalizeH="0" dirty="0" err="1">
                <a:ln>
                  <a:noFill/>
                </a:ln>
                <a:solidFill>
                  <a:schemeClr val="tx1"/>
                </a:solidFill>
                <a:effectLst/>
                <a:latin typeface="+mn-lt"/>
              </a:rPr>
              <a:t>Nm</a:t>
            </a:r>
            <a:r>
              <a:rPr kumimoji="0" lang="pt-BR" altLang="pt-BR" sz="2000" b="0" i="0" u="none" strike="noStrike" cap="none" normalizeH="0" dirty="0">
                <a:ln>
                  <a:noFill/>
                </a:ln>
                <a:solidFill>
                  <a:schemeClr val="tx1"/>
                </a:solidFill>
                <a:effectLst/>
                <a:latin typeface="+mn-lt"/>
              </a:rPr>
              <a:t>” pode ser um mnemônico importante para “Nomes” assim como “</a:t>
            </a:r>
            <a:r>
              <a:rPr kumimoji="0" lang="pt-BR" altLang="pt-BR" sz="2000" b="0" i="0" u="none" strike="noStrike" cap="none" normalizeH="0" dirty="0" err="1">
                <a:ln>
                  <a:noFill/>
                </a:ln>
                <a:solidFill>
                  <a:schemeClr val="tx1"/>
                </a:solidFill>
                <a:effectLst/>
                <a:latin typeface="+mn-lt"/>
              </a:rPr>
              <a:t>Ds</a:t>
            </a:r>
            <a:r>
              <a:rPr kumimoji="0" lang="pt-BR" altLang="pt-BR" sz="2000" b="0" i="0" u="none" strike="noStrike" cap="none" normalizeH="0" dirty="0">
                <a:ln>
                  <a:noFill/>
                </a:ln>
                <a:solidFill>
                  <a:schemeClr val="tx1"/>
                </a:solidFill>
                <a:effectLst/>
                <a:latin typeface="+mn-lt"/>
              </a:rPr>
              <a:t>” para “Descrição”.</a:t>
            </a:r>
            <a:endParaRPr kumimoji="0" lang="pt-BR" altLang="pt-BR"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2000" b="0" i="0" u="none" strike="noStrike" cap="none" normalizeH="0" baseline="0" dirty="0">
                <a:ln>
                  <a:noFill/>
                </a:ln>
                <a:solidFill>
                  <a:schemeClr val="tx1"/>
                </a:solidFill>
                <a:effectLst/>
                <a:latin typeface="+mn-lt"/>
              </a:rPr>
              <a:t> Usar</a:t>
            </a:r>
            <a:r>
              <a:rPr kumimoji="0" lang="pt-BR" altLang="pt-BR" sz="2000" b="0" i="0" u="none" strike="noStrike" cap="none" normalizeH="0" dirty="0">
                <a:ln>
                  <a:noFill/>
                </a:ln>
                <a:solidFill>
                  <a:schemeClr val="tx1"/>
                </a:solidFill>
                <a:effectLst/>
                <a:latin typeface="+mn-lt"/>
              </a:rPr>
              <a:t> </a:t>
            </a:r>
            <a:r>
              <a:rPr lang="pt-BR" altLang="pt-BR" sz="2000" dirty="0">
                <a:latin typeface="+mn-lt"/>
              </a:rPr>
              <a:t>Palavras</a:t>
            </a:r>
            <a:r>
              <a:rPr kumimoji="0" lang="pt-BR" altLang="pt-BR" sz="2000" b="0" i="0" u="none" strike="noStrike" cap="none" normalizeH="0" baseline="0" dirty="0">
                <a:ln>
                  <a:noFill/>
                </a:ln>
                <a:solidFill>
                  <a:schemeClr val="tx1"/>
                </a:solidFill>
                <a:effectLst/>
                <a:latin typeface="+mn-lt"/>
              </a:rPr>
              <a:t> Sugestivas,</a:t>
            </a:r>
            <a:r>
              <a:rPr kumimoji="0" lang="pt-BR" altLang="pt-BR" sz="2000" b="0" i="0" u="none" strike="noStrike" cap="none" normalizeH="0" dirty="0">
                <a:ln>
                  <a:noFill/>
                </a:ln>
                <a:solidFill>
                  <a:schemeClr val="tx1"/>
                </a:solidFill>
                <a:effectLst/>
                <a:latin typeface="+mn-lt"/>
              </a:rPr>
              <a:t> quando não for possível usar mnemônicos. Por exemplo, “Log” tanto pode servir para indicar um “Log” em sistema como o Tipo de um “Logradouro”. Então, prefere-se “</a:t>
            </a:r>
            <a:r>
              <a:rPr kumimoji="0" lang="pt-BR" altLang="pt-BR" sz="2000" b="0" i="0" u="none" strike="noStrike" cap="none" normalizeH="0" dirty="0" err="1">
                <a:ln>
                  <a:noFill/>
                </a:ln>
                <a:solidFill>
                  <a:schemeClr val="tx1"/>
                </a:solidFill>
                <a:effectLst/>
                <a:latin typeface="+mn-lt"/>
              </a:rPr>
              <a:t>Nm_Logradouro</a:t>
            </a:r>
            <a:r>
              <a:rPr kumimoji="0" lang="pt-BR" altLang="pt-BR" sz="2000" b="0" i="0" u="none" strike="noStrike" cap="none" normalizeH="0" dirty="0">
                <a:ln>
                  <a:noFill/>
                </a:ln>
                <a:solidFill>
                  <a:schemeClr val="tx1"/>
                </a:solidFill>
                <a:effectLst/>
                <a:latin typeface="+mn-lt"/>
              </a:rPr>
              <a:t>” em vez de “</a:t>
            </a:r>
            <a:r>
              <a:rPr kumimoji="0" lang="pt-BR" altLang="pt-BR" sz="2000" b="0" i="0" u="none" strike="noStrike" cap="none" normalizeH="0" dirty="0" err="1">
                <a:ln>
                  <a:noFill/>
                </a:ln>
                <a:solidFill>
                  <a:schemeClr val="tx1"/>
                </a:solidFill>
                <a:effectLst/>
                <a:latin typeface="+mn-lt"/>
              </a:rPr>
              <a:t>Nm_Log</a:t>
            </a:r>
            <a:r>
              <a:rPr kumimoji="0" lang="pt-BR" altLang="pt-BR" sz="2000" b="0" i="0" u="none" strike="noStrike" cap="none" normalizeH="0" dirty="0">
                <a:ln>
                  <a:noFill/>
                </a:ln>
                <a:solidFill>
                  <a:schemeClr val="tx1"/>
                </a:solidFill>
                <a:effectLst/>
                <a:latin typeface="+mn-lt"/>
              </a:rPr>
              <a:t>”.</a:t>
            </a:r>
            <a:r>
              <a:rPr kumimoji="0" lang="pt-BR" altLang="pt-BR" sz="2000" b="0" i="0" u="none" strike="noStrike" cap="none" normalizeH="0" baseline="0" dirty="0">
                <a:ln>
                  <a:noFill/>
                </a:ln>
                <a:solidFill>
                  <a:schemeClr val="tx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2000" b="0" i="0" u="none" strike="noStrike" cap="none" normalizeH="0" baseline="0" dirty="0">
                <a:ln>
                  <a:noFill/>
                </a:ln>
                <a:solidFill>
                  <a:schemeClr val="tx1"/>
                </a:solidFill>
                <a:effectLst/>
                <a:latin typeface="+mn-lt"/>
              </a:rPr>
              <a:t> Formato,</a:t>
            </a:r>
            <a:r>
              <a:rPr kumimoji="0" lang="pt-BR" altLang="pt-BR" sz="2000" b="0" i="0" u="none" strike="noStrike" cap="none" normalizeH="0" dirty="0">
                <a:ln>
                  <a:noFill/>
                </a:ln>
                <a:solidFill>
                  <a:schemeClr val="tx1"/>
                </a:solidFill>
                <a:effectLst/>
                <a:latin typeface="+mn-lt"/>
              </a:rPr>
              <a:t> onde a</a:t>
            </a:r>
            <a:r>
              <a:rPr kumimoji="0" lang="pt-BR" altLang="pt-BR" sz="2000" b="0" i="0" u="none" strike="noStrike" cap="none" normalizeH="0" baseline="0" dirty="0">
                <a:ln>
                  <a:noFill/>
                </a:ln>
                <a:solidFill>
                  <a:schemeClr val="tx1"/>
                </a:solidFill>
                <a:effectLst/>
                <a:latin typeface="+mn-lt"/>
              </a:rPr>
              <a:t> tendência é estabelecer</a:t>
            </a:r>
            <a:r>
              <a:rPr kumimoji="0" lang="pt-BR" altLang="pt-BR" sz="2000" b="0" i="0" u="none" strike="noStrike" cap="none" normalizeH="0" dirty="0">
                <a:ln>
                  <a:noFill/>
                </a:ln>
                <a:solidFill>
                  <a:schemeClr val="tx1"/>
                </a:solidFill>
                <a:effectLst/>
                <a:latin typeface="+mn-lt"/>
              </a:rPr>
              <a:t> um padrão para variáveis e outro para campos. Nos campos uma convenção natural é indicar-se a tabela a que se refere e o atributo, como em “</a:t>
            </a:r>
            <a:r>
              <a:rPr kumimoji="0" lang="pt-BR" altLang="pt-BR" sz="2000" b="0" i="0" u="none" strike="noStrike" cap="none" normalizeH="0" dirty="0" err="1">
                <a:ln>
                  <a:noFill/>
                </a:ln>
                <a:solidFill>
                  <a:schemeClr val="tx1"/>
                </a:solidFill>
                <a:effectLst/>
                <a:latin typeface="+mn-lt"/>
              </a:rPr>
              <a:t>Nm_Cliente</a:t>
            </a:r>
            <a:r>
              <a:rPr kumimoji="0" lang="pt-BR" altLang="pt-BR" sz="2000" b="0" i="0" u="none" strike="noStrike" cap="none" normalizeH="0" dirty="0">
                <a:ln>
                  <a:noFill/>
                </a:ln>
                <a:solidFill>
                  <a:schemeClr val="tx1"/>
                </a:solidFill>
                <a:effectLst/>
                <a:latin typeface="+mn-lt"/>
              </a:rPr>
              <a:t>” ou “</a:t>
            </a:r>
            <a:r>
              <a:rPr kumimoji="0" lang="pt-BR" altLang="pt-BR" sz="2000" b="0" i="0" u="none" strike="noStrike" cap="none" normalizeH="0" dirty="0" err="1">
                <a:ln>
                  <a:noFill/>
                </a:ln>
                <a:solidFill>
                  <a:schemeClr val="tx1"/>
                </a:solidFill>
                <a:effectLst/>
                <a:latin typeface="+mn-lt"/>
              </a:rPr>
              <a:t>Ds_Produto</a:t>
            </a:r>
            <a:r>
              <a:rPr kumimoji="0" lang="pt-BR" altLang="pt-BR" sz="2000" b="0" i="0" u="none" strike="noStrike" cap="none" normalizeH="0" dirty="0">
                <a:ln>
                  <a:noFill/>
                </a:ln>
                <a:solidFill>
                  <a:schemeClr val="tx1"/>
                </a:solidFill>
                <a:effectLst/>
                <a:latin typeface="+mn-lt"/>
              </a:rPr>
              <a:t>”. </a:t>
            </a:r>
            <a:endParaRPr kumimoji="0" lang="pt-BR" altLang="pt-BR"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698003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0" y="0"/>
            <a:ext cx="4716016" cy="461665"/>
          </a:xfrm>
          <a:prstGeom prst="rect">
            <a:avLst/>
          </a:prstGeom>
          <a:noFill/>
        </p:spPr>
        <p:txBody>
          <a:bodyPr wrap="square" rtlCol="0">
            <a:spAutoFit/>
          </a:bodyPr>
          <a:lstStyle/>
          <a:p>
            <a:r>
              <a:rPr lang="pt-BR" sz="2400" i="0" dirty="0">
                <a:latin typeface="+mn-lt"/>
              </a:rPr>
              <a:t>Nomenclatura – Como nomear?</a:t>
            </a:r>
          </a:p>
        </p:txBody>
      </p:sp>
      <p:sp>
        <p:nvSpPr>
          <p:cNvPr id="6" name="Rectangle 1"/>
          <p:cNvSpPr>
            <a:spLocks noChangeArrowheads="1"/>
          </p:cNvSpPr>
          <p:nvPr/>
        </p:nvSpPr>
        <p:spPr bwMode="auto">
          <a:xfrm>
            <a:off x="287239" y="980728"/>
            <a:ext cx="8569522"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2000" b="0" i="0" u="none" strike="noStrike" cap="none" normalizeH="0" baseline="0" dirty="0">
                <a:ln>
                  <a:noFill/>
                </a:ln>
                <a:solidFill>
                  <a:schemeClr val="tx1"/>
                </a:solidFill>
                <a:effectLst/>
                <a:latin typeface="+mn-lt"/>
              </a:rPr>
              <a:t> Formato fixo,</a:t>
            </a:r>
            <a:r>
              <a:rPr kumimoji="0" lang="pt-BR" altLang="pt-BR" sz="2000" b="0" i="0" u="none" strike="noStrike" cap="none" normalizeH="0" dirty="0">
                <a:ln>
                  <a:noFill/>
                </a:ln>
                <a:solidFill>
                  <a:schemeClr val="tx1"/>
                </a:solidFill>
                <a:effectLst/>
                <a:latin typeface="+mn-lt"/>
              </a:rPr>
              <a:t> onde é estabelecido um tamanho obrigatório para atributos e uma sigla para tabela, no caso de campos, sempre separados por “_”. “</a:t>
            </a:r>
            <a:r>
              <a:rPr lang="pt-BR" altLang="pt-BR" sz="2000" dirty="0" err="1">
                <a:latin typeface="+mn-lt"/>
              </a:rPr>
              <a:t>Cli_Codi</a:t>
            </a:r>
            <a:r>
              <a:rPr lang="pt-BR" altLang="pt-BR" sz="2000" dirty="0">
                <a:latin typeface="+mn-lt"/>
              </a:rPr>
              <a:t>”, “</a:t>
            </a:r>
            <a:r>
              <a:rPr lang="pt-BR" altLang="pt-BR" sz="2000" dirty="0" err="1">
                <a:latin typeface="+mn-lt"/>
              </a:rPr>
              <a:t>Cli_Nome</a:t>
            </a:r>
            <a:r>
              <a:rPr lang="pt-BR" altLang="pt-BR" sz="2000" dirty="0">
                <a:latin typeface="+mn-lt"/>
              </a:rPr>
              <a:t>”. Assim “</a:t>
            </a:r>
            <a:r>
              <a:rPr lang="pt-BR" altLang="pt-BR" sz="2000" dirty="0" err="1">
                <a:latin typeface="+mn-lt"/>
              </a:rPr>
              <a:t>Ven_Codi</a:t>
            </a:r>
            <a:r>
              <a:rPr lang="pt-BR" altLang="pt-BR" sz="2000" dirty="0">
                <a:latin typeface="+mn-lt"/>
              </a:rPr>
              <a:t>” se estiver em “Vendedor”, será chave primária. Já se estiver em cliente, será chave estrangeira. </a:t>
            </a:r>
            <a:endParaRPr kumimoji="0" lang="pt-BR" altLang="pt-BR"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2000" b="0" i="0" u="none" strike="noStrike" cap="none" normalizeH="0" baseline="0" dirty="0">
                <a:ln>
                  <a:noFill/>
                </a:ln>
                <a:solidFill>
                  <a:schemeClr val="tx1"/>
                </a:solidFill>
                <a:effectLst/>
                <a:latin typeface="+mn-lt"/>
              </a:rPr>
              <a:t> Velocidade na identificação</a:t>
            </a:r>
            <a:r>
              <a:rPr kumimoji="0" lang="pt-BR" altLang="pt-BR" sz="2000" b="0" i="0" u="none" strike="noStrike" cap="none" normalizeH="0" dirty="0">
                <a:ln>
                  <a:noFill/>
                </a:ln>
                <a:solidFill>
                  <a:schemeClr val="tx1"/>
                </a:solidFill>
                <a:effectLst/>
                <a:latin typeface="+mn-lt"/>
              </a:rPr>
              <a:t> do atributo ou variável. N</a:t>
            </a:r>
            <a:r>
              <a:rPr kumimoji="0" lang="pt-BR" altLang="pt-BR" sz="2000" b="0" i="0" u="none" strike="noStrike" cap="none" normalizeH="0" baseline="0" dirty="0">
                <a:ln>
                  <a:noFill/>
                </a:ln>
                <a:solidFill>
                  <a:schemeClr val="tx1"/>
                </a:solidFill>
                <a:effectLst/>
                <a:latin typeface="+mn-lt"/>
              </a:rPr>
              <a:t>ão se pode perder tempo para identificar a função de variáveis e campos. Assim,</a:t>
            </a:r>
            <a:r>
              <a:rPr kumimoji="0" lang="pt-BR" altLang="pt-BR" sz="2000" b="0" i="0" u="none" strike="noStrike" cap="none" normalizeH="0" dirty="0">
                <a:ln>
                  <a:noFill/>
                </a:ln>
                <a:solidFill>
                  <a:schemeClr val="tx1"/>
                </a:solidFill>
                <a:effectLst/>
                <a:latin typeface="+mn-lt"/>
              </a:rPr>
              <a:t> não é viável campos como “</a:t>
            </a:r>
            <a:r>
              <a:rPr kumimoji="0" lang="pt-BR" altLang="pt-BR" sz="2000" b="0" i="0" u="none" strike="noStrike" cap="none" normalizeH="0" dirty="0" err="1">
                <a:ln>
                  <a:noFill/>
                </a:ln>
                <a:solidFill>
                  <a:schemeClr val="tx1"/>
                </a:solidFill>
                <a:effectLst/>
                <a:latin typeface="+mn-lt"/>
              </a:rPr>
              <a:t>Nome_do_Transportador_Transportadora</a:t>
            </a:r>
            <a:r>
              <a:rPr kumimoji="0" lang="pt-BR" altLang="pt-BR" sz="2000" b="0" i="0" u="none" strike="noStrike" cap="none" normalizeH="0" dirty="0">
                <a:ln>
                  <a:noFill/>
                </a:ln>
                <a:solidFill>
                  <a:schemeClr val="tx1"/>
                </a:solidFill>
                <a:effectLst/>
                <a:latin typeface="+mn-lt"/>
              </a:rPr>
              <a:t>”, obviamente temos “</a:t>
            </a:r>
            <a:r>
              <a:rPr lang="pt-BR" altLang="pt-BR" sz="2000" dirty="0" err="1">
                <a:latin typeface="+mn-lt"/>
              </a:rPr>
              <a:t>n</a:t>
            </a:r>
            <a:r>
              <a:rPr kumimoji="0" lang="pt-BR" altLang="pt-BR" sz="2000" b="0" i="0" u="none" strike="noStrike" cap="none" normalizeH="0" dirty="0" err="1">
                <a:ln>
                  <a:noFill/>
                </a:ln>
                <a:solidFill>
                  <a:schemeClr val="tx1"/>
                </a:solidFill>
                <a:effectLst/>
                <a:latin typeface="+mn-lt"/>
              </a:rPr>
              <a:t>m_tra</a:t>
            </a:r>
            <a:r>
              <a:rPr kumimoji="0" lang="pt-BR" altLang="pt-BR" sz="2000" b="0" i="0" u="none" strike="noStrike" cap="none" normalizeH="0" dirty="0">
                <a:ln>
                  <a:noFill/>
                </a:ln>
                <a:solidFill>
                  <a:schemeClr val="tx1"/>
                </a:solidFill>
                <a:effectLst/>
                <a:latin typeface="+mn-lt"/>
              </a:rPr>
              <a:t>” como melhor opção.</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t-BR" altLang="pt-BR"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chemeClr val="tx1"/>
                </a:solidFill>
                <a:effectLst/>
                <a:latin typeface="+mn-lt"/>
              </a:rPr>
              <a:t>A adoção do critério de nomeação é algo prático,</a:t>
            </a:r>
            <a:r>
              <a:rPr kumimoji="0" lang="pt-BR" altLang="pt-BR" sz="2000" b="0" i="0" u="none" strike="noStrike" cap="none" normalizeH="0" dirty="0">
                <a:ln>
                  <a:noFill/>
                </a:ln>
                <a:solidFill>
                  <a:schemeClr val="tx1"/>
                </a:solidFill>
                <a:effectLst/>
                <a:latin typeface="+mn-lt"/>
              </a:rPr>
              <a:t> pessoal</a:t>
            </a:r>
            <a:r>
              <a:rPr kumimoji="0" lang="pt-BR" altLang="pt-BR" sz="2000" b="0" i="0" u="none" strike="noStrike" cap="none" normalizeH="0" baseline="0" dirty="0">
                <a:ln>
                  <a:noFill/>
                </a:ln>
                <a:solidFill>
                  <a:schemeClr val="tx1"/>
                </a:solidFill>
                <a:effectLst/>
                <a:latin typeface="+mn-lt"/>
              </a:rPr>
              <a:t> e intuitivo, que deve estar calcado na política de governança de dados da organização.</a:t>
            </a:r>
            <a:r>
              <a:rPr kumimoji="0" lang="pt-BR" altLang="pt-BR" sz="2000" b="0" i="0" u="none" strike="noStrike" cap="none" normalizeH="0" dirty="0">
                <a:ln>
                  <a:noFill/>
                </a:ln>
                <a:solidFill>
                  <a:schemeClr val="tx1"/>
                </a:solidFill>
                <a:effectLst/>
                <a:latin typeface="+mn-lt"/>
              </a:rPr>
              <a:t> Todavia, seu principal benefício é a </a:t>
            </a:r>
            <a:r>
              <a:rPr kumimoji="0" lang="pt-BR" altLang="pt-BR" sz="2000" b="0" i="0" u="none" strike="noStrike" cap="none" normalizeH="0" baseline="0" dirty="0">
                <a:ln>
                  <a:noFill/>
                </a:ln>
                <a:solidFill>
                  <a:schemeClr val="tx1"/>
                </a:solidFill>
                <a:effectLst/>
                <a:latin typeface="+mn-lt"/>
              </a:rPr>
              <a:t>simplificação do entendimento dos programas e bases de dados e não documentação, como muitas vezes se apregoa. </a:t>
            </a:r>
          </a:p>
        </p:txBody>
      </p:sp>
    </p:spTree>
    <p:extLst>
      <p:ext uri="{BB962C8B-B14F-4D97-AF65-F5344CB8AC3E}">
        <p14:creationId xmlns:p14="http://schemas.microsoft.com/office/powerpoint/2010/main" val="1257399918"/>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3538</TotalTime>
  <Words>2235</Words>
  <Application>Microsoft Office PowerPoint</Application>
  <PresentationFormat>Apresentação na tela (4:3)</PresentationFormat>
  <Paragraphs>475</Paragraphs>
  <Slides>54</Slides>
  <Notes>1</Notes>
  <HiddenSlides>0</HiddenSlides>
  <MMClips>0</MMClips>
  <ScaleCrop>false</ScaleCrop>
  <HeadingPairs>
    <vt:vector size="6" baseType="variant">
      <vt:variant>
        <vt:lpstr>Fontes usadas</vt:lpstr>
      </vt:variant>
      <vt:variant>
        <vt:i4>9</vt:i4>
      </vt:variant>
      <vt:variant>
        <vt:lpstr>Tema</vt:lpstr>
      </vt:variant>
      <vt:variant>
        <vt:i4>2</vt:i4>
      </vt:variant>
      <vt:variant>
        <vt:lpstr>Títulos de slides</vt:lpstr>
      </vt:variant>
      <vt:variant>
        <vt:i4>54</vt:i4>
      </vt:variant>
    </vt:vector>
  </HeadingPairs>
  <TitlesOfParts>
    <vt:vector size="65" baseType="lpstr">
      <vt:lpstr>Arial</vt:lpstr>
      <vt:lpstr>Arial Unicode MS</vt:lpstr>
      <vt:lpstr>Calibri</vt:lpstr>
      <vt:lpstr>Courier New</vt:lpstr>
      <vt:lpstr>Gotham-Bold</vt:lpstr>
      <vt:lpstr>Segoe UI Emoji</vt:lpstr>
      <vt:lpstr>Square721 BT</vt:lpstr>
      <vt:lpstr>Times New Roman</vt:lpstr>
      <vt:lpstr>Wingdings</vt:lpstr>
      <vt:lpstr>Tema do Office</vt:lpstr>
      <vt:lpstr>Personalizar design</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Rita</dc:creator>
  <cp:lastModifiedBy>Jorge Luiz Surian</cp:lastModifiedBy>
  <cp:revision>818</cp:revision>
  <dcterms:created xsi:type="dcterms:W3CDTF">2010-07-27T12:01:15Z</dcterms:created>
  <dcterms:modified xsi:type="dcterms:W3CDTF">2019-04-28T22:13:55Z</dcterms:modified>
</cp:coreProperties>
</file>