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48" r:id="rId2"/>
  </p:sldMasterIdLst>
  <p:notesMasterIdLst>
    <p:notesMasterId r:id="rId32"/>
  </p:notesMasterIdLst>
  <p:handoutMasterIdLst>
    <p:handoutMasterId r:id="rId33"/>
  </p:handoutMasterIdLst>
  <p:sldIdLst>
    <p:sldId id="363" r:id="rId3"/>
    <p:sldId id="396" r:id="rId4"/>
    <p:sldId id="417" r:id="rId5"/>
    <p:sldId id="419" r:id="rId6"/>
    <p:sldId id="420" r:id="rId7"/>
    <p:sldId id="421" r:id="rId8"/>
    <p:sldId id="422" r:id="rId9"/>
    <p:sldId id="423" r:id="rId10"/>
    <p:sldId id="424" r:id="rId11"/>
    <p:sldId id="425" r:id="rId12"/>
    <p:sldId id="426" r:id="rId13"/>
    <p:sldId id="427" r:id="rId14"/>
    <p:sldId id="428" r:id="rId15"/>
    <p:sldId id="429" r:id="rId16"/>
    <p:sldId id="430" r:id="rId17"/>
    <p:sldId id="431" r:id="rId18"/>
    <p:sldId id="432" r:id="rId19"/>
    <p:sldId id="433" r:id="rId20"/>
    <p:sldId id="434" r:id="rId21"/>
    <p:sldId id="435" r:id="rId22"/>
    <p:sldId id="436" r:id="rId23"/>
    <p:sldId id="437" r:id="rId24"/>
    <p:sldId id="438" r:id="rId25"/>
    <p:sldId id="439" r:id="rId26"/>
    <p:sldId id="440" r:id="rId27"/>
    <p:sldId id="441" r:id="rId28"/>
    <p:sldId id="442" r:id="rId29"/>
    <p:sldId id="443" r:id="rId30"/>
    <p:sldId id="416" r:id="rId31"/>
  </p:sldIdLst>
  <p:sldSz cx="9144000" cy="6858000" type="letter"/>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i="1" kern="1200">
        <a:solidFill>
          <a:schemeClr val="tx1"/>
        </a:solidFill>
        <a:latin typeface="Square721 BT" pitchFamily="34" charset="0"/>
        <a:ea typeface="+mn-ea"/>
        <a:cs typeface="+mn-cs"/>
      </a:defRPr>
    </a:lvl1pPr>
    <a:lvl2pPr marL="457200" algn="l" rtl="0" eaLnBrk="0" fontAlgn="base" hangingPunct="0">
      <a:spcBef>
        <a:spcPct val="0"/>
      </a:spcBef>
      <a:spcAft>
        <a:spcPct val="0"/>
      </a:spcAft>
      <a:defRPr b="1" i="1" kern="1200">
        <a:solidFill>
          <a:schemeClr val="tx1"/>
        </a:solidFill>
        <a:latin typeface="Square721 BT" pitchFamily="34" charset="0"/>
        <a:ea typeface="+mn-ea"/>
        <a:cs typeface="+mn-cs"/>
      </a:defRPr>
    </a:lvl2pPr>
    <a:lvl3pPr marL="914400" algn="l" rtl="0" eaLnBrk="0" fontAlgn="base" hangingPunct="0">
      <a:spcBef>
        <a:spcPct val="0"/>
      </a:spcBef>
      <a:spcAft>
        <a:spcPct val="0"/>
      </a:spcAft>
      <a:defRPr b="1" i="1" kern="1200">
        <a:solidFill>
          <a:schemeClr val="tx1"/>
        </a:solidFill>
        <a:latin typeface="Square721 BT" pitchFamily="34" charset="0"/>
        <a:ea typeface="+mn-ea"/>
        <a:cs typeface="+mn-cs"/>
      </a:defRPr>
    </a:lvl3pPr>
    <a:lvl4pPr marL="1371600" algn="l" rtl="0" eaLnBrk="0" fontAlgn="base" hangingPunct="0">
      <a:spcBef>
        <a:spcPct val="0"/>
      </a:spcBef>
      <a:spcAft>
        <a:spcPct val="0"/>
      </a:spcAft>
      <a:defRPr b="1" i="1" kern="1200">
        <a:solidFill>
          <a:schemeClr val="tx1"/>
        </a:solidFill>
        <a:latin typeface="Square721 BT" pitchFamily="34" charset="0"/>
        <a:ea typeface="+mn-ea"/>
        <a:cs typeface="+mn-cs"/>
      </a:defRPr>
    </a:lvl4pPr>
    <a:lvl5pPr marL="1828800" algn="l" rtl="0" eaLnBrk="0" fontAlgn="base" hangingPunct="0">
      <a:spcBef>
        <a:spcPct val="0"/>
      </a:spcBef>
      <a:spcAft>
        <a:spcPct val="0"/>
      </a:spcAft>
      <a:defRPr b="1" i="1" kern="1200">
        <a:solidFill>
          <a:schemeClr val="tx1"/>
        </a:solidFill>
        <a:latin typeface="Square721 BT" pitchFamily="34" charset="0"/>
        <a:ea typeface="+mn-ea"/>
        <a:cs typeface="+mn-cs"/>
      </a:defRPr>
    </a:lvl5pPr>
    <a:lvl6pPr marL="2286000" algn="l" defTabSz="914400" rtl="0" eaLnBrk="1" latinLnBrk="0" hangingPunct="1">
      <a:defRPr b="1" i="1" kern="1200">
        <a:solidFill>
          <a:schemeClr val="tx1"/>
        </a:solidFill>
        <a:latin typeface="Square721 BT" pitchFamily="34" charset="0"/>
        <a:ea typeface="+mn-ea"/>
        <a:cs typeface="+mn-cs"/>
      </a:defRPr>
    </a:lvl6pPr>
    <a:lvl7pPr marL="2743200" algn="l" defTabSz="914400" rtl="0" eaLnBrk="1" latinLnBrk="0" hangingPunct="1">
      <a:defRPr b="1" i="1" kern="1200">
        <a:solidFill>
          <a:schemeClr val="tx1"/>
        </a:solidFill>
        <a:latin typeface="Square721 BT" pitchFamily="34" charset="0"/>
        <a:ea typeface="+mn-ea"/>
        <a:cs typeface="+mn-cs"/>
      </a:defRPr>
    </a:lvl7pPr>
    <a:lvl8pPr marL="3200400" algn="l" defTabSz="914400" rtl="0" eaLnBrk="1" latinLnBrk="0" hangingPunct="1">
      <a:defRPr b="1" i="1" kern="1200">
        <a:solidFill>
          <a:schemeClr val="tx1"/>
        </a:solidFill>
        <a:latin typeface="Square721 BT" pitchFamily="34" charset="0"/>
        <a:ea typeface="+mn-ea"/>
        <a:cs typeface="+mn-cs"/>
      </a:defRPr>
    </a:lvl8pPr>
    <a:lvl9pPr marL="3657600" algn="l" defTabSz="914400" rtl="0" eaLnBrk="1" latinLnBrk="0" hangingPunct="1">
      <a:defRPr b="1" i="1" kern="1200">
        <a:solidFill>
          <a:schemeClr val="tx1"/>
        </a:solidFill>
        <a:latin typeface="Square721 BT" pitchFamily="34" charset="0"/>
        <a:ea typeface="+mn-ea"/>
        <a:cs typeface="+mn-cs"/>
      </a:defRPr>
    </a:lvl9pPr>
  </p:defaultTextStyle>
  <p:extLst>
    <p:ext uri="{EFAFB233-063F-42B5-8137-9DF3F51BA10A}">
      <p15:sldGuideLst xmlns:p15="http://schemas.microsoft.com/office/powerpoint/2012/main">
        <p15:guide id="1" orient="horz" pos="3504">
          <p15:clr>
            <a:srgbClr val="A4A3A4"/>
          </p15:clr>
        </p15:guide>
        <p15:guide id="2" pos="2928">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C00"/>
    <a:srgbClr val="FF0000"/>
    <a:srgbClr val="000000"/>
    <a:srgbClr val="2E0D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4660" autoAdjust="0"/>
  </p:normalViewPr>
  <p:slideViewPr>
    <p:cSldViewPr>
      <p:cViewPr varScale="1">
        <p:scale>
          <a:sx n="107" d="100"/>
          <a:sy n="107" d="100"/>
        </p:scale>
        <p:origin x="114" y="102"/>
      </p:cViewPr>
      <p:guideLst>
        <p:guide orient="horz" pos="3504"/>
        <p:guide pos="29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882"/>
    </p:cViewPr>
  </p:sorterViewPr>
  <p:notesViewPr>
    <p:cSldViewPr>
      <p:cViewPr varScale="1">
        <p:scale>
          <a:sx n="54" d="100"/>
          <a:sy n="54" d="100"/>
        </p:scale>
        <p:origin x="2826" y="84"/>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vmlDrawing" Target="../drawings/vmlDrawing1.vml"/><Relationship Id="rId1" Type="http://schemas.openxmlformats.org/officeDocument/2006/relationships/theme" Target="../theme/theme4.xml"/><Relationship Id="rId4" Type="http://schemas.openxmlformats.org/officeDocument/2006/relationships/image" Target="../media/image4.wmf"/></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24"/>
          <p:cNvGraphicFramePr>
            <a:graphicFrameLocks noChangeAspect="1"/>
          </p:cNvGraphicFramePr>
          <p:nvPr/>
        </p:nvGraphicFramePr>
        <p:xfrm>
          <a:off x="377825" y="211138"/>
          <a:ext cx="6453188" cy="819150"/>
        </p:xfrm>
        <a:graphic>
          <a:graphicData uri="http://schemas.openxmlformats.org/presentationml/2006/ole">
            <mc:AlternateContent xmlns:mc="http://schemas.openxmlformats.org/markup-compatibility/2006">
              <mc:Choice xmlns:v="urn:schemas-microsoft-com:vml" Requires="v">
                <p:oleObj spid="_x0000_s1077" r:id="rId3" imgW="6867525" imgH="904875" progId="CorelDRAW.Graphic.10">
                  <p:embed/>
                </p:oleObj>
              </mc:Choice>
              <mc:Fallback>
                <p:oleObj r:id="rId3" imgW="6867525" imgH="904875" progId="CorelDRAW.Graphic.10">
                  <p:embed/>
                  <p:pic>
                    <p:nvPicPr>
                      <p:cNvPr id="0" name="Object 1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825" y="211138"/>
                        <a:ext cx="6453188"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97" name="Group 125"/>
          <p:cNvGraphicFramePr>
            <a:graphicFrameLocks noGrp="1"/>
          </p:cNvGraphicFramePr>
          <p:nvPr/>
        </p:nvGraphicFramePr>
        <p:xfrm>
          <a:off x="223838" y="8875713"/>
          <a:ext cx="6816725" cy="373062"/>
        </p:xfrm>
        <a:graphic>
          <a:graphicData uri="http://schemas.openxmlformats.org/drawingml/2006/table">
            <a:tbl>
              <a:tblPr/>
              <a:tblGrid>
                <a:gridCol w="5843587">
                  <a:extLst>
                    <a:ext uri="{9D8B030D-6E8A-4147-A177-3AD203B41FA5}">
                      <a16:colId xmlns:a16="http://schemas.microsoft.com/office/drawing/2014/main" val="20000"/>
                    </a:ext>
                  </a:extLst>
                </a:gridCol>
                <a:gridCol w="973138">
                  <a:extLst>
                    <a:ext uri="{9D8B030D-6E8A-4147-A177-3AD203B41FA5}">
                      <a16:colId xmlns:a16="http://schemas.microsoft.com/office/drawing/2014/main" val="20001"/>
                    </a:ext>
                  </a:extLst>
                </a:gridCol>
              </a:tblGrid>
              <a:tr h="373062">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806700" algn="ctr"/>
                          <a:tab pos="5611813" algn="r"/>
                        </a:tabLst>
                      </a:pPr>
                      <a:r>
                        <a:rPr kumimoji="0" lang="en-US" sz="900" b="0" i="0" u="none" strike="noStrike" cap="none" normalizeH="0" baseline="0">
                          <a:ln>
                            <a:noFill/>
                          </a:ln>
                          <a:solidFill>
                            <a:schemeClr val="tx1"/>
                          </a:solidFill>
                          <a:effectLst/>
                          <a:latin typeface="Square721 BT" pitchFamily="34" charset="0"/>
                          <a:cs typeface="Times New Roman" pitchFamily="18" charset="0"/>
                        </a:rPr>
                        <a:t>Curso</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806700" algn="ctr"/>
                          <a:tab pos="5611813" algn="r"/>
                        </a:tabLst>
                      </a:pPr>
                      <a:r>
                        <a:rPr kumimoji="0" lang="en-US" sz="900" b="0" i="0" u="none" strike="noStrike" cap="none" normalizeH="0" baseline="0">
                          <a:ln>
                            <a:noFill/>
                          </a:ln>
                          <a:solidFill>
                            <a:schemeClr val="tx1"/>
                          </a:solidFill>
                          <a:effectLst/>
                          <a:latin typeface="Square721 BT" pitchFamily="34" charset="0"/>
                          <a:cs typeface="Times New Roman" pitchFamily="18" charset="0"/>
                        </a:rPr>
                        <a:t>Professor </a:t>
                      </a:r>
                      <a:endParaRPr kumimoji="0" lang="en-US" sz="2400" b="0" i="0" u="none" strike="noStrike" cap="none" normalizeH="0" baseline="0">
                        <a:ln>
                          <a:noFill/>
                        </a:ln>
                        <a:solidFill>
                          <a:schemeClr val="tx1"/>
                        </a:solidFill>
                        <a:effectLst/>
                        <a:latin typeface="Times New Roman" pitchFamily="18" charset="0"/>
                      </a:endParaRPr>
                    </a:p>
                  </a:txBody>
                  <a:tcPr anchor="ctr" horzOverflow="overflow">
                    <a:lnL cap="flat">
                      <a:noFill/>
                    </a:lnL>
                    <a:lnR>
                      <a:noFill/>
                    </a:lnR>
                    <a:lnT w="635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806700" algn="ctr"/>
                          <a:tab pos="5611813" algn="r"/>
                        </a:tabLst>
                      </a:pPr>
                      <a:r>
                        <a:rPr kumimoji="0" lang="en-US" sz="900" b="0" i="0" u="none" strike="noStrike" cap="none" normalizeH="0" baseline="0">
                          <a:ln>
                            <a:noFill/>
                          </a:ln>
                          <a:solidFill>
                            <a:schemeClr val="tx1"/>
                          </a:solidFill>
                          <a:effectLst/>
                          <a:latin typeface="Square721 BT" pitchFamily="34" charset="0"/>
                          <a:cs typeface="Times New Roman" pitchFamily="18" charset="0"/>
                        </a:rPr>
                        <a:t>Página  - 1 -</a:t>
                      </a:r>
                      <a:endParaRPr kumimoji="0" lang="en-US" sz="2400" b="0" i="0" u="none" strike="noStrike" cap="none" normalizeH="0" baseline="0">
                        <a:ln>
                          <a:noFill/>
                        </a:ln>
                        <a:solidFill>
                          <a:schemeClr val="tx1"/>
                        </a:solidFill>
                        <a:effectLst/>
                        <a:latin typeface="Times New Roman" pitchFamily="18" charset="0"/>
                      </a:endParaRPr>
                    </a:p>
                  </a:txBody>
                  <a:tcPr anchor="ctr" horzOverflow="overflow">
                    <a:lnL>
                      <a:noFill/>
                    </a:lnL>
                    <a:lnR cap="flat">
                      <a:noFill/>
                    </a:lnR>
                    <a:lnT w="635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687281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74725" y="4559300"/>
            <a:ext cx="5365750" cy="4322763"/>
          </a:xfrm>
          <a:prstGeom prst="rect">
            <a:avLst/>
          </a:prstGeom>
          <a:noFill/>
          <a:ln w="12700">
            <a:noFill/>
            <a:miter lim="800000"/>
            <a:headEnd/>
            <a:tailEnd/>
          </a:ln>
          <a:effectLst/>
        </p:spPr>
        <p:txBody>
          <a:bodyPr vert="horz" wrap="square" lIns="95456" tIns="46890" rIns="95456" bIns="46890"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ChangeArrowheads="1"/>
          </p:cNvSpPr>
          <p:nvPr/>
        </p:nvSpPr>
        <p:spPr bwMode="auto">
          <a:xfrm>
            <a:off x="3241675" y="9145588"/>
            <a:ext cx="833438" cy="250825"/>
          </a:xfrm>
          <a:prstGeom prst="rect">
            <a:avLst/>
          </a:prstGeom>
          <a:noFill/>
          <a:ln w="12700">
            <a:noFill/>
            <a:miter lim="800000"/>
            <a:headEnd/>
            <a:tailEnd/>
          </a:ln>
          <a:effectLst/>
        </p:spPr>
        <p:txBody>
          <a:bodyPr wrap="none" lIns="92105" tIns="46890" rIns="92105" bIns="46890">
            <a:spAutoFit/>
          </a:bodyPr>
          <a:lstStyle>
            <a:lvl1pPr defTabSz="915988">
              <a:defRPr b="1" i="1">
                <a:solidFill>
                  <a:schemeClr val="bg2"/>
                </a:solidFill>
                <a:latin typeface="Square721 BT" pitchFamily="34" charset="0"/>
              </a:defRPr>
            </a:lvl1pPr>
            <a:lvl2pPr marL="742950" indent="-285750" defTabSz="915988">
              <a:defRPr b="1" i="1">
                <a:solidFill>
                  <a:schemeClr val="bg2"/>
                </a:solidFill>
                <a:latin typeface="Square721 BT" pitchFamily="34" charset="0"/>
              </a:defRPr>
            </a:lvl2pPr>
            <a:lvl3pPr marL="1143000" indent="-228600" defTabSz="915988">
              <a:defRPr b="1" i="1">
                <a:solidFill>
                  <a:schemeClr val="bg2"/>
                </a:solidFill>
                <a:latin typeface="Square721 BT" pitchFamily="34" charset="0"/>
              </a:defRPr>
            </a:lvl3pPr>
            <a:lvl4pPr marL="1600200" indent="-228600" defTabSz="915988">
              <a:defRPr b="1" i="1">
                <a:solidFill>
                  <a:schemeClr val="bg2"/>
                </a:solidFill>
                <a:latin typeface="Square721 BT" pitchFamily="34" charset="0"/>
              </a:defRPr>
            </a:lvl4pPr>
            <a:lvl5pPr marL="2057400" indent="-228600" defTabSz="915988">
              <a:defRPr b="1" i="1">
                <a:solidFill>
                  <a:schemeClr val="bg2"/>
                </a:solidFill>
                <a:latin typeface="Square721 BT" pitchFamily="34" charset="0"/>
              </a:defRPr>
            </a:lvl5pPr>
            <a:lvl6pPr marL="2514600" indent="-228600" defTabSz="915988" eaLnBrk="0" fontAlgn="base" hangingPunct="0">
              <a:spcBef>
                <a:spcPct val="0"/>
              </a:spcBef>
              <a:spcAft>
                <a:spcPct val="0"/>
              </a:spcAft>
              <a:defRPr b="1" i="1">
                <a:solidFill>
                  <a:schemeClr val="bg2"/>
                </a:solidFill>
                <a:latin typeface="Square721 BT" pitchFamily="34" charset="0"/>
              </a:defRPr>
            </a:lvl6pPr>
            <a:lvl7pPr marL="2971800" indent="-228600" defTabSz="915988" eaLnBrk="0" fontAlgn="base" hangingPunct="0">
              <a:spcBef>
                <a:spcPct val="0"/>
              </a:spcBef>
              <a:spcAft>
                <a:spcPct val="0"/>
              </a:spcAft>
              <a:defRPr b="1" i="1">
                <a:solidFill>
                  <a:schemeClr val="bg2"/>
                </a:solidFill>
                <a:latin typeface="Square721 BT" pitchFamily="34" charset="0"/>
              </a:defRPr>
            </a:lvl7pPr>
            <a:lvl8pPr marL="3429000" indent="-228600" defTabSz="915988" eaLnBrk="0" fontAlgn="base" hangingPunct="0">
              <a:spcBef>
                <a:spcPct val="0"/>
              </a:spcBef>
              <a:spcAft>
                <a:spcPct val="0"/>
              </a:spcAft>
              <a:defRPr b="1" i="1">
                <a:solidFill>
                  <a:schemeClr val="bg2"/>
                </a:solidFill>
                <a:latin typeface="Square721 BT" pitchFamily="34" charset="0"/>
              </a:defRPr>
            </a:lvl8pPr>
            <a:lvl9pPr marL="3886200" indent="-228600" defTabSz="915988" eaLnBrk="0" fontAlgn="base" hangingPunct="0">
              <a:spcBef>
                <a:spcPct val="0"/>
              </a:spcBef>
              <a:spcAft>
                <a:spcPct val="0"/>
              </a:spcAft>
              <a:defRPr b="1" i="1">
                <a:solidFill>
                  <a:schemeClr val="bg2"/>
                </a:solidFill>
                <a:latin typeface="Square721 BT" pitchFamily="34" charset="0"/>
              </a:defRPr>
            </a:lvl9pPr>
          </a:lstStyle>
          <a:p>
            <a:pPr algn="ctr">
              <a:lnSpc>
                <a:spcPct val="90000"/>
              </a:lnSpc>
            </a:pPr>
            <a:r>
              <a:rPr lang="en-US" altLang="pt-BR" sz="1300" b="0" i="0">
                <a:solidFill>
                  <a:schemeClr val="tx1"/>
                </a:solidFill>
                <a:latin typeface="Arial" panose="020B0604020202020204" pitchFamily="34" charset="0"/>
              </a:rPr>
              <a:t>Page </a:t>
            </a:r>
            <a:fld id="{4523692F-00CA-47AB-9651-05479E386F52}" type="slidenum">
              <a:rPr lang="en-US" altLang="pt-BR" sz="1300" b="0" i="0">
                <a:solidFill>
                  <a:schemeClr val="tx1"/>
                </a:solidFill>
                <a:latin typeface="Arial" panose="020B0604020202020204" pitchFamily="34" charset="0"/>
              </a:rPr>
              <a:pPr algn="ctr">
                <a:lnSpc>
                  <a:spcPct val="90000"/>
                </a:lnSpc>
              </a:pPr>
              <a:t>‹nº›</a:t>
            </a:fld>
            <a:endParaRPr lang="en-US" altLang="pt-BR" sz="1300" b="0" i="0">
              <a:solidFill>
                <a:schemeClr val="tx1"/>
              </a:solidFill>
              <a:latin typeface="Arial" panose="020B0604020202020204" pitchFamily="34" charset="0"/>
            </a:endParaRPr>
          </a:p>
        </p:txBody>
      </p:sp>
      <p:sp>
        <p:nvSpPr>
          <p:cNvPr id="36868" name="Rectangle 4"/>
          <p:cNvSpPr>
            <a:spLocks noGrp="1" noRot="1" noChangeAspect="1" noChangeArrowheads="1" noTextEdit="1"/>
          </p:cNvSpPr>
          <p:nvPr>
            <p:ph type="sldImg" idx="2"/>
          </p:nvPr>
        </p:nvSpPr>
        <p:spPr bwMode="auto">
          <a:xfrm>
            <a:off x="1266825" y="727075"/>
            <a:ext cx="4783138" cy="35877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480586616"/>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77525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D666C27F-24D1-41AC-90F6-C1E2B5A3FA45}" type="slidenum">
              <a:rPr lang="pt-BR" smtClean="0"/>
              <a:pPr/>
              <a:t>10</a:t>
            </a:fld>
            <a:endParaRPr lang="pt-B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201700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F6872ADE-1583-4FEA-B7F2-779AC077E269}" type="slidenum">
              <a:rPr lang="pt-BR" smtClean="0"/>
              <a:pPr/>
              <a:t>11</a:t>
            </a:fld>
            <a:endParaRPr lang="pt-B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807996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647C5990-CF57-4639-8EEB-E23265794A73}" type="slidenum">
              <a:rPr lang="pt-BR" smtClean="0"/>
              <a:pPr/>
              <a:t>12</a:t>
            </a:fld>
            <a:endParaRPr lang="pt-B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690518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C0DDF79A-0411-4777-A952-ECB367575BB6}" type="slidenum">
              <a:rPr lang="pt-BR" smtClean="0"/>
              <a:pPr/>
              <a:t>13</a:t>
            </a:fld>
            <a:endParaRPr lang="pt-B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460501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38202E1B-A853-4D15-9AF8-A97733C4919C}" type="slidenum">
              <a:rPr lang="pt-BR" smtClean="0"/>
              <a:pPr/>
              <a:t>14</a:t>
            </a:fld>
            <a:endParaRPr lang="pt-B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869719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32E14A07-7CE8-453C-B4A8-19B28A0F6662}" type="slidenum">
              <a:rPr lang="pt-BR" smtClean="0"/>
              <a:pPr/>
              <a:t>15</a:t>
            </a:fld>
            <a:endParaRPr lang="pt-B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52947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BF3C002C-6253-4FE1-B629-FA64F3F3FFEE}" type="slidenum">
              <a:rPr lang="pt-BR" smtClean="0"/>
              <a:pPr/>
              <a:t>16</a:t>
            </a:fld>
            <a:endParaRPr lang="pt-B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53395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BB7B40B8-D8FF-41EA-A0BB-A8A12F0A97C4}" type="slidenum">
              <a:rPr lang="pt-BR" smtClean="0"/>
              <a:pPr/>
              <a:t>17</a:t>
            </a:fld>
            <a:endParaRPr lang="pt-B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6884069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E1D84527-774F-4479-A1BF-6373183D6701}" type="slidenum">
              <a:rPr lang="pt-BR" smtClean="0"/>
              <a:pPr/>
              <a:t>18</a:t>
            </a:fld>
            <a:endParaRPr lang="pt-B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6126919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009E5AEA-C51E-427C-8075-7D86913F027F}" type="slidenum">
              <a:rPr lang="pt-BR" smtClean="0"/>
              <a:pPr/>
              <a:t>19</a:t>
            </a:fld>
            <a:endParaRPr lang="pt-B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397149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42725166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6C1A179E-0092-468C-9947-0BFE914E4B35}" type="slidenum">
              <a:rPr lang="pt-BR" smtClean="0"/>
              <a:pPr/>
              <a:t>20</a:t>
            </a:fld>
            <a:endParaRPr lang="pt-B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182172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A053746C-D3A8-4128-88EC-696FD946C858}" type="slidenum">
              <a:rPr lang="pt-BR" smtClean="0"/>
              <a:pPr/>
              <a:t>21</a:t>
            </a:fld>
            <a:endParaRPr lang="pt-B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543497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DCA90DA9-53B1-4398-9EC7-9391EB634274}" type="slidenum">
              <a:rPr lang="pt-BR" smtClean="0"/>
              <a:pPr/>
              <a:t>22</a:t>
            </a:fld>
            <a:endParaRPr lang="pt-B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9406490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4BDEDE94-DD48-481B-9159-78A7A68DC977}" type="slidenum">
              <a:rPr lang="pt-BR" smtClean="0"/>
              <a:pPr/>
              <a:t>23</a:t>
            </a:fld>
            <a:endParaRPr lang="pt-B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9605783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D37D8ECD-3F47-46BE-AE93-A1F7850481BC}" type="slidenum">
              <a:rPr lang="pt-BR" smtClean="0"/>
              <a:pPr/>
              <a:t>24</a:t>
            </a:fld>
            <a:endParaRPr lang="pt-B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6225476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669A83EA-5502-499C-B2F0-2CD341515D0C}" type="slidenum">
              <a:rPr lang="pt-BR" smtClean="0"/>
              <a:pPr/>
              <a:t>25</a:t>
            </a:fld>
            <a:endParaRPr lang="pt-B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9741979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4181D72F-41C5-4067-A46A-66C8DEDDAC36}" type="slidenum">
              <a:rPr lang="pt-BR" smtClean="0"/>
              <a:pPr/>
              <a:t>26</a:t>
            </a:fld>
            <a:endParaRPr lang="pt-B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41993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11E8EB82-2B4F-4880-A7D8-D8AABEA7EF9D}" type="slidenum">
              <a:rPr lang="pt-BR" smtClean="0"/>
              <a:pPr/>
              <a:t>27</a:t>
            </a:fld>
            <a:endParaRPr lang="pt-B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8841548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8FBEB47F-FDFF-4ECF-B31F-41822E75D365}" type="slidenum">
              <a:rPr lang="pt-BR" smtClean="0"/>
              <a:pPr/>
              <a:t>28</a:t>
            </a:fld>
            <a:endParaRPr lang="pt-B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8563018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188561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149EEE58-2265-414C-A51F-FA89CB330670}" type="slidenum">
              <a:rPr lang="pt-BR" smtClean="0"/>
              <a:pPr/>
              <a:t>3</a:t>
            </a:fld>
            <a:endParaRPr lang="pt-B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31953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78734109-7EF1-4615-8EE6-D44162977C34}" type="slidenum">
              <a:rPr lang="pt-BR" smtClean="0"/>
              <a:pPr/>
              <a:t>4</a:t>
            </a:fld>
            <a:endParaRPr lang="pt-B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111284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EBF89066-E523-4C94-8903-35522F323B9D}" type="slidenum">
              <a:rPr lang="pt-BR" smtClean="0"/>
              <a:pPr/>
              <a:t>5</a:t>
            </a:fld>
            <a:endParaRPr lang="pt-B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160034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3F6683A9-09B1-4C51-8CA3-EE31DC4EF013}" type="slidenum">
              <a:rPr lang="pt-BR" smtClean="0"/>
              <a:pPr/>
              <a:t>6</a:t>
            </a:fld>
            <a:endParaRPr lang="pt-B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151307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73A35FD8-2B83-4D94-90DE-3398E7A65A9D}" type="slidenum">
              <a:rPr lang="pt-BR" smtClean="0"/>
              <a:pPr/>
              <a:t>7</a:t>
            </a:fld>
            <a:endParaRPr lang="pt-B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89760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107437B5-5FD4-4C84-B4A0-6C223B6C9EA3}" type="slidenum">
              <a:rPr lang="pt-BR" smtClean="0"/>
              <a:pPr/>
              <a:t>8</a:t>
            </a:fld>
            <a:endParaRPr lang="pt-B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863922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DB57202D-221B-4250-AB4D-DA1384354365}" type="slidenum">
              <a:rPr lang="pt-BR" smtClean="0"/>
              <a:pPr/>
              <a:t>9</a:t>
            </a:fld>
            <a:endParaRPr lang="pt-B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628483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a:prstGeom prst="rect">
            <a:avLst/>
          </a:prstGeom>
        </p:spPr>
        <p:txBody>
          <a:bodyPr/>
          <a:lstStyle/>
          <a:p>
            <a:r>
              <a:rPr lang="pt-BR"/>
              <a:t>Clique para editar o estilo do título mestre</a:t>
            </a:r>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Tree>
    <p:extLst>
      <p:ext uri="{BB962C8B-B14F-4D97-AF65-F5344CB8AC3E}">
        <p14:creationId xmlns:p14="http://schemas.microsoft.com/office/powerpoint/2010/main" val="523364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Texto Vertical 2"/>
          <p:cNvSpPr>
            <a:spLocks noGrp="1"/>
          </p:cNvSpPr>
          <p:nvPr>
            <p:ph type="body" orient="vert" idx="1"/>
          </p:nvPr>
        </p:nvSpPr>
        <p:spPr>
          <a:xfrm>
            <a:off x="457200" y="1600200"/>
            <a:ext cx="8229600" cy="4525963"/>
          </a:xfrm>
          <a:prstGeom prst="rect">
            <a:avLst/>
          </a:prstGeo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83373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a:prstGeom prst="rect">
            <a:avLst/>
          </a:prstGeo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4638"/>
            <a:ext cx="6019800" cy="5851525"/>
          </a:xfrm>
          <a:prstGeom prst="rect">
            <a:avLst/>
          </a:prstGeo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91880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údo">
    <p:spTree>
      <p:nvGrpSpPr>
        <p:cNvPr id="1" name=""/>
        <p:cNvGrpSpPr/>
        <p:nvPr/>
      </p:nvGrpSpPr>
      <p:grpSpPr>
        <a:xfrm>
          <a:off x="0" y="0"/>
          <a:ext cx="0" cy="0"/>
          <a:chOff x="0" y="0"/>
          <a:chExt cx="0" cy="0"/>
        </a:xfrm>
      </p:grpSpPr>
      <p:sp>
        <p:nvSpPr>
          <p:cNvPr id="2" name="Espaço Reservado para Conteúdo 1"/>
          <p:cNvSpPr>
            <a:spLocks noGrp="1"/>
          </p:cNvSpPr>
          <p:nvPr>
            <p:ph/>
          </p:nvPr>
        </p:nvSpPr>
        <p:spPr>
          <a:xfrm>
            <a:off x="913408" y="332656"/>
            <a:ext cx="8229600" cy="5851525"/>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454352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a:prstGeom prst="rect">
            <a:avLst/>
          </a:prstGeom>
        </p:spPr>
        <p:txBody>
          <a:bodyPr/>
          <a:lstStyle/>
          <a:p>
            <a:r>
              <a:rPr lang="pt-BR"/>
              <a:t>Clique para editar o estilo do título mestre</a:t>
            </a:r>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Tree>
    <p:extLst>
      <p:ext uri="{BB962C8B-B14F-4D97-AF65-F5344CB8AC3E}">
        <p14:creationId xmlns:p14="http://schemas.microsoft.com/office/powerpoint/2010/main" val="4092740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46236" y="701824"/>
            <a:ext cx="8229600" cy="1143000"/>
          </a:xfrm>
          <a:prstGeom prst="rect">
            <a:avLst/>
          </a:prstGeom>
        </p:spPr>
        <p:txBody>
          <a:bodyPr/>
          <a:lstStyle/>
          <a:p>
            <a:r>
              <a:rPr lang="pt-BR" dirty="0"/>
              <a:t>Clique para editar o estilo do título mestre</a:t>
            </a:r>
          </a:p>
        </p:txBody>
      </p:sp>
      <p:sp>
        <p:nvSpPr>
          <p:cNvPr id="3" name="Espaço Reservado para Conteúdo 2"/>
          <p:cNvSpPr>
            <a:spLocks noGrp="1"/>
          </p:cNvSpPr>
          <p:nvPr>
            <p:ph idx="1"/>
          </p:nvPr>
        </p:nvSpPr>
        <p:spPr>
          <a:xfrm>
            <a:off x="446236" y="2060848"/>
            <a:ext cx="8229600" cy="4525963"/>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2127789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beçalho da Seção">
    <p:spTree>
      <p:nvGrpSpPr>
        <p:cNvPr id="1" name=""/>
        <p:cNvGrpSpPr/>
        <p:nvPr/>
      </p:nvGrpSpPr>
      <p:grpSpPr>
        <a:xfrm>
          <a:off x="0" y="0"/>
          <a:ext cx="0" cy="0"/>
          <a:chOff x="0" y="0"/>
          <a:chExt cx="0" cy="0"/>
        </a:xfrm>
      </p:grpSpPr>
      <p:pic>
        <p:nvPicPr>
          <p:cNvPr id="4" name="Imagem 3"/>
          <p:cNvPicPr>
            <a:picLocks noChangeAspect="1"/>
          </p:cNvPicPr>
          <p:nvPr userDrawn="1"/>
        </p:nvPicPr>
        <p:blipFill>
          <a:blip r:embed="rId2"/>
          <a:stretch>
            <a:fillRect/>
          </a:stretch>
        </p:blipFill>
        <p:spPr>
          <a:xfrm>
            <a:off x="-108520" y="-27384"/>
            <a:ext cx="9334500" cy="6877050"/>
          </a:xfrm>
          <a:prstGeom prst="rect">
            <a:avLst/>
          </a:prstGeom>
        </p:spPr>
      </p:pic>
      <p:sp>
        <p:nvSpPr>
          <p:cNvPr id="5" name="Título 1"/>
          <p:cNvSpPr>
            <a:spLocks noGrp="1"/>
          </p:cNvSpPr>
          <p:nvPr>
            <p:ph type="title"/>
          </p:nvPr>
        </p:nvSpPr>
        <p:spPr>
          <a:xfrm>
            <a:off x="446236" y="701823"/>
            <a:ext cx="8229600" cy="664121"/>
          </a:xfrm>
          <a:prstGeom prst="rect">
            <a:avLst/>
          </a:prstGeom>
        </p:spPr>
        <p:txBody>
          <a:bodyPr/>
          <a:lstStyle>
            <a:lvl1pPr>
              <a:defRPr sz="2800" i="0">
                <a:solidFill>
                  <a:schemeClr val="bg2"/>
                </a:solidFill>
              </a:defRPr>
            </a:lvl1pPr>
          </a:lstStyle>
          <a:p>
            <a:r>
              <a:rPr lang="pt-BR" dirty="0"/>
              <a:t>Clique para editar o estilo do título mestre</a:t>
            </a:r>
          </a:p>
        </p:txBody>
      </p:sp>
      <p:sp>
        <p:nvSpPr>
          <p:cNvPr id="6" name="Espaço Reservado para Conteúdo 2"/>
          <p:cNvSpPr>
            <a:spLocks noGrp="1"/>
          </p:cNvSpPr>
          <p:nvPr>
            <p:ph idx="1"/>
          </p:nvPr>
        </p:nvSpPr>
        <p:spPr>
          <a:xfrm>
            <a:off x="446236" y="1628800"/>
            <a:ext cx="8229600" cy="4958011"/>
          </a:xfrm>
          <a:prstGeom prst="rect">
            <a:avLst/>
          </a:prstGeom>
        </p:spPr>
        <p:txBody>
          <a:bodyPr/>
          <a:lstStyle>
            <a:lvl1pPr>
              <a:defRPr i="0"/>
            </a:lvl1pPr>
            <a:lvl2pPr>
              <a:defRPr i="0"/>
            </a:lvl2pPr>
            <a:lvl3pPr>
              <a:defRPr i="0"/>
            </a:lvl3pPr>
            <a:lvl4pPr>
              <a:defRPr i="0"/>
            </a:lvl4pPr>
            <a:lvl5pPr>
              <a:defRPr i="0"/>
            </a:lvl5p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3422164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051997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9585306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Tree>
    <p:extLst>
      <p:ext uri="{BB962C8B-B14F-4D97-AF65-F5344CB8AC3E}">
        <p14:creationId xmlns:p14="http://schemas.microsoft.com/office/powerpoint/2010/main" val="21758289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938147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Conteúdo 2"/>
          <p:cNvSpPr>
            <a:spLocks noGrp="1"/>
          </p:cNvSpPr>
          <p:nvPr>
            <p:ph idx="1"/>
          </p:nvPr>
        </p:nvSpPr>
        <p:spPr>
          <a:xfrm>
            <a:off x="457200" y="1600200"/>
            <a:ext cx="8229600" cy="4525963"/>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12040060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a:prstGeom prst="rect">
            <a:avLst/>
          </a:prstGeo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extLst>
      <p:ext uri="{BB962C8B-B14F-4D97-AF65-F5344CB8AC3E}">
        <p14:creationId xmlns:p14="http://schemas.microsoft.com/office/powerpoint/2010/main" val="13560886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a:prstGeom prst="rect">
            <a:avLst/>
          </a:prstGeo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extLst>
      <p:ext uri="{BB962C8B-B14F-4D97-AF65-F5344CB8AC3E}">
        <p14:creationId xmlns:p14="http://schemas.microsoft.com/office/powerpoint/2010/main" val="9130813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Texto Vertical 2"/>
          <p:cNvSpPr>
            <a:spLocks noGrp="1"/>
          </p:cNvSpPr>
          <p:nvPr>
            <p:ph type="body" orient="vert" idx="1"/>
          </p:nvPr>
        </p:nvSpPr>
        <p:spPr>
          <a:xfrm>
            <a:off x="457200" y="1600200"/>
            <a:ext cx="8229600" cy="4525963"/>
          </a:xfrm>
          <a:prstGeom prst="rect">
            <a:avLst/>
          </a:prstGeo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1847670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a:prstGeom prst="rect">
            <a:avLst/>
          </a:prstGeo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4638"/>
            <a:ext cx="6019800" cy="5851525"/>
          </a:xfrm>
          <a:prstGeom prst="rect">
            <a:avLst/>
          </a:prstGeo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13828505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Conteúdo">
    <p:spTree>
      <p:nvGrpSpPr>
        <p:cNvPr id="1" name=""/>
        <p:cNvGrpSpPr/>
        <p:nvPr/>
      </p:nvGrpSpPr>
      <p:grpSpPr>
        <a:xfrm>
          <a:off x="0" y="0"/>
          <a:ext cx="0" cy="0"/>
          <a:chOff x="0" y="0"/>
          <a:chExt cx="0" cy="0"/>
        </a:xfrm>
      </p:grpSpPr>
      <p:sp>
        <p:nvSpPr>
          <p:cNvPr id="2" name="Espaço Reservado para Conteúdo 1"/>
          <p:cNvSpPr>
            <a:spLocks noGrp="1"/>
          </p:cNvSpPr>
          <p:nvPr>
            <p:ph/>
          </p:nvPr>
        </p:nvSpPr>
        <p:spPr>
          <a:xfrm>
            <a:off x="457200" y="274638"/>
            <a:ext cx="8229600" cy="5851525"/>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707905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ítulo, text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Texto 2"/>
          <p:cNvSpPr>
            <a:spLocks noGrp="1"/>
          </p:cNvSpPr>
          <p:nvPr>
            <p:ph type="body" sz="half" idx="1"/>
          </p:nvPr>
        </p:nvSpPr>
        <p:spPr>
          <a:xfrm>
            <a:off x="457200" y="1600200"/>
            <a:ext cx="4038600" cy="4525963"/>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131858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os estilos do texto mestre</a:t>
            </a:r>
          </a:p>
        </p:txBody>
      </p:sp>
    </p:spTree>
    <p:extLst>
      <p:ext uri="{BB962C8B-B14F-4D97-AF65-F5344CB8AC3E}">
        <p14:creationId xmlns:p14="http://schemas.microsoft.com/office/powerpoint/2010/main" val="3379409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749504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026265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Tree>
    <p:extLst>
      <p:ext uri="{BB962C8B-B14F-4D97-AF65-F5344CB8AC3E}">
        <p14:creationId xmlns:p14="http://schemas.microsoft.com/office/powerpoint/2010/main" val="3287040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365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a:prstGeom prst="rect">
            <a:avLst/>
          </a:prstGeo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extLst>
      <p:ext uri="{BB962C8B-B14F-4D97-AF65-F5344CB8AC3E}">
        <p14:creationId xmlns:p14="http://schemas.microsoft.com/office/powerpoint/2010/main" val="1464853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a:prstGeom prst="rect">
            <a:avLst/>
          </a:prstGeo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extLst>
      <p:ext uri="{BB962C8B-B14F-4D97-AF65-F5344CB8AC3E}">
        <p14:creationId xmlns:p14="http://schemas.microsoft.com/office/powerpoint/2010/main" val="1915372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5FF032F3-6EAB-4430-A74E-49B33C9AA172}"/>
              </a:ext>
            </a:extLst>
          </p:cNvPr>
          <p:cNvPicPr>
            <a:picLocks noChangeAspect="1"/>
          </p:cNvPicPr>
          <p:nvPr userDrawn="1"/>
        </p:nvPicPr>
        <p:blipFill>
          <a:blip r:embed="rId14"/>
          <a:stretch>
            <a:fillRect/>
          </a:stretch>
        </p:blipFill>
        <p:spPr>
          <a:xfrm>
            <a:off x="12665" y="0"/>
            <a:ext cx="9118670" cy="68580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TextBox 7">
            <a:extLst>
              <a:ext uri="{FF2B5EF4-FFF2-40B4-BE49-F238E27FC236}">
                <a16:creationId xmlns:a16="http://schemas.microsoft.com/office/drawing/2014/main" id="{F449DC4B-5A99-42C0-A82E-1E4559C1A7E1}"/>
              </a:ext>
            </a:extLst>
          </p:cNvPr>
          <p:cNvSpPr txBox="1"/>
          <p:nvPr userDrawn="1"/>
        </p:nvSpPr>
        <p:spPr>
          <a:xfrm>
            <a:off x="6660232" y="6567938"/>
            <a:ext cx="862149" cy="276999"/>
          </a:xfrm>
          <a:prstGeom prst="rect">
            <a:avLst/>
          </a:prstGeom>
          <a:noFill/>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a:fld id="{A8B614E7-2400-45CE-848D-BA84F4236734}" type="slidenum">
              <a:rPr lang="en-US" altLang="pt-BR" sz="1200">
                <a:solidFill>
                  <a:schemeClr val="bg1"/>
                </a:solidFill>
                <a:latin typeface="Gotham-Bold"/>
                <a:ea typeface="Gotham-Bold"/>
                <a:cs typeface="Gotham-Bold"/>
              </a:rPr>
              <a:pPr algn="r"/>
              <a:t>‹nº›</a:t>
            </a:fld>
            <a:endParaRPr lang="en-US" altLang="pt-BR" sz="1200" dirty="0">
              <a:solidFill>
                <a:schemeClr val="bg1"/>
              </a:solidFill>
              <a:latin typeface="Gotham-Bold"/>
              <a:ea typeface="Gotham-Bold"/>
              <a:cs typeface="Gotham-Bold"/>
            </a:endParaRPr>
          </a:p>
        </p:txBody>
      </p:sp>
      <p:pic>
        <p:nvPicPr>
          <p:cNvPr id="2" name="Imagem 1">
            <a:extLst>
              <a:ext uri="{FF2B5EF4-FFF2-40B4-BE49-F238E27FC236}">
                <a16:creationId xmlns:a16="http://schemas.microsoft.com/office/drawing/2014/main" id="{1869D9E4-B0DE-4B63-BD4D-06700D67524C}"/>
              </a:ext>
            </a:extLst>
          </p:cNvPr>
          <p:cNvPicPr>
            <a:picLocks noChangeAspect="1"/>
          </p:cNvPicPr>
          <p:nvPr userDrawn="1"/>
        </p:nvPicPr>
        <p:blipFill>
          <a:blip r:embed="rId15"/>
          <a:stretch>
            <a:fillRect/>
          </a:stretch>
        </p:blipFill>
        <p:spPr>
          <a:xfrm>
            <a:off x="12665" y="0"/>
            <a:ext cx="9118670" cy="6858000"/>
          </a:xfrm>
          <a:prstGeom prst="rect">
            <a:avLst/>
          </a:prstGeom>
        </p:spPr>
      </p:pic>
    </p:spTree>
  </p:cSld>
  <p:clrMap bg1="dk2" tx1="lt1" bg2="dk1" tx2="lt2" accent1="accent1" accent2="accent2" accent3="accent3" accent4="accent4" accent5="accent5" accent6="accent6" hlink="hlink" folHlink="folHlink"/>
  <p:sldLayoutIdLst>
    <p:sldLayoutId id="2147483674" r:id="rId1"/>
    <p:sldLayoutId id="2147483673" r:id="rId2"/>
    <p:sldLayoutId id="2147483672" r:id="rId3"/>
    <p:sldLayoutId id="2147483671" r:id="rId4"/>
    <p:sldLayoutId id="2147483670" r:id="rId5"/>
    <p:sldLayoutId id="2147483669" r:id="rId6"/>
    <p:sldLayoutId id="2147483668" r:id="rId7"/>
    <p:sldLayoutId id="2147483667" r:id="rId8"/>
    <p:sldLayoutId id="2147483666" r:id="rId9"/>
    <p:sldLayoutId id="2147483665" r:id="rId10"/>
    <p:sldLayoutId id="2147483664" r:id="rId11"/>
    <p:sldLayoutId id="2147483663" r:id="rId12"/>
    <p:sldLayoutId id="2147483662" r:id="rId13"/>
  </p:sldLayoutIdLst>
  <p:hf sldNum="0" hdr="0" ftr="0" dt="0"/>
  <p:txStyles>
    <p:titleStyle>
      <a:lvl1pPr algn="r" rtl="0" eaLnBrk="0" fontAlgn="base" hangingPunct="0">
        <a:lnSpc>
          <a:spcPct val="90000"/>
        </a:lnSpc>
        <a:spcBef>
          <a:spcPct val="0"/>
        </a:spcBef>
        <a:spcAft>
          <a:spcPct val="0"/>
        </a:spcAft>
        <a:defRPr sz="3600" b="1" i="1">
          <a:solidFill>
            <a:schemeClr val="tx2"/>
          </a:solidFill>
          <a:latin typeface="+mj-lt"/>
          <a:ea typeface="+mj-ea"/>
          <a:cs typeface="+mj-cs"/>
        </a:defRPr>
      </a:lvl1pPr>
      <a:lvl2pPr algn="r" rtl="0" eaLnBrk="0" fontAlgn="base" hangingPunct="0">
        <a:lnSpc>
          <a:spcPct val="90000"/>
        </a:lnSpc>
        <a:spcBef>
          <a:spcPct val="0"/>
        </a:spcBef>
        <a:spcAft>
          <a:spcPct val="0"/>
        </a:spcAft>
        <a:defRPr sz="3600" b="1" i="1">
          <a:solidFill>
            <a:schemeClr val="tx2"/>
          </a:solidFill>
          <a:latin typeface="Arial" charset="0"/>
        </a:defRPr>
      </a:lvl2pPr>
      <a:lvl3pPr algn="r" rtl="0" eaLnBrk="0" fontAlgn="base" hangingPunct="0">
        <a:lnSpc>
          <a:spcPct val="90000"/>
        </a:lnSpc>
        <a:spcBef>
          <a:spcPct val="0"/>
        </a:spcBef>
        <a:spcAft>
          <a:spcPct val="0"/>
        </a:spcAft>
        <a:defRPr sz="3600" b="1" i="1">
          <a:solidFill>
            <a:schemeClr val="tx2"/>
          </a:solidFill>
          <a:latin typeface="Arial" charset="0"/>
        </a:defRPr>
      </a:lvl3pPr>
      <a:lvl4pPr algn="r" rtl="0" eaLnBrk="0" fontAlgn="base" hangingPunct="0">
        <a:lnSpc>
          <a:spcPct val="90000"/>
        </a:lnSpc>
        <a:spcBef>
          <a:spcPct val="0"/>
        </a:spcBef>
        <a:spcAft>
          <a:spcPct val="0"/>
        </a:spcAft>
        <a:defRPr sz="3600" b="1" i="1">
          <a:solidFill>
            <a:schemeClr val="tx2"/>
          </a:solidFill>
          <a:latin typeface="Arial" charset="0"/>
        </a:defRPr>
      </a:lvl4pPr>
      <a:lvl5pPr algn="r" rtl="0" eaLnBrk="0" fontAlgn="base" hangingPunct="0">
        <a:lnSpc>
          <a:spcPct val="90000"/>
        </a:lnSpc>
        <a:spcBef>
          <a:spcPct val="0"/>
        </a:spcBef>
        <a:spcAft>
          <a:spcPct val="0"/>
        </a:spcAft>
        <a:defRPr sz="3600" b="1" i="1">
          <a:solidFill>
            <a:schemeClr val="tx2"/>
          </a:solidFill>
          <a:latin typeface="Arial" charset="0"/>
        </a:defRPr>
      </a:lvl5pPr>
      <a:lvl6pPr marL="457200" algn="r" rtl="0" eaLnBrk="0" fontAlgn="base" hangingPunct="0">
        <a:lnSpc>
          <a:spcPct val="90000"/>
        </a:lnSpc>
        <a:spcBef>
          <a:spcPct val="0"/>
        </a:spcBef>
        <a:spcAft>
          <a:spcPct val="0"/>
        </a:spcAft>
        <a:defRPr sz="3600" b="1" i="1">
          <a:solidFill>
            <a:schemeClr val="tx2"/>
          </a:solidFill>
          <a:latin typeface="Arial" charset="0"/>
        </a:defRPr>
      </a:lvl6pPr>
      <a:lvl7pPr marL="914400" algn="r" rtl="0" eaLnBrk="0" fontAlgn="base" hangingPunct="0">
        <a:lnSpc>
          <a:spcPct val="90000"/>
        </a:lnSpc>
        <a:spcBef>
          <a:spcPct val="0"/>
        </a:spcBef>
        <a:spcAft>
          <a:spcPct val="0"/>
        </a:spcAft>
        <a:defRPr sz="3600" b="1" i="1">
          <a:solidFill>
            <a:schemeClr val="tx2"/>
          </a:solidFill>
          <a:latin typeface="Arial" charset="0"/>
        </a:defRPr>
      </a:lvl7pPr>
      <a:lvl8pPr marL="1371600" algn="r" rtl="0" eaLnBrk="0" fontAlgn="base" hangingPunct="0">
        <a:lnSpc>
          <a:spcPct val="90000"/>
        </a:lnSpc>
        <a:spcBef>
          <a:spcPct val="0"/>
        </a:spcBef>
        <a:spcAft>
          <a:spcPct val="0"/>
        </a:spcAft>
        <a:defRPr sz="3600" b="1" i="1">
          <a:solidFill>
            <a:schemeClr val="tx2"/>
          </a:solidFill>
          <a:latin typeface="Arial" charset="0"/>
        </a:defRPr>
      </a:lvl8pPr>
      <a:lvl9pPr marL="1828800" algn="r" rtl="0" eaLnBrk="0" fontAlgn="base" hangingPunct="0">
        <a:lnSpc>
          <a:spcPct val="90000"/>
        </a:lnSpc>
        <a:spcBef>
          <a:spcPct val="0"/>
        </a:spcBef>
        <a:spcAft>
          <a:spcPct val="0"/>
        </a:spcAft>
        <a:defRPr sz="3600" b="1" i="1">
          <a:solidFill>
            <a:schemeClr val="tx2"/>
          </a:solidFill>
          <a:latin typeface="Arial" charset="0"/>
        </a:defRPr>
      </a:lvl9pPr>
    </p:titleStyle>
    <p:bodyStyle>
      <a:lvl1pPr marL="285750" indent="-285750" algn="l" rtl="0" eaLnBrk="0" fontAlgn="base" hangingPunct="0">
        <a:lnSpc>
          <a:spcPct val="90000"/>
        </a:lnSpc>
        <a:spcBef>
          <a:spcPct val="30000"/>
        </a:spcBef>
        <a:spcAft>
          <a:spcPct val="0"/>
        </a:spcAft>
        <a:buClr>
          <a:schemeClr val="bg2"/>
        </a:buClr>
        <a:buFont typeface="Wingdings" panose="05000000000000000000" pitchFamily="2" charset="2"/>
        <a:buChar char="§"/>
        <a:defRPr sz="2400" b="1" i="1">
          <a:solidFill>
            <a:srgbClr val="000000"/>
          </a:solidFill>
          <a:latin typeface="+mn-lt"/>
          <a:ea typeface="+mn-ea"/>
          <a:cs typeface="+mn-cs"/>
        </a:defRPr>
      </a:lvl1pPr>
      <a:lvl2pPr marL="685800" indent="-228600" algn="l" rtl="0" eaLnBrk="0" fontAlgn="base" hangingPunct="0">
        <a:lnSpc>
          <a:spcPct val="90000"/>
        </a:lnSpc>
        <a:spcBef>
          <a:spcPct val="30000"/>
        </a:spcBef>
        <a:spcAft>
          <a:spcPct val="0"/>
        </a:spcAft>
        <a:buClr>
          <a:schemeClr val="bg2"/>
        </a:buClr>
        <a:buChar char="–"/>
        <a:defRPr b="1" i="1">
          <a:solidFill>
            <a:srgbClr val="000000"/>
          </a:solidFill>
          <a:latin typeface="+mn-lt"/>
        </a:defRPr>
      </a:lvl2pPr>
      <a:lvl3pPr marL="1143000" indent="-228600" algn="l" rtl="0" eaLnBrk="0" fontAlgn="base" hangingPunct="0">
        <a:lnSpc>
          <a:spcPct val="90000"/>
        </a:lnSpc>
        <a:spcBef>
          <a:spcPct val="30000"/>
        </a:spcBef>
        <a:spcAft>
          <a:spcPct val="0"/>
        </a:spcAft>
        <a:buClr>
          <a:schemeClr val="bg2"/>
        </a:buClr>
        <a:buChar char="»"/>
        <a:defRPr b="1" i="1">
          <a:solidFill>
            <a:srgbClr val="000000"/>
          </a:solidFill>
          <a:latin typeface="+mn-lt"/>
        </a:defRPr>
      </a:lvl3pPr>
      <a:lvl4pPr marL="15430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4pPr>
      <a:lvl5pPr marL="20002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5pPr>
      <a:lvl6pPr marL="24574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6pPr>
      <a:lvl7pPr marL="29146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7pPr>
      <a:lvl8pPr marL="33718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8pPr>
      <a:lvl9pPr marL="38290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4"/>
          <p:cNvSpPr txBox="1">
            <a:spLocks noChangeArrowheads="1"/>
          </p:cNvSpPr>
          <p:nvPr/>
        </p:nvSpPr>
        <p:spPr bwMode="auto">
          <a:xfrm>
            <a:off x="468313" y="1844675"/>
            <a:ext cx="8207375" cy="263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ctr"/>
            <a:endParaRPr lang="pt-BR" altLang="pt-BR" sz="2800" i="0" dirty="0">
              <a:solidFill>
                <a:schemeClr val="tx1"/>
              </a:solidFill>
            </a:endParaRPr>
          </a:p>
          <a:p>
            <a:pPr algn="ctr"/>
            <a:endParaRPr lang="pt-BR" altLang="pt-BR" sz="2800" i="0" dirty="0">
              <a:solidFill>
                <a:schemeClr val="tx1"/>
              </a:solidFill>
            </a:endParaRPr>
          </a:p>
          <a:p>
            <a:pPr algn="ctr"/>
            <a:r>
              <a:rPr lang="pt-BR" altLang="pt-BR" sz="2800" i="0" dirty="0">
                <a:solidFill>
                  <a:schemeClr val="tx1"/>
                </a:solidFill>
              </a:rPr>
              <a:t>Instruções DDL</a:t>
            </a:r>
          </a:p>
          <a:p>
            <a:endParaRPr lang="pt-BR" altLang="pt-BR" sz="2800" b="0" i="0" dirty="0">
              <a:solidFill>
                <a:schemeClr val="tx1"/>
              </a:solidFill>
            </a:endParaRPr>
          </a:p>
          <a:p>
            <a:endParaRPr lang="pt-BR" altLang="pt-BR" sz="2800" b="0" i="0" dirty="0">
              <a:solidFill>
                <a:schemeClr val="tx1"/>
              </a:solidFill>
            </a:endParaRPr>
          </a:p>
          <a:p>
            <a:endParaRPr lang="pt-BR" altLang="pt-BR" sz="2800" b="0" i="0" dirty="0">
              <a:solidFill>
                <a:schemeClr val="tx1"/>
              </a:solidFill>
            </a:endParaRPr>
          </a:p>
        </p:txBody>
      </p:sp>
      <p:sp>
        <p:nvSpPr>
          <p:cNvPr id="3" name="Título 1">
            <a:extLst>
              <a:ext uri="{FF2B5EF4-FFF2-40B4-BE49-F238E27FC236}">
                <a16:creationId xmlns:a16="http://schemas.microsoft.com/office/drawing/2014/main" id="{50191A72-550D-4290-A0F3-2DCFF739A3E0}"/>
              </a:ext>
            </a:extLst>
          </p:cNvPr>
          <p:cNvSpPr txBox="1">
            <a:spLocks/>
          </p:cNvSpPr>
          <p:nvPr/>
        </p:nvSpPr>
        <p:spPr>
          <a:xfrm>
            <a:off x="827584" y="649014"/>
            <a:ext cx="7772400" cy="147002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pt-BR" b="0" i="0" kern="0"/>
              <a:t>Data Base Essentials</a:t>
            </a:r>
            <a:endParaRPr lang="pt-BR" b="0" i="0" kern="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Line 2"/>
          <p:cNvSpPr>
            <a:spLocks noChangeShapeType="1"/>
          </p:cNvSpPr>
          <p:nvPr/>
        </p:nvSpPr>
        <p:spPr bwMode="auto">
          <a:xfrm>
            <a:off x="0" y="6092825"/>
            <a:ext cx="9144000" cy="0"/>
          </a:xfrm>
          <a:prstGeom prst="line">
            <a:avLst/>
          </a:prstGeom>
          <a:noFill/>
          <a:ln w="9525">
            <a:solidFill>
              <a:schemeClr val="tx1"/>
            </a:solidFill>
            <a:round/>
            <a:headEnd/>
            <a:tailEnd/>
          </a:ln>
        </p:spPr>
        <p:txBody>
          <a:bodyPr/>
          <a:lstStyle/>
          <a:p>
            <a:endParaRPr lang="en-US"/>
          </a:p>
        </p:txBody>
      </p:sp>
      <p:sp>
        <p:nvSpPr>
          <p:cNvPr id="12291" name="Rectangle 4"/>
          <p:cNvSpPr>
            <a:spLocks noGrp="1" noChangeArrowheads="1"/>
          </p:cNvSpPr>
          <p:nvPr>
            <p:ph type="body" idx="1"/>
          </p:nvPr>
        </p:nvSpPr>
        <p:spPr bwMode="auto">
          <a:xfrm>
            <a:off x="395288" y="765175"/>
            <a:ext cx="8353425" cy="5184775"/>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lgn="just">
              <a:lnSpc>
                <a:spcPct val="150000"/>
              </a:lnSpc>
              <a:spcBef>
                <a:spcPct val="0"/>
              </a:spcBef>
              <a:buFont typeface="Wingdings" pitchFamily="2" charset="2"/>
              <a:buNone/>
            </a:pPr>
            <a:r>
              <a:rPr lang="pt-BR" sz="2200" i="0" dirty="0">
                <a:solidFill>
                  <a:schemeClr val="bg2"/>
                </a:solidFill>
                <a:latin typeface="Calibri" pitchFamily="34" charset="0"/>
                <a:cs typeface="Calibri" pitchFamily="34" charset="0"/>
              </a:rPr>
              <a:t>Exemplificando:</a:t>
            </a:r>
          </a:p>
          <a:p>
            <a:pPr algn="just">
              <a:lnSpc>
                <a:spcPct val="150000"/>
              </a:lnSpc>
              <a:spcBef>
                <a:spcPct val="0"/>
              </a:spcBef>
              <a:buFont typeface="Wingdings" pitchFamily="2" charset="2"/>
              <a:buNone/>
            </a:pPr>
            <a:endParaRPr lang="pt-BR" sz="2000" i="0" dirty="0">
              <a:solidFill>
                <a:schemeClr val="bg2"/>
              </a:solidFill>
              <a:latin typeface="Calibri" pitchFamily="34" charset="0"/>
              <a:cs typeface="Calibri" pitchFamily="34" charset="0"/>
            </a:endParaRPr>
          </a:p>
          <a:p>
            <a:pPr>
              <a:lnSpc>
                <a:spcPct val="150000"/>
              </a:lnSpc>
              <a:spcBef>
                <a:spcPct val="0"/>
              </a:spcBef>
              <a:buFont typeface="Wingdings" pitchFamily="2" charset="2"/>
              <a:buNone/>
            </a:pPr>
            <a:r>
              <a:rPr lang="pt-BR" sz="2000" i="0" dirty="0">
                <a:solidFill>
                  <a:schemeClr val="bg2"/>
                </a:solidFill>
                <a:latin typeface="Calibri" pitchFamily="34" charset="0"/>
                <a:cs typeface="Calibri" pitchFamily="34" charset="0"/>
              </a:rPr>
              <a:t>	</a:t>
            </a:r>
            <a:r>
              <a:rPr lang="pt-BR" sz="2000" i="0" dirty="0">
                <a:solidFill>
                  <a:schemeClr val="bg2"/>
                </a:solidFill>
                <a:latin typeface="Courier New" pitchFamily="49" charset="0"/>
                <a:cs typeface="Courier New" pitchFamily="49" charset="0"/>
              </a:rPr>
              <a:t>CREATE INDEX </a:t>
            </a:r>
            <a:r>
              <a:rPr lang="pt-BR" sz="2000" b="0" i="0" dirty="0" err="1">
                <a:solidFill>
                  <a:schemeClr val="bg2"/>
                </a:solidFill>
                <a:latin typeface="Courier New" pitchFamily="49" charset="0"/>
                <a:cs typeface="Courier New" pitchFamily="49" charset="0"/>
              </a:rPr>
              <a:t>cli_cpf</a:t>
            </a:r>
            <a:endParaRPr lang="pt-BR" sz="2000" b="0" i="0" dirty="0">
              <a:solidFill>
                <a:schemeClr val="bg2"/>
              </a:solidFill>
              <a:latin typeface="Courier New" pitchFamily="49" charset="0"/>
              <a:cs typeface="Courier New" pitchFamily="49" charset="0"/>
            </a:endParaRPr>
          </a:p>
          <a:p>
            <a:pPr>
              <a:lnSpc>
                <a:spcPct val="150000"/>
              </a:lnSpc>
              <a:spcBef>
                <a:spcPct val="0"/>
              </a:spcBef>
              <a:buFont typeface="Wingdings" pitchFamily="2" charset="2"/>
              <a:buNone/>
            </a:pPr>
            <a:r>
              <a:rPr lang="pt-BR" sz="2000" i="0" dirty="0">
                <a:solidFill>
                  <a:schemeClr val="bg2"/>
                </a:solidFill>
                <a:latin typeface="Courier New" pitchFamily="49" charset="0"/>
                <a:cs typeface="Courier New" pitchFamily="49" charset="0"/>
              </a:rPr>
              <a:t>	ON </a:t>
            </a:r>
            <a:r>
              <a:rPr lang="pt-BR" sz="2000" b="0" i="0" dirty="0">
                <a:solidFill>
                  <a:schemeClr val="bg2"/>
                </a:solidFill>
                <a:latin typeface="Courier New" pitchFamily="49" charset="0"/>
                <a:cs typeface="Courier New" pitchFamily="49" charset="0"/>
              </a:rPr>
              <a:t>Cliente(CPF)</a:t>
            </a:r>
            <a:r>
              <a:rPr lang="pt-BR" sz="2000" i="0" dirty="0">
                <a:solidFill>
                  <a:schemeClr val="bg2"/>
                </a:solidFill>
                <a:latin typeface="Courier New" pitchFamily="49" charset="0"/>
                <a:cs typeface="Courier New" pitchFamily="49" charset="0"/>
              </a:rPr>
              <a:t>;</a:t>
            </a:r>
          </a:p>
          <a:p>
            <a:pPr>
              <a:lnSpc>
                <a:spcPct val="150000"/>
              </a:lnSpc>
              <a:spcBef>
                <a:spcPct val="0"/>
              </a:spcBef>
              <a:buFont typeface="Wingdings" pitchFamily="2" charset="2"/>
              <a:buNone/>
            </a:pPr>
            <a:endParaRPr lang="pt-BR" sz="2000" i="0" dirty="0">
              <a:solidFill>
                <a:schemeClr val="bg2"/>
              </a:solidFill>
              <a:latin typeface="Courier New" pitchFamily="49" charset="0"/>
              <a:cs typeface="Courier New" pitchFamily="49" charset="0"/>
            </a:endParaRPr>
          </a:p>
          <a:p>
            <a:pPr>
              <a:lnSpc>
                <a:spcPct val="150000"/>
              </a:lnSpc>
              <a:spcBef>
                <a:spcPct val="0"/>
              </a:spcBef>
              <a:buNone/>
            </a:pPr>
            <a:r>
              <a:rPr lang="pt-BR" sz="2000" i="0" dirty="0">
                <a:solidFill>
                  <a:schemeClr val="bg2"/>
                </a:solidFill>
                <a:latin typeface="Courier New" pitchFamily="49" charset="0"/>
                <a:cs typeface="Courier New" pitchFamily="49" charset="0"/>
              </a:rPr>
              <a:t>	DROP INDEX </a:t>
            </a:r>
            <a:r>
              <a:rPr lang="pt-BR" sz="2000" b="0" i="0" dirty="0" err="1">
                <a:solidFill>
                  <a:schemeClr val="bg2"/>
                </a:solidFill>
                <a:latin typeface="Courier New" pitchFamily="49" charset="0"/>
                <a:cs typeface="Courier New" pitchFamily="49" charset="0"/>
              </a:rPr>
              <a:t>cli_cpf</a:t>
            </a:r>
            <a:r>
              <a:rPr lang="pt-BR" sz="2000" i="0" dirty="0">
                <a:solidFill>
                  <a:schemeClr val="bg2"/>
                </a:solidFill>
                <a:latin typeface="Courier New" pitchFamily="49" charset="0"/>
                <a:cs typeface="Courier New" pitchFamily="49" charset="0"/>
              </a:rPr>
              <a:t>;</a:t>
            </a:r>
          </a:p>
          <a:p>
            <a:pPr eaLnBrk="1" hangingPunct="1">
              <a:buFont typeface="Wingdings" pitchFamily="2" charset="2"/>
              <a:buNone/>
            </a:pPr>
            <a:endParaRPr lang="pt-BR" sz="2000" b="0" i="0" dirty="0">
              <a:solidFill>
                <a:schemeClr val="bg2"/>
              </a:solidFill>
              <a:latin typeface="Courier New" pitchFamily="49" charset="0"/>
            </a:endParaRPr>
          </a:p>
          <a:p>
            <a:pPr algn="just" eaLnBrk="1" hangingPunct="1">
              <a:buFont typeface="Wingdings" pitchFamily="2" charset="2"/>
              <a:buNone/>
            </a:pPr>
            <a:endParaRPr lang="pt-BR" sz="2000" b="0" i="0" dirty="0">
              <a:solidFill>
                <a:schemeClr val="bg2"/>
              </a:solidFill>
            </a:endParaRPr>
          </a:p>
        </p:txBody>
      </p:sp>
      <p:sp>
        <p:nvSpPr>
          <p:cNvPr id="4" name="CaixaDeTexto 3"/>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Índices</a:t>
            </a:r>
          </a:p>
        </p:txBody>
      </p:sp>
    </p:spTree>
    <p:extLst>
      <p:ext uri="{BB962C8B-B14F-4D97-AF65-F5344CB8AC3E}">
        <p14:creationId xmlns:p14="http://schemas.microsoft.com/office/powerpoint/2010/main" val="1168751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Line 2"/>
          <p:cNvSpPr>
            <a:spLocks noChangeShapeType="1"/>
          </p:cNvSpPr>
          <p:nvPr/>
        </p:nvSpPr>
        <p:spPr bwMode="auto">
          <a:xfrm>
            <a:off x="0" y="6092825"/>
            <a:ext cx="9144000" cy="0"/>
          </a:xfrm>
          <a:prstGeom prst="line">
            <a:avLst/>
          </a:prstGeom>
          <a:noFill/>
          <a:ln w="9525">
            <a:solidFill>
              <a:schemeClr val="tx1"/>
            </a:solidFill>
            <a:round/>
            <a:headEnd/>
            <a:tailEnd/>
          </a:ln>
        </p:spPr>
        <p:txBody>
          <a:bodyPr/>
          <a:lstStyle/>
          <a:p>
            <a:endParaRPr lang="en-US"/>
          </a:p>
        </p:txBody>
      </p:sp>
      <p:sp>
        <p:nvSpPr>
          <p:cNvPr id="13315" name="Rectangle 3"/>
          <p:cNvSpPr>
            <a:spLocks noGrp="1" noChangeArrowheads="1"/>
          </p:cNvSpPr>
          <p:nvPr>
            <p:ph type="body" idx="1"/>
          </p:nvPr>
        </p:nvSpPr>
        <p:spPr bwMode="auto">
          <a:xfrm>
            <a:off x="323850" y="765175"/>
            <a:ext cx="8353425" cy="482441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lgn="just" eaLnBrk="1" hangingPunct="1">
              <a:buFont typeface="Wingdings" pitchFamily="2" charset="2"/>
              <a:buNone/>
            </a:pPr>
            <a:r>
              <a:rPr lang="pt-BR" sz="2200" i="0" dirty="0">
                <a:solidFill>
                  <a:schemeClr val="bg2"/>
                </a:solidFill>
                <a:latin typeface="Calibri" pitchFamily="34" charset="0"/>
                <a:cs typeface="Calibri" pitchFamily="34" charset="0"/>
              </a:rPr>
              <a:t>SQL </a:t>
            </a:r>
            <a:r>
              <a:rPr lang="pt-BR" sz="2200" i="0" dirty="0" err="1">
                <a:solidFill>
                  <a:schemeClr val="bg2"/>
                </a:solidFill>
                <a:latin typeface="Calibri" pitchFamily="34" charset="0"/>
                <a:cs typeface="Calibri" pitchFamily="34" charset="0"/>
              </a:rPr>
              <a:t>Developer</a:t>
            </a:r>
            <a:r>
              <a:rPr lang="pt-BR" sz="2200" i="0" dirty="0">
                <a:solidFill>
                  <a:schemeClr val="bg2"/>
                </a:solidFill>
                <a:latin typeface="Calibri" pitchFamily="34" charset="0"/>
                <a:cs typeface="Calibri" pitchFamily="34" charset="0"/>
              </a:rPr>
              <a:t> (Índices)</a:t>
            </a:r>
          </a:p>
          <a:p>
            <a:pPr algn="just" eaLnBrk="1" hangingPunct="1">
              <a:buFont typeface="Wingdings" pitchFamily="2" charset="2"/>
              <a:buNone/>
            </a:pPr>
            <a:endParaRPr lang="pt-BR" i="0" dirty="0">
              <a:solidFill>
                <a:schemeClr val="bg2"/>
              </a:solidFill>
            </a:endParaRPr>
          </a:p>
        </p:txBody>
      </p:sp>
      <p:sp>
        <p:nvSpPr>
          <p:cNvPr id="13316" name="Text Box 5"/>
          <p:cNvSpPr txBox="1">
            <a:spLocks noChangeArrowheads="1"/>
          </p:cNvSpPr>
          <p:nvPr/>
        </p:nvSpPr>
        <p:spPr bwMode="auto">
          <a:xfrm>
            <a:off x="179388" y="3141663"/>
            <a:ext cx="2517775" cy="1077912"/>
          </a:xfrm>
          <a:prstGeom prst="rect">
            <a:avLst/>
          </a:prstGeom>
          <a:noFill/>
          <a:ln w="9525">
            <a:noFill/>
            <a:miter lim="800000"/>
            <a:headEnd/>
            <a:tailEnd/>
          </a:ln>
        </p:spPr>
        <p:txBody>
          <a:bodyPr wrap="none">
            <a:spAutoFit/>
          </a:bodyPr>
          <a:lstStyle/>
          <a:p>
            <a:pPr>
              <a:lnSpc>
                <a:spcPct val="100000"/>
              </a:lnSpc>
              <a:spcBef>
                <a:spcPct val="0"/>
              </a:spcBef>
              <a:buClrTx/>
              <a:buFontTx/>
              <a:buNone/>
            </a:pPr>
            <a:r>
              <a:rPr lang="pt-BR" sz="1600" b="1" i="0" dirty="0">
                <a:solidFill>
                  <a:schemeClr val="bg2"/>
                </a:solidFill>
                <a:latin typeface="Calibri" pitchFamily="34" charset="0"/>
                <a:cs typeface="Calibri" pitchFamily="34" charset="0"/>
              </a:rPr>
              <a:t>Clique com o botão direito </a:t>
            </a:r>
          </a:p>
          <a:p>
            <a:pPr>
              <a:lnSpc>
                <a:spcPct val="100000"/>
              </a:lnSpc>
              <a:spcBef>
                <a:spcPct val="0"/>
              </a:spcBef>
              <a:buClrTx/>
              <a:buFontTx/>
              <a:buNone/>
            </a:pPr>
            <a:r>
              <a:rPr lang="pt-BR" sz="1600" b="1" i="0" dirty="0">
                <a:solidFill>
                  <a:schemeClr val="bg2"/>
                </a:solidFill>
                <a:latin typeface="Calibri" pitchFamily="34" charset="0"/>
                <a:cs typeface="Calibri" pitchFamily="34" charset="0"/>
              </a:rPr>
              <a:t>sob a tabela desejada, </a:t>
            </a:r>
          </a:p>
          <a:p>
            <a:pPr>
              <a:lnSpc>
                <a:spcPct val="100000"/>
              </a:lnSpc>
              <a:spcBef>
                <a:spcPct val="0"/>
              </a:spcBef>
              <a:buClrTx/>
              <a:buFontTx/>
              <a:buNone/>
            </a:pPr>
            <a:r>
              <a:rPr lang="pt-BR" sz="1600" b="1" i="0" dirty="0">
                <a:solidFill>
                  <a:schemeClr val="bg2"/>
                </a:solidFill>
                <a:latin typeface="Calibri" pitchFamily="34" charset="0"/>
                <a:cs typeface="Calibri" pitchFamily="34" charset="0"/>
              </a:rPr>
              <a:t>selecione a opção ÍNDICE e </a:t>
            </a:r>
          </a:p>
          <a:p>
            <a:pPr>
              <a:lnSpc>
                <a:spcPct val="100000"/>
              </a:lnSpc>
              <a:spcBef>
                <a:spcPct val="0"/>
              </a:spcBef>
              <a:buClrTx/>
              <a:buFontTx/>
              <a:buNone/>
            </a:pPr>
            <a:r>
              <a:rPr lang="pt-BR" sz="1600" b="1" i="0" dirty="0">
                <a:solidFill>
                  <a:schemeClr val="bg2"/>
                </a:solidFill>
                <a:latin typeface="Calibri" pitchFamily="34" charset="0"/>
                <a:cs typeface="Calibri" pitchFamily="34" charset="0"/>
              </a:rPr>
              <a:t>após CRIAR ÍNDICE</a:t>
            </a:r>
          </a:p>
        </p:txBody>
      </p:sp>
      <p:pic>
        <p:nvPicPr>
          <p:cNvPr id="13317" name="Picture 7"/>
          <p:cNvPicPr>
            <a:picLocks noChangeAspect="1" noChangeArrowheads="1"/>
          </p:cNvPicPr>
          <p:nvPr/>
        </p:nvPicPr>
        <p:blipFill>
          <a:blip r:embed="rId3" cstate="print"/>
          <a:srcRect/>
          <a:stretch>
            <a:fillRect/>
          </a:stretch>
        </p:blipFill>
        <p:spPr bwMode="auto">
          <a:xfrm>
            <a:off x="3419475" y="1412875"/>
            <a:ext cx="4295775" cy="2857500"/>
          </a:xfrm>
          <a:prstGeom prst="rect">
            <a:avLst/>
          </a:prstGeom>
          <a:noFill/>
          <a:ln w="9525" algn="ctr">
            <a:noFill/>
            <a:miter lim="800000"/>
            <a:headEnd/>
            <a:tailEnd/>
          </a:ln>
        </p:spPr>
      </p:pic>
      <p:sp>
        <p:nvSpPr>
          <p:cNvPr id="13318" name="Line 6"/>
          <p:cNvSpPr>
            <a:spLocks noChangeShapeType="1"/>
          </p:cNvSpPr>
          <p:nvPr/>
        </p:nvSpPr>
        <p:spPr bwMode="auto">
          <a:xfrm flipV="1">
            <a:off x="1403350" y="2708275"/>
            <a:ext cx="3384550" cy="504825"/>
          </a:xfrm>
          <a:prstGeom prst="line">
            <a:avLst/>
          </a:prstGeom>
          <a:noFill/>
          <a:ln w="9525">
            <a:solidFill>
              <a:schemeClr val="bg2"/>
            </a:solidFill>
            <a:round/>
            <a:headEnd/>
            <a:tailEnd type="triangle" w="med" len="med"/>
          </a:ln>
        </p:spPr>
        <p:txBody>
          <a:bodyPr/>
          <a:lstStyle/>
          <a:p>
            <a:endParaRPr lang="en-US"/>
          </a:p>
        </p:txBody>
      </p:sp>
      <p:sp>
        <p:nvSpPr>
          <p:cNvPr id="8" name="CaixaDeTexto 7"/>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Índices</a:t>
            </a:r>
          </a:p>
        </p:txBody>
      </p:sp>
    </p:spTree>
    <p:extLst>
      <p:ext uri="{BB962C8B-B14F-4D97-AF65-F5344CB8AC3E}">
        <p14:creationId xmlns:p14="http://schemas.microsoft.com/office/powerpoint/2010/main" val="1903337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Line 2"/>
          <p:cNvSpPr>
            <a:spLocks noChangeShapeType="1"/>
          </p:cNvSpPr>
          <p:nvPr/>
        </p:nvSpPr>
        <p:spPr bwMode="auto">
          <a:xfrm>
            <a:off x="0" y="6092825"/>
            <a:ext cx="9144000" cy="0"/>
          </a:xfrm>
          <a:prstGeom prst="line">
            <a:avLst/>
          </a:prstGeom>
          <a:noFill/>
          <a:ln w="9525">
            <a:solidFill>
              <a:schemeClr val="tx1"/>
            </a:solidFill>
            <a:round/>
            <a:headEnd/>
            <a:tailEnd/>
          </a:ln>
        </p:spPr>
        <p:txBody>
          <a:bodyPr/>
          <a:lstStyle/>
          <a:p>
            <a:endParaRPr lang="en-US"/>
          </a:p>
        </p:txBody>
      </p:sp>
      <p:sp>
        <p:nvSpPr>
          <p:cNvPr id="14339" name="Rectangle 3"/>
          <p:cNvSpPr>
            <a:spLocks noGrp="1" noChangeArrowheads="1"/>
          </p:cNvSpPr>
          <p:nvPr>
            <p:ph type="body" idx="1"/>
          </p:nvPr>
        </p:nvSpPr>
        <p:spPr bwMode="auto">
          <a:xfrm>
            <a:off x="323850" y="765175"/>
            <a:ext cx="8353425" cy="482441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lgn="just" eaLnBrk="1" hangingPunct="1">
              <a:buFont typeface="Wingdings" pitchFamily="2" charset="2"/>
              <a:buNone/>
            </a:pPr>
            <a:r>
              <a:rPr lang="pt-BR" sz="2200" i="0" dirty="0">
                <a:solidFill>
                  <a:schemeClr val="bg2"/>
                </a:solidFill>
                <a:latin typeface="Calibri" pitchFamily="34" charset="0"/>
                <a:cs typeface="Calibri" pitchFamily="34" charset="0"/>
              </a:rPr>
              <a:t>SQL </a:t>
            </a:r>
            <a:r>
              <a:rPr lang="pt-BR" sz="2200" i="0" dirty="0" err="1">
                <a:solidFill>
                  <a:schemeClr val="bg2"/>
                </a:solidFill>
                <a:latin typeface="Calibri" pitchFamily="34" charset="0"/>
                <a:cs typeface="Calibri" pitchFamily="34" charset="0"/>
              </a:rPr>
              <a:t>Developer</a:t>
            </a:r>
            <a:r>
              <a:rPr lang="pt-BR" sz="2200" i="0" dirty="0">
                <a:solidFill>
                  <a:schemeClr val="bg2"/>
                </a:solidFill>
                <a:latin typeface="Calibri" pitchFamily="34" charset="0"/>
                <a:cs typeface="Calibri" pitchFamily="34" charset="0"/>
              </a:rPr>
              <a:t> (Índices)</a:t>
            </a:r>
          </a:p>
          <a:p>
            <a:pPr algn="just" eaLnBrk="1" hangingPunct="1">
              <a:buFont typeface="Wingdings" pitchFamily="2" charset="2"/>
              <a:buNone/>
            </a:pPr>
            <a:endParaRPr lang="pt-BR" i="0" dirty="0">
              <a:solidFill>
                <a:schemeClr val="bg2"/>
              </a:solidFill>
            </a:endParaRPr>
          </a:p>
        </p:txBody>
      </p:sp>
      <p:sp>
        <p:nvSpPr>
          <p:cNvPr id="14340" name="Text Box 4"/>
          <p:cNvSpPr txBox="1">
            <a:spLocks noChangeArrowheads="1"/>
          </p:cNvSpPr>
          <p:nvPr/>
        </p:nvSpPr>
        <p:spPr bwMode="auto">
          <a:xfrm>
            <a:off x="179388" y="3141663"/>
            <a:ext cx="2814637" cy="1323975"/>
          </a:xfrm>
          <a:prstGeom prst="rect">
            <a:avLst/>
          </a:prstGeom>
          <a:noFill/>
          <a:ln w="9525">
            <a:noFill/>
            <a:miter lim="800000"/>
            <a:headEnd/>
            <a:tailEnd/>
          </a:ln>
        </p:spPr>
        <p:txBody>
          <a:bodyPr wrap="none">
            <a:spAutoFit/>
          </a:bodyPr>
          <a:lstStyle/>
          <a:p>
            <a:pPr>
              <a:lnSpc>
                <a:spcPct val="100000"/>
              </a:lnSpc>
              <a:spcBef>
                <a:spcPct val="0"/>
              </a:spcBef>
              <a:buClrTx/>
              <a:buFontTx/>
              <a:buNone/>
            </a:pPr>
            <a:r>
              <a:rPr lang="pt-BR" sz="1600" b="1" i="0">
                <a:solidFill>
                  <a:schemeClr val="bg2"/>
                </a:solidFill>
                <a:latin typeface="Calibri" pitchFamily="34" charset="0"/>
                <a:cs typeface="Calibri" pitchFamily="34" charset="0"/>
              </a:rPr>
              <a:t>Será exibida a janela ao lado</a:t>
            </a:r>
          </a:p>
          <a:p>
            <a:pPr>
              <a:lnSpc>
                <a:spcPct val="100000"/>
              </a:lnSpc>
              <a:spcBef>
                <a:spcPct val="0"/>
              </a:spcBef>
              <a:buClrTx/>
              <a:buFontTx/>
              <a:buNone/>
            </a:pPr>
            <a:r>
              <a:rPr lang="pt-BR" sz="1600" b="1" i="0">
                <a:solidFill>
                  <a:schemeClr val="bg2"/>
                </a:solidFill>
                <a:latin typeface="Calibri" pitchFamily="34" charset="0"/>
                <a:cs typeface="Calibri" pitchFamily="34" charset="0"/>
              </a:rPr>
              <a:t>Selecione a tabela</a:t>
            </a:r>
          </a:p>
          <a:p>
            <a:pPr>
              <a:lnSpc>
                <a:spcPct val="100000"/>
              </a:lnSpc>
              <a:spcBef>
                <a:spcPct val="0"/>
              </a:spcBef>
              <a:buClrTx/>
              <a:buFontTx/>
              <a:buNone/>
            </a:pPr>
            <a:r>
              <a:rPr lang="pt-BR" sz="1600" b="1" i="0">
                <a:solidFill>
                  <a:schemeClr val="bg2"/>
                </a:solidFill>
                <a:latin typeface="Calibri" pitchFamily="34" charset="0"/>
                <a:cs typeface="Calibri" pitchFamily="34" charset="0"/>
              </a:rPr>
              <a:t>Informe o nome do índice</a:t>
            </a:r>
          </a:p>
          <a:p>
            <a:pPr>
              <a:lnSpc>
                <a:spcPct val="100000"/>
              </a:lnSpc>
              <a:spcBef>
                <a:spcPct val="0"/>
              </a:spcBef>
              <a:buClrTx/>
              <a:buFontTx/>
              <a:buNone/>
            </a:pPr>
            <a:r>
              <a:rPr lang="pt-BR" sz="1600" b="1" i="0">
                <a:solidFill>
                  <a:schemeClr val="bg2"/>
                </a:solidFill>
                <a:latin typeface="Calibri" pitchFamily="34" charset="0"/>
                <a:cs typeface="Calibri" pitchFamily="34" charset="0"/>
              </a:rPr>
              <a:t>Selecione as colunas desejadas</a:t>
            </a:r>
          </a:p>
          <a:p>
            <a:pPr>
              <a:lnSpc>
                <a:spcPct val="100000"/>
              </a:lnSpc>
              <a:spcBef>
                <a:spcPct val="0"/>
              </a:spcBef>
              <a:buClrTx/>
              <a:buFontTx/>
              <a:buNone/>
            </a:pPr>
            <a:r>
              <a:rPr lang="pt-BR" sz="1600" b="1" i="0">
                <a:solidFill>
                  <a:schemeClr val="bg2"/>
                </a:solidFill>
                <a:latin typeface="Calibri" pitchFamily="34" charset="0"/>
                <a:cs typeface="Calibri" pitchFamily="34" charset="0"/>
              </a:rPr>
              <a:t>para indexação</a:t>
            </a:r>
          </a:p>
        </p:txBody>
      </p:sp>
      <p:pic>
        <p:nvPicPr>
          <p:cNvPr id="14341" name="Picture 7"/>
          <p:cNvPicPr>
            <a:picLocks noChangeAspect="1" noChangeArrowheads="1"/>
          </p:cNvPicPr>
          <p:nvPr/>
        </p:nvPicPr>
        <p:blipFill>
          <a:blip r:embed="rId3" cstate="print"/>
          <a:srcRect/>
          <a:stretch>
            <a:fillRect/>
          </a:stretch>
        </p:blipFill>
        <p:spPr bwMode="auto">
          <a:xfrm>
            <a:off x="3132138" y="1268413"/>
            <a:ext cx="5641975" cy="4041775"/>
          </a:xfrm>
          <a:prstGeom prst="rect">
            <a:avLst/>
          </a:prstGeom>
          <a:noFill/>
          <a:ln w="9525" algn="ctr">
            <a:noFill/>
            <a:miter lim="800000"/>
            <a:headEnd/>
            <a:tailEnd/>
          </a:ln>
        </p:spPr>
      </p:pic>
      <p:sp>
        <p:nvSpPr>
          <p:cNvPr id="14342" name="Line 6"/>
          <p:cNvSpPr>
            <a:spLocks noChangeShapeType="1"/>
          </p:cNvSpPr>
          <p:nvPr/>
        </p:nvSpPr>
        <p:spPr bwMode="auto">
          <a:xfrm flipV="1">
            <a:off x="1403350" y="1989138"/>
            <a:ext cx="1873250" cy="1223962"/>
          </a:xfrm>
          <a:prstGeom prst="line">
            <a:avLst/>
          </a:prstGeom>
          <a:noFill/>
          <a:ln w="9525">
            <a:solidFill>
              <a:schemeClr val="bg2"/>
            </a:solidFill>
            <a:round/>
            <a:headEnd/>
            <a:tailEnd type="triangle" w="med" len="med"/>
          </a:ln>
        </p:spPr>
        <p:txBody>
          <a:bodyPr/>
          <a:lstStyle/>
          <a:p>
            <a:endParaRPr lang="en-US"/>
          </a:p>
        </p:txBody>
      </p:sp>
      <p:sp>
        <p:nvSpPr>
          <p:cNvPr id="7" name="CaixaDeTexto 6"/>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Índices</a:t>
            </a:r>
          </a:p>
        </p:txBody>
      </p:sp>
    </p:spTree>
    <p:extLst>
      <p:ext uri="{BB962C8B-B14F-4D97-AF65-F5344CB8AC3E}">
        <p14:creationId xmlns:p14="http://schemas.microsoft.com/office/powerpoint/2010/main" val="907346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2"/>
          <p:cNvSpPr>
            <a:spLocks noChangeShapeType="1"/>
          </p:cNvSpPr>
          <p:nvPr/>
        </p:nvSpPr>
        <p:spPr bwMode="auto">
          <a:xfrm>
            <a:off x="0" y="6092825"/>
            <a:ext cx="9144000" cy="0"/>
          </a:xfrm>
          <a:prstGeom prst="line">
            <a:avLst/>
          </a:prstGeom>
          <a:noFill/>
          <a:ln w="9525">
            <a:solidFill>
              <a:schemeClr val="tx1"/>
            </a:solidFill>
            <a:round/>
            <a:headEnd/>
            <a:tailEnd/>
          </a:ln>
        </p:spPr>
        <p:txBody>
          <a:bodyPr/>
          <a:lstStyle/>
          <a:p>
            <a:endParaRPr lang="en-US"/>
          </a:p>
        </p:txBody>
      </p:sp>
      <p:sp>
        <p:nvSpPr>
          <p:cNvPr id="15363" name="Rectangle 3"/>
          <p:cNvSpPr>
            <a:spLocks noGrp="1" noChangeArrowheads="1"/>
          </p:cNvSpPr>
          <p:nvPr>
            <p:ph type="body" idx="1"/>
          </p:nvPr>
        </p:nvSpPr>
        <p:spPr bwMode="auto">
          <a:xfrm>
            <a:off x="202470" y="804862"/>
            <a:ext cx="8353425" cy="482441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lgn="just" eaLnBrk="1" hangingPunct="1">
              <a:buFont typeface="Wingdings" pitchFamily="2" charset="2"/>
              <a:buNone/>
            </a:pPr>
            <a:r>
              <a:rPr lang="pt-BR" sz="2000" i="0" dirty="0">
                <a:solidFill>
                  <a:schemeClr val="bg2"/>
                </a:solidFill>
                <a:latin typeface="Calibri" pitchFamily="34" charset="0"/>
                <a:cs typeface="Calibri" pitchFamily="34" charset="0"/>
              </a:rPr>
              <a:t>SQL </a:t>
            </a:r>
            <a:r>
              <a:rPr lang="pt-BR" sz="2000" i="0" dirty="0" err="1">
                <a:solidFill>
                  <a:schemeClr val="bg2"/>
                </a:solidFill>
                <a:latin typeface="Calibri" pitchFamily="34" charset="0"/>
                <a:cs typeface="Calibri" pitchFamily="34" charset="0"/>
              </a:rPr>
              <a:t>Developer</a:t>
            </a:r>
            <a:r>
              <a:rPr lang="pt-BR" sz="2000" i="0" dirty="0">
                <a:solidFill>
                  <a:schemeClr val="bg2"/>
                </a:solidFill>
                <a:latin typeface="Calibri" pitchFamily="34" charset="0"/>
                <a:cs typeface="Calibri" pitchFamily="34" charset="0"/>
              </a:rPr>
              <a:t> (Índices)</a:t>
            </a:r>
          </a:p>
          <a:p>
            <a:pPr algn="just" eaLnBrk="1" hangingPunct="1">
              <a:buFont typeface="Wingdings" pitchFamily="2" charset="2"/>
              <a:buNone/>
            </a:pPr>
            <a:endParaRPr lang="pt-BR" i="0" dirty="0"/>
          </a:p>
        </p:txBody>
      </p:sp>
      <p:sp>
        <p:nvSpPr>
          <p:cNvPr id="15364" name="Text Box 4"/>
          <p:cNvSpPr txBox="1">
            <a:spLocks noChangeArrowheads="1"/>
          </p:cNvSpPr>
          <p:nvPr/>
        </p:nvSpPr>
        <p:spPr bwMode="auto">
          <a:xfrm>
            <a:off x="179388" y="3141663"/>
            <a:ext cx="2955925" cy="1816100"/>
          </a:xfrm>
          <a:prstGeom prst="rect">
            <a:avLst/>
          </a:prstGeom>
          <a:noFill/>
          <a:ln w="9525">
            <a:noFill/>
            <a:miter lim="800000"/>
            <a:headEnd/>
            <a:tailEnd/>
          </a:ln>
        </p:spPr>
        <p:txBody>
          <a:bodyPr wrap="none">
            <a:spAutoFit/>
          </a:bodyPr>
          <a:lstStyle/>
          <a:p>
            <a:pPr>
              <a:lnSpc>
                <a:spcPct val="100000"/>
              </a:lnSpc>
              <a:spcBef>
                <a:spcPct val="0"/>
              </a:spcBef>
              <a:buClrTx/>
              <a:buFontTx/>
              <a:buNone/>
            </a:pPr>
            <a:r>
              <a:rPr lang="pt-BR" sz="1600" b="1" i="0">
                <a:solidFill>
                  <a:schemeClr val="bg2"/>
                </a:solidFill>
                <a:latin typeface="Calibri" pitchFamily="34" charset="0"/>
                <a:cs typeface="Calibri" pitchFamily="34" charset="0"/>
              </a:rPr>
              <a:t>Será exibida a janela ao lado</a:t>
            </a:r>
          </a:p>
          <a:p>
            <a:pPr>
              <a:lnSpc>
                <a:spcPct val="100000"/>
              </a:lnSpc>
              <a:spcBef>
                <a:spcPct val="0"/>
              </a:spcBef>
              <a:buClrTx/>
              <a:buFontTx/>
              <a:buNone/>
            </a:pPr>
            <a:r>
              <a:rPr lang="pt-BR" sz="1600" b="1" i="0">
                <a:solidFill>
                  <a:schemeClr val="bg2"/>
                </a:solidFill>
                <a:latin typeface="Calibri" pitchFamily="34" charset="0"/>
                <a:cs typeface="Calibri" pitchFamily="34" charset="0"/>
              </a:rPr>
              <a:t>Selecione a tabela</a:t>
            </a:r>
          </a:p>
          <a:p>
            <a:pPr>
              <a:lnSpc>
                <a:spcPct val="100000"/>
              </a:lnSpc>
              <a:spcBef>
                <a:spcPct val="0"/>
              </a:spcBef>
              <a:buClrTx/>
              <a:buFontTx/>
              <a:buNone/>
            </a:pPr>
            <a:r>
              <a:rPr lang="pt-BR" sz="1600" b="1" i="0">
                <a:solidFill>
                  <a:schemeClr val="bg2"/>
                </a:solidFill>
                <a:latin typeface="Calibri" pitchFamily="34" charset="0"/>
                <a:cs typeface="Calibri" pitchFamily="34" charset="0"/>
              </a:rPr>
              <a:t>Informe o nome do índice</a:t>
            </a:r>
          </a:p>
          <a:p>
            <a:pPr>
              <a:lnSpc>
                <a:spcPct val="100000"/>
              </a:lnSpc>
              <a:spcBef>
                <a:spcPct val="0"/>
              </a:spcBef>
              <a:buClrTx/>
              <a:buFontTx/>
              <a:buNone/>
            </a:pPr>
            <a:r>
              <a:rPr lang="pt-BR" sz="1600" b="1" i="0">
                <a:solidFill>
                  <a:schemeClr val="bg2"/>
                </a:solidFill>
                <a:latin typeface="Calibri" pitchFamily="34" charset="0"/>
                <a:cs typeface="Calibri" pitchFamily="34" charset="0"/>
              </a:rPr>
              <a:t>Selecione as colunas desejadas</a:t>
            </a:r>
          </a:p>
          <a:p>
            <a:pPr>
              <a:lnSpc>
                <a:spcPct val="100000"/>
              </a:lnSpc>
              <a:spcBef>
                <a:spcPct val="0"/>
              </a:spcBef>
              <a:buClrTx/>
              <a:buFontTx/>
              <a:buNone/>
            </a:pPr>
            <a:r>
              <a:rPr lang="pt-BR" sz="1600" b="1" i="0">
                <a:solidFill>
                  <a:schemeClr val="bg2"/>
                </a:solidFill>
                <a:latin typeface="Calibri" pitchFamily="34" charset="0"/>
                <a:cs typeface="Calibri" pitchFamily="34" charset="0"/>
              </a:rPr>
              <a:t>para indexação</a:t>
            </a:r>
          </a:p>
          <a:p>
            <a:pPr>
              <a:lnSpc>
                <a:spcPct val="100000"/>
              </a:lnSpc>
              <a:spcBef>
                <a:spcPct val="0"/>
              </a:spcBef>
              <a:buClrTx/>
              <a:buFontTx/>
              <a:buNone/>
            </a:pPr>
            <a:r>
              <a:rPr lang="pt-BR" sz="1600" b="1" i="0">
                <a:solidFill>
                  <a:schemeClr val="bg2"/>
                </a:solidFill>
                <a:latin typeface="Calibri" pitchFamily="34" charset="0"/>
                <a:cs typeface="Calibri" pitchFamily="34" charset="0"/>
              </a:rPr>
              <a:t>Informe a ordem ascendente ou </a:t>
            </a:r>
          </a:p>
          <a:p>
            <a:pPr>
              <a:lnSpc>
                <a:spcPct val="100000"/>
              </a:lnSpc>
              <a:spcBef>
                <a:spcPct val="0"/>
              </a:spcBef>
              <a:buClrTx/>
              <a:buFontTx/>
              <a:buNone/>
            </a:pPr>
            <a:r>
              <a:rPr lang="pt-BR" sz="1600" b="1" i="0">
                <a:solidFill>
                  <a:schemeClr val="bg2"/>
                </a:solidFill>
                <a:latin typeface="Calibri" pitchFamily="34" charset="0"/>
                <a:cs typeface="Calibri" pitchFamily="34" charset="0"/>
              </a:rPr>
              <a:t>descendente</a:t>
            </a:r>
          </a:p>
        </p:txBody>
      </p:sp>
      <p:pic>
        <p:nvPicPr>
          <p:cNvPr id="15365" name="Picture 10"/>
          <p:cNvPicPr>
            <a:picLocks noChangeAspect="1" noChangeArrowheads="1"/>
          </p:cNvPicPr>
          <p:nvPr/>
        </p:nvPicPr>
        <p:blipFill>
          <a:blip r:embed="rId3" cstate="print"/>
          <a:srcRect/>
          <a:stretch>
            <a:fillRect/>
          </a:stretch>
        </p:blipFill>
        <p:spPr bwMode="auto">
          <a:xfrm>
            <a:off x="2987675" y="1052513"/>
            <a:ext cx="5676900" cy="4329112"/>
          </a:xfrm>
          <a:prstGeom prst="rect">
            <a:avLst/>
          </a:prstGeom>
          <a:noFill/>
          <a:ln w="9525" algn="ctr">
            <a:noFill/>
            <a:miter lim="800000"/>
            <a:headEnd/>
            <a:tailEnd/>
          </a:ln>
        </p:spPr>
      </p:pic>
      <p:sp>
        <p:nvSpPr>
          <p:cNvPr id="15366" name="Line 5"/>
          <p:cNvSpPr>
            <a:spLocks noChangeShapeType="1"/>
          </p:cNvSpPr>
          <p:nvPr/>
        </p:nvSpPr>
        <p:spPr bwMode="auto">
          <a:xfrm flipV="1">
            <a:off x="2051050" y="2349500"/>
            <a:ext cx="1296988" cy="1223963"/>
          </a:xfrm>
          <a:prstGeom prst="line">
            <a:avLst/>
          </a:prstGeom>
          <a:noFill/>
          <a:ln w="9525">
            <a:solidFill>
              <a:schemeClr val="bg2"/>
            </a:solidFill>
            <a:round/>
            <a:headEnd/>
            <a:tailEnd type="triangle" w="med" len="med"/>
          </a:ln>
        </p:spPr>
        <p:txBody>
          <a:bodyPr/>
          <a:lstStyle/>
          <a:p>
            <a:endParaRPr lang="en-US"/>
          </a:p>
        </p:txBody>
      </p:sp>
      <p:sp>
        <p:nvSpPr>
          <p:cNvPr id="15367" name="Line 8"/>
          <p:cNvSpPr>
            <a:spLocks noChangeShapeType="1"/>
          </p:cNvSpPr>
          <p:nvPr/>
        </p:nvSpPr>
        <p:spPr bwMode="auto">
          <a:xfrm flipV="1">
            <a:off x="2700338" y="1628775"/>
            <a:ext cx="576262" cy="2232025"/>
          </a:xfrm>
          <a:prstGeom prst="line">
            <a:avLst/>
          </a:prstGeom>
          <a:noFill/>
          <a:ln w="9525">
            <a:solidFill>
              <a:schemeClr val="bg2"/>
            </a:solidFill>
            <a:round/>
            <a:headEnd/>
            <a:tailEnd type="triangle" w="med" len="med"/>
          </a:ln>
        </p:spPr>
        <p:txBody>
          <a:bodyPr/>
          <a:lstStyle/>
          <a:p>
            <a:endParaRPr lang="en-US"/>
          </a:p>
        </p:txBody>
      </p:sp>
      <p:sp>
        <p:nvSpPr>
          <p:cNvPr id="15368" name="Line 10"/>
          <p:cNvSpPr>
            <a:spLocks noChangeShapeType="1"/>
          </p:cNvSpPr>
          <p:nvPr/>
        </p:nvSpPr>
        <p:spPr bwMode="auto">
          <a:xfrm flipV="1">
            <a:off x="1511647" y="4300993"/>
            <a:ext cx="6408737" cy="576262"/>
          </a:xfrm>
          <a:prstGeom prst="line">
            <a:avLst/>
          </a:prstGeom>
          <a:noFill/>
          <a:ln w="9525">
            <a:solidFill>
              <a:schemeClr val="bg2"/>
            </a:solidFill>
            <a:round/>
            <a:headEnd/>
            <a:tailEnd type="triangle" w="med" len="med"/>
          </a:ln>
        </p:spPr>
        <p:txBody>
          <a:bodyPr/>
          <a:lstStyle/>
          <a:p>
            <a:endParaRPr lang="en-US"/>
          </a:p>
        </p:txBody>
      </p:sp>
      <p:sp>
        <p:nvSpPr>
          <p:cNvPr id="15369" name="Line 9"/>
          <p:cNvSpPr>
            <a:spLocks noChangeShapeType="1"/>
          </p:cNvSpPr>
          <p:nvPr/>
        </p:nvSpPr>
        <p:spPr bwMode="auto">
          <a:xfrm>
            <a:off x="1619250" y="4149725"/>
            <a:ext cx="1657350" cy="287338"/>
          </a:xfrm>
          <a:prstGeom prst="line">
            <a:avLst/>
          </a:prstGeom>
          <a:noFill/>
          <a:ln w="9525">
            <a:solidFill>
              <a:schemeClr val="bg2"/>
            </a:solidFill>
            <a:round/>
            <a:headEnd/>
            <a:tailEnd type="triangle" w="med" len="med"/>
          </a:ln>
        </p:spPr>
        <p:txBody>
          <a:bodyPr/>
          <a:lstStyle/>
          <a:p>
            <a:endParaRPr lang="en-US"/>
          </a:p>
        </p:txBody>
      </p:sp>
      <p:sp>
        <p:nvSpPr>
          <p:cNvPr id="10" name="CaixaDeTexto 9"/>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Índices</a:t>
            </a:r>
          </a:p>
        </p:txBody>
      </p:sp>
    </p:spTree>
    <p:extLst>
      <p:ext uri="{BB962C8B-B14F-4D97-AF65-F5344CB8AC3E}">
        <p14:creationId xmlns:p14="http://schemas.microsoft.com/office/powerpoint/2010/main" val="3365531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Line 2"/>
          <p:cNvSpPr>
            <a:spLocks noChangeShapeType="1"/>
          </p:cNvSpPr>
          <p:nvPr/>
        </p:nvSpPr>
        <p:spPr bwMode="auto">
          <a:xfrm>
            <a:off x="0" y="6092825"/>
            <a:ext cx="9144000" cy="0"/>
          </a:xfrm>
          <a:prstGeom prst="line">
            <a:avLst/>
          </a:prstGeom>
          <a:noFill/>
          <a:ln w="9525">
            <a:solidFill>
              <a:schemeClr val="tx1"/>
            </a:solidFill>
            <a:round/>
            <a:headEnd/>
            <a:tailEnd/>
          </a:ln>
        </p:spPr>
        <p:txBody>
          <a:bodyPr/>
          <a:lstStyle/>
          <a:p>
            <a:endParaRPr lang="en-US"/>
          </a:p>
        </p:txBody>
      </p:sp>
      <p:sp>
        <p:nvSpPr>
          <p:cNvPr id="16387" name="Rectangle 3"/>
          <p:cNvSpPr>
            <a:spLocks noGrp="1" noChangeArrowheads="1"/>
          </p:cNvSpPr>
          <p:nvPr>
            <p:ph type="body" idx="1"/>
          </p:nvPr>
        </p:nvSpPr>
        <p:spPr bwMode="auto">
          <a:xfrm>
            <a:off x="323850" y="765175"/>
            <a:ext cx="8353425" cy="482441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lgn="just" eaLnBrk="1" hangingPunct="1">
              <a:buFont typeface="Wingdings" pitchFamily="2" charset="2"/>
              <a:buNone/>
            </a:pPr>
            <a:r>
              <a:rPr lang="pt-BR" sz="2200" i="0" dirty="0">
                <a:solidFill>
                  <a:schemeClr val="bg2"/>
                </a:solidFill>
                <a:latin typeface="Calibri" pitchFamily="34" charset="0"/>
                <a:cs typeface="Calibri" pitchFamily="34" charset="0"/>
              </a:rPr>
              <a:t>SQL </a:t>
            </a:r>
            <a:r>
              <a:rPr lang="pt-BR" sz="2200" i="0" dirty="0" err="1">
                <a:solidFill>
                  <a:schemeClr val="bg2"/>
                </a:solidFill>
                <a:latin typeface="Calibri" pitchFamily="34" charset="0"/>
                <a:cs typeface="Calibri" pitchFamily="34" charset="0"/>
              </a:rPr>
              <a:t>Developer</a:t>
            </a:r>
            <a:r>
              <a:rPr lang="pt-BR" sz="2200" i="0" dirty="0">
                <a:solidFill>
                  <a:schemeClr val="bg2"/>
                </a:solidFill>
                <a:latin typeface="Calibri" pitchFamily="34" charset="0"/>
                <a:cs typeface="Calibri" pitchFamily="34" charset="0"/>
              </a:rPr>
              <a:t> (Índices)</a:t>
            </a:r>
          </a:p>
          <a:p>
            <a:pPr algn="just" eaLnBrk="1" hangingPunct="1">
              <a:buFont typeface="Wingdings" pitchFamily="2" charset="2"/>
              <a:buNone/>
            </a:pPr>
            <a:endParaRPr lang="pt-BR" i="0" dirty="0">
              <a:solidFill>
                <a:schemeClr val="bg2"/>
              </a:solidFill>
            </a:endParaRPr>
          </a:p>
        </p:txBody>
      </p:sp>
      <p:sp>
        <p:nvSpPr>
          <p:cNvPr id="16388" name="Text Box 4"/>
          <p:cNvSpPr txBox="1">
            <a:spLocks noChangeArrowheads="1"/>
          </p:cNvSpPr>
          <p:nvPr/>
        </p:nvSpPr>
        <p:spPr bwMode="auto">
          <a:xfrm>
            <a:off x="179388" y="3141663"/>
            <a:ext cx="2446337" cy="584200"/>
          </a:xfrm>
          <a:prstGeom prst="rect">
            <a:avLst/>
          </a:prstGeom>
          <a:noFill/>
          <a:ln w="9525">
            <a:noFill/>
            <a:miter lim="800000"/>
            <a:headEnd/>
            <a:tailEnd/>
          </a:ln>
        </p:spPr>
        <p:txBody>
          <a:bodyPr wrap="none">
            <a:spAutoFit/>
          </a:bodyPr>
          <a:lstStyle/>
          <a:p>
            <a:pPr>
              <a:lnSpc>
                <a:spcPct val="100000"/>
              </a:lnSpc>
              <a:spcBef>
                <a:spcPct val="0"/>
              </a:spcBef>
              <a:buClrTx/>
              <a:buFontTx/>
              <a:buNone/>
            </a:pPr>
            <a:r>
              <a:rPr lang="pt-BR" sz="1600" b="1" i="0">
                <a:solidFill>
                  <a:schemeClr val="bg2"/>
                </a:solidFill>
                <a:latin typeface="Calibri" pitchFamily="34" charset="0"/>
                <a:cs typeface="Calibri" pitchFamily="34" charset="0"/>
              </a:rPr>
              <a:t>Após configurado o índice,</a:t>
            </a:r>
          </a:p>
          <a:p>
            <a:pPr>
              <a:lnSpc>
                <a:spcPct val="100000"/>
              </a:lnSpc>
              <a:spcBef>
                <a:spcPct val="0"/>
              </a:spcBef>
              <a:buClrTx/>
              <a:buFontTx/>
              <a:buNone/>
            </a:pPr>
            <a:r>
              <a:rPr lang="pt-BR" sz="1600" b="1" i="0">
                <a:solidFill>
                  <a:schemeClr val="bg2"/>
                </a:solidFill>
                <a:latin typeface="Calibri" pitchFamily="34" charset="0"/>
                <a:cs typeface="Calibri" pitchFamily="34" charset="0"/>
              </a:rPr>
              <a:t>selecione a opção “OK”</a:t>
            </a:r>
          </a:p>
        </p:txBody>
      </p:sp>
      <p:pic>
        <p:nvPicPr>
          <p:cNvPr id="16389" name="Picture 7"/>
          <p:cNvPicPr>
            <a:picLocks noChangeAspect="1" noChangeArrowheads="1"/>
          </p:cNvPicPr>
          <p:nvPr/>
        </p:nvPicPr>
        <p:blipFill>
          <a:blip r:embed="rId3" cstate="print"/>
          <a:srcRect/>
          <a:stretch>
            <a:fillRect/>
          </a:stretch>
        </p:blipFill>
        <p:spPr bwMode="auto">
          <a:xfrm>
            <a:off x="3132138" y="1268413"/>
            <a:ext cx="5641975" cy="4041775"/>
          </a:xfrm>
          <a:prstGeom prst="rect">
            <a:avLst/>
          </a:prstGeom>
          <a:noFill/>
          <a:ln w="9525" algn="ctr">
            <a:noFill/>
            <a:miter lim="800000"/>
            <a:headEnd/>
            <a:tailEnd/>
          </a:ln>
        </p:spPr>
      </p:pic>
      <p:sp>
        <p:nvSpPr>
          <p:cNvPr id="16390" name="Line 5"/>
          <p:cNvSpPr>
            <a:spLocks noChangeShapeType="1"/>
          </p:cNvSpPr>
          <p:nvPr/>
        </p:nvSpPr>
        <p:spPr bwMode="auto">
          <a:xfrm>
            <a:off x="2700338" y="3573463"/>
            <a:ext cx="4319587" cy="1439862"/>
          </a:xfrm>
          <a:prstGeom prst="line">
            <a:avLst/>
          </a:prstGeom>
          <a:noFill/>
          <a:ln w="9525">
            <a:solidFill>
              <a:schemeClr val="bg2"/>
            </a:solidFill>
            <a:round/>
            <a:headEnd/>
            <a:tailEnd type="triangle" w="med" len="med"/>
          </a:ln>
        </p:spPr>
        <p:txBody>
          <a:bodyPr/>
          <a:lstStyle/>
          <a:p>
            <a:endParaRPr lang="en-US"/>
          </a:p>
        </p:txBody>
      </p:sp>
      <p:sp>
        <p:nvSpPr>
          <p:cNvPr id="7" name="CaixaDeTexto 6"/>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Índices</a:t>
            </a:r>
          </a:p>
        </p:txBody>
      </p:sp>
    </p:spTree>
    <p:extLst>
      <p:ext uri="{BB962C8B-B14F-4D97-AF65-F5344CB8AC3E}">
        <p14:creationId xmlns:p14="http://schemas.microsoft.com/office/powerpoint/2010/main" val="2723667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Line 2"/>
          <p:cNvSpPr>
            <a:spLocks noChangeShapeType="1"/>
          </p:cNvSpPr>
          <p:nvPr/>
        </p:nvSpPr>
        <p:spPr bwMode="auto">
          <a:xfrm>
            <a:off x="0" y="6092825"/>
            <a:ext cx="9144000" cy="0"/>
          </a:xfrm>
          <a:prstGeom prst="line">
            <a:avLst/>
          </a:prstGeom>
          <a:noFill/>
          <a:ln w="9525">
            <a:solidFill>
              <a:schemeClr val="tx1"/>
            </a:solidFill>
            <a:round/>
            <a:headEnd/>
            <a:tailEnd/>
          </a:ln>
        </p:spPr>
        <p:txBody>
          <a:bodyPr/>
          <a:lstStyle/>
          <a:p>
            <a:endParaRPr lang="en-US"/>
          </a:p>
        </p:txBody>
      </p:sp>
      <p:sp>
        <p:nvSpPr>
          <p:cNvPr id="17411" name="Rectangle 4"/>
          <p:cNvSpPr>
            <a:spLocks noGrp="1" noChangeArrowheads="1"/>
          </p:cNvSpPr>
          <p:nvPr>
            <p:ph type="body" idx="1"/>
          </p:nvPr>
        </p:nvSpPr>
        <p:spPr bwMode="auto">
          <a:xfrm>
            <a:off x="179512" y="765175"/>
            <a:ext cx="8497763" cy="504031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marL="0" indent="0" algn="just" eaLnBrk="1" hangingPunct="1">
              <a:lnSpc>
                <a:spcPct val="150000"/>
              </a:lnSpc>
              <a:buNone/>
            </a:pPr>
            <a:r>
              <a:rPr lang="pt-BR" sz="2000" b="0" i="0" dirty="0">
                <a:latin typeface="Calibri" pitchFamily="34" charset="0"/>
                <a:cs typeface="Calibri" pitchFamily="34" charset="0"/>
              </a:rPr>
              <a:t>São um importante recurso, que evitam erros e auxiliam aos desenvolvedores na construção de rotinas cadastrais. Basicamente podem: </a:t>
            </a:r>
          </a:p>
          <a:p>
            <a:pPr algn="just" eaLnBrk="1" hangingPunct="1">
              <a:lnSpc>
                <a:spcPct val="150000"/>
              </a:lnSpc>
            </a:pPr>
            <a:r>
              <a:rPr lang="pt-BR" sz="2000" b="0" i="0" dirty="0">
                <a:latin typeface="Calibri" pitchFamily="34" charset="0"/>
                <a:cs typeface="Calibri" pitchFamily="34" charset="0"/>
              </a:rPr>
              <a:t>Gerar automaticamente números únicos para uma tabela.</a:t>
            </a:r>
          </a:p>
          <a:p>
            <a:pPr algn="just" eaLnBrk="1" hangingPunct="1">
              <a:lnSpc>
                <a:spcPct val="150000"/>
              </a:lnSpc>
            </a:pPr>
            <a:r>
              <a:rPr lang="pt-BR" sz="2000" b="0" i="0" dirty="0">
                <a:latin typeface="Calibri" pitchFamily="34" charset="0"/>
                <a:cs typeface="Calibri" pitchFamily="34" charset="0"/>
              </a:rPr>
              <a:t>Ser usados para criar valor para uma chave primária</a:t>
            </a:r>
          </a:p>
          <a:p>
            <a:pPr algn="just" eaLnBrk="1" hangingPunct="1">
              <a:lnSpc>
                <a:spcPct val="150000"/>
              </a:lnSpc>
            </a:pPr>
            <a:r>
              <a:rPr lang="pt-BR" sz="2000" b="0" i="0" dirty="0">
                <a:latin typeface="Calibri" pitchFamily="34" charset="0"/>
                <a:cs typeface="Calibri" pitchFamily="34" charset="0"/>
              </a:rPr>
              <a:t>Acelerar a eficiência no acesso de valores da sequência em memória</a:t>
            </a:r>
          </a:p>
          <a:p>
            <a:pPr algn="just" eaLnBrk="1" hangingPunct="1">
              <a:buFont typeface="Wingdings" pitchFamily="2" charset="2"/>
              <a:buChar char="q"/>
            </a:pPr>
            <a:endParaRPr lang="pt-BR" sz="2000" b="0" i="0" dirty="0">
              <a:latin typeface="Calibri" pitchFamily="34" charset="0"/>
              <a:cs typeface="Calibri" pitchFamily="34" charset="0"/>
            </a:endParaRPr>
          </a:p>
          <a:p>
            <a:pPr algn="just" eaLnBrk="1" hangingPunct="1">
              <a:buFont typeface="Wingdings" pitchFamily="2" charset="2"/>
              <a:buNone/>
            </a:pPr>
            <a:r>
              <a:rPr lang="pt-BR" sz="2000" b="0" i="0" dirty="0">
                <a:latin typeface="Calibri" pitchFamily="34" charset="0"/>
                <a:cs typeface="Calibri" pitchFamily="34" charset="0"/>
              </a:rPr>
              <a:t>	Fora do universo dos profissionais de dados, são os conhecidos também como </a:t>
            </a:r>
            <a:r>
              <a:rPr lang="pt-BR" sz="2000" b="0" i="0" dirty="0" err="1">
                <a:latin typeface="Calibri" pitchFamily="34" charset="0"/>
                <a:cs typeface="Calibri" pitchFamily="34" charset="0"/>
              </a:rPr>
              <a:t>auto-numeração</a:t>
            </a:r>
            <a:r>
              <a:rPr lang="pt-BR" sz="2000" b="0" i="0" dirty="0">
                <a:latin typeface="Calibri" pitchFamily="34" charset="0"/>
                <a:cs typeface="Calibri" pitchFamily="34" charset="0"/>
              </a:rPr>
              <a:t>.</a:t>
            </a:r>
          </a:p>
          <a:p>
            <a:pPr eaLnBrk="1" hangingPunct="1">
              <a:buFont typeface="Wingdings" pitchFamily="2" charset="2"/>
              <a:buNone/>
            </a:pPr>
            <a:endParaRPr lang="pt-BR" sz="2000" b="0" i="0" dirty="0">
              <a:solidFill>
                <a:schemeClr val="bg2"/>
              </a:solidFill>
            </a:endParaRPr>
          </a:p>
          <a:p>
            <a:pPr algn="just" eaLnBrk="1" hangingPunct="1">
              <a:buFont typeface="Wingdings" pitchFamily="2" charset="2"/>
              <a:buNone/>
            </a:pPr>
            <a:endParaRPr lang="pt-BR" b="0" i="0" dirty="0"/>
          </a:p>
        </p:txBody>
      </p:sp>
      <p:sp>
        <p:nvSpPr>
          <p:cNvPr id="4" name="CaixaDeTexto 3"/>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Sequências</a:t>
            </a:r>
          </a:p>
        </p:txBody>
      </p:sp>
    </p:spTree>
    <p:extLst>
      <p:ext uri="{BB962C8B-B14F-4D97-AF65-F5344CB8AC3E}">
        <p14:creationId xmlns:p14="http://schemas.microsoft.com/office/powerpoint/2010/main" val="396036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Line 2"/>
          <p:cNvSpPr>
            <a:spLocks noChangeShapeType="1"/>
          </p:cNvSpPr>
          <p:nvPr/>
        </p:nvSpPr>
        <p:spPr bwMode="auto">
          <a:xfrm>
            <a:off x="0" y="6092825"/>
            <a:ext cx="9144000" cy="0"/>
          </a:xfrm>
          <a:prstGeom prst="line">
            <a:avLst/>
          </a:prstGeom>
          <a:noFill/>
          <a:ln w="9525">
            <a:solidFill>
              <a:schemeClr val="tx1"/>
            </a:solidFill>
            <a:round/>
            <a:headEnd/>
            <a:tailEnd/>
          </a:ln>
        </p:spPr>
        <p:txBody>
          <a:bodyPr/>
          <a:lstStyle/>
          <a:p>
            <a:endParaRPr lang="en-US"/>
          </a:p>
        </p:txBody>
      </p:sp>
      <p:sp>
        <p:nvSpPr>
          <p:cNvPr id="18435" name="Rectangle 4"/>
          <p:cNvSpPr>
            <a:spLocks noGrp="1" noChangeArrowheads="1"/>
          </p:cNvSpPr>
          <p:nvPr>
            <p:ph type="body" idx="1"/>
          </p:nvPr>
        </p:nvSpPr>
        <p:spPr bwMode="auto">
          <a:xfrm>
            <a:off x="323850" y="765175"/>
            <a:ext cx="8353425" cy="482441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marL="0" indent="0" algn="just" eaLnBrk="1" hangingPunct="1">
              <a:lnSpc>
                <a:spcPct val="150000"/>
              </a:lnSpc>
              <a:buNone/>
            </a:pPr>
            <a:r>
              <a:rPr lang="pt-BR" sz="2000" b="0" i="0" dirty="0">
                <a:latin typeface="Calibri" pitchFamily="34" charset="0"/>
                <a:cs typeface="Calibri" pitchFamily="34" charset="0"/>
              </a:rPr>
              <a:t>Aspectos importantes nas sequências:</a:t>
            </a:r>
          </a:p>
          <a:p>
            <a:pPr eaLnBrk="1" hangingPunct="1">
              <a:lnSpc>
                <a:spcPct val="150000"/>
              </a:lnSpc>
            </a:pPr>
            <a:endParaRPr lang="pt-BR" sz="2000" b="0" i="0" dirty="0">
              <a:latin typeface="Calibri" pitchFamily="34" charset="0"/>
              <a:cs typeface="Calibri" pitchFamily="34" charset="0"/>
            </a:endParaRPr>
          </a:p>
          <a:p>
            <a:pPr eaLnBrk="1" hangingPunct="1">
              <a:lnSpc>
                <a:spcPct val="150000"/>
              </a:lnSpc>
            </a:pPr>
            <a:r>
              <a:rPr lang="pt-BR" sz="2000" b="0" i="0" dirty="0">
                <a:latin typeface="Calibri" pitchFamily="34" charset="0"/>
                <a:cs typeface="Calibri" pitchFamily="34" charset="0"/>
              </a:rPr>
              <a:t>Valores da sequência na memória cache permitem acesso mais rápido aos valores </a:t>
            </a:r>
            <a:br>
              <a:rPr lang="pt-BR" sz="2000" b="0" i="0" dirty="0">
                <a:latin typeface="Calibri" pitchFamily="34" charset="0"/>
                <a:cs typeface="Calibri" pitchFamily="34" charset="0"/>
              </a:rPr>
            </a:br>
            <a:endParaRPr lang="pt-BR" sz="2000" b="0" i="0" dirty="0">
              <a:latin typeface="Calibri" pitchFamily="34" charset="0"/>
              <a:cs typeface="Calibri" pitchFamily="34" charset="0"/>
            </a:endParaRPr>
          </a:p>
          <a:p>
            <a:pPr eaLnBrk="1" hangingPunct="1">
              <a:lnSpc>
                <a:spcPct val="150000"/>
              </a:lnSpc>
            </a:pPr>
            <a:r>
              <a:rPr lang="pt-BR" sz="2000" b="0" i="0" dirty="0">
                <a:latin typeface="Calibri" pitchFamily="34" charset="0"/>
                <a:cs typeface="Calibri" pitchFamily="34" charset="0"/>
              </a:rPr>
              <a:t>“Gaps” de valores da sequência pode ocorrer quando: </a:t>
            </a:r>
          </a:p>
          <a:p>
            <a:pPr lvl="2" eaLnBrk="1" hangingPunct="1">
              <a:lnSpc>
                <a:spcPct val="150000"/>
              </a:lnSpc>
            </a:pPr>
            <a:r>
              <a:rPr lang="pt-BR" sz="2000" b="0" i="0" dirty="0">
                <a:latin typeface="Calibri" pitchFamily="34" charset="0"/>
                <a:cs typeface="Calibri" pitchFamily="34" charset="0"/>
              </a:rPr>
              <a:t> ocorre um </a:t>
            </a:r>
            <a:r>
              <a:rPr lang="pt-BR" sz="2000" b="0" i="0" dirty="0" err="1">
                <a:latin typeface="Calibri" pitchFamily="34" charset="0"/>
                <a:cs typeface="Calibri" pitchFamily="34" charset="0"/>
              </a:rPr>
              <a:t>rollback</a:t>
            </a:r>
            <a:r>
              <a:rPr lang="pt-BR" sz="2000" b="0" i="0" dirty="0">
                <a:latin typeface="Calibri" pitchFamily="34" charset="0"/>
                <a:cs typeface="Calibri" pitchFamily="34" charset="0"/>
              </a:rPr>
              <a:t> </a:t>
            </a:r>
          </a:p>
          <a:p>
            <a:pPr lvl="2" eaLnBrk="1" hangingPunct="1">
              <a:lnSpc>
                <a:spcPct val="150000"/>
              </a:lnSpc>
            </a:pPr>
            <a:r>
              <a:rPr lang="pt-BR" sz="2000" b="0" i="0" dirty="0">
                <a:latin typeface="Calibri" pitchFamily="34" charset="0"/>
                <a:cs typeface="Calibri" pitchFamily="34" charset="0"/>
              </a:rPr>
              <a:t>o sistema falhar. Trata-se de um problema incomum nos SGBDR mais atuais, ocorrendo em SGBDR mais antigos.</a:t>
            </a:r>
          </a:p>
          <a:p>
            <a:pPr lvl="2" eaLnBrk="1" hangingPunct="1">
              <a:lnSpc>
                <a:spcPct val="150000"/>
              </a:lnSpc>
            </a:pPr>
            <a:endParaRPr lang="pt-BR" sz="2000" dirty="0">
              <a:latin typeface="Calibri" pitchFamily="34" charset="0"/>
              <a:cs typeface="Calibri" pitchFamily="34" charset="0"/>
            </a:endParaRPr>
          </a:p>
        </p:txBody>
      </p:sp>
      <p:sp>
        <p:nvSpPr>
          <p:cNvPr id="5" name="CaixaDeTexto 4"/>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Sequências</a:t>
            </a:r>
          </a:p>
        </p:txBody>
      </p:sp>
    </p:spTree>
    <p:extLst>
      <p:ext uri="{BB962C8B-B14F-4D97-AF65-F5344CB8AC3E}">
        <p14:creationId xmlns:p14="http://schemas.microsoft.com/office/powerpoint/2010/main" val="145004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Line 2"/>
          <p:cNvSpPr>
            <a:spLocks noChangeShapeType="1"/>
          </p:cNvSpPr>
          <p:nvPr/>
        </p:nvSpPr>
        <p:spPr bwMode="auto">
          <a:xfrm>
            <a:off x="0" y="6092825"/>
            <a:ext cx="9144000" cy="0"/>
          </a:xfrm>
          <a:prstGeom prst="line">
            <a:avLst/>
          </a:prstGeom>
          <a:noFill/>
          <a:ln w="9525">
            <a:solidFill>
              <a:schemeClr val="tx1"/>
            </a:solidFill>
            <a:round/>
            <a:headEnd/>
            <a:tailEnd/>
          </a:ln>
        </p:spPr>
        <p:txBody>
          <a:bodyPr/>
          <a:lstStyle/>
          <a:p>
            <a:endParaRPr lang="en-US"/>
          </a:p>
        </p:txBody>
      </p:sp>
      <p:sp>
        <p:nvSpPr>
          <p:cNvPr id="19459" name="Rectangle 4"/>
          <p:cNvSpPr>
            <a:spLocks noGrp="1" noChangeArrowheads="1"/>
          </p:cNvSpPr>
          <p:nvPr>
            <p:ph type="body" idx="1"/>
          </p:nvPr>
        </p:nvSpPr>
        <p:spPr bwMode="auto">
          <a:xfrm>
            <a:off x="323850" y="765175"/>
            <a:ext cx="8353425" cy="482441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lgn="just" eaLnBrk="1" hangingPunct="1">
              <a:buFont typeface="Wingdings" pitchFamily="2" charset="2"/>
              <a:buNone/>
            </a:pPr>
            <a:r>
              <a:rPr lang="pt-BR" sz="2200" i="0" dirty="0">
                <a:latin typeface="Calibri" pitchFamily="34" charset="0"/>
                <a:cs typeface="Calibri" pitchFamily="34" charset="0"/>
              </a:rPr>
              <a:t>Cláusulas:</a:t>
            </a:r>
          </a:p>
          <a:p>
            <a:pPr algn="just" eaLnBrk="1" hangingPunct="1">
              <a:buFont typeface="Wingdings" pitchFamily="2" charset="2"/>
              <a:buNone/>
            </a:pPr>
            <a:endParaRPr lang="pt-BR" sz="2000" b="0" i="0" dirty="0">
              <a:latin typeface="Calibri" pitchFamily="34" charset="0"/>
              <a:cs typeface="Calibri" pitchFamily="34" charset="0"/>
            </a:endParaRPr>
          </a:p>
          <a:p>
            <a:pPr algn="just" eaLnBrk="1" hangingPunct="1">
              <a:buFont typeface="Wingdings" pitchFamily="2" charset="2"/>
              <a:buNone/>
            </a:pPr>
            <a:r>
              <a:rPr lang="pt-BR" sz="2000" b="0" i="0" dirty="0">
                <a:latin typeface="Calibri" pitchFamily="34" charset="0"/>
                <a:cs typeface="Calibri" pitchFamily="34" charset="0"/>
              </a:rPr>
              <a:t>	</a:t>
            </a:r>
            <a:r>
              <a:rPr lang="pt-BR" sz="2000" i="0" u="sng" dirty="0" err="1">
                <a:latin typeface="Calibri" pitchFamily="34" charset="0"/>
                <a:cs typeface="Calibri" pitchFamily="34" charset="0"/>
              </a:rPr>
              <a:t>Nextval</a:t>
            </a:r>
            <a:r>
              <a:rPr lang="pt-BR" sz="2000" b="0" i="0" dirty="0">
                <a:latin typeface="Calibri" pitchFamily="34" charset="0"/>
                <a:cs typeface="Calibri" pitchFamily="34" charset="0"/>
              </a:rPr>
              <a:t> - retorna o próximo valor disponível da sequência. Ele retorna um valor único, cada vez que ela é referenciada.</a:t>
            </a:r>
          </a:p>
          <a:p>
            <a:pPr eaLnBrk="1" hangingPunct="1">
              <a:buFont typeface="Wingdings" pitchFamily="2" charset="2"/>
              <a:buNone/>
            </a:pPr>
            <a:br>
              <a:rPr lang="pt-BR" sz="2000" b="0" i="0" dirty="0">
                <a:latin typeface="Calibri" pitchFamily="34" charset="0"/>
                <a:cs typeface="Calibri" pitchFamily="34" charset="0"/>
              </a:rPr>
            </a:br>
            <a:r>
              <a:rPr lang="pt-BR" sz="2000" i="0" u="sng" dirty="0" err="1">
                <a:latin typeface="Calibri" pitchFamily="34" charset="0"/>
                <a:cs typeface="Calibri" pitchFamily="34" charset="0"/>
              </a:rPr>
              <a:t>Currval</a:t>
            </a:r>
            <a:r>
              <a:rPr lang="pt-BR" sz="2000" b="0" i="0" u="sng" dirty="0">
                <a:latin typeface="Calibri" pitchFamily="34" charset="0"/>
                <a:cs typeface="Calibri" pitchFamily="34" charset="0"/>
              </a:rPr>
              <a:t> </a:t>
            </a:r>
            <a:r>
              <a:rPr lang="pt-BR" sz="2000" b="0" i="0" dirty="0">
                <a:latin typeface="Calibri" pitchFamily="34" charset="0"/>
                <a:cs typeface="Calibri" pitchFamily="34" charset="0"/>
              </a:rPr>
              <a:t>- obtém o valor atual sequência </a:t>
            </a:r>
            <a:br>
              <a:rPr lang="pt-BR" sz="2000" b="0" i="0" dirty="0">
                <a:latin typeface="Calibri" pitchFamily="34" charset="0"/>
                <a:cs typeface="Calibri" pitchFamily="34" charset="0"/>
              </a:rPr>
            </a:br>
            <a:endParaRPr lang="pt-BR" sz="2000" b="0" i="0" dirty="0">
              <a:latin typeface="Calibri" pitchFamily="34" charset="0"/>
              <a:cs typeface="Calibri" pitchFamily="34" charset="0"/>
            </a:endParaRPr>
          </a:p>
          <a:p>
            <a:pPr algn="just" eaLnBrk="1" hangingPunct="1">
              <a:buFont typeface="Wingdings" pitchFamily="2" charset="2"/>
              <a:buNone/>
            </a:pPr>
            <a:r>
              <a:rPr lang="pt-BR" sz="2000" b="0" i="0" dirty="0">
                <a:latin typeface="Calibri" pitchFamily="34" charset="0"/>
                <a:cs typeface="Calibri" pitchFamily="34" charset="0"/>
              </a:rPr>
              <a:t>	</a:t>
            </a:r>
            <a:r>
              <a:rPr lang="pt-BR" sz="2000" i="0" u="sng" dirty="0">
                <a:latin typeface="Calibri" pitchFamily="34" charset="0"/>
                <a:cs typeface="Calibri" pitchFamily="34" charset="0"/>
              </a:rPr>
              <a:t>Cache/</a:t>
            </a:r>
            <a:r>
              <a:rPr lang="pt-BR" sz="2000" i="0" u="sng" dirty="0" err="1">
                <a:latin typeface="Calibri" pitchFamily="34" charset="0"/>
                <a:cs typeface="Calibri" pitchFamily="34" charset="0"/>
              </a:rPr>
              <a:t>NoCache</a:t>
            </a:r>
            <a:r>
              <a:rPr lang="pt-BR" sz="2000" b="0" i="0" dirty="0">
                <a:latin typeface="Calibri" pitchFamily="34" charset="0"/>
                <a:cs typeface="Calibri" pitchFamily="34" charset="0"/>
              </a:rPr>
              <a:t> – permite especificar a quantidade de números que será guardado na memória para posteriormente realizar uma consulta mais rápida. </a:t>
            </a:r>
            <a:r>
              <a:rPr lang="pt-BR" sz="2000" b="0" i="0" dirty="0" err="1">
                <a:latin typeface="Calibri" pitchFamily="34" charset="0"/>
                <a:cs typeface="Calibri" pitchFamily="34" charset="0"/>
              </a:rPr>
              <a:t>NoCache</a:t>
            </a:r>
            <a:r>
              <a:rPr lang="pt-BR" sz="2000" b="0" i="0" dirty="0">
                <a:latin typeface="Calibri" pitchFamily="34" charset="0"/>
                <a:cs typeface="Calibri" pitchFamily="34" charset="0"/>
              </a:rPr>
              <a:t> não continuará caso o tamanho máximo chegue ao seu limite.</a:t>
            </a:r>
          </a:p>
          <a:p>
            <a:pPr algn="just" eaLnBrk="1" hangingPunct="1">
              <a:buFont typeface="Wingdings" pitchFamily="2" charset="2"/>
              <a:buNone/>
            </a:pPr>
            <a:endParaRPr lang="pt-BR" sz="2000" b="0" i="0" dirty="0">
              <a:latin typeface="Calibri" pitchFamily="34" charset="0"/>
              <a:cs typeface="Calibri" pitchFamily="34" charset="0"/>
            </a:endParaRPr>
          </a:p>
          <a:p>
            <a:pPr algn="just" eaLnBrk="1" hangingPunct="1">
              <a:buFont typeface="Wingdings" pitchFamily="2" charset="2"/>
              <a:buNone/>
            </a:pPr>
            <a:r>
              <a:rPr lang="pt-BR" sz="2000" b="0" i="0" dirty="0">
                <a:latin typeface="Calibri" pitchFamily="34" charset="0"/>
                <a:cs typeface="Calibri" pitchFamily="34" charset="0"/>
              </a:rPr>
              <a:t>	</a:t>
            </a:r>
            <a:r>
              <a:rPr lang="pt-BR" sz="2000" i="0" u="sng" dirty="0" err="1">
                <a:latin typeface="Calibri" pitchFamily="34" charset="0"/>
                <a:cs typeface="Calibri" pitchFamily="34" charset="0"/>
              </a:rPr>
              <a:t>Cycle</a:t>
            </a:r>
            <a:r>
              <a:rPr lang="pt-BR" sz="2000" i="0" u="sng" dirty="0">
                <a:latin typeface="Calibri" pitchFamily="34" charset="0"/>
                <a:cs typeface="Calibri" pitchFamily="34" charset="0"/>
              </a:rPr>
              <a:t>/</a:t>
            </a:r>
            <a:r>
              <a:rPr lang="pt-BR" sz="2000" i="0" u="sng" dirty="0" err="1">
                <a:latin typeface="Calibri" pitchFamily="34" charset="0"/>
                <a:cs typeface="Calibri" pitchFamily="34" charset="0"/>
              </a:rPr>
              <a:t>NoCycle</a:t>
            </a:r>
            <a:r>
              <a:rPr lang="pt-BR" sz="2000" b="0" i="0" dirty="0">
                <a:latin typeface="Calibri" pitchFamily="34" charset="0"/>
                <a:cs typeface="Calibri" pitchFamily="34" charset="0"/>
              </a:rPr>
              <a:t> – Indica que ao atingir o valor máximo a numeração continuará a partir do valor inicial. O default é </a:t>
            </a:r>
            <a:r>
              <a:rPr lang="pt-BR" sz="2000" b="0" i="0" dirty="0" err="1">
                <a:latin typeface="Calibri" pitchFamily="34" charset="0"/>
                <a:cs typeface="Calibri" pitchFamily="34" charset="0"/>
              </a:rPr>
              <a:t>NoCycle</a:t>
            </a:r>
            <a:r>
              <a:rPr lang="pt-BR" sz="2000" b="0" i="0" dirty="0">
                <a:latin typeface="Calibri" pitchFamily="34" charset="0"/>
                <a:cs typeface="Calibri" pitchFamily="34" charset="0"/>
              </a:rPr>
              <a:t>.</a:t>
            </a:r>
          </a:p>
        </p:txBody>
      </p:sp>
      <p:sp>
        <p:nvSpPr>
          <p:cNvPr id="4" name="CaixaDeTexto 3"/>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Sequências</a:t>
            </a:r>
          </a:p>
        </p:txBody>
      </p:sp>
    </p:spTree>
    <p:extLst>
      <p:ext uri="{BB962C8B-B14F-4D97-AF65-F5344CB8AC3E}">
        <p14:creationId xmlns:p14="http://schemas.microsoft.com/office/powerpoint/2010/main" val="2363117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body" idx="1"/>
          </p:nvPr>
        </p:nvSpPr>
        <p:spPr bwMode="auto">
          <a:xfrm>
            <a:off x="323850" y="908050"/>
            <a:ext cx="8353425" cy="5113338"/>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lgn="just" eaLnBrk="1" hangingPunct="1">
              <a:buFont typeface="Wingdings" pitchFamily="2" charset="2"/>
              <a:buNone/>
            </a:pPr>
            <a:r>
              <a:rPr lang="pt-BR" sz="2200" i="0" dirty="0">
                <a:solidFill>
                  <a:schemeClr val="bg2"/>
                </a:solidFill>
                <a:latin typeface="Calibri" pitchFamily="34" charset="0"/>
                <a:cs typeface="Calibri" pitchFamily="34" charset="0"/>
              </a:rPr>
              <a:t>Sequências (Criando)</a:t>
            </a:r>
            <a:endParaRPr lang="pt-BR" sz="2200" b="0" i="0" dirty="0">
              <a:solidFill>
                <a:schemeClr val="bg2"/>
              </a:solidFill>
              <a:latin typeface="Calibri" pitchFamily="34" charset="0"/>
              <a:cs typeface="Calibri" pitchFamily="34" charset="0"/>
            </a:endParaRPr>
          </a:p>
          <a:p>
            <a:pPr eaLnBrk="1" hangingPunct="1">
              <a:lnSpc>
                <a:spcPct val="80000"/>
              </a:lnSpc>
              <a:buFont typeface="Wingdings" pitchFamily="2" charset="2"/>
              <a:buNone/>
            </a:pPr>
            <a:r>
              <a:rPr lang="pt-BR" sz="2000" i="0" dirty="0">
                <a:solidFill>
                  <a:schemeClr val="bg2"/>
                </a:solidFill>
                <a:latin typeface="Calibri" pitchFamily="34" charset="0"/>
                <a:cs typeface="Calibri" pitchFamily="34" charset="0"/>
              </a:rPr>
              <a:t>Comando CREATE SEQUENCE</a:t>
            </a:r>
          </a:p>
          <a:p>
            <a:pPr eaLnBrk="1" hangingPunct="1">
              <a:lnSpc>
                <a:spcPct val="80000"/>
              </a:lnSpc>
              <a:buFont typeface="Wingdings" pitchFamily="2" charset="2"/>
              <a:buNone/>
            </a:pPr>
            <a:endParaRPr lang="pt-BR" sz="1800" i="0" dirty="0">
              <a:solidFill>
                <a:schemeClr val="bg2"/>
              </a:solidFill>
            </a:endParaRPr>
          </a:p>
          <a:p>
            <a:pPr eaLnBrk="1" hangingPunct="1">
              <a:lnSpc>
                <a:spcPct val="80000"/>
              </a:lnSpc>
              <a:buFont typeface="Wingdings" pitchFamily="2" charset="2"/>
              <a:buNone/>
            </a:pPr>
            <a:endParaRPr lang="pt-BR" sz="1800" i="0" dirty="0">
              <a:solidFill>
                <a:schemeClr val="bg2"/>
              </a:solidFill>
            </a:endParaRPr>
          </a:p>
          <a:p>
            <a:pPr eaLnBrk="1" hangingPunct="1">
              <a:lnSpc>
                <a:spcPct val="80000"/>
              </a:lnSpc>
              <a:buFont typeface="Wingdings" pitchFamily="2" charset="2"/>
              <a:buNone/>
            </a:pPr>
            <a:endParaRPr lang="pt-BR" sz="1800" i="0" dirty="0">
              <a:solidFill>
                <a:schemeClr val="bg2"/>
              </a:solidFill>
            </a:endParaRPr>
          </a:p>
          <a:p>
            <a:pPr eaLnBrk="1" hangingPunct="1">
              <a:lnSpc>
                <a:spcPct val="80000"/>
              </a:lnSpc>
              <a:buFont typeface="Wingdings" pitchFamily="2" charset="2"/>
              <a:buNone/>
            </a:pPr>
            <a:endParaRPr lang="pt-BR" sz="1800" i="0" dirty="0">
              <a:solidFill>
                <a:schemeClr val="bg2"/>
              </a:solidFill>
            </a:endParaRPr>
          </a:p>
          <a:p>
            <a:pPr eaLnBrk="1" hangingPunct="1">
              <a:lnSpc>
                <a:spcPct val="80000"/>
              </a:lnSpc>
              <a:buFont typeface="Wingdings" pitchFamily="2" charset="2"/>
              <a:buNone/>
            </a:pPr>
            <a:endParaRPr lang="pt-BR" sz="1800" i="0" dirty="0">
              <a:solidFill>
                <a:schemeClr val="bg2"/>
              </a:solidFill>
            </a:endParaRPr>
          </a:p>
          <a:p>
            <a:pPr eaLnBrk="1" hangingPunct="1">
              <a:lnSpc>
                <a:spcPct val="80000"/>
              </a:lnSpc>
              <a:buFont typeface="Wingdings" pitchFamily="2" charset="2"/>
              <a:buNone/>
            </a:pPr>
            <a:endParaRPr lang="pt-BR" sz="1800" i="0" dirty="0">
              <a:solidFill>
                <a:schemeClr val="bg2"/>
              </a:solidFill>
            </a:endParaRPr>
          </a:p>
          <a:p>
            <a:pPr eaLnBrk="1" hangingPunct="1">
              <a:lnSpc>
                <a:spcPct val="80000"/>
              </a:lnSpc>
              <a:buFont typeface="Wingdings" pitchFamily="2" charset="2"/>
              <a:buNone/>
            </a:pPr>
            <a:endParaRPr lang="pt-BR" sz="1800" i="0" dirty="0">
              <a:solidFill>
                <a:schemeClr val="bg2"/>
              </a:solidFill>
            </a:endParaRPr>
          </a:p>
          <a:p>
            <a:pPr eaLnBrk="1" hangingPunct="1">
              <a:lnSpc>
                <a:spcPct val="80000"/>
              </a:lnSpc>
              <a:buFont typeface="Wingdings" pitchFamily="2" charset="2"/>
              <a:buNone/>
            </a:pPr>
            <a:endParaRPr lang="pt-BR" sz="1800" i="0" dirty="0">
              <a:solidFill>
                <a:schemeClr val="bg2"/>
              </a:solidFill>
            </a:endParaRPr>
          </a:p>
          <a:p>
            <a:pPr eaLnBrk="1" hangingPunct="1">
              <a:lnSpc>
                <a:spcPct val="80000"/>
              </a:lnSpc>
              <a:buFont typeface="Wingdings" pitchFamily="2" charset="2"/>
              <a:buNone/>
            </a:pPr>
            <a:endParaRPr lang="pt-BR" sz="2000" i="0" dirty="0">
              <a:solidFill>
                <a:schemeClr val="bg2"/>
              </a:solidFill>
              <a:latin typeface="Calibri" pitchFamily="34" charset="0"/>
              <a:cs typeface="Calibri" pitchFamily="34" charset="0"/>
            </a:endParaRPr>
          </a:p>
          <a:p>
            <a:pPr eaLnBrk="1" hangingPunct="1">
              <a:lnSpc>
                <a:spcPct val="80000"/>
              </a:lnSpc>
              <a:buFont typeface="Wingdings" pitchFamily="2" charset="2"/>
              <a:buNone/>
            </a:pPr>
            <a:r>
              <a:rPr lang="en-US" sz="2000" i="0" dirty="0">
                <a:solidFill>
                  <a:schemeClr val="bg2"/>
                </a:solidFill>
                <a:latin typeface="Calibri" pitchFamily="34" charset="0"/>
                <a:cs typeface="Calibri" pitchFamily="34" charset="0"/>
              </a:rPr>
              <a:t>create sequence &lt;</a:t>
            </a:r>
            <a:r>
              <a:rPr lang="en-US" sz="2000" i="0" dirty="0" err="1">
                <a:solidFill>
                  <a:schemeClr val="bg2"/>
                </a:solidFill>
                <a:latin typeface="Calibri" pitchFamily="34" charset="0"/>
                <a:cs typeface="Calibri" pitchFamily="34" charset="0"/>
              </a:rPr>
              <a:t>nome</a:t>
            </a:r>
            <a:r>
              <a:rPr lang="en-US" sz="2000" i="0" dirty="0">
                <a:solidFill>
                  <a:schemeClr val="bg2"/>
                </a:solidFill>
                <a:latin typeface="Calibri" pitchFamily="34" charset="0"/>
                <a:cs typeface="Calibri" pitchFamily="34" charset="0"/>
              </a:rPr>
              <a:t> da </a:t>
            </a:r>
            <a:r>
              <a:rPr lang="en-US" sz="2000" i="0" dirty="0" err="1">
                <a:solidFill>
                  <a:schemeClr val="bg2"/>
                </a:solidFill>
                <a:latin typeface="Calibri" pitchFamily="34" charset="0"/>
                <a:cs typeface="Calibri" pitchFamily="34" charset="0"/>
              </a:rPr>
              <a:t>sequencia</a:t>
            </a:r>
            <a:r>
              <a:rPr lang="en-US" sz="2000" i="0" dirty="0">
                <a:solidFill>
                  <a:schemeClr val="bg2"/>
                </a:solidFill>
                <a:latin typeface="Calibri" pitchFamily="34" charset="0"/>
                <a:cs typeface="Calibri" pitchFamily="34" charset="0"/>
              </a:rPr>
              <a:t>&gt;	Nome da </a:t>
            </a:r>
            <a:r>
              <a:rPr lang="en-US" sz="2000" i="0" dirty="0" err="1">
                <a:solidFill>
                  <a:schemeClr val="bg2"/>
                </a:solidFill>
                <a:latin typeface="Calibri" pitchFamily="34" charset="0"/>
                <a:cs typeface="Calibri" pitchFamily="34" charset="0"/>
              </a:rPr>
              <a:t>sequência</a:t>
            </a:r>
            <a:endParaRPr lang="en-US" sz="2000" i="0" dirty="0">
              <a:solidFill>
                <a:schemeClr val="bg2"/>
              </a:solidFill>
              <a:latin typeface="Calibri" pitchFamily="34" charset="0"/>
              <a:cs typeface="Calibri" pitchFamily="34" charset="0"/>
            </a:endParaRPr>
          </a:p>
          <a:p>
            <a:pPr eaLnBrk="1" hangingPunct="1">
              <a:lnSpc>
                <a:spcPct val="80000"/>
              </a:lnSpc>
              <a:buFont typeface="Wingdings" pitchFamily="2" charset="2"/>
              <a:buNone/>
            </a:pPr>
            <a:r>
              <a:rPr lang="en-US" sz="2000" i="0" dirty="0">
                <a:solidFill>
                  <a:schemeClr val="bg2"/>
                </a:solidFill>
                <a:latin typeface="Calibri" pitchFamily="34" charset="0"/>
                <a:cs typeface="Calibri" pitchFamily="34" charset="0"/>
              </a:rPr>
              <a:t>increment by 1				Valor do </a:t>
            </a:r>
            <a:r>
              <a:rPr lang="en-US" sz="2000" i="0" dirty="0" err="1">
                <a:solidFill>
                  <a:schemeClr val="bg2"/>
                </a:solidFill>
                <a:latin typeface="Calibri" pitchFamily="34" charset="0"/>
                <a:cs typeface="Calibri" pitchFamily="34" charset="0"/>
              </a:rPr>
              <a:t>incremento</a:t>
            </a:r>
            <a:r>
              <a:rPr lang="en-US" sz="2000" i="0" dirty="0">
                <a:solidFill>
                  <a:schemeClr val="bg2"/>
                </a:solidFill>
                <a:latin typeface="Calibri" pitchFamily="34" charset="0"/>
                <a:cs typeface="Calibri" pitchFamily="34" charset="0"/>
              </a:rPr>
              <a:t> (</a:t>
            </a:r>
            <a:r>
              <a:rPr lang="en-US" sz="2000" i="0" dirty="0" err="1">
                <a:solidFill>
                  <a:schemeClr val="bg2"/>
                </a:solidFill>
                <a:latin typeface="Calibri" pitchFamily="34" charset="0"/>
                <a:cs typeface="Calibri" pitchFamily="34" charset="0"/>
              </a:rPr>
              <a:t>padrão</a:t>
            </a:r>
            <a:r>
              <a:rPr lang="en-US" sz="2000" i="0" dirty="0">
                <a:solidFill>
                  <a:schemeClr val="bg2"/>
                </a:solidFill>
                <a:latin typeface="Calibri" pitchFamily="34" charset="0"/>
                <a:cs typeface="Calibri" pitchFamily="34" charset="0"/>
              </a:rPr>
              <a:t>=1)</a:t>
            </a:r>
          </a:p>
          <a:p>
            <a:pPr eaLnBrk="1" hangingPunct="1">
              <a:lnSpc>
                <a:spcPct val="80000"/>
              </a:lnSpc>
              <a:buFont typeface="Wingdings" pitchFamily="2" charset="2"/>
              <a:buNone/>
            </a:pPr>
            <a:r>
              <a:rPr lang="en-US" sz="2000" i="0" dirty="0">
                <a:solidFill>
                  <a:schemeClr val="bg2"/>
                </a:solidFill>
                <a:latin typeface="Calibri" pitchFamily="34" charset="0"/>
                <a:cs typeface="Calibri" pitchFamily="34" charset="0"/>
              </a:rPr>
              <a:t>start with 1				Valor </a:t>
            </a:r>
            <a:r>
              <a:rPr lang="en-US" sz="2000" i="0" dirty="0" err="1">
                <a:solidFill>
                  <a:schemeClr val="bg2"/>
                </a:solidFill>
                <a:latin typeface="Calibri" pitchFamily="34" charset="0"/>
                <a:cs typeface="Calibri" pitchFamily="34" charset="0"/>
              </a:rPr>
              <a:t>inicial</a:t>
            </a:r>
            <a:r>
              <a:rPr lang="en-US" sz="2000" i="0" dirty="0">
                <a:solidFill>
                  <a:schemeClr val="bg2"/>
                </a:solidFill>
                <a:latin typeface="Calibri" pitchFamily="34" charset="0"/>
                <a:cs typeface="Calibri" pitchFamily="34" charset="0"/>
              </a:rPr>
              <a:t> (</a:t>
            </a:r>
            <a:r>
              <a:rPr lang="en-US" sz="2000" i="0" dirty="0" err="1">
                <a:solidFill>
                  <a:schemeClr val="bg2"/>
                </a:solidFill>
                <a:latin typeface="Calibri" pitchFamily="34" charset="0"/>
                <a:cs typeface="Calibri" pitchFamily="34" charset="0"/>
              </a:rPr>
              <a:t>padrão</a:t>
            </a:r>
            <a:r>
              <a:rPr lang="en-US" sz="2000" i="0" dirty="0">
                <a:solidFill>
                  <a:schemeClr val="bg2"/>
                </a:solidFill>
                <a:latin typeface="Calibri" pitchFamily="34" charset="0"/>
                <a:cs typeface="Calibri" pitchFamily="34" charset="0"/>
              </a:rPr>
              <a:t>=1)</a:t>
            </a:r>
          </a:p>
          <a:p>
            <a:pPr eaLnBrk="1" hangingPunct="1">
              <a:lnSpc>
                <a:spcPct val="80000"/>
              </a:lnSpc>
              <a:buFont typeface="Wingdings" pitchFamily="2" charset="2"/>
              <a:buNone/>
            </a:pPr>
            <a:r>
              <a:rPr lang="en-US" sz="2000" i="0" dirty="0" err="1">
                <a:solidFill>
                  <a:schemeClr val="bg2"/>
                </a:solidFill>
                <a:latin typeface="Calibri" pitchFamily="34" charset="0"/>
                <a:cs typeface="Calibri" pitchFamily="34" charset="0"/>
              </a:rPr>
              <a:t>minvalue</a:t>
            </a:r>
            <a:r>
              <a:rPr lang="en-US" sz="2000" i="0" dirty="0">
                <a:solidFill>
                  <a:schemeClr val="bg2"/>
                </a:solidFill>
                <a:latin typeface="Calibri" pitchFamily="34" charset="0"/>
                <a:cs typeface="Calibri" pitchFamily="34" charset="0"/>
              </a:rPr>
              <a:t> 1				Valor </a:t>
            </a:r>
            <a:r>
              <a:rPr lang="en-US" sz="2000" i="0" dirty="0" err="1">
                <a:solidFill>
                  <a:schemeClr val="bg2"/>
                </a:solidFill>
                <a:latin typeface="Calibri" pitchFamily="34" charset="0"/>
                <a:cs typeface="Calibri" pitchFamily="34" charset="0"/>
              </a:rPr>
              <a:t>mínimo</a:t>
            </a:r>
            <a:endParaRPr lang="en-US" sz="2000" i="0" dirty="0">
              <a:solidFill>
                <a:schemeClr val="bg2"/>
              </a:solidFill>
              <a:latin typeface="Calibri" pitchFamily="34" charset="0"/>
              <a:cs typeface="Calibri" pitchFamily="34" charset="0"/>
            </a:endParaRPr>
          </a:p>
          <a:p>
            <a:pPr eaLnBrk="1" hangingPunct="1">
              <a:lnSpc>
                <a:spcPct val="80000"/>
              </a:lnSpc>
              <a:buFont typeface="Wingdings" pitchFamily="2" charset="2"/>
              <a:buNone/>
            </a:pPr>
            <a:r>
              <a:rPr lang="en-US" sz="2000" i="0" dirty="0" err="1">
                <a:solidFill>
                  <a:schemeClr val="bg2"/>
                </a:solidFill>
                <a:latin typeface="Calibri" pitchFamily="34" charset="0"/>
                <a:cs typeface="Calibri" pitchFamily="34" charset="0"/>
              </a:rPr>
              <a:t>maxvalue</a:t>
            </a:r>
            <a:r>
              <a:rPr lang="en-US" sz="2000" i="0" dirty="0">
                <a:solidFill>
                  <a:schemeClr val="bg2"/>
                </a:solidFill>
                <a:latin typeface="Calibri" pitchFamily="34" charset="0"/>
                <a:cs typeface="Calibri" pitchFamily="34" charset="0"/>
              </a:rPr>
              <a:t> 9999				Valor </a:t>
            </a:r>
            <a:r>
              <a:rPr lang="en-US" sz="2000" i="0" dirty="0" err="1">
                <a:solidFill>
                  <a:schemeClr val="bg2"/>
                </a:solidFill>
                <a:latin typeface="Calibri" pitchFamily="34" charset="0"/>
                <a:cs typeface="Calibri" pitchFamily="34" charset="0"/>
              </a:rPr>
              <a:t>máximo</a:t>
            </a:r>
            <a:r>
              <a:rPr lang="en-US" sz="2000" i="0" dirty="0">
                <a:solidFill>
                  <a:schemeClr val="bg2"/>
                </a:solidFill>
                <a:latin typeface="Calibri" pitchFamily="34" charset="0"/>
                <a:cs typeface="Calibri" pitchFamily="34" charset="0"/>
              </a:rPr>
              <a:t> (</a:t>
            </a:r>
            <a:r>
              <a:rPr lang="en-US" sz="2000" i="0" dirty="0" err="1">
                <a:solidFill>
                  <a:schemeClr val="bg2"/>
                </a:solidFill>
                <a:latin typeface="Calibri" pitchFamily="34" charset="0"/>
                <a:cs typeface="Calibri" pitchFamily="34" charset="0"/>
              </a:rPr>
              <a:t>máximo</a:t>
            </a:r>
            <a:r>
              <a:rPr lang="en-US" sz="2000" i="0" dirty="0">
                <a:solidFill>
                  <a:schemeClr val="bg2"/>
                </a:solidFill>
                <a:latin typeface="Calibri" pitchFamily="34" charset="0"/>
                <a:cs typeface="Calibri" pitchFamily="34" charset="0"/>
              </a:rPr>
              <a:t> 10</a:t>
            </a:r>
            <a:r>
              <a:rPr lang="en-US" sz="2000" i="0" baseline="30000" dirty="0">
                <a:solidFill>
                  <a:schemeClr val="bg2"/>
                </a:solidFill>
                <a:latin typeface="Calibri" pitchFamily="34" charset="0"/>
                <a:cs typeface="Calibri" pitchFamily="34" charset="0"/>
              </a:rPr>
              <a:t>27</a:t>
            </a:r>
            <a:r>
              <a:rPr lang="en-US" sz="2000" i="0" dirty="0">
                <a:solidFill>
                  <a:schemeClr val="bg2"/>
                </a:solidFill>
                <a:latin typeface="Calibri" pitchFamily="34" charset="0"/>
                <a:cs typeface="Calibri" pitchFamily="34" charset="0"/>
              </a:rPr>
              <a:t>)</a:t>
            </a:r>
          </a:p>
          <a:p>
            <a:pPr eaLnBrk="1" hangingPunct="1">
              <a:lnSpc>
                <a:spcPct val="80000"/>
              </a:lnSpc>
              <a:buFont typeface="Wingdings" pitchFamily="2" charset="2"/>
              <a:buNone/>
            </a:pPr>
            <a:endParaRPr lang="pt-BR" sz="1800" b="0" i="0" dirty="0">
              <a:solidFill>
                <a:schemeClr val="bg2"/>
              </a:solidFill>
            </a:endParaRPr>
          </a:p>
          <a:p>
            <a:pPr eaLnBrk="1" hangingPunct="1">
              <a:lnSpc>
                <a:spcPct val="80000"/>
              </a:lnSpc>
              <a:buFont typeface="Wingdings" pitchFamily="2" charset="2"/>
              <a:buNone/>
            </a:pPr>
            <a:endParaRPr lang="pt-BR" sz="1800" b="0" i="0" dirty="0">
              <a:solidFill>
                <a:schemeClr val="bg2"/>
              </a:solidFill>
            </a:endParaRPr>
          </a:p>
        </p:txBody>
      </p:sp>
      <p:sp>
        <p:nvSpPr>
          <p:cNvPr id="20483" name="Line 2"/>
          <p:cNvSpPr>
            <a:spLocks noChangeShapeType="1"/>
          </p:cNvSpPr>
          <p:nvPr/>
        </p:nvSpPr>
        <p:spPr bwMode="auto">
          <a:xfrm>
            <a:off x="0" y="6092825"/>
            <a:ext cx="9144000" cy="0"/>
          </a:xfrm>
          <a:prstGeom prst="line">
            <a:avLst/>
          </a:prstGeom>
          <a:noFill/>
          <a:ln w="9525">
            <a:solidFill>
              <a:schemeClr val="tx1"/>
            </a:solidFill>
            <a:round/>
            <a:headEnd/>
            <a:tailEnd/>
          </a:ln>
        </p:spPr>
        <p:txBody>
          <a:bodyPr/>
          <a:lstStyle/>
          <a:p>
            <a:endParaRPr lang="en-US"/>
          </a:p>
        </p:txBody>
      </p:sp>
      <p:pic>
        <p:nvPicPr>
          <p:cNvPr id="20484" name="Picture 5"/>
          <p:cNvPicPr>
            <a:picLocks noChangeAspect="1" noChangeArrowheads="1"/>
          </p:cNvPicPr>
          <p:nvPr/>
        </p:nvPicPr>
        <p:blipFill>
          <a:blip r:embed="rId3" cstate="print"/>
          <a:srcRect/>
          <a:stretch>
            <a:fillRect/>
          </a:stretch>
        </p:blipFill>
        <p:spPr bwMode="auto">
          <a:xfrm>
            <a:off x="467544" y="1844824"/>
            <a:ext cx="7256462" cy="2170113"/>
          </a:xfrm>
          <a:prstGeom prst="rect">
            <a:avLst/>
          </a:prstGeom>
          <a:noFill/>
          <a:ln w="9525" algn="ctr">
            <a:noFill/>
            <a:miter lim="800000"/>
            <a:headEnd/>
            <a:tailEnd/>
          </a:ln>
        </p:spPr>
      </p:pic>
      <p:sp>
        <p:nvSpPr>
          <p:cNvPr id="5" name="CaixaDeTexto 4"/>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Sequências</a:t>
            </a:r>
          </a:p>
        </p:txBody>
      </p:sp>
    </p:spTree>
    <p:extLst>
      <p:ext uri="{BB962C8B-B14F-4D97-AF65-F5344CB8AC3E}">
        <p14:creationId xmlns:p14="http://schemas.microsoft.com/office/powerpoint/2010/main" val="897489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Line 2"/>
          <p:cNvSpPr>
            <a:spLocks noChangeShapeType="1"/>
          </p:cNvSpPr>
          <p:nvPr/>
        </p:nvSpPr>
        <p:spPr bwMode="auto">
          <a:xfrm>
            <a:off x="0" y="6092825"/>
            <a:ext cx="9144000" cy="0"/>
          </a:xfrm>
          <a:prstGeom prst="line">
            <a:avLst/>
          </a:prstGeom>
          <a:noFill/>
          <a:ln w="9525">
            <a:solidFill>
              <a:schemeClr val="tx1"/>
            </a:solidFill>
            <a:round/>
            <a:headEnd/>
            <a:tailEnd/>
          </a:ln>
        </p:spPr>
        <p:txBody>
          <a:bodyPr/>
          <a:lstStyle/>
          <a:p>
            <a:endParaRPr lang="en-US"/>
          </a:p>
        </p:txBody>
      </p:sp>
      <p:sp>
        <p:nvSpPr>
          <p:cNvPr id="21507" name="Rectangle 4"/>
          <p:cNvSpPr>
            <a:spLocks noGrp="1" noChangeArrowheads="1"/>
          </p:cNvSpPr>
          <p:nvPr>
            <p:ph type="body" idx="1"/>
          </p:nvPr>
        </p:nvSpPr>
        <p:spPr bwMode="auto">
          <a:xfrm>
            <a:off x="323850" y="765175"/>
            <a:ext cx="8353425" cy="482441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lgn="just" eaLnBrk="1" hangingPunct="1">
              <a:buFont typeface="Wingdings" pitchFamily="2" charset="2"/>
              <a:buNone/>
            </a:pPr>
            <a:r>
              <a:rPr lang="pt-BR" i="0" dirty="0">
                <a:solidFill>
                  <a:schemeClr val="bg2"/>
                </a:solidFill>
                <a:latin typeface="Calibri" pitchFamily="34" charset="0"/>
                <a:cs typeface="Calibri" pitchFamily="34" charset="0"/>
              </a:rPr>
              <a:t>Modificando uma Sequência:</a:t>
            </a:r>
          </a:p>
          <a:p>
            <a:pPr eaLnBrk="1" hangingPunct="1">
              <a:buFont typeface="Wingdings" pitchFamily="2" charset="2"/>
              <a:buNone/>
            </a:pPr>
            <a:endParaRPr lang="pt-BR" b="0" i="0" dirty="0">
              <a:solidFill>
                <a:schemeClr val="bg2"/>
              </a:solidFill>
              <a:latin typeface="Calibri" pitchFamily="34" charset="0"/>
              <a:cs typeface="Calibri" pitchFamily="34" charset="0"/>
            </a:endParaRPr>
          </a:p>
          <a:p>
            <a:pPr eaLnBrk="1" hangingPunct="1">
              <a:buFont typeface="Wingdings" pitchFamily="2" charset="2"/>
              <a:buNone/>
            </a:pPr>
            <a:r>
              <a:rPr lang="pt-BR" sz="2000" b="0" i="0" dirty="0">
                <a:solidFill>
                  <a:schemeClr val="bg2"/>
                </a:solidFill>
                <a:latin typeface="Calibri" pitchFamily="34" charset="0"/>
                <a:cs typeface="Calibri" pitchFamily="34" charset="0"/>
              </a:rPr>
              <a:t>Modificando Sequências </a:t>
            </a:r>
            <a:r>
              <a:rPr lang="pt-BR" sz="2000" b="0" dirty="0">
                <a:solidFill>
                  <a:schemeClr val="bg2"/>
                </a:solidFill>
                <a:latin typeface="Calibri" pitchFamily="34" charset="0"/>
                <a:cs typeface="Calibri" pitchFamily="34" charset="0"/>
              </a:rPr>
              <a:t>(</a:t>
            </a:r>
            <a:r>
              <a:rPr lang="pt-BR" sz="2000" i="0" dirty="0">
                <a:solidFill>
                  <a:schemeClr val="bg2"/>
                </a:solidFill>
                <a:latin typeface="Calibri" pitchFamily="34" charset="0"/>
                <a:cs typeface="Calibri" pitchFamily="34" charset="0"/>
              </a:rPr>
              <a:t>Comando ALTER SEQUENCE)</a:t>
            </a:r>
          </a:p>
          <a:p>
            <a:pPr algn="just" eaLnBrk="1" hangingPunct="1">
              <a:buFont typeface="Wingdings" pitchFamily="2" charset="2"/>
              <a:buNone/>
            </a:pPr>
            <a:endParaRPr lang="pt-BR" sz="2800" i="0" dirty="0">
              <a:solidFill>
                <a:schemeClr val="bg2"/>
              </a:solidFill>
            </a:endParaRPr>
          </a:p>
          <a:p>
            <a:pPr algn="just" eaLnBrk="1" hangingPunct="1">
              <a:buFont typeface="Wingdings" pitchFamily="2" charset="2"/>
              <a:buNone/>
            </a:pPr>
            <a:endParaRPr lang="pt-BR" b="0" i="0" dirty="0">
              <a:solidFill>
                <a:schemeClr val="bg2"/>
              </a:solidFill>
            </a:endParaRPr>
          </a:p>
        </p:txBody>
      </p:sp>
      <p:pic>
        <p:nvPicPr>
          <p:cNvPr id="21508" name="Picture 5"/>
          <p:cNvPicPr>
            <a:picLocks noChangeAspect="1" noChangeArrowheads="1"/>
          </p:cNvPicPr>
          <p:nvPr/>
        </p:nvPicPr>
        <p:blipFill>
          <a:blip r:embed="rId3" cstate="print"/>
          <a:srcRect/>
          <a:stretch>
            <a:fillRect/>
          </a:stretch>
        </p:blipFill>
        <p:spPr bwMode="auto">
          <a:xfrm>
            <a:off x="971550" y="2276475"/>
            <a:ext cx="6680200" cy="1885950"/>
          </a:xfrm>
          <a:prstGeom prst="rect">
            <a:avLst/>
          </a:prstGeom>
          <a:noFill/>
          <a:ln w="9525">
            <a:noFill/>
            <a:miter lim="800000"/>
            <a:headEnd/>
            <a:tailEnd/>
          </a:ln>
        </p:spPr>
      </p:pic>
      <p:sp>
        <p:nvSpPr>
          <p:cNvPr id="5" name="CaixaDeTexto 4"/>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Sequências</a:t>
            </a:r>
          </a:p>
        </p:txBody>
      </p:sp>
    </p:spTree>
    <p:extLst>
      <p:ext uri="{BB962C8B-B14F-4D97-AF65-F5344CB8AC3E}">
        <p14:creationId xmlns:p14="http://schemas.microsoft.com/office/powerpoint/2010/main" val="523027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body" idx="1"/>
          </p:nvPr>
        </p:nvSpPr>
        <p:spPr bwMode="auto">
          <a:xfrm>
            <a:off x="250825" y="90805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altLang="pt-BR" sz="2000" b="0" i="0" dirty="0"/>
              <a:t>Índices</a:t>
            </a:r>
          </a:p>
          <a:p>
            <a:endParaRPr lang="pt-BR" altLang="pt-BR" sz="2000" b="0" i="0" dirty="0"/>
          </a:p>
          <a:p>
            <a:r>
              <a:rPr lang="pt-BR" altLang="pt-BR" sz="2000" b="0" i="0" dirty="0"/>
              <a:t>Sequências</a:t>
            </a:r>
          </a:p>
          <a:p>
            <a:endParaRPr lang="pt-BR" altLang="pt-BR" sz="2000" b="0" i="0" dirty="0"/>
          </a:p>
          <a:p>
            <a:r>
              <a:rPr lang="pt-BR" altLang="pt-BR" sz="2000" b="0" i="0" dirty="0"/>
              <a:t>Triggers</a:t>
            </a:r>
          </a:p>
          <a:p>
            <a:endParaRPr lang="pt-BR" altLang="pt-BR" sz="2000" b="0" i="0" dirty="0"/>
          </a:p>
          <a:p>
            <a:pPr marL="0" indent="0">
              <a:buNone/>
            </a:pPr>
            <a:r>
              <a:rPr lang="pt-BR" altLang="pt-BR" sz="2000" b="0" i="0" dirty="0"/>
              <a:t>(Abordagem preliminar, tópico explorado profundamente em </a:t>
            </a:r>
            <a:r>
              <a:rPr lang="pt-BR" altLang="pt-BR" sz="2000" b="0" i="0"/>
              <a:t>disciplinas posteriores).</a:t>
            </a:r>
            <a:endParaRPr lang="pt-BR" altLang="pt-BR" sz="2000" b="0" i="0" dirty="0"/>
          </a:p>
        </p:txBody>
      </p:sp>
      <p:sp>
        <p:nvSpPr>
          <p:cNvPr id="2" name="CaixaDeTexto 1"/>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Line 2"/>
          <p:cNvSpPr>
            <a:spLocks noChangeShapeType="1"/>
          </p:cNvSpPr>
          <p:nvPr/>
        </p:nvSpPr>
        <p:spPr bwMode="auto">
          <a:xfrm>
            <a:off x="0" y="6092825"/>
            <a:ext cx="9144000" cy="0"/>
          </a:xfrm>
          <a:prstGeom prst="line">
            <a:avLst/>
          </a:prstGeom>
          <a:noFill/>
          <a:ln w="9525">
            <a:solidFill>
              <a:schemeClr val="tx1"/>
            </a:solidFill>
            <a:round/>
            <a:headEnd/>
            <a:tailEnd/>
          </a:ln>
        </p:spPr>
        <p:txBody>
          <a:bodyPr/>
          <a:lstStyle/>
          <a:p>
            <a:endParaRPr lang="en-US"/>
          </a:p>
        </p:txBody>
      </p:sp>
      <p:sp>
        <p:nvSpPr>
          <p:cNvPr id="22531" name="Rectangle 4"/>
          <p:cNvSpPr>
            <a:spLocks noGrp="1" noChangeArrowheads="1"/>
          </p:cNvSpPr>
          <p:nvPr>
            <p:ph type="body" idx="1"/>
          </p:nvPr>
        </p:nvSpPr>
        <p:spPr bwMode="auto">
          <a:xfrm>
            <a:off x="323850" y="765175"/>
            <a:ext cx="8353425" cy="504031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lgn="just" eaLnBrk="1" hangingPunct="1">
              <a:buFont typeface="Wingdings" pitchFamily="2" charset="2"/>
              <a:buNone/>
              <a:defRPr/>
            </a:pPr>
            <a:r>
              <a:rPr lang="pt-BR" sz="2200" i="0" dirty="0">
                <a:solidFill>
                  <a:schemeClr val="bg2"/>
                </a:solidFill>
                <a:latin typeface="Calibri" pitchFamily="34" charset="0"/>
                <a:cs typeface="Calibri" pitchFamily="34" charset="0"/>
              </a:rPr>
              <a:t>Como fazer para modificar uma sequência:</a:t>
            </a:r>
          </a:p>
          <a:p>
            <a:pPr algn="just" eaLnBrk="1" hangingPunct="1">
              <a:buFont typeface="Wingdings" pitchFamily="2" charset="2"/>
              <a:buNone/>
              <a:defRPr/>
            </a:pPr>
            <a:endParaRPr lang="pt-BR" sz="2000" i="0" dirty="0">
              <a:solidFill>
                <a:schemeClr val="bg2"/>
              </a:solidFill>
              <a:latin typeface="Calibri" pitchFamily="34" charset="0"/>
              <a:cs typeface="Calibri" pitchFamily="34" charset="0"/>
            </a:endParaRPr>
          </a:p>
          <a:p>
            <a:pPr lvl="1" algn="just" eaLnBrk="1" hangingPunct="1">
              <a:lnSpc>
                <a:spcPct val="150000"/>
              </a:lnSpc>
              <a:defRPr/>
            </a:pPr>
            <a:r>
              <a:rPr lang="pt-BR" sz="2000" b="0" i="0" dirty="0">
                <a:solidFill>
                  <a:schemeClr val="bg2"/>
                </a:solidFill>
                <a:latin typeface="Calibri" pitchFamily="34" charset="0"/>
                <a:cs typeface="Calibri" pitchFamily="34" charset="0"/>
              </a:rPr>
              <a:t>É necessário ser proprietário ou ter privilégios para alterar a seqüência. </a:t>
            </a:r>
            <a:br>
              <a:rPr lang="pt-BR" sz="2000" b="0" i="0" dirty="0">
                <a:solidFill>
                  <a:schemeClr val="bg2"/>
                </a:solidFill>
                <a:latin typeface="Calibri" pitchFamily="34" charset="0"/>
                <a:cs typeface="Calibri" pitchFamily="34" charset="0"/>
              </a:rPr>
            </a:br>
            <a:r>
              <a:rPr lang="pt-BR" sz="2000" b="0" i="0" dirty="0">
                <a:solidFill>
                  <a:schemeClr val="bg2"/>
                </a:solidFill>
                <a:latin typeface="Calibri" pitchFamily="34" charset="0"/>
                <a:cs typeface="Calibri" pitchFamily="34" charset="0"/>
              </a:rPr>
              <a:t>Quando alterada, somente os próximos números serão afetados.</a:t>
            </a:r>
          </a:p>
          <a:p>
            <a:pPr lvl="1" algn="just" eaLnBrk="1" hangingPunct="1">
              <a:lnSpc>
                <a:spcPct val="150000"/>
              </a:lnSpc>
              <a:defRPr/>
            </a:pPr>
            <a:r>
              <a:rPr lang="pt-BR" sz="2000" b="0" i="0" dirty="0">
                <a:solidFill>
                  <a:schemeClr val="bg2"/>
                </a:solidFill>
                <a:latin typeface="Calibri" pitchFamily="34" charset="0"/>
                <a:cs typeface="Calibri" pitchFamily="34" charset="0"/>
              </a:rPr>
              <a:t>A seqüência deve ser re-criada para reiniciar a seqüência com um número diferente.</a:t>
            </a:r>
          </a:p>
          <a:p>
            <a:pPr algn="just" eaLnBrk="1" hangingPunct="1">
              <a:buFont typeface="Wingdings" pitchFamily="2" charset="2"/>
              <a:buNone/>
              <a:defRPr/>
            </a:pPr>
            <a:endParaRPr lang="pt-BR" sz="2000" b="0" i="0" dirty="0">
              <a:solidFill>
                <a:schemeClr val="bg2"/>
              </a:solidFill>
              <a:latin typeface="Calibri" pitchFamily="34" charset="0"/>
              <a:cs typeface="Calibri" pitchFamily="34" charset="0"/>
            </a:endParaRPr>
          </a:p>
          <a:p>
            <a:pPr algn="just" eaLnBrk="1" hangingPunct="1">
              <a:buFont typeface="Wingdings" pitchFamily="2" charset="2"/>
              <a:buNone/>
              <a:defRPr/>
            </a:pPr>
            <a:r>
              <a:rPr lang="pt-BR" sz="2200" i="0" dirty="0">
                <a:solidFill>
                  <a:schemeClr val="bg2"/>
                </a:solidFill>
                <a:latin typeface="Calibri" pitchFamily="34" charset="0"/>
                <a:cs typeface="Calibri" pitchFamily="34" charset="0"/>
              </a:rPr>
              <a:t>Para remover uma </a:t>
            </a:r>
            <a:r>
              <a:rPr lang="pt-BR" sz="2200" i="0" dirty="0" err="1">
                <a:solidFill>
                  <a:schemeClr val="bg2"/>
                </a:solidFill>
                <a:latin typeface="Calibri" pitchFamily="34" charset="0"/>
                <a:cs typeface="Calibri" pitchFamily="34" charset="0"/>
              </a:rPr>
              <a:t>seqüência</a:t>
            </a:r>
            <a:r>
              <a:rPr lang="pt-BR" sz="2200" i="0" dirty="0">
                <a:solidFill>
                  <a:schemeClr val="bg2"/>
                </a:solidFill>
                <a:latin typeface="Calibri" pitchFamily="34" charset="0"/>
                <a:cs typeface="Calibri" pitchFamily="34" charset="0"/>
              </a:rPr>
              <a:t>, use a declaração:</a:t>
            </a:r>
          </a:p>
          <a:p>
            <a:pPr algn="just" eaLnBrk="1" hangingPunct="1">
              <a:buFont typeface="Wingdings" pitchFamily="2" charset="2"/>
              <a:buNone/>
              <a:defRPr/>
            </a:pPr>
            <a:endParaRPr lang="pt-BR" b="0" i="0" dirty="0">
              <a:solidFill>
                <a:schemeClr val="bg2"/>
              </a:solidFill>
            </a:endParaRPr>
          </a:p>
        </p:txBody>
      </p:sp>
      <p:pic>
        <p:nvPicPr>
          <p:cNvPr id="22532" name="Picture 5"/>
          <p:cNvPicPr>
            <a:picLocks noChangeAspect="1" noChangeArrowheads="1"/>
          </p:cNvPicPr>
          <p:nvPr/>
        </p:nvPicPr>
        <p:blipFill>
          <a:blip r:embed="rId3" cstate="print"/>
          <a:srcRect/>
          <a:stretch>
            <a:fillRect/>
          </a:stretch>
        </p:blipFill>
        <p:spPr bwMode="auto">
          <a:xfrm>
            <a:off x="1187450" y="4724400"/>
            <a:ext cx="7019925" cy="717550"/>
          </a:xfrm>
          <a:prstGeom prst="rect">
            <a:avLst/>
          </a:prstGeom>
          <a:noFill/>
          <a:ln w="9525" algn="ctr">
            <a:noFill/>
            <a:miter lim="800000"/>
            <a:headEnd/>
            <a:tailEnd/>
          </a:ln>
        </p:spPr>
      </p:pic>
      <p:sp>
        <p:nvSpPr>
          <p:cNvPr id="5" name="CaixaDeTexto 4"/>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Sequências</a:t>
            </a:r>
          </a:p>
        </p:txBody>
      </p:sp>
    </p:spTree>
    <p:extLst>
      <p:ext uri="{BB962C8B-B14F-4D97-AF65-F5344CB8AC3E}">
        <p14:creationId xmlns:p14="http://schemas.microsoft.com/office/powerpoint/2010/main" val="3537372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Line 2"/>
          <p:cNvSpPr>
            <a:spLocks noChangeShapeType="1"/>
          </p:cNvSpPr>
          <p:nvPr/>
        </p:nvSpPr>
        <p:spPr bwMode="auto">
          <a:xfrm>
            <a:off x="0" y="6092825"/>
            <a:ext cx="9144000" cy="0"/>
          </a:xfrm>
          <a:prstGeom prst="line">
            <a:avLst/>
          </a:prstGeom>
          <a:noFill/>
          <a:ln w="9525">
            <a:solidFill>
              <a:schemeClr val="tx1"/>
            </a:solidFill>
            <a:round/>
            <a:headEnd/>
            <a:tailEnd/>
          </a:ln>
        </p:spPr>
        <p:txBody>
          <a:bodyPr/>
          <a:lstStyle/>
          <a:p>
            <a:endParaRPr lang="en-US"/>
          </a:p>
        </p:txBody>
      </p:sp>
      <p:sp>
        <p:nvSpPr>
          <p:cNvPr id="23555" name="Rectangle 4"/>
          <p:cNvSpPr>
            <a:spLocks noGrp="1" noChangeArrowheads="1"/>
          </p:cNvSpPr>
          <p:nvPr>
            <p:ph type="body" idx="1"/>
          </p:nvPr>
        </p:nvSpPr>
        <p:spPr bwMode="auto">
          <a:xfrm>
            <a:off x="250825" y="765175"/>
            <a:ext cx="8353425" cy="482441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lgn="just" eaLnBrk="1" hangingPunct="1">
              <a:buFont typeface="Wingdings" pitchFamily="2" charset="2"/>
              <a:buNone/>
            </a:pPr>
            <a:r>
              <a:rPr lang="pt-BR" sz="2000" i="0" dirty="0"/>
              <a:t>Exemplo:</a:t>
            </a:r>
          </a:p>
          <a:p>
            <a:pPr algn="just" eaLnBrk="1" hangingPunct="1">
              <a:buFont typeface="Wingdings" pitchFamily="2" charset="2"/>
              <a:buNone/>
            </a:pPr>
            <a:endParaRPr lang="pt-BR" b="0" i="0" dirty="0"/>
          </a:p>
          <a:p>
            <a:pPr eaLnBrk="1" hangingPunct="1">
              <a:buFont typeface="Wingdings" pitchFamily="2" charset="2"/>
              <a:buNone/>
            </a:pPr>
            <a:r>
              <a:rPr lang="pt-BR" sz="2000" i="0" dirty="0">
                <a:latin typeface="Courier New" pitchFamily="49" charset="0"/>
                <a:cs typeface="Courier New" pitchFamily="49" charset="0"/>
              </a:rPr>
              <a:t>CREATE SEQUENCE </a:t>
            </a:r>
            <a:r>
              <a:rPr lang="pt-BR" sz="2000" i="0" dirty="0" err="1">
                <a:latin typeface="Courier New" pitchFamily="49" charset="0"/>
                <a:cs typeface="Courier New" pitchFamily="49" charset="0"/>
              </a:rPr>
              <a:t>sqCargo</a:t>
            </a:r>
            <a:endParaRPr lang="pt-BR" sz="2000" i="0" dirty="0">
              <a:latin typeface="Courier New" pitchFamily="49" charset="0"/>
              <a:cs typeface="Courier New" pitchFamily="49" charset="0"/>
            </a:endParaRPr>
          </a:p>
          <a:p>
            <a:pPr eaLnBrk="1" hangingPunct="1">
              <a:buFont typeface="Wingdings" pitchFamily="2" charset="2"/>
              <a:buNone/>
            </a:pPr>
            <a:r>
              <a:rPr lang="pt-BR" sz="2000" i="0" dirty="0">
                <a:latin typeface="Courier New" pitchFamily="49" charset="0"/>
                <a:cs typeface="Courier New" pitchFamily="49" charset="0"/>
              </a:rPr>
              <a:t>  INCREMENT BY 1</a:t>
            </a:r>
          </a:p>
          <a:p>
            <a:pPr eaLnBrk="1" hangingPunct="1">
              <a:buFont typeface="Wingdings" pitchFamily="2" charset="2"/>
              <a:buNone/>
            </a:pPr>
            <a:r>
              <a:rPr lang="pt-BR" sz="2000" i="0" dirty="0">
                <a:latin typeface="Courier New" pitchFamily="49" charset="0"/>
                <a:cs typeface="Courier New" pitchFamily="49" charset="0"/>
              </a:rPr>
              <a:t>  START WITH 1</a:t>
            </a:r>
          </a:p>
          <a:p>
            <a:pPr eaLnBrk="1" hangingPunct="1">
              <a:buFont typeface="Wingdings" pitchFamily="2" charset="2"/>
              <a:buNone/>
            </a:pPr>
            <a:r>
              <a:rPr lang="pt-BR" sz="2000" i="0" dirty="0">
                <a:latin typeface="Courier New" pitchFamily="49" charset="0"/>
                <a:cs typeface="Courier New" pitchFamily="49" charset="0"/>
              </a:rPr>
              <a:t>  MAXVALUE 99999</a:t>
            </a:r>
          </a:p>
          <a:p>
            <a:pPr eaLnBrk="1" hangingPunct="1">
              <a:buFont typeface="Wingdings" pitchFamily="2" charset="2"/>
              <a:buNone/>
            </a:pPr>
            <a:r>
              <a:rPr lang="pt-BR" sz="2000" i="0" dirty="0">
                <a:latin typeface="Courier New" pitchFamily="49" charset="0"/>
                <a:cs typeface="Courier New" pitchFamily="49" charset="0"/>
              </a:rPr>
              <a:t>  NOCACHE</a:t>
            </a:r>
          </a:p>
          <a:p>
            <a:pPr eaLnBrk="1" hangingPunct="1">
              <a:buFont typeface="Wingdings" pitchFamily="2" charset="2"/>
              <a:buNone/>
            </a:pPr>
            <a:r>
              <a:rPr lang="pt-BR" sz="2000" i="0" dirty="0">
                <a:latin typeface="Courier New" pitchFamily="49" charset="0"/>
                <a:cs typeface="Courier New" pitchFamily="49" charset="0"/>
              </a:rPr>
              <a:t>  NOCYCLE;</a:t>
            </a:r>
          </a:p>
        </p:txBody>
      </p:sp>
      <p:sp>
        <p:nvSpPr>
          <p:cNvPr id="4" name="CaixaDeTexto 3"/>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Sequências</a:t>
            </a:r>
          </a:p>
        </p:txBody>
      </p:sp>
    </p:spTree>
    <p:extLst>
      <p:ext uri="{BB962C8B-B14F-4D97-AF65-F5344CB8AC3E}">
        <p14:creationId xmlns:p14="http://schemas.microsoft.com/office/powerpoint/2010/main" val="645301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Line 2"/>
          <p:cNvSpPr>
            <a:spLocks noChangeShapeType="1"/>
          </p:cNvSpPr>
          <p:nvPr/>
        </p:nvSpPr>
        <p:spPr bwMode="auto">
          <a:xfrm>
            <a:off x="0" y="6092825"/>
            <a:ext cx="9144000" cy="0"/>
          </a:xfrm>
          <a:prstGeom prst="line">
            <a:avLst/>
          </a:prstGeom>
          <a:noFill/>
          <a:ln w="9525">
            <a:solidFill>
              <a:schemeClr val="tx1"/>
            </a:solidFill>
            <a:round/>
            <a:headEnd/>
            <a:tailEnd/>
          </a:ln>
        </p:spPr>
        <p:txBody>
          <a:bodyPr/>
          <a:lstStyle/>
          <a:p>
            <a:endParaRPr lang="en-US"/>
          </a:p>
        </p:txBody>
      </p:sp>
      <p:sp>
        <p:nvSpPr>
          <p:cNvPr id="24579" name="Rectangle 3"/>
          <p:cNvSpPr>
            <a:spLocks noGrp="1" noChangeArrowheads="1"/>
          </p:cNvSpPr>
          <p:nvPr>
            <p:ph type="body" idx="1"/>
          </p:nvPr>
        </p:nvSpPr>
        <p:spPr bwMode="auto">
          <a:xfrm>
            <a:off x="179513" y="908719"/>
            <a:ext cx="8424738" cy="5184105"/>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lgn="just" eaLnBrk="1" hangingPunct="1">
              <a:buFont typeface="Wingdings" pitchFamily="2" charset="2"/>
              <a:buNone/>
            </a:pPr>
            <a:r>
              <a:rPr lang="pt-BR" sz="2000" i="0" dirty="0">
                <a:solidFill>
                  <a:schemeClr val="bg2"/>
                </a:solidFill>
                <a:latin typeface="Calibri" pitchFamily="34" charset="0"/>
                <a:cs typeface="Calibri" pitchFamily="34" charset="0"/>
              </a:rPr>
              <a:t>Verificando a existência de uma </a:t>
            </a:r>
            <a:r>
              <a:rPr lang="pt-BR" sz="2000" i="0" dirty="0" err="1">
                <a:solidFill>
                  <a:schemeClr val="bg2"/>
                </a:solidFill>
                <a:latin typeface="Calibri" pitchFamily="34" charset="0"/>
                <a:cs typeface="Calibri" pitchFamily="34" charset="0"/>
              </a:rPr>
              <a:t>sequence</a:t>
            </a:r>
            <a:r>
              <a:rPr lang="pt-BR" sz="2000" i="0" dirty="0">
                <a:solidFill>
                  <a:schemeClr val="bg2"/>
                </a:solidFill>
                <a:latin typeface="Calibri" pitchFamily="34" charset="0"/>
                <a:cs typeface="Calibri" pitchFamily="34" charset="0"/>
              </a:rPr>
              <a:t> (exemplo)</a:t>
            </a:r>
          </a:p>
          <a:p>
            <a:pPr algn="just" eaLnBrk="1" hangingPunct="1">
              <a:lnSpc>
                <a:spcPct val="150000"/>
              </a:lnSpc>
              <a:buFont typeface="Wingdings" pitchFamily="2" charset="2"/>
              <a:buNone/>
            </a:pPr>
            <a:r>
              <a:rPr lang="pt-BR" sz="1600" i="0" dirty="0">
                <a:latin typeface="Courier New" pitchFamily="49" charset="0"/>
                <a:cs typeface="Courier New" pitchFamily="49" charset="0"/>
              </a:rPr>
              <a:t> 	SELECT SEQUENCE_NAME, INCREMENT_BY, MAX_VALUE, LAST_NUMBER FROM USER_SEQUENCES</a:t>
            </a:r>
            <a:r>
              <a:rPr lang="pt-BR" sz="1800" b="0" i="0" dirty="0">
                <a:latin typeface="Courier New" pitchFamily="49" charset="0"/>
              </a:rPr>
              <a:t>;</a:t>
            </a:r>
          </a:p>
          <a:p>
            <a:pPr algn="just" eaLnBrk="1" hangingPunct="1">
              <a:buFont typeface="Wingdings" pitchFamily="2" charset="2"/>
              <a:buNone/>
            </a:pPr>
            <a:endParaRPr lang="pt-BR" sz="1800" b="0" i="0" dirty="0">
              <a:latin typeface="Courier New" pitchFamily="49" charset="0"/>
            </a:endParaRPr>
          </a:p>
          <a:p>
            <a:pPr algn="just" eaLnBrk="1" hangingPunct="1">
              <a:buFont typeface="Wingdings" pitchFamily="2" charset="2"/>
              <a:buNone/>
            </a:pPr>
            <a:r>
              <a:rPr lang="pt-BR" sz="2000" i="0" dirty="0">
                <a:solidFill>
                  <a:schemeClr val="bg2"/>
                </a:solidFill>
                <a:latin typeface="Calibri" pitchFamily="34" charset="0"/>
                <a:cs typeface="Calibri" pitchFamily="34" charset="0"/>
              </a:rPr>
              <a:t>Usando o NEXTVAL (exemplo) - Retorna o próximo número da sequência</a:t>
            </a:r>
          </a:p>
          <a:p>
            <a:pPr algn="just" eaLnBrk="1" hangingPunct="1">
              <a:lnSpc>
                <a:spcPct val="150000"/>
              </a:lnSpc>
              <a:buFont typeface="Wingdings" pitchFamily="2" charset="2"/>
              <a:buNone/>
            </a:pPr>
            <a:r>
              <a:rPr lang="pt-BR" sz="1600" i="0" dirty="0">
                <a:latin typeface="Courier New" pitchFamily="49" charset="0"/>
              </a:rPr>
              <a:t>	INSERT INTO EX02_CARGO (COD_CARGO, DESC_CARGO) </a:t>
            </a:r>
          </a:p>
          <a:p>
            <a:pPr algn="just" eaLnBrk="1" hangingPunct="1">
              <a:lnSpc>
                <a:spcPct val="150000"/>
              </a:lnSpc>
              <a:buFont typeface="Wingdings" pitchFamily="2" charset="2"/>
              <a:buNone/>
            </a:pPr>
            <a:r>
              <a:rPr lang="pt-BR" sz="1600" i="0" dirty="0">
                <a:latin typeface="Courier New" pitchFamily="49" charset="0"/>
              </a:rPr>
              <a:t>       VALUES (</a:t>
            </a:r>
            <a:r>
              <a:rPr lang="pt-BR" sz="1600" i="0" dirty="0" err="1">
                <a:latin typeface="Courier New" pitchFamily="49" charset="0"/>
              </a:rPr>
              <a:t>sqCargo.NEXTVAL</a:t>
            </a:r>
            <a:r>
              <a:rPr lang="pt-BR" sz="1600" i="0" dirty="0">
                <a:latin typeface="Courier New" pitchFamily="49" charset="0"/>
              </a:rPr>
              <a:t>, 'Desenvolvedor Java Pleno');</a:t>
            </a:r>
          </a:p>
          <a:p>
            <a:pPr algn="just" eaLnBrk="1" hangingPunct="1">
              <a:lnSpc>
                <a:spcPct val="150000"/>
              </a:lnSpc>
              <a:buFont typeface="Wingdings" pitchFamily="2" charset="2"/>
              <a:buNone/>
            </a:pPr>
            <a:endParaRPr lang="pt-BR" sz="1800" b="0" i="0" dirty="0">
              <a:latin typeface="Courier New" pitchFamily="49" charset="0"/>
            </a:endParaRPr>
          </a:p>
          <a:p>
            <a:pPr algn="just" eaLnBrk="1" hangingPunct="1">
              <a:buFont typeface="Wingdings" pitchFamily="2" charset="2"/>
              <a:buNone/>
            </a:pPr>
            <a:r>
              <a:rPr lang="pt-BR" sz="2000" i="0" dirty="0">
                <a:solidFill>
                  <a:schemeClr val="bg2"/>
                </a:solidFill>
                <a:latin typeface="Calibri" pitchFamily="34" charset="0"/>
                <a:cs typeface="Calibri" pitchFamily="34" charset="0"/>
              </a:rPr>
              <a:t>Usando o CURRVAL - Retorna o valor corrente</a:t>
            </a:r>
          </a:p>
          <a:p>
            <a:pPr algn="just" eaLnBrk="1" hangingPunct="1">
              <a:lnSpc>
                <a:spcPct val="150000"/>
              </a:lnSpc>
              <a:buFont typeface="Wingdings" pitchFamily="2" charset="2"/>
              <a:buNone/>
            </a:pPr>
            <a:r>
              <a:rPr lang="pt-BR" sz="1600" i="0" dirty="0">
                <a:latin typeface="Courier New" pitchFamily="49" charset="0"/>
              </a:rPr>
              <a:t>	 SELECT </a:t>
            </a:r>
            <a:r>
              <a:rPr lang="pt-BR" sz="1600" i="0" dirty="0" err="1">
                <a:latin typeface="Courier New" pitchFamily="49" charset="0"/>
              </a:rPr>
              <a:t>sqCargo.CURRVAL</a:t>
            </a:r>
            <a:r>
              <a:rPr lang="pt-BR" sz="1600" i="0" dirty="0">
                <a:latin typeface="Courier New" pitchFamily="49" charset="0"/>
              </a:rPr>
              <a:t> FROM DUAL;</a:t>
            </a:r>
          </a:p>
        </p:txBody>
      </p:sp>
      <p:sp>
        <p:nvSpPr>
          <p:cNvPr id="4" name="CaixaDeTexto 3"/>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Sequências</a:t>
            </a:r>
          </a:p>
        </p:txBody>
      </p:sp>
    </p:spTree>
    <p:extLst>
      <p:ext uri="{BB962C8B-B14F-4D97-AF65-F5344CB8AC3E}">
        <p14:creationId xmlns:p14="http://schemas.microsoft.com/office/powerpoint/2010/main" val="3432711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Line 2"/>
          <p:cNvSpPr>
            <a:spLocks noChangeShapeType="1"/>
          </p:cNvSpPr>
          <p:nvPr/>
        </p:nvSpPr>
        <p:spPr bwMode="auto">
          <a:xfrm>
            <a:off x="0" y="6092825"/>
            <a:ext cx="9144000" cy="0"/>
          </a:xfrm>
          <a:prstGeom prst="line">
            <a:avLst/>
          </a:prstGeom>
          <a:noFill/>
          <a:ln w="9525">
            <a:solidFill>
              <a:schemeClr val="tx1"/>
            </a:solidFill>
            <a:round/>
            <a:headEnd/>
            <a:tailEnd/>
          </a:ln>
        </p:spPr>
        <p:txBody>
          <a:bodyPr/>
          <a:lstStyle/>
          <a:p>
            <a:endParaRPr lang="en-US"/>
          </a:p>
        </p:txBody>
      </p:sp>
      <p:sp>
        <p:nvSpPr>
          <p:cNvPr id="25603" name="Rectangle 4"/>
          <p:cNvSpPr>
            <a:spLocks noGrp="1" noChangeArrowheads="1"/>
          </p:cNvSpPr>
          <p:nvPr>
            <p:ph type="body" idx="1"/>
          </p:nvPr>
        </p:nvSpPr>
        <p:spPr bwMode="auto">
          <a:xfrm>
            <a:off x="251520" y="1124744"/>
            <a:ext cx="8425755" cy="4825206"/>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70000"/>
              </a:lnSpc>
              <a:buFont typeface="Wingdings" pitchFamily="2" charset="2"/>
              <a:buNone/>
            </a:pPr>
            <a:r>
              <a:rPr lang="pt-BR" sz="2200" i="0" dirty="0">
                <a:solidFill>
                  <a:schemeClr val="bg2"/>
                </a:solidFill>
                <a:latin typeface="Calibri" pitchFamily="34" charset="0"/>
                <a:cs typeface="Calibri" pitchFamily="34" charset="0"/>
              </a:rPr>
              <a:t>Outros </a:t>
            </a:r>
            <a:r>
              <a:rPr lang="pt-BR" sz="2200" i="0" dirty="0" err="1">
                <a:solidFill>
                  <a:schemeClr val="bg2"/>
                </a:solidFill>
                <a:latin typeface="Calibri" pitchFamily="34" charset="0"/>
                <a:cs typeface="Calibri" pitchFamily="34" charset="0"/>
              </a:rPr>
              <a:t>BDs</a:t>
            </a:r>
            <a:endParaRPr lang="pt-BR" sz="2200" i="0" dirty="0">
              <a:solidFill>
                <a:schemeClr val="bg2"/>
              </a:solidFill>
              <a:latin typeface="Calibri" pitchFamily="34" charset="0"/>
              <a:cs typeface="Calibri" pitchFamily="34" charset="0"/>
            </a:endParaRPr>
          </a:p>
          <a:p>
            <a:pPr eaLnBrk="1" hangingPunct="1">
              <a:lnSpc>
                <a:spcPct val="70000"/>
              </a:lnSpc>
            </a:pPr>
            <a:endParaRPr lang="pt-BR" sz="1800" i="0" dirty="0">
              <a:solidFill>
                <a:schemeClr val="bg2"/>
              </a:solidFill>
              <a:latin typeface="Calibri" pitchFamily="34" charset="0"/>
              <a:cs typeface="Calibri" pitchFamily="34" charset="0"/>
            </a:endParaRPr>
          </a:p>
          <a:p>
            <a:pPr eaLnBrk="1" hangingPunct="1">
              <a:lnSpc>
                <a:spcPct val="70000"/>
              </a:lnSpc>
              <a:buFont typeface="Wingdings" pitchFamily="2" charset="2"/>
              <a:buNone/>
            </a:pPr>
            <a:r>
              <a:rPr lang="pt-BR" sz="1800" i="0" dirty="0">
                <a:solidFill>
                  <a:schemeClr val="bg2"/>
                </a:solidFill>
                <a:latin typeface="Calibri" pitchFamily="34" charset="0"/>
                <a:cs typeface="Calibri" pitchFamily="34" charset="0"/>
              </a:rPr>
              <a:t>DB2 e </a:t>
            </a:r>
            <a:r>
              <a:rPr lang="pt-BR" sz="1800" i="0" dirty="0" err="1">
                <a:solidFill>
                  <a:schemeClr val="bg2"/>
                </a:solidFill>
                <a:latin typeface="Calibri" pitchFamily="34" charset="0"/>
                <a:cs typeface="Calibri" pitchFamily="34" charset="0"/>
              </a:rPr>
              <a:t>PostGreSQL</a:t>
            </a:r>
            <a:endParaRPr lang="pt-BR" sz="1800" i="0" dirty="0">
              <a:solidFill>
                <a:schemeClr val="bg2"/>
              </a:solidFill>
              <a:latin typeface="Calibri" pitchFamily="34" charset="0"/>
              <a:cs typeface="Calibri" pitchFamily="34" charset="0"/>
            </a:endParaRPr>
          </a:p>
          <a:p>
            <a:pPr eaLnBrk="1" hangingPunct="1">
              <a:lnSpc>
                <a:spcPct val="70000"/>
              </a:lnSpc>
            </a:pPr>
            <a:endParaRPr lang="pt-BR" sz="1400" i="0" dirty="0">
              <a:solidFill>
                <a:schemeClr val="bg2"/>
              </a:solidFill>
              <a:latin typeface="Calibri" pitchFamily="34" charset="0"/>
              <a:cs typeface="Calibri" pitchFamily="34" charset="0"/>
            </a:endParaRPr>
          </a:p>
          <a:p>
            <a:pPr eaLnBrk="1" hangingPunct="1">
              <a:lnSpc>
                <a:spcPct val="70000"/>
              </a:lnSpc>
              <a:buFont typeface="Wingdings" pitchFamily="2" charset="2"/>
              <a:buNone/>
            </a:pPr>
            <a:r>
              <a:rPr lang="pt-BR" sz="1800" b="0" i="0" dirty="0">
                <a:solidFill>
                  <a:schemeClr val="bg2"/>
                </a:solidFill>
                <a:latin typeface="Calibri" pitchFamily="34" charset="0"/>
                <a:cs typeface="Calibri" pitchFamily="34" charset="0"/>
              </a:rPr>
              <a:t>–Utilizam </a:t>
            </a:r>
            <a:r>
              <a:rPr lang="pt-BR" sz="1800" b="0" i="0" dirty="0" err="1">
                <a:solidFill>
                  <a:schemeClr val="bg2"/>
                </a:solidFill>
                <a:latin typeface="Calibri" pitchFamily="34" charset="0"/>
                <a:cs typeface="Calibri" pitchFamily="34" charset="0"/>
              </a:rPr>
              <a:t>Seqüência</a:t>
            </a:r>
            <a:endParaRPr lang="pt-BR" sz="1800" b="0" i="0" dirty="0">
              <a:solidFill>
                <a:schemeClr val="bg2"/>
              </a:solidFill>
              <a:latin typeface="Calibri" pitchFamily="34" charset="0"/>
              <a:cs typeface="Calibri" pitchFamily="34" charset="0"/>
            </a:endParaRPr>
          </a:p>
          <a:p>
            <a:pPr eaLnBrk="1" hangingPunct="1">
              <a:lnSpc>
                <a:spcPct val="70000"/>
              </a:lnSpc>
            </a:pPr>
            <a:endParaRPr lang="pt-BR" sz="1800" b="0" i="0" dirty="0">
              <a:solidFill>
                <a:schemeClr val="bg2"/>
              </a:solidFill>
              <a:latin typeface="Calibri" pitchFamily="34" charset="0"/>
              <a:cs typeface="Calibri" pitchFamily="34" charset="0"/>
            </a:endParaRPr>
          </a:p>
          <a:p>
            <a:pPr eaLnBrk="1" hangingPunct="1">
              <a:lnSpc>
                <a:spcPct val="70000"/>
              </a:lnSpc>
              <a:buFont typeface="Wingdings" pitchFamily="2" charset="2"/>
              <a:buNone/>
            </a:pPr>
            <a:r>
              <a:rPr lang="pt-BR" sz="1800" i="0" dirty="0">
                <a:solidFill>
                  <a:schemeClr val="bg2"/>
                </a:solidFill>
                <a:latin typeface="Calibri" pitchFamily="34" charset="0"/>
                <a:cs typeface="Calibri" pitchFamily="34" charset="0"/>
              </a:rPr>
              <a:t>SQL Server</a:t>
            </a:r>
          </a:p>
          <a:p>
            <a:pPr eaLnBrk="1" hangingPunct="1">
              <a:lnSpc>
                <a:spcPct val="70000"/>
              </a:lnSpc>
            </a:pPr>
            <a:endParaRPr lang="pt-BR" sz="1800" i="0" dirty="0">
              <a:solidFill>
                <a:schemeClr val="bg2"/>
              </a:solidFill>
              <a:latin typeface="Calibri" pitchFamily="34" charset="0"/>
              <a:cs typeface="Calibri" pitchFamily="34" charset="0"/>
            </a:endParaRPr>
          </a:p>
          <a:p>
            <a:pPr eaLnBrk="1" hangingPunct="1">
              <a:lnSpc>
                <a:spcPct val="70000"/>
              </a:lnSpc>
              <a:buFont typeface="Wingdings" pitchFamily="2" charset="2"/>
              <a:buNone/>
            </a:pPr>
            <a:r>
              <a:rPr lang="pt-BR" sz="1800" b="0" i="0" dirty="0">
                <a:solidFill>
                  <a:schemeClr val="bg2"/>
                </a:solidFill>
                <a:latin typeface="Calibri" pitchFamily="34" charset="0"/>
                <a:cs typeface="Calibri" pitchFamily="34" charset="0"/>
              </a:rPr>
              <a:t>–Qualificar coluna com IDENTITY (</a:t>
            </a:r>
            <a:r>
              <a:rPr lang="pt-BR" sz="1800" b="0" i="0" dirty="0" err="1">
                <a:solidFill>
                  <a:schemeClr val="bg2"/>
                </a:solidFill>
                <a:latin typeface="Calibri" pitchFamily="34" charset="0"/>
                <a:cs typeface="Calibri" pitchFamily="34" charset="0"/>
              </a:rPr>
              <a:t>valor_inicial</a:t>
            </a:r>
            <a:r>
              <a:rPr lang="pt-BR" sz="1800" b="0" i="0" dirty="0">
                <a:solidFill>
                  <a:schemeClr val="bg2"/>
                </a:solidFill>
                <a:latin typeface="Calibri" pitchFamily="34" charset="0"/>
                <a:cs typeface="Calibri" pitchFamily="34" charset="0"/>
              </a:rPr>
              <a:t>, incremento)</a:t>
            </a:r>
          </a:p>
          <a:p>
            <a:pPr eaLnBrk="1" hangingPunct="1">
              <a:lnSpc>
                <a:spcPct val="70000"/>
              </a:lnSpc>
            </a:pPr>
            <a:endParaRPr lang="pt-BR" sz="1800" b="0" i="0" dirty="0">
              <a:solidFill>
                <a:schemeClr val="bg2"/>
              </a:solidFill>
              <a:latin typeface="Calibri" pitchFamily="34" charset="0"/>
              <a:cs typeface="Calibri" pitchFamily="34" charset="0"/>
            </a:endParaRPr>
          </a:p>
          <a:p>
            <a:pPr eaLnBrk="1" hangingPunct="1">
              <a:lnSpc>
                <a:spcPct val="70000"/>
              </a:lnSpc>
              <a:buFont typeface="Wingdings" pitchFamily="2" charset="2"/>
              <a:buNone/>
            </a:pPr>
            <a:r>
              <a:rPr lang="pt-BR" sz="1800" b="0" i="0" dirty="0">
                <a:solidFill>
                  <a:schemeClr val="bg2"/>
                </a:solidFill>
                <a:latin typeface="Calibri" pitchFamily="34" charset="0"/>
                <a:cs typeface="Calibri" pitchFamily="34" charset="0"/>
              </a:rPr>
              <a:t>–Está vinculado à coluna</a:t>
            </a:r>
          </a:p>
          <a:p>
            <a:pPr eaLnBrk="1" hangingPunct="1">
              <a:lnSpc>
                <a:spcPct val="70000"/>
              </a:lnSpc>
            </a:pPr>
            <a:endParaRPr lang="pt-BR" sz="1800" b="0" i="0" dirty="0">
              <a:solidFill>
                <a:schemeClr val="bg2"/>
              </a:solidFill>
              <a:latin typeface="Calibri" pitchFamily="34" charset="0"/>
              <a:cs typeface="Calibri" pitchFamily="34" charset="0"/>
            </a:endParaRPr>
          </a:p>
          <a:p>
            <a:pPr eaLnBrk="1" hangingPunct="1">
              <a:lnSpc>
                <a:spcPct val="70000"/>
              </a:lnSpc>
              <a:buFont typeface="Wingdings" pitchFamily="2" charset="2"/>
              <a:buNone/>
            </a:pPr>
            <a:r>
              <a:rPr lang="pt-BR" sz="1800" i="0" dirty="0">
                <a:solidFill>
                  <a:schemeClr val="bg2"/>
                </a:solidFill>
                <a:latin typeface="Calibri" pitchFamily="34" charset="0"/>
                <a:cs typeface="Calibri" pitchFamily="34" charset="0"/>
              </a:rPr>
              <a:t>MySQL</a:t>
            </a:r>
          </a:p>
          <a:p>
            <a:pPr eaLnBrk="1" hangingPunct="1">
              <a:lnSpc>
                <a:spcPct val="70000"/>
              </a:lnSpc>
            </a:pPr>
            <a:endParaRPr lang="pt-BR" sz="1800" i="0" dirty="0">
              <a:solidFill>
                <a:schemeClr val="bg2"/>
              </a:solidFill>
              <a:latin typeface="Calibri" pitchFamily="34" charset="0"/>
              <a:cs typeface="Calibri" pitchFamily="34" charset="0"/>
            </a:endParaRPr>
          </a:p>
          <a:p>
            <a:pPr eaLnBrk="1" hangingPunct="1">
              <a:lnSpc>
                <a:spcPct val="70000"/>
              </a:lnSpc>
              <a:buFont typeface="Wingdings" pitchFamily="2" charset="2"/>
              <a:buNone/>
            </a:pPr>
            <a:r>
              <a:rPr lang="pt-BR" sz="1800" b="0" i="0" dirty="0">
                <a:solidFill>
                  <a:schemeClr val="bg2"/>
                </a:solidFill>
                <a:latin typeface="Calibri" pitchFamily="34" charset="0"/>
                <a:cs typeface="Calibri" pitchFamily="34" charset="0"/>
              </a:rPr>
              <a:t>–Qualificar coluna com AUTO_INCREMENT</a:t>
            </a:r>
          </a:p>
          <a:p>
            <a:pPr eaLnBrk="1" hangingPunct="1">
              <a:lnSpc>
                <a:spcPct val="70000"/>
              </a:lnSpc>
            </a:pPr>
            <a:endParaRPr lang="pt-BR" sz="1800" b="0" i="0" dirty="0">
              <a:solidFill>
                <a:schemeClr val="bg2"/>
              </a:solidFill>
              <a:latin typeface="Calibri" pitchFamily="34" charset="0"/>
              <a:cs typeface="Calibri" pitchFamily="34" charset="0"/>
            </a:endParaRPr>
          </a:p>
          <a:p>
            <a:pPr eaLnBrk="1" hangingPunct="1">
              <a:lnSpc>
                <a:spcPct val="70000"/>
              </a:lnSpc>
              <a:buFont typeface="Wingdings" pitchFamily="2" charset="2"/>
              <a:buNone/>
            </a:pPr>
            <a:r>
              <a:rPr lang="pt-BR" sz="1800" b="0" i="0" dirty="0">
                <a:solidFill>
                  <a:schemeClr val="bg2"/>
                </a:solidFill>
                <a:latin typeface="Calibri" pitchFamily="34" charset="0"/>
                <a:cs typeface="Calibri" pitchFamily="34" charset="0"/>
              </a:rPr>
              <a:t>–Está vinculado à coluna</a:t>
            </a:r>
          </a:p>
          <a:p>
            <a:pPr algn="just" eaLnBrk="1" hangingPunct="1">
              <a:buFont typeface="Wingdings" pitchFamily="2" charset="2"/>
              <a:buNone/>
            </a:pPr>
            <a:endParaRPr lang="pt-BR" sz="1600" i="0" dirty="0">
              <a:solidFill>
                <a:schemeClr val="bg2"/>
              </a:solidFill>
            </a:endParaRPr>
          </a:p>
          <a:p>
            <a:pPr algn="just" eaLnBrk="1" hangingPunct="1">
              <a:buFont typeface="Wingdings" pitchFamily="2" charset="2"/>
              <a:buNone/>
            </a:pPr>
            <a:endParaRPr lang="pt-BR" sz="1400" b="0" i="0" dirty="0">
              <a:solidFill>
                <a:schemeClr val="bg2"/>
              </a:solidFill>
            </a:endParaRPr>
          </a:p>
        </p:txBody>
      </p:sp>
      <p:sp>
        <p:nvSpPr>
          <p:cNvPr id="4" name="CaixaDeTexto 3"/>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Sequências</a:t>
            </a:r>
          </a:p>
        </p:txBody>
      </p:sp>
    </p:spTree>
    <p:extLst>
      <p:ext uri="{BB962C8B-B14F-4D97-AF65-F5344CB8AC3E}">
        <p14:creationId xmlns:p14="http://schemas.microsoft.com/office/powerpoint/2010/main" val="2567295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2"/>
          <p:cNvSpPr>
            <a:spLocks noChangeShapeType="1"/>
          </p:cNvSpPr>
          <p:nvPr/>
        </p:nvSpPr>
        <p:spPr bwMode="auto">
          <a:xfrm>
            <a:off x="0" y="6092825"/>
            <a:ext cx="9144000" cy="0"/>
          </a:xfrm>
          <a:prstGeom prst="line">
            <a:avLst/>
          </a:prstGeom>
          <a:noFill/>
          <a:ln w="9525">
            <a:solidFill>
              <a:schemeClr val="tx1"/>
            </a:solidFill>
            <a:round/>
            <a:headEnd/>
            <a:tailEnd/>
          </a:ln>
        </p:spPr>
        <p:txBody>
          <a:bodyPr/>
          <a:lstStyle/>
          <a:p>
            <a:endParaRPr lang="en-US"/>
          </a:p>
        </p:txBody>
      </p:sp>
      <p:sp>
        <p:nvSpPr>
          <p:cNvPr id="26627" name="Rectangle 4"/>
          <p:cNvSpPr>
            <a:spLocks noGrp="1" noChangeArrowheads="1"/>
          </p:cNvSpPr>
          <p:nvPr>
            <p:ph type="body" idx="1"/>
          </p:nvPr>
        </p:nvSpPr>
        <p:spPr bwMode="auto">
          <a:xfrm>
            <a:off x="323850" y="765175"/>
            <a:ext cx="8353425" cy="482441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lgn="just" eaLnBrk="1" hangingPunct="1">
              <a:buFont typeface="Wingdings" pitchFamily="2" charset="2"/>
              <a:buNone/>
            </a:pPr>
            <a:r>
              <a:rPr lang="pt-BR" sz="2200" i="0" dirty="0">
                <a:solidFill>
                  <a:schemeClr val="bg2"/>
                </a:solidFill>
              </a:rPr>
              <a:t>Resumo</a:t>
            </a:r>
          </a:p>
          <a:p>
            <a:pPr algn="just" eaLnBrk="1" hangingPunct="1">
              <a:buFont typeface="Wingdings" pitchFamily="2" charset="2"/>
              <a:buNone/>
            </a:pPr>
            <a:endParaRPr lang="pt-BR" i="0" dirty="0">
              <a:solidFill>
                <a:schemeClr val="bg2"/>
              </a:solidFill>
            </a:endParaRPr>
          </a:p>
          <a:p>
            <a:pPr eaLnBrk="1" hangingPunct="1">
              <a:lnSpc>
                <a:spcPct val="150000"/>
              </a:lnSpc>
              <a:buFont typeface="Wingdings" pitchFamily="2" charset="2"/>
              <a:buNone/>
            </a:pPr>
            <a:r>
              <a:rPr lang="pt-BR" b="0" i="0" dirty="0">
                <a:solidFill>
                  <a:schemeClr val="bg2"/>
                </a:solidFill>
              </a:rPr>
              <a:t>	</a:t>
            </a:r>
            <a:r>
              <a:rPr lang="pt-BR" sz="2000" i="0" u="sng" dirty="0">
                <a:solidFill>
                  <a:schemeClr val="bg2"/>
                </a:solidFill>
              </a:rPr>
              <a:t>Tabela</a:t>
            </a:r>
            <a:r>
              <a:rPr lang="pt-BR" sz="2000" b="0" i="0" dirty="0">
                <a:solidFill>
                  <a:schemeClr val="bg2"/>
                </a:solidFill>
              </a:rPr>
              <a:t>: unidade básica de armazenamento, composto de linhas </a:t>
            </a:r>
            <a:br>
              <a:rPr lang="pt-BR" sz="2000" b="0" i="0" dirty="0">
                <a:solidFill>
                  <a:schemeClr val="bg2"/>
                </a:solidFill>
              </a:rPr>
            </a:br>
            <a:br>
              <a:rPr lang="pt-BR" sz="2000" b="0" i="0" dirty="0">
                <a:solidFill>
                  <a:schemeClr val="bg2"/>
                </a:solidFill>
              </a:rPr>
            </a:br>
            <a:r>
              <a:rPr lang="pt-BR" sz="2000" i="0" u="sng" dirty="0" err="1">
                <a:solidFill>
                  <a:schemeClr val="bg2"/>
                </a:solidFill>
              </a:rPr>
              <a:t>View</a:t>
            </a:r>
            <a:r>
              <a:rPr lang="pt-BR" sz="2000" b="0" i="0" dirty="0">
                <a:solidFill>
                  <a:schemeClr val="bg2"/>
                </a:solidFill>
              </a:rPr>
              <a:t>: logicamente representa subconjuntos de dados de uma ou mais tabelas</a:t>
            </a:r>
          </a:p>
          <a:p>
            <a:pPr eaLnBrk="1" hangingPunct="1">
              <a:lnSpc>
                <a:spcPct val="150000"/>
              </a:lnSpc>
              <a:buFont typeface="Wingdings" pitchFamily="2" charset="2"/>
              <a:buNone/>
            </a:pPr>
            <a:br>
              <a:rPr lang="pt-BR" sz="2000" b="0" i="0" dirty="0">
                <a:solidFill>
                  <a:schemeClr val="bg2"/>
                </a:solidFill>
              </a:rPr>
            </a:br>
            <a:r>
              <a:rPr lang="pt-BR" sz="2000" i="0" u="sng" dirty="0">
                <a:solidFill>
                  <a:schemeClr val="bg2"/>
                </a:solidFill>
              </a:rPr>
              <a:t>Sequência</a:t>
            </a:r>
            <a:r>
              <a:rPr lang="pt-BR" sz="2000" b="0" i="0" dirty="0">
                <a:solidFill>
                  <a:schemeClr val="bg2"/>
                </a:solidFill>
              </a:rPr>
              <a:t>: gera valores numéricos </a:t>
            </a:r>
            <a:br>
              <a:rPr lang="pt-BR" sz="2000" b="0" i="0" dirty="0">
                <a:solidFill>
                  <a:schemeClr val="bg2"/>
                </a:solidFill>
              </a:rPr>
            </a:br>
            <a:br>
              <a:rPr lang="pt-BR" sz="2000" b="0" i="0" dirty="0">
                <a:solidFill>
                  <a:schemeClr val="bg2"/>
                </a:solidFill>
              </a:rPr>
            </a:br>
            <a:r>
              <a:rPr lang="pt-BR" sz="2000" i="0" u="sng" dirty="0">
                <a:solidFill>
                  <a:schemeClr val="bg2"/>
                </a:solidFill>
              </a:rPr>
              <a:t>Índice</a:t>
            </a:r>
            <a:r>
              <a:rPr lang="pt-BR" sz="2000" b="0" i="0" dirty="0">
                <a:solidFill>
                  <a:schemeClr val="bg2"/>
                </a:solidFill>
              </a:rPr>
              <a:t>: melhora o desempenho de algumas consultas </a:t>
            </a:r>
            <a:br>
              <a:rPr lang="pt-BR" sz="2000" b="0" i="0" dirty="0">
                <a:solidFill>
                  <a:schemeClr val="bg2"/>
                </a:solidFill>
              </a:rPr>
            </a:br>
            <a:br>
              <a:rPr lang="pt-BR" sz="2000" b="0" i="0" dirty="0">
                <a:solidFill>
                  <a:schemeClr val="bg2"/>
                </a:solidFill>
              </a:rPr>
            </a:br>
            <a:endParaRPr lang="pt-BR" sz="2000" b="0" i="0" dirty="0">
              <a:solidFill>
                <a:schemeClr val="bg2"/>
              </a:solidFill>
            </a:endParaRPr>
          </a:p>
        </p:txBody>
      </p:sp>
      <p:sp>
        <p:nvSpPr>
          <p:cNvPr id="4" name="CaixaDeTexto 3"/>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Sequências</a:t>
            </a:r>
          </a:p>
        </p:txBody>
      </p:sp>
    </p:spTree>
    <p:extLst>
      <p:ext uri="{BB962C8B-B14F-4D97-AF65-F5344CB8AC3E}">
        <p14:creationId xmlns:p14="http://schemas.microsoft.com/office/powerpoint/2010/main" val="2320658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Line 2"/>
          <p:cNvSpPr>
            <a:spLocks noChangeShapeType="1"/>
          </p:cNvSpPr>
          <p:nvPr/>
        </p:nvSpPr>
        <p:spPr bwMode="auto">
          <a:xfrm>
            <a:off x="0" y="6092825"/>
            <a:ext cx="9144000" cy="0"/>
          </a:xfrm>
          <a:prstGeom prst="line">
            <a:avLst/>
          </a:prstGeom>
          <a:noFill/>
          <a:ln w="9525">
            <a:solidFill>
              <a:schemeClr val="tx1"/>
            </a:solidFill>
            <a:round/>
            <a:headEnd/>
            <a:tailEnd/>
          </a:ln>
        </p:spPr>
        <p:txBody>
          <a:bodyPr/>
          <a:lstStyle/>
          <a:p>
            <a:endParaRPr lang="en-US"/>
          </a:p>
        </p:txBody>
      </p:sp>
      <p:sp>
        <p:nvSpPr>
          <p:cNvPr id="27651" name="Rectangle 3"/>
          <p:cNvSpPr>
            <a:spLocks noGrp="1" noChangeArrowheads="1"/>
          </p:cNvSpPr>
          <p:nvPr>
            <p:ph type="body" idx="1"/>
          </p:nvPr>
        </p:nvSpPr>
        <p:spPr bwMode="auto">
          <a:xfrm>
            <a:off x="323850" y="765175"/>
            <a:ext cx="8353425" cy="482441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lgn="just" eaLnBrk="1" hangingPunct="1">
              <a:lnSpc>
                <a:spcPct val="150000"/>
              </a:lnSpc>
              <a:buFont typeface="Wingdings" pitchFamily="2" charset="2"/>
              <a:buNone/>
            </a:pPr>
            <a:r>
              <a:rPr lang="pt-BR" i="0" dirty="0">
                <a:solidFill>
                  <a:schemeClr val="bg2"/>
                </a:solidFill>
                <a:latin typeface="Calibri" pitchFamily="34" charset="0"/>
                <a:cs typeface="Calibri" pitchFamily="34" charset="0"/>
              </a:rPr>
              <a:t>Trigger (gatilhos)</a:t>
            </a:r>
          </a:p>
          <a:p>
            <a:pPr algn="just" eaLnBrk="1" hangingPunct="1">
              <a:lnSpc>
                <a:spcPct val="150000"/>
              </a:lnSpc>
              <a:buFont typeface="Wingdings" pitchFamily="2" charset="2"/>
              <a:buNone/>
            </a:pPr>
            <a:r>
              <a:rPr lang="pt-BR" sz="2800" i="0" dirty="0">
                <a:solidFill>
                  <a:schemeClr val="bg2"/>
                </a:solidFill>
                <a:latin typeface="Calibri" pitchFamily="34" charset="0"/>
                <a:cs typeface="Calibri" pitchFamily="34" charset="0"/>
              </a:rPr>
              <a:t>	</a:t>
            </a:r>
            <a:r>
              <a:rPr lang="pt-BR" sz="2000" b="0" i="0" dirty="0">
                <a:solidFill>
                  <a:schemeClr val="bg2"/>
                </a:solidFill>
                <a:latin typeface="Calibri" pitchFamily="34" charset="0"/>
                <a:cs typeface="Calibri" pitchFamily="34" charset="0"/>
              </a:rPr>
              <a:t>São procedimentos que são executados (disparados) implicitamente quando uma tabela é modificada.</a:t>
            </a:r>
          </a:p>
          <a:p>
            <a:pPr algn="just" eaLnBrk="1" hangingPunct="1">
              <a:lnSpc>
                <a:spcPct val="150000"/>
              </a:lnSpc>
              <a:buFont typeface="Wingdings" pitchFamily="2" charset="2"/>
              <a:buNone/>
            </a:pPr>
            <a:r>
              <a:rPr lang="pt-BR" sz="2000" b="0" i="0" dirty="0">
                <a:solidFill>
                  <a:schemeClr val="bg2"/>
                </a:solidFill>
                <a:latin typeface="Calibri" pitchFamily="34" charset="0"/>
                <a:cs typeface="Calibri" pitchFamily="34" charset="0"/>
              </a:rPr>
              <a:t>	As instruções: INSERT, UPDATE E DELETE acionam uma trigger.</a:t>
            </a:r>
          </a:p>
          <a:p>
            <a:pPr algn="just" eaLnBrk="1" hangingPunct="1">
              <a:lnSpc>
                <a:spcPct val="150000"/>
              </a:lnSpc>
              <a:buFont typeface="Wingdings" pitchFamily="2" charset="2"/>
              <a:buNone/>
            </a:pPr>
            <a:r>
              <a:rPr lang="pt-BR" sz="2000" b="0" i="0" dirty="0">
                <a:solidFill>
                  <a:schemeClr val="bg2"/>
                </a:solidFill>
                <a:latin typeface="Calibri" pitchFamily="34" charset="0"/>
                <a:cs typeface="Calibri" pitchFamily="34" charset="0"/>
              </a:rPr>
              <a:t>	Para que uma </a:t>
            </a:r>
            <a:r>
              <a:rPr lang="pt-BR" sz="2000" b="0" i="0" dirty="0" err="1">
                <a:solidFill>
                  <a:schemeClr val="bg2"/>
                </a:solidFill>
                <a:latin typeface="Calibri" pitchFamily="34" charset="0"/>
                <a:cs typeface="Calibri" pitchFamily="34" charset="0"/>
              </a:rPr>
              <a:t>seqüência</a:t>
            </a:r>
            <a:r>
              <a:rPr lang="pt-BR" sz="2000" b="0" i="0" dirty="0">
                <a:solidFill>
                  <a:schemeClr val="bg2"/>
                </a:solidFill>
                <a:latin typeface="Calibri" pitchFamily="34" charset="0"/>
                <a:cs typeface="Calibri" pitchFamily="34" charset="0"/>
              </a:rPr>
              <a:t> seja implementada é necessário gerar uma trigger, conforme veremos a seguir.</a:t>
            </a:r>
          </a:p>
          <a:p>
            <a:pPr algn="just" eaLnBrk="1" hangingPunct="1">
              <a:lnSpc>
                <a:spcPct val="150000"/>
              </a:lnSpc>
              <a:buFont typeface="Wingdings" pitchFamily="2" charset="2"/>
              <a:buNone/>
            </a:pPr>
            <a:r>
              <a:rPr lang="pt-BR" sz="2000" b="0" i="0" dirty="0">
                <a:solidFill>
                  <a:schemeClr val="bg2"/>
                </a:solidFill>
                <a:latin typeface="Calibri" pitchFamily="34" charset="0"/>
                <a:cs typeface="Calibri" pitchFamily="34" charset="0"/>
              </a:rPr>
              <a:t>	Trigger será visto em detalhes no próximo ano na continuidade da unidade curricular Banco de Dados.</a:t>
            </a:r>
          </a:p>
        </p:txBody>
      </p:sp>
      <p:sp>
        <p:nvSpPr>
          <p:cNvPr id="4" name="CaixaDeTexto 3"/>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Trigger</a:t>
            </a:r>
          </a:p>
        </p:txBody>
      </p:sp>
    </p:spTree>
    <p:extLst>
      <p:ext uri="{BB962C8B-B14F-4D97-AF65-F5344CB8AC3E}">
        <p14:creationId xmlns:p14="http://schemas.microsoft.com/office/powerpoint/2010/main" val="3801420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Line 2"/>
          <p:cNvSpPr>
            <a:spLocks noChangeShapeType="1"/>
          </p:cNvSpPr>
          <p:nvPr/>
        </p:nvSpPr>
        <p:spPr bwMode="auto">
          <a:xfrm>
            <a:off x="0" y="6092825"/>
            <a:ext cx="9144000" cy="0"/>
          </a:xfrm>
          <a:prstGeom prst="line">
            <a:avLst/>
          </a:prstGeom>
          <a:noFill/>
          <a:ln w="9525">
            <a:solidFill>
              <a:schemeClr val="tx1"/>
            </a:solidFill>
            <a:round/>
            <a:headEnd/>
            <a:tailEnd/>
          </a:ln>
        </p:spPr>
        <p:txBody>
          <a:bodyPr/>
          <a:lstStyle/>
          <a:p>
            <a:endParaRPr lang="en-US"/>
          </a:p>
        </p:txBody>
      </p:sp>
      <p:sp>
        <p:nvSpPr>
          <p:cNvPr id="28675" name="Rectangle 4"/>
          <p:cNvSpPr>
            <a:spLocks noGrp="1" noChangeArrowheads="1"/>
          </p:cNvSpPr>
          <p:nvPr>
            <p:ph type="body" idx="1"/>
          </p:nvPr>
        </p:nvSpPr>
        <p:spPr bwMode="auto">
          <a:xfrm>
            <a:off x="323850" y="765175"/>
            <a:ext cx="8353425" cy="482441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lgn="just" eaLnBrk="1" hangingPunct="1">
              <a:buFont typeface="Wingdings" pitchFamily="2" charset="2"/>
              <a:buNone/>
            </a:pPr>
            <a:r>
              <a:rPr lang="pt-BR" i="0" dirty="0">
                <a:solidFill>
                  <a:schemeClr val="bg2"/>
                </a:solidFill>
                <a:latin typeface="Calibri" pitchFamily="34" charset="0"/>
                <a:cs typeface="Calibri" pitchFamily="34" charset="0"/>
              </a:rPr>
              <a:t>SQL </a:t>
            </a:r>
            <a:r>
              <a:rPr lang="pt-BR" i="0" dirty="0" err="1">
                <a:solidFill>
                  <a:schemeClr val="bg2"/>
                </a:solidFill>
                <a:latin typeface="Calibri" pitchFamily="34" charset="0"/>
                <a:cs typeface="Calibri" pitchFamily="34" charset="0"/>
              </a:rPr>
              <a:t>Developer</a:t>
            </a:r>
            <a:r>
              <a:rPr lang="pt-BR" i="0" dirty="0">
                <a:solidFill>
                  <a:schemeClr val="bg2"/>
                </a:solidFill>
                <a:latin typeface="Calibri" pitchFamily="34" charset="0"/>
                <a:cs typeface="Calibri" pitchFamily="34" charset="0"/>
              </a:rPr>
              <a:t> (</a:t>
            </a:r>
            <a:r>
              <a:rPr lang="pt-BR" i="0" dirty="0" err="1">
                <a:solidFill>
                  <a:schemeClr val="bg2"/>
                </a:solidFill>
                <a:latin typeface="Calibri" pitchFamily="34" charset="0"/>
                <a:cs typeface="Calibri" pitchFamily="34" charset="0"/>
              </a:rPr>
              <a:t>Seqüências</a:t>
            </a:r>
            <a:r>
              <a:rPr lang="pt-BR" i="0" dirty="0">
                <a:solidFill>
                  <a:schemeClr val="bg2"/>
                </a:solidFill>
                <a:latin typeface="Calibri" pitchFamily="34" charset="0"/>
                <a:cs typeface="Calibri" pitchFamily="34" charset="0"/>
              </a:rPr>
              <a:t>)</a:t>
            </a:r>
          </a:p>
          <a:p>
            <a:pPr algn="just" eaLnBrk="1" hangingPunct="1">
              <a:buFont typeface="Wingdings" pitchFamily="2" charset="2"/>
              <a:buNone/>
            </a:pPr>
            <a:endParaRPr lang="pt-BR" i="0" dirty="0">
              <a:solidFill>
                <a:schemeClr val="bg2"/>
              </a:solidFill>
            </a:endParaRPr>
          </a:p>
        </p:txBody>
      </p:sp>
      <p:sp>
        <p:nvSpPr>
          <p:cNvPr id="28676" name="Text Box 6"/>
          <p:cNvSpPr txBox="1">
            <a:spLocks noChangeArrowheads="1"/>
          </p:cNvSpPr>
          <p:nvPr/>
        </p:nvSpPr>
        <p:spPr bwMode="auto">
          <a:xfrm>
            <a:off x="179388" y="3141663"/>
            <a:ext cx="2271712" cy="1077912"/>
          </a:xfrm>
          <a:prstGeom prst="rect">
            <a:avLst/>
          </a:prstGeom>
          <a:noFill/>
          <a:ln w="9525">
            <a:noFill/>
            <a:miter lim="800000"/>
            <a:headEnd/>
            <a:tailEnd/>
          </a:ln>
        </p:spPr>
        <p:txBody>
          <a:bodyPr wrap="none">
            <a:spAutoFit/>
          </a:bodyPr>
          <a:lstStyle/>
          <a:p>
            <a:pPr>
              <a:lnSpc>
                <a:spcPct val="100000"/>
              </a:lnSpc>
              <a:spcBef>
                <a:spcPct val="0"/>
              </a:spcBef>
              <a:buClrTx/>
              <a:buFontTx/>
              <a:buNone/>
            </a:pPr>
            <a:r>
              <a:rPr lang="pt-BR" sz="1600" b="1" i="0">
                <a:solidFill>
                  <a:schemeClr val="bg2"/>
                </a:solidFill>
                <a:latin typeface="Calibri" pitchFamily="34" charset="0"/>
                <a:cs typeface="Calibri" pitchFamily="34" charset="0"/>
              </a:rPr>
              <a:t>Digite a sequência</a:t>
            </a:r>
          </a:p>
          <a:p>
            <a:pPr>
              <a:lnSpc>
                <a:spcPct val="100000"/>
              </a:lnSpc>
              <a:spcBef>
                <a:spcPct val="0"/>
              </a:spcBef>
              <a:buClrTx/>
              <a:buFontTx/>
              <a:buNone/>
            </a:pPr>
            <a:r>
              <a:rPr lang="pt-BR" sz="1600" b="1" i="0">
                <a:solidFill>
                  <a:schemeClr val="bg2"/>
                </a:solidFill>
                <a:latin typeface="Calibri" pitchFamily="34" charset="0"/>
                <a:cs typeface="Calibri" pitchFamily="34" charset="0"/>
              </a:rPr>
              <a:t>e depois clique no botão</a:t>
            </a:r>
          </a:p>
          <a:p>
            <a:pPr>
              <a:lnSpc>
                <a:spcPct val="100000"/>
              </a:lnSpc>
              <a:spcBef>
                <a:spcPct val="0"/>
              </a:spcBef>
              <a:buClrTx/>
              <a:buFontTx/>
              <a:buNone/>
            </a:pPr>
            <a:r>
              <a:rPr lang="pt-BR" sz="1600" b="1" i="0">
                <a:solidFill>
                  <a:schemeClr val="bg2"/>
                </a:solidFill>
                <a:latin typeface="Calibri" pitchFamily="34" charset="0"/>
                <a:cs typeface="Calibri" pitchFamily="34" charset="0"/>
              </a:rPr>
              <a:t>Executar Script</a:t>
            </a:r>
          </a:p>
          <a:p>
            <a:pPr>
              <a:lnSpc>
                <a:spcPct val="100000"/>
              </a:lnSpc>
              <a:spcBef>
                <a:spcPct val="0"/>
              </a:spcBef>
              <a:buClrTx/>
              <a:buFontTx/>
              <a:buNone/>
            </a:pPr>
            <a:endParaRPr lang="pt-BR" sz="1600" b="1" i="0">
              <a:solidFill>
                <a:schemeClr val="bg2"/>
              </a:solidFill>
              <a:latin typeface="Arial" charset="0"/>
            </a:endParaRPr>
          </a:p>
        </p:txBody>
      </p:sp>
      <p:pic>
        <p:nvPicPr>
          <p:cNvPr id="28677" name="Picture 7"/>
          <p:cNvPicPr>
            <a:picLocks noChangeAspect="1" noChangeArrowheads="1"/>
          </p:cNvPicPr>
          <p:nvPr/>
        </p:nvPicPr>
        <p:blipFill>
          <a:blip r:embed="rId3" cstate="print"/>
          <a:srcRect/>
          <a:stretch>
            <a:fillRect/>
          </a:stretch>
        </p:blipFill>
        <p:spPr bwMode="auto">
          <a:xfrm>
            <a:off x="3203575" y="1268413"/>
            <a:ext cx="4681538" cy="4503737"/>
          </a:xfrm>
          <a:prstGeom prst="rect">
            <a:avLst/>
          </a:prstGeom>
          <a:noFill/>
          <a:ln w="9525" algn="ctr">
            <a:noFill/>
            <a:miter lim="800000"/>
            <a:headEnd/>
            <a:tailEnd/>
          </a:ln>
        </p:spPr>
      </p:pic>
      <p:sp>
        <p:nvSpPr>
          <p:cNvPr id="28678" name="Line 7"/>
          <p:cNvSpPr>
            <a:spLocks noChangeShapeType="1"/>
          </p:cNvSpPr>
          <p:nvPr/>
        </p:nvSpPr>
        <p:spPr bwMode="auto">
          <a:xfrm flipV="1">
            <a:off x="1403350" y="2060575"/>
            <a:ext cx="2232025" cy="1152525"/>
          </a:xfrm>
          <a:prstGeom prst="line">
            <a:avLst/>
          </a:prstGeom>
          <a:noFill/>
          <a:ln w="9525">
            <a:solidFill>
              <a:schemeClr val="bg2"/>
            </a:solidFill>
            <a:round/>
            <a:headEnd/>
            <a:tailEnd type="triangle" w="med" len="med"/>
          </a:ln>
        </p:spPr>
        <p:txBody>
          <a:bodyPr/>
          <a:lstStyle/>
          <a:p>
            <a:endParaRPr lang="en-US"/>
          </a:p>
        </p:txBody>
      </p:sp>
      <p:sp>
        <p:nvSpPr>
          <p:cNvPr id="7" name="CaixaDeTexto 6"/>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Trigger</a:t>
            </a:r>
          </a:p>
        </p:txBody>
      </p:sp>
    </p:spTree>
    <p:extLst>
      <p:ext uri="{BB962C8B-B14F-4D97-AF65-F5344CB8AC3E}">
        <p14:creationId xmlns:p14="http://schemas.microsoft.com/office/powerpoint/2010/main" val="1204456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Line 2"/>
          <p:cNvSpPr>
            <a:spLocks noChangeShapeType="1"/>
          </p:cNvSpPr>
          <p:nvPr/>
        </p:nvSpPr>
        <p:spPr bwMode="auto">
          <a:xfrm>
            <a:off x="0" y="6092825"/>
            <a:ext cx="9144000" cy="0"/>
          </a:xfrm>
          <a:prstGeom prst="line">
            <a:avLst/>
          </a:prstGeom>
          <a:noFill/>
          <a:ln w="9525">
            <a:solidFill>
              <a:schemeClr val="tx1"/>
            </a:solidFill>
            <a:round/>
            <a:headEnd/>
            <a:tailEnd/>
          </a:ln>
        </p:spPr>
        <p:txBody>
          <a:bodyPr/>
          <a:lstStyle/>
          <a:p>
            <a:endParaRPr lang="en-US"/>
          </a:p>
        </p:txBody>
      </p:sp>
      <p:sp>
        <p:nvSpPr>
          <p:cNvPr id="29699" name="Rectangle 4"/>
          <p:cNvSpPr>
            <a:spLocks noGrp="1" noChangeArrowheads="1"/>
          </p:cNvSpPr>
          <p:nvPr>
            <p:ph type="body" idx="1"/>
          </p:nvPr>
        </p:nvSpPr>
        <p:spPr bwMode="auto">
          <a:xfrm>
            <a:off x="323850" y="765175"/>
            <a:ext cx="8353425" cy="482441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lgn="just" eaLnBrk="1" hangingPunct="1">
              <a:buFont typeface="Wingdings" pitchFamily="2" charset="2"/>
              <a:buNone/>
            </a:pPr>
            <a:r>
              <a:rPr lang="pt-BR" i="0">
                <a:solidFill>
                  <a:schemeClr val="bg2"/>
                </a:solidFill>
                <a:latin typeface="Calibri" pitchFamily="34" charset="0"/>
                <a:cs typeface="Calibri" pitchFamily="34" charset="0"/>
              </a:rPr>
              <a:t>SQL Developer</a:t>
            </a:r>
          </a:p>
          <a:p>
            <a:pPr algn="just" eaLnBrk="1" hangingPunct="1">
              <a:buFont typeface="Wingdings" pitchFamily="2" charset="2"/>
              <a:buNone/>
            </a:pPr>
            <a:endParaRPr lang="pt-BR" sz="2800" i="0">
              <a:solidFill>
                <a:schemeClr val="bg2"/>
              </a:solidFill>
            </a:endParaRPr>
          </a:p>
          <a:p>
            <a:pPr algn="just" eaLnBrk="1" hangingPunct="1">
              <a:buFont typeface="Wingdings" pitchFamily="2" charset="2"/>
              <a:buNone/>
            </a:pPr>
            <a:endParaRPr lang="pt-BR" b="0" i="0">
              <a:solidFill>
                <a:schemeClr val="bg2"/>
              </a:solidFill>
            </a:endParaRPr>
          </a:p>
        </p:txBody>
      </p:sp>
      <p:sp>
        <p:nvSpPr>
          <p:cNvPr id="29700" name="Text Box 6"/>
          <p:cNvSpPr txBox="1">
            <a:spLocks noChangeArrowheads="1"/>
          </p:cNvSpPr>
          <p:nvPr/>
        </p:nvSpPr>
        <p:spPr bwMode="auto">
          <a:xfrm>
            <a:off x="476250" y="4095750"/>
            <a:ext cx="2487613" cy="1570038"/>
          </a:xfrm>
          <a:prstGeom prst="rect">
            <a:avLst/>
          </a:prstGeom>
          <a:noFill/>
          <a:ln w="9525">
            <a:noFill/>
            <a:miter lim="800000"/>
            <a:headEnd/>
            <a:tailEnd/>
          </a:ln>
        </p:spPr>
        <p:txBody>
          <a:bodyPr wrap="none">
            <a:spAutoFit/>
          </a:bodyPr>
          <a:lstStyle/>
          <a:p>
            <a:pPr>
              <a:lnSpc>
                <a:spcPct val="100000"/>
              </a:lnSpc>
              <a:spcBef>
                <a:spcPct val="0"/>
              </a:spcBef>
              <a:buClrTx/>
              <a:buFontTx/>
              <a:buNone/>
            </a:pPr>
            <a:r>
              <a:rPr lang="pt-BR" sz="1600" b="1" i="0">
                <a:solidFill>
                  <a:schemeClr val="bg2"/>
                </a:solidFill>
                <a:latin typeface="Calibri" pitchFamily="34" charset="0"/>
                <a:cs typeface="Calibri" pitchFamily="34" charset="0"/>
              </a:rPr>
              <a:t>Selecione a tabela</a:t>
            </a:r>
          </a:p>
          <a:p>
            <a:pPr>
              <a:lnSpc>
                <a:spcPct val="100000"/>
              </a:lnSpc>
              <a:spcBef>
                <a:spcPct val="0"/>
              </a:spcBef>
              <a:buClrTx/>
              <a:buFontTx/>
              <a:buNone/>
            </a:pPr>
            <a:endParaRPr lang="pt-BR" sz="1600" b="1" i="0">
              <a:solidFill>
                <a:schemeClr val="bg2"/>
              </a:solidFill>
              <a:latin typeface="Calibri" pitchFamily="34" charset="0"/>
              <a:cs typeface="Calibri" pitchFamily="34" charset="0"/>
            </a:endParaRPr>
          </a:p>
          <a:p>
            <a:pPr>
              <a:lnSpc>
                <a:spcPct val="100000"/>
              </a:lnSpc>
              <a:spcBef>
                <a:spcPct val="0"/>
              </a:spcBef>
              <a:buClrTx/>
              <a:buFontTx/>
              <a:buNone/>
            </a:pPr>
            <a:r>
              <a:rPr lang="pt-BR" sz="1600" b="1" i="0">
                <a:solidFill>
                  <a:schemeClr val="bg2"/>
                </a:solidFill>
                <a:latin typeface="Calibri" pitchFamily="34" charset="0"/>
                <a:cs typeface="Calibri" pitchFamily="34" charset="0"/>
              </a:rPr>
              <a:t>Clique com o botão direito </a:t>
            </a:r>
          </a:p>
          <a:p>
            <a:pPr>
              <a:lnSpc>
                <a:spcPct val="100000"/>
              </a:lnSpc>
              <a:spcBef>
                <a:spcPct val="0"/>
              </a:spcBef>
              <a:buClrTx/>
              <a:buFontTx/>
              <a:buNone/>
            </a:pPr>
            <a:r>
              <a:rPr lang="pt-BR" sz="1600" b="1" i="0">
                <a:solidFill>
                  <a:schemeClr val="bg2"/>
                </a:solidFill>
                <a:latin typeface="Calibri" pitchFamily="34" charset="0"/>
                <a:cs typeface="Calibri" pitchFamily="34" charset="0"/>
              </a:rPr>
              <a:t>Selecione trigger e após</a:t>
            </a:r>
          </a:p>
          <a:p>
            <a:pPr>
              <a:lnSpc>
                <a:spcPct val="100000"/>
              </a:lnSpc>
              <a:spcBef>
                <a:spcPct val="0"/>
              </a:spcBef>
              <a:buClrTx/>
              <a:buFontTx/>
              <a:buNone/>
            </a:pPr>
            <a:r>
              <a:rPr lang="pt-BR" sz="1600" b="1" i="0">
                <a:solidFill>
                  <a:schemeClr val="bg2"/>
                </a:solidFill>
                <a:latin typeface="Calibri" pitchFamily="34" charset="0"/>
                <a:cs typeface="Calibri" pitchFamily="34" charset="0"/>
              </a:rPr>
              <a:t>Criar (PK Sequência)</a:t>
            </a:r>
          </a:p>
          <a:p>
            <a:pPr>
              <a:lnSpc>
                <a:spcPct val="100000"/>
              </a:lnSpc>
              <a:spcBef>
                <a:spcPct val="0"/>
              </a:spcBef>
              <a:buClrTx/>
              <a:buFontTx/>
              <a:buNone/>
            </a:pPr>
            <a:endParaRPr lang="pt-BR" sz="1600" b="1" i="0">
              <a:solidFill>
                <a:schemeClr val="bg2"/>
              </a:solidFill>
              <a:latin typeface="Arial" charset="0"/>
            </a:endParaRPr>
          </a:p>
        </p:txBody>
      </p:sp>
      <p:pic>
        <p:nvPicPr>
          <p:cNvPr id="29701" name="Picture 8"/>
          <p:cNvPicPr>
            <a:picLocks noChangeAspect="1" noChangeArrowheads="1"/>
          </p:cNvPicPr>
          <p:nvPr/>
        </p:nvPicPr>
        <p:blipFill>
          <a:blip r:embed="rId3" cstate="print"/>
          <a:srcRect/>
          <a:stretch>
            <a:fillRect/>
          </a:stretch>
        </p:blipFill>
        <p:spPr bwMode="auto">
          <a:xfrm>
            <a:off x="3635375" y="1050925"/>
            <a:ext cx="5129213" cy="3890963"/>
          </a:xfrm>
          <a:prstGeom prst="rect">
            <a:avLst/>
          </a:prstGeom>
          <a:noFill/>
          <a:ln w="9525" algn="ctr">
            <a:noFill/>
            <a:miter lim="800000"/>
            <a:headEnd/>
            <a:tailEnd/>
          </a:ln>
        </p:spPr>
      </p:pic>
      <p:sp>
        <p:nvSpPr>
          <p:cNvPr id="29702" name="Line 7"/>
          <p:cNvSpPr>
            <a:spLocks noChangeShapeType="1"/>
          </p:cNvSpPr>
          <p:nvPr/>
        </p:nvSpPr>
        <p:spPr bwMode="auto">
          <a:xfrm flipV="1">
            <a:off x="1835150" y="3429000"/>
            <a:ext cx="3241675" cy="1223963"/>
          </a:xfrm>
          <a:prstGeom prst="line">
            <a:avLst/>
          </a:prstGeom>
          <a:noFill/>
          <a:ln w="9525">
            <a:solidFill>
              <a:schemeClr val="bg2"/>
            </a:solidFill>
            <a:round/>
            <a:headEnd/>
            <a:tailEnd type="triangle" w="med" len="med"/>
          </a:ln>
        </p:spPr>
        <p:txBody>
          <a:bodyPr/>
          <a:lstStyle/>
          <a:p>
            <a:endParaRPr lang="en-US"/>
          </a:p>
        </p:txBody>
      </p:sp>
      <p:sp>
        <p:nvSpPr>
          <p:cNvPr id="7" name="CaixaDeTexto 6"/>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Trigger</a:t>
            </a:r>
          </a:p>
        </p:txBody>
      </p:sp>
    </p:spTree>
    <p:extLst>
      <p:ext uri="{BB962C8B-B14F-4D97-AF65-F5344CB8AC3E}">
        <p14:creationId xmlns:p14="http://schemas.microsoft.com/office/powerpoint/2010/main" val="2888178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Line 2"/>
          <p:cNvSpPr>
            <a:spLocks noChangeShapeType="1"/>
          </p:cNvSpPr>
          <p:nvPr/>
        </p:nvSpPr>
        <p:spPr bwMode="auto">
          <a:xfrm>
            <a:off x="0" y="6092825"/>
            <a:ext cx="9144000" cy="0"/>
          </a:xfrm>
          <a:prstGeom prst="line">
            <a:avLst/>
          </a:prstGeom>
          <a:noFill/>
          <a:ln w="9525">
            <a:solidFill>
              <a:schemeClr val="tx1"/>
            </a:solidFill>
            <a:round/>
            <a:headEnd/>
            <a:tailEnd/>
          </a:ln>
        </p:spPr>
        <p:txBody>
          <a:bodyPr/>
          <a:lstStyle/>
          <a:p>
            <a:endParaRPr lang="en-US"/>
          </a:p>
        </p:txBody>
      </p:sp>
      <p:sp>
        <p:nvSpPr>
          <p:cNvPr id="30723" name="Rectangle 4"/>
          <p:cNvSpPr>
            <a:spLocks noGrp="1" noChangeArrowheads="1"/>
          </p:cNvSpPr>
          <p:nvPr>
            <p:ph type="body" idx="1"/>
          </p:nvPr>
        </p:nvSpPr>
        <p:spPr bwMode="auto">
          <a:xfrm>
            <a:off x="323850" y="765175"/>
            <a:ext cx="8353425" cy="482441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lgn="just" eaLnBrk="1" hangingPunct="1">
              <a:buFont typeface="Wingdings" pitchFamily="2" charset="2"/>
              <a:buNone/>
            </a:pPr>
            <a:r>
              <a:rPr lang="pt-BR" i="0" dirty="0">
                <a:solidFill>
                  <a:schemeClr val="bg2"/>
                </a:solidFill>
                <a:latin typeface="Calibri" pitchFamily="34" charset="0"/>
                <a:cs typeface="Calibri" pitchFamily="34" charset="0"/>
              </a:rPr>
              <a:t>SQL </a:t>
            </a:r>
            <a:r>
              <a:rPr lang="pt-BR" i="0" dirty="0" err="1">
                <a:solidFill>
                  <a:schemeClr val="bg2"/>
                </a:solidFill>
                <a:latin typeface="Calibri" pitchFamily="34" charset="0"/>
                <a:cs typeface="Calibri" pitchFamily="34" charset="0"/>
              </a:rPr>
              <a:t>Developer</a:t>
            </a:r>
            <a:endParaRPr lang="pt-BR" i="0" dirty="0">
              <a:solidFill>
                <a:schemeClr val="bg2"/>
              </a:solidFill>
              <a:latin typeface="Calibri" pitchFamily="34" charset="0"/>
              <a:cs typeface="Calibri" pitchFamily="34" charset="0"/>
            </a:endParaRPr>
          </a:p>
          <a:p>
            <a:pPr algn="just" eaLnBrk="1" hangingPunct="1">
              <a:buFont typeface="Wingdings" pitchFamily="2" charset="2"/>
              <a:buNone/>
            </a:pPr>
            <a:endParaRPr lang="pt-BR" i="0" dirty="0">
              <a:solidFill>
                <a:schemeClr val="bg2"/>
              </a:solidFill>
            </a:endParaRPr>
          </a:p>
          <a:p>
            <a:pPr algn="just" eaLnBrk="1" hangingPunct="1">
              <a:buFont typeface="Wingdings" pitchFamily="2" charset="2"/>
              <a:buNone/>
            </a:pPr>
            <a:endParaRPr lang="pt-BR" b="0" i="0" dirty="0">
              <a:solidFill>
                <a:schemeClr val="bg2"/>
              </a:solidFill>
            </a:endParaRPr>
          </a:p>
        </p:txBody>
      </p:sp>
      <p:sp>
        <p:nvSpPr>
          <p:cNvPr id="30724" name="Text Box 5"/>
          <p:cNvSpPr txBox="1">
            <a:spLocks noChangeArrowheads="1"/>
          </p:cNvSpPr>
          <p:nvPr/>
        </p:nvSpPr>
        <p:spPr bwMode="auto">
          <a:xfrm>
            <a:off x="323850" y="1412875"/>
            <a:ext cx="3527425" cy="1570038"/>
          </a:xfrm>
          <a:prstGeom prst="rect">
            <a:avLst/>
          </a:prstGeom>
          <a:noFill/>
          <a:ln w="9525">
            <a:noFill/>
            <a:miter lim="800000"/>
            <a:headEnd/>
            <a:tailEnd/>
          </a:ln>
        </p:spPr>
        <p:txBody>
          <a:bodyPr>
            <a:spAutoFit/>
          </a:bodyPr>
          <a:lstStyle/>
          <a:p>
            <a:pPr>
              <a:lnSpc>
                <a:spcPct val="100000"/>
              </a:lnSpc>
              <a:spcBef>
                <a:spcPct val="0"/>
              </a:spcBef>
              <a:buClrTx/>
              <a:buFontTx/>
              <a:buNone/>
            </a:pPr>
            <a:r>
              <a:rPr lang="pt-BR" sz="1600" b="1" i="0" dirty="0">
                <a:solidFill>
                  <a:schemeClr val="bg2"/>
                </a:solidFill>
                <a:latin typeface="Calibri" pitchFamily="34" charset="0"/>
                <a:cs typeface="Calibri" pitchFamily="34" charset="0"/>
              </a:rPr>
              <a:t>Após procedimento do slide anterior:</a:t>
            </a:r>
          </a:p>
          <a:p>
            <a:pPr>
              <a:lnSpc>
                <a:spcPct val="100000"/>
              </a:lnSpc>
              <a:spcBef>
                <a:spcPct val="0"/>
              </a:spcBef>
              <a:buClrTx/>
              <a:buFontTx/>
              <a:buNone/>
            </a:pPr>
            <a:endParaRPr lang="pt-BR" sz="1600" b="1" i="0" dirty="0">
              <a:solidFill>
                <a:schemeClr val="bg2"/>
              </a:solidFill>
              <a:latin typeface="Calibri" pitchFamily="34" charset="0"/>
              <a:cs typeface="Calibri" pitchFamily="34" charset="0"/>
            </a:endParaRPr>
          </a:p>
          <a:p>
            <a:pPr>
              <a:lnSpc>
                <a:spcPct val="100000"/>
              </a:lnSpc>
              <a:spcBef>
                <a:spcPct val="0"/>
              </a:spcBef>
              <a:buClrTx/>
              <a:buFontTx/>
              <a:buNone/>
            </a:pPr>
            <a:r>
              <a:rPr lang="pt-BR" sz="1600" b="1" i="0" dirty="0">
                <a:solidFill>
                  <a:schemeClr val="bg2"/>
                </a:solidFill>
                <a:latin typeface="Calibri" pitchFamily="34" charset="0"/>
                <a:cs typeface="Calibri" pitchFamily="34" charset="0"/>
              </a:rPr>
              <a:t>Informe o nome da trigger;</a:t>
            </a:r>
          </a:p>
          <a:p>
            <a:pPr>
              <a:lnSpc>
                <a:spcPct val="100000"/>
              </a:lnSpc>
              <a:spcBef>
                <a:spcPct val="0"/>
              </a:spcBef>
              <a:buClrTx/>
              <a:buFontTx/>
              <a:buNone/>
            </a:pPr>
            <a:r>
              <a:rPr lang="pt-BR" sz="1600" b="1" i="0" dirty="0">
                <a:solidFill>
                  <a:schemeClr val="bg2"/>
                </a:solidFill>
                <a:latin typeface="Calibri" pitchFamily="34" charset="0"/>
                <a:cs typeface="Calibri" pitchFamily="34" charset="0"/>
              </a:rPr>
              <a:t>Informe o nome da sequência;</a:t>
            </a:r>
          </a:p>
          <a:p>
            <a:pPr>
              <a:lnSpc>
                <a:spcPct val="100000"/>
              </a:lnSpc>
              <a:spcBef>
                <a:spcPct val="0"/>
              </a:spcBef>
              <a:buClrTx/>
              <a:buFontTx/>
              <a:buNone/>
            </a:pPr>
            <a:r>
              <a:rPr lang="pt-BR" sz="1600" b="1" i="0" dirty="0">
                <a:solidFill>
                  <a:schemeClr val="bg2"/>
                </a:solidFill>
                <a:latin typeface="Calibri" pitchFamily="34" charset="0"/>
                <a:cs typeface="Calibri" pitchFamily="34" charset="0"/>
              </a:rPr>
              <a:t>Informe o nome da coluna.</a:t>
            </a:r>
          </a:p>
          <a:p>
            <a:pPr>
              <a:lnSpc>
                <a:spcPct val="100000"/>
              </a:lnSpc>
              <a:spcBef>
                <a:spcPct val="0"/>
              </a:spcBef>
              <a:buClrTx/>
              <a:buFontTx/>
              <a:buNone/>
            </a:pPr>
            <a:endParaRPr lang="pt-BR" sz="1600" b="1" i="0" dirty="0">
              <a:solidFill>
                <a:schemeClr val="bg2"/>
              </a:solidFill>
              <a:latin typeface="Arial" charset="0"/>
            </a:endParaRPr>
          </a:p>
        </p:txBody>
      </p:sp>
      <p:pic>
        <p:nvPicPr>
          <p:cNvPr id="30725" name="Picture 7"/>
          <p:cNvPicPr>
            <a:picLocks noChangeAspect="1" noChangeArrowheads="1"/>
          </p:cNvPicPr>
          <p:nvPr/>
        </p:nvPicPr>
        <p:blipFill>
          <a:blip r:embed="rId3" cstate="print"/>
          <a:srcRect/>
          <a:stretch>
            <a:fillRect/>
          </a:stretch>
        </p:blipFill>
        <p:spPr bwMode="auto">
          <a:xfrm>
            <a:off x="3132138" y="1773238"/>
            <a:ext cx="5229225" cy="2990850"/>
          </a:xfrm>
          <a:prstGeom prst="rect">
            <a:avLst/>
          </a:prstGeom>
          <a:noFill/>
          <a:ln w="9525" algn="ctr">
            <a:noFill/>
            <a:miter lim="800000"/>
            <a:headEnd/>
            <a:tailEnd/>
          </a:ln>
        </p:spPr>
      </p:pic>
      <p:sp>
        <p:nvSpPr>
          <p:cNvPr id="30726" name="Line 7"/>
          <p:cNvSpPr>
            <a:spLocks noChangeShapeType="1"/>
          </p:cNvSpPr>
          <p:nvPr/>
        </p:nvSpPr>
        <p:spPr bwMode="auto">
          <a:xfrm>
            <a:off x="2700338" y="2133600"/>
            <a:ext cx="2519362" cy="719138"/>
          </a:xfrm>
          <a:prstGeom prst="line">
            <a:avLst/>
          </a:prstGeom>
          <a:noFill/>
          <a:ln w="9525">
            <a:solidFill>
              <a:schemeClr val="bg2"/>
            </a:solidFill>
            <a:round/>
            <a:headEnd/>
            <a:tailEnd type="triangle" w="med" len="med"/>
          </a:ln>
        </p:spPr>
        <p:txBody>
          <a:bodyPr/>
          <a:lstStyle/>
          <a:p>
            <a:endParaRPr lang="en-US"/>
          </a:p>
        </p:txBody>
      </p:sp>
      <p:sp>
        <p:nvSpPr>
          <p:cNvPr id="30727" name="Line 7"/>
          <p:cNvSpPr>
            <a:spLocks noChangeShapeType="1"/>
          </p:cNvSpPr>
          <p:nvPr/>
        </p:nvSpPr>
        <p:spPr bwMode="auto">
          <a:xfrm>
            <a:off x="3059113" y="2420938"/>
            <a:ext cx="2160587" cy="647700"/>
          </a:xfrm>
          <a:prstGeom prst="line">
            <a:avLst/>
          </a:prstGeom>
          <a:noFill/>
          <a:ln w="9525">
            <a:solidFill>
              <a:schemeClr val="bg2"/>
            </a:solidFill>
            <a:round/>
            <a:headEnd/>
            <a:tailEnd type="triangle" w="med" len="med"/>
          </a:ln>
        </p:spPr>
        <p:txBody>
          <a:bodyPr/>
          <a:lstStyle/>
          <a:p>
            <a:endParaRPr lang="en-US"/>
          </a:p>
        </p:txBody>
      </p:sp>
      <p:sp>
        <p:nvSpPr>
          <p:cNvPr id="30728" name="Line 7"/>
          <p:cNvSpPr>
            <a:spLocks noChangeShapeType="1"/>
          </p:cNvSpPr>
          <p:nvPr/>
        </p:nvSpPr>
        <p:spPr bwMode="auto">
          <a:xfrm>
            <a:off x="2700338" y="2636838"/>
            <a:ext cx="2519362" cy="720725"/>
          </a:xfrm>
          <a:prstGeom prst="line">
            <a:avLst/>
          </a:prstGeom>
          <a:noFill/>
          <a:ln w="9525">
            <a:solidFill>
              <a:schemeClr val="bg2"/>
            </a:solidFill>
            <a:round/>
            <a:headEnd/>
            <a:tailEnd type="triangle" w="med" len="med"/>
          </a:ln>
        </p:spPr>
        <p:txBody>
          <a:bodyPr/>
          <a:lstStyle/>
          <a:p>
            <a:endParaRPr lang="en-US"/>
          </a:p>
        </p:txBody>
      </p:sp>
      <p:sp>
        <p:nvSpPr>
          <p:cNvPr id="9" name="CaixaDeTexto 8"/>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Trigger</a:t>
            </a:r>
          </a:p>
        </p:txBody>
      </p:sp>
    </p:spTree>
    <p:extLst>
      <p:ext uri="{BB962C8B-B14F-4D97-AF65-F5344CB8AC3E}">
        <p14:creationId xmlns:p14="http://schemas.microsoft.com/office/powerpoint/2010/main" val="41422905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BBCC556-BC68-43FB-8131-059E8BB3D09E}"/>
              </a:ext>
            </a:extLst>
          </p:cNvPr>
          <p:cNvSpPr txBox="1">
            <a:spLocks noChangeArrowheads="1"/>
          </p:cNvSpPr>
          <p:nvPr/>
        </p:nvSpPr>
        <p:spPr bwMode="auto">
          <a:xfrm>
            <a:off x="179512" y="5949280"/>
            <a:ext cx="8640961" cy="74731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defRPr>
            </a:lvl2pPr>
            <a:lvl3pPr marL="914400" indent="0" algn="ctr" rtl="0" eaLnBrk="0" fontAlgn="base" hangingPunct="0">
              <a:spcBef>
                <a:spcPct val="20000"/>
              </a:spcBef>
              <a:spcAft>
                <a:spcPct val="0"/>
              </a:spcAft>
              <a:buNone/>
              <a:defRPr sz="2400">
                <a:solidFill>
                  <a:schemeClr val="tx1"/>
                </a:solidFill>
                <a:latin typeface="+mn-lt"/>
              </a:defRPr>
            </a:lvl3pPr>
            <a:lvl4pPr marL="1371600" indent="0" algn="ctr" rtl="0" eaLnBrk="0" fontAlgn="base" hangingPunct="0">
              <a:spcBef>
                <a:spcPct val="20000"/>
              </a:spcBef>
              <a:spcAft>
                <a:spcPct val="0"/>
              </a:spcAft>
              <a:buNone/>
              <a:defRPr sz="2000">
                <a:solidFill>
                  <a:schemeClr val="tx1"/>
                </a:solidFill>
                <a:latin typeface="+mn-lt"/>
              </a:defRPr>
            </a:lvl4pPr>
            <a:lvl5pPr marL="1828800" indent="0" algn="ctr" rtl="0" eaLnBrk="0" fontAlgn="base" hangingPunct="0">
              <a:spcBef>
                <a:spcPct val="20000"/>
              </a:spcBef>
              <a:spcAft>
                <a:spcPct val="0"/>
              </a:spcAft>
              <a:buNone/>
              <a:defRPr sz="2000">
                <a:solidFill>
                  <a:schemeClr val="tx1"/>
                </a:solidFill>
                <a:latin typeface="+mn-lt"/>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marL="457200" indent="-457200" algn="l"/>
            <a:r>
              <a:rPr lang="pt-BR" altLang="pt-BR" sz="1600" b="0" i="0" kern="0" dirty="0">
                <a:solidFill>
                  <a:schemeClr val="bg1"/>
                </a:solidFill>
              </a:rPr>
              <a:t>Autor: Prof. Jorge Surian</a:t>
            </a:r>
          </a:p>
          <a:p>
            <a:pPr marL="457200" indent="-457200" algn="l"/>
            <a:r>
              <a:rPr lang="pt-BR" altLang="pt-BR" sz="1600" b="0" i="0" kern="0" dirty="0">
                <a:solidFill>
                  <a:schemeClr val="bg1"/>
                </a:solidFill>
              </a:rPr>
              <a:t>jorge.surian@gmail.com</a:t>
            </a:r>
          </a:p>
        </p:txBody>
      </p:sp>
    </p:spTree>
    <p:extLst>
      <p:ext uri="{BB962C8B-B14F-4D97-AF65-F5344CB8AC3E}">
        <p14:creationId xmlns:p14="http://schemas.microsoft.com/office/powerpoint/2010/main" val="1951468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3"/>
          <p:cNvSpPr>
            <a:spLocks noChangeShapeType="1"/>
          </p:cNvSpPr>
          <p:nvPr/>
        </p:nvSpPr>
        <p:spPr bwMode="auto">
          <a:xfrm>
            <a:off x="0" y="6092825"/>
            <a:ext cx="9144000" cy="0"/>
          </a:xfrm>
          <a:prstGeom prst="line">
            <a:avLst/>
          </a:prstGeom>
          <a:noFill/>
          <a:ln w="9525">
            <a:solidFill>
              <a:schemeClr val="tx1"/>
            </a:solidFill>
            <a:round/>
            <a:headEnd/>
            <a:tailEnd/>
          </a:ln>
        </p:spPr>
        <p:txBody>
          <a:bodyPr/>
          <a:lstStyle/>
          <a:p>
            <a:endParaRPr lang="en-US"/>
          </a:p>
        </p:txBody>
      </p:sp>
      <p:sp>
        <p:nvSpPr>
          <p:cNvPr id="315399" name="Rectangle 7"/>
          <p:cNvSpPr>
            <a:spLocks noGrp="1" noChangeArrowheads="1"/>
          </p:cNvSpPr>
          <p:nvPr>
            <p:ph type="body" idx="1"/>
          </p:nvPr>
        </p:nvSpPr>
        <p:spPr bwMode="auto">
          <a:xfrm>
            <a:off x="323850" y="908050"/>
            <a:ext cx="8280400" cy="4897438"/>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lgn="just" eaLnBrk="1" hangingPunct="1">
              <a:lnSpc>
                <a:spcPct val="150000"/>
              </a:lnSpc>
              <a:buFont typeface="Wingdings" pitchFamily="2" charset="2"/>
              <a:buNone/>
              <a:defRPr/>
            </a:pPr>
            <a:r>
              <a:rPr lang="pt-BR" sz="2000" i="0" dirty="0">
                <a:solidFill>
                  <a:schemeClr val="bg2"/>
                </a:solidFill>
                <a:latin typeface="Calibri" pitchFamily="34" charset="0"/>
                <a:cs typeface="Calibri" pitchFamily="34" charset="0"/>
              </a:rPr>
              <a:t>Função:</a:t>
            </a:r>
          </a:p>
          <a:p>
            <a:pPr algn="just" eaLnBrk="1" hangingPunct="1">
              <a:lnSpc>
                <a:spcPct val="150000"/>
              </a:lnSpc>
              <a:buFont typeface="Wingdings" pitchFamily="2" charset="2"/>
              <a:buNone/>
              <a:defRPr/>
            </a:pPr>
            <a:r>
              <a:rPr lang="pt-BR" sz="2000" b="0" i="0" dirty="0">
                <a:solidFill>
                  <a:schemeClr val="bg2"/>
                </a:solidFill>
                <a:latin typeface="Calibri" pitchFamily="34" charset="0"/>
                <a:cs typeface="Calibri" pitchFamily="34" charset="0"/>
              </a:rPr>
              <a:t>	Tornam consultas mais rápidas, pois criam chaves de pesquisa relativas a tabela que foi indexada.</a:t>
            </a:r>
          </a:p>
          <a:p>
            <a:pPr algn="just" eaLnBrk="1" hangingPunct="1">
              <a:lnSpc>
                <a:spcPct val="150000"/>
              </a:lnSpc>
              <a:buFont typeface="Wingdings" pitchFamily="2" charset="2"/>
              <a:buNone/>
              <a:defRPr/>
            </a:pPr>
            <a:r>
              <a:rPr lang="pt-BR" sz="2000" b="0" i="0" dirty="0">
                <a:solidFill>
                  <a:schemeClr val="bg2"/>
                </a:solidFill>
                <a:latin typeface="Calibri" pitchFamily="34" charset="0"/>
                <a:cs typeface="Calibri" pitchFamily="34" charset="0"/>
              </a:rPr>
              <a:t>	Ao criar-se um índice de acesso para determinada coluna ou conjunto de colunas em uma tabela, teremos acesso mais rápido aos dados em uma operação de seleção. Por outro lado, teremos como consequência uma redução de performance nas operações de inserção, alteração e exclusão de dados numa tabela indexada.</a:t>
            </a:r>
          </a:p>
        </p:txBody>
      </p:sp>
      <p:sp>
        <p:nvSpPr>
          <p:cNvPr id="4" name="CaixaDeTexto 3"/>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Índices</a:t>
            </a:r>
          </a:p>
        </p:txBody>
      </p:sp>
    </p:spTree>
    <p:extLst>
      <p:ext uri="{BB962C8B-B14F-4D97-AF65-F5344CB8AC3E}">
        <p14:creationId xmlns:p14="http://schemas.microsoft.com/office/powerpoint/2010/main" val="2583379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Line 2"/>
          <p:cNvSpPr>
            <a:spLocks noChangeShapeType="1"/>
          </p:cNvSpPr>
          <p:nvPr/>
        </p:nvSpPr>
        <p:spPr bwMode="auto">
          <a:xfrm>
            <a:off x="0" y="6092825"/>
            <a:ext cx="9144000" cy="0"/>
          </a:xfrm>
          <a:prstGeom prst="line">
            <a:avLst/>
          </a:prstGeom>
          <a:noFill/>
          <a:ln w="9525">
            <a:solidFill>
              <a:schemeClr val="tx1"/>
            </a:solidFill>
            <a:round/>
            <a:headEnd/>
            <a:tailEnd/>
          </a:ln>
        </p:spPr>
        <p:txBody>
          <a:bodyPr/>
          <a:lstStyle/>
          <a:p>
            <a:endParaRPr lang="en-US"/>
          </a:p>
        </p:txBody>
      </p:sp>
      <p:sp>
        <p:nvSpPr>
          <p:cNvPr id="6147" name="Rectangle 4"/>
          <p:cNvSpPr>
            <a:spLocks noGrp="1" noChangeArrowheads="1"/>
          </p:cNvSpPr>
          <p:nvPr>
            <p:ph type="body" idx="1"/>
          </p:nvPr>
        </p:nvSpPr>
        <p:spPr bwMode="auto">
          <a:xfrm>
            <a:off x="250825" y="908050"/>
            <a:ext cx="8424863" cy="417671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buFont typeface="Wingdings" pitchFamily="2" charset="2"/>
              <a:buNone/>
            </a:pPr>
            <a:r>
              <a:rPr lang="pt-BR" sz="2000" b="0" i="0" dirty="0">
                <a:latin typeface="Calibri" pitchFamily="34" charset="0"/>
                <a:cs typeface="Calibri" pitchFamily="34" charset="0"/>
              </a:rPr>
              <a:t>	São manipulados diretamente pelo SGBDR para acelerar a recuperação de </a:t>
            </a:r>
            <a:r>
              <a:rPr lang="pt-BR" sz="2000" b="0" i="0" dirty="0" err="1">
                <a:latin typeface="Calibri" pitchFamily="34" charset="0"/>
                <a:cs typeface="Calibri" pitchFamily="34" charset="0"/>
              </a:rPr>
              <a:t>tuplas</a:t>
            </a:r>
            <a:r>
              <a:rPr lang="pt-BR" sz="2000" b="0" i="0" dirty="0">
                <a:latin typeface="Calibri" pitchFamily="34" charset="0"/>
                <a:cs typeface="Calibri" pitchFamily="34" charset="0"/>
              </a:rPr>
              <a:t>. Não há intervenção do programador, uma vez que o banco de dados “escolhe” a opção mais performática, para realizar a pesquisa.</a:t>
            </a:r>
            <a:br>
              <a:rPr lang="pt-BR" sz="2000" b="0" i="0" dirty="0">
                <a:latin typeface="Calibri" pitchFamily="34" charset="0"/>
                <a:cs typeface="Calibri" pitchFamily="34" charset="0"/>
              </a:rPr>
            </a:br>
            <a:endParaRPr lang="pt-BR" sz="2000" b="0" i="0" dirty="0">
              <a:latin typeface="Calibri" pitchFamily="34" charset="0"/>
              <a:cs typeface="Calibri" pitchFamily="34" charset="0"/>
            </a:endParaRPr>
          </a:p>
          <a:p>
            <a:pPr eaLnBrk="1" hangingPunct="1">
              <a:buFont typeface="Wingdings" pitchFamily="2" charset="2"/>
              <a:buNone/>
            </a:pPr>
            <a:r>
              <a:rPr lang="pt-BR" sz="2000" b="0" i="0" dirty="0">
                <a:latin typeface="Calibri" pitchFamily="34" charset="0"/>
                <a:cs typeface="Calibri" pitchFamily="34" charset="0"/>
              </a:rPr>
              <a:t>	Os índices auxiliam na redução de I/O no disco, utilizando um caminho de acesso rápido para localizar os dados rapidamente.  São  independente da tabela que indexam. </a:t>
            </a:r>
          </a:p>
          <a:p>
            <a:pPr eaLnBrk="1" hangingPunct="1">
              <a:buFont typeface="Wingdings" pitchFamily="2" charset="2"/>
              <a:buNone/>
            </a:pPr>
            <a:endParaRPr lang="pt-BR" sz="2000" b="0" i="0" dirty="0">
              <a:latin typeface="Calibri" pitchFamily="34" charset="0"/>
              <a:cs typeface="Calibri" pitchFamily="34" charset="0"/>
            </a:endParaRPr>
          </a:p>
          <a:p>
            <a:pPr eaLnBrk="1" hangingPunct="1">
              <a:buFont typeface="Wingdings" pitchFamily="2" charset="2"/>
              <a:buNone/>
            </a:pPr>
            <a:r>
              <a:rPr lang="pt-BR" sz="2000" b="0" i="0" dirty="0">
                <a:latin typeface="Calibri" pitchFamily="34" charset="0"/>
                <a:cs typeface="Calibri" pitchFamily="34" charset="0"/>
              </a:rPr>
              <a:t>	São usados com muita parcimônia nos sistemas transacionais em geral e muito usados nas soluções de Business </a:t>
            </a:r>
            <a:r>
              <a:rPr lang="pt-BR" sz="2000" b="0" i="0" dirty="0" err="1">
                <a:latin typeface="Calibri" pitchFamily="34" charset="0"/>
                <a:cs typeface="Calibri" pitchFamily="34" charset="0"/>
              </a:rPr>
              <a:t>Intelligence</a:t>
            </a:r>
            <a:r>
              <a:rPr lang="pt-BR" sz="2000" b="0" i="0" dirty="0">
                <a:latin typeface="Calibri" pitchFamily="34" charset="0"/>
                <a:cs typeface="Calibri" pitchFamily="34" charset="0"/>
              </a:rPr>
              <a:t>.</a:t>
            </a:r>
            <a:endParaRPr lang="pt-BR" sz="2000" dirty="0">
              <a:latin typeface="Calibri" pitchFamily="34" charset="0"/>
              <a:cs typeface="Calibri" pitchFamily="34" charset="0"/>
            </a:endParaRPr>
          </a:p>
        </p:txBody>
      </p:sp>
      <p:sp>
        <p:nvSpPr>
          <p:cNvPr id="4" name="CaixaDeTexto 3"/>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Índices</a:t>
            </a:r>
          </a:p>
        </p:txBody>
      </p:sp>
    </p:spTree>
    <p:extLst>
      <p:ext uri="{BB962C8B-B14F-4D97-AF65-F5344CB8AC3E}">
        <p14:creationId xmlns:p14="http://schemas.microsoft.com/office/powerpoint/2010/main" val="506688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2"/>
          <p:cNvSpPr>
            <a:spLocks noChangeShapeType="1"/>
          </p:cNvSpPr>
          <p:nvPr/>
        </p:nvSpPr>
        <p:spPr bwMode="auto">
          <a:xfrm>
            <a:off x="0" y="6092825"/>
            <a:ext cx="9144000" cy="0"/>
          </a:xfrm>
          <a:prstGeom prst="line">
            <a:avLst/>
          </a:prstGeom>
          <a:noFill/>
          <a:ln w="9525">
            <a:solidFill>
              <a:schemeClr val="tx1"/>
            </a:solidFill>
            <a:round/>
            <a:headEnd/>
            <a:tailEnd/>
          </a:ln>
        </p:spPr>
        <p:txBody>
          <a:bodyPr/>
          <a:lstStyle/>
          <a:p>
            <a:endParaRPr lang="en-US"/>
          </a:p>
        </p:txBody>
      </p:sp>
      <p:sp>
        <p:nvSpPr>
          <p:cNvPr id="7171" name="Rectangle 4"/>
          <p:cNvSpPr>
            <a:spLocks noGrp="1" noChangeArrowheads="1"/>
          </p:cNvSpPr>
          <p:nvPr>
            <p:ph type="body" idx="1"/>
          </p:nvPr>
        </p:nvSpPr>
        <p:spPr bwMode="auto">
          <a:xfrm>
            <a:off x="395288" y="765175"/>
            <a:ext cx="8353425" cy="504031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lgn="just" eaLnBrk="1" hangingPunct="1">
              <a:buFont typeface="Wingdings" pitchFamily="2" charset="2"/>
              <a:buNone/>
            </a:pPr>
            <a:r>
              <a:rPr lang="pt-BR" sz="2200" i="0" dirty="0">
                <a:solidFill>
                  <a:schemeClr val="bg2"/>
                </a:solidFill>
                <a:latin typeface="Calibri" pitchFamily="34" charset="0"/>
                <a:cs typeface="Calibri" pitchFamily="34" charset="0"/>
              </a:rPr>
              <a:t>Como são construídos:</a:t>
            </a:r>
          </a:p>
          <a:p>
            <a:pPr algn="just" eaLnBrk="1" hangingPunct="1">
              <a:buFont typeface="Wingdings" pitchFamily="2" charset="2"/>
              <a:buNone/>
            </a:pPr>
            <a:endParaRPr lang="pt-BR" sz="2000" i="0" dirty="0">
              <a:solidFill>
                <a:schemeClr val="bg2"/>
              </a:solidFill>
              <a:latin typeface="Calibri" pitchFamily="34" charset="0"/>
              <a:cs typeface="Calibri" pitchFamily="34" charset="0"/>
            </a:endParaRPr>
          </a:p>
          <a:p>
            <a:pPr eaLnBrk="1" hangingPunct="1">
              <a:lnSpc>
                <a:spcPct val="150000"/>
              </a:lnSpc>
            </a:pPr>
            <a:r>
              <a:rPr lang="pt-BR" sz="2000" i="0" dirty="0">
                <a:latin typeface="Calibri" pitchFamily="34" charset="0"/>
                <a:cs typeface="Calibri" pitchFamily="34" charset="0"/>
              </a:rPr>
              <a:t>Automaticamente</a:t>
            </a:r>
            <a:r>
              <a:rPr lang="pt-BR" sz="2000" b="0" i="0" dirty="0">
                <a:latin typeface="Calibri" pitchFamily="34" charset="0"/>
                <a:cs typeface="Calibri" pitchFamily="34" charset="0"/>
              </a:rPr>
              <a:t>: um único índice é criado automaticamente quando você definir uma chave primária ou usar a cláusula UNIQUE em alguma coluna de uma tabela.</a:t>
            </a:r>
          </a:p>
          <a:p>
            <a:pPr eaLnBrk="1" hangingPunct="1">
              <a:lnSpc>
                <a:spcPct val="150000"/>
              </a:lnSpc>
            </a:pPr>
            <a:r>
              <a:rPr lang="pt-BR" sz="2000" i="0" dirty="0">
                <a:latin typeface="Calibri" pitchFamily="34" charset="0"/>
                <a:cs typeface="Calibri" pitchFamily="34" charset="0"/>
              </a:rPr>
              <a:t>Manualmente</a:t>
            </a:r>
            <a:r>
              <a:rPr lang="pt-BR" sz="2000" b="0" i="0" dirty="0">
                <a:latin typeface="Calibri" pitchFamily="34" charset="0"/>
                <a:cs typeface="Calibri" pitchFamily="34" charset="0"/>
              </a:rPr>
              <a:t>: os administradores do banco de dados podem criar índices em colunas para acelerar o acesso às linhas, observadas restrições em contrário.</a:t>
            </a:r>
          </a:p>
          <a:p>
            <a:pPr eaLnBrk="1" hangingPunct="1"/>
            <a:endParaRPr lang="pt-BR" sz="2000" b="0" i="0" dirty="0"/>
          </a:p>
        </p:txBody>
      </p:sp>
      <p:sp>
        <p:nvSpPr>
          <p:cNvPr id="4" name="CaixaDeTexto 3"/>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Índices</a:t>
            </a:r>
          </a:p>
        </p:txBody>
      </p:sp>
    </p:spTree>
    <p:extLst>
      <p:ext uri="{BB962C8B-B14F-4D97-AF65-F5344CB8AC3E}">
        <p14:creationId xmlns:p14="http://schemas.microsoft.com/office/powerpoint/2010/main" val="3004742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Line 2"/>
          <p:cNvSpPr>
            <a:spLocks noChangeShapeType="1"/>
          </p:cNvSpPr>
          <p:nvPr/>
        </p:nvSpPr>
        <p:spPr bwMode="auto">
          <a:xfrm>
            <a:off x="0" y="6092825"/>
            <a:ext cx="9144000" cy="0"/>
          </a:xfrm>
          <a:prstGeom prst="line">
            <a:avLst/>
          </a:prstGeom>
          <a:noFill/>
          <a:ln w="9525">
            <a:solidFill>
              <a:schemeClr val="tx1"/>
            </a:solidFill>
            <a:round/>
            <a:headEnd/>
            <a:tailEnd/>
          </a:ln>
        </p:spPr>
        <p:txBody>
          <a:bodyPr/>
          <a:lstStyle/>
          <a:p>
            <a:endParaRPr lang="en-US"/>
          </a:p>
        </p:txBody>
      </p:sp>
      <p:sp>
        <p:nvSpPr>
          <p:cNvPr id="8195" name="Rectangle 4"/>
          <p:cNvSpPr>
            <a:spLocks noGrp="1" noChangeArrowheads="1"/>
          </p:cNvSpPr>
          <p:nvPr>
            <p:ph type="body" idx="1"/>
          </p:nvPr>
        </p:nvSpPr>
        <p:spPr bwMode="auto">
          <a:xfrm>
            <a:off x="107504" y="764704"/>
            <a:ext cx="8784976" cy="5616624"/>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marL="457200" lvl="1" indent="0" algn="just" eaLnBrk="1" hangingPunct="1">
              <a:lnSpc>
                <a:spcPct val="150000"/>
              </a:lnSpc>
              <a:buNone/>
              <a:defRPr/>
            </a:pPr>
            <a:r>
              <a:rPr lang="pt-BR" sz="2000" b="0" i="0" dirty="0">
                <a:latin typeface="Calibri" pitchFamily="34" charset="0"/>
                <a:cs typeface="Calibri" pitchFamily="34" charset="0"/>
              </a:rPr>
              <a:t>Algumas regras auxiliam na decisão sobre construir índices.</a:t>
            </a:r>
          </a:p>
          <a:p>
            <a:pPr lvl="1" algn="just" eaLnBrk="1" hangingPunct="1">
              <a:lnSpc>
                <a:spcPct val="150000"/>
              </a:lnSpc>
              <a:defRPr/>
            </a:pPr>
            <a:r>
              <a:rPr lang="pt-BR" sz="2000" b="0" i="0" dirty="0">
                <a:latin typeface="Calibri" pitchFamily="34" charset="0"/>
                <a:cs typeface="Calibri" pitchFamily="34" charset="0"/>
              </a:rPr>
              <a:t>Quando uma coluna contém valores muito distintos e é usada com muita frequência em pesquisas, com lentidão aparente, uma solução possível é a construção de índice auxiliar.</a:t>
            </a:r>
          </a:p>
          <a:p>
            <a:pPr lvl="1" algn="just" eaLnBrk="1" hangingPunct="1">
              <a:lnSpc>
                <a:spcPct val="150000"/>
              </a:lnSpc>
              <a:defRPr/>
            </a:pPr>
            <a:r>
              <a:rPr lang="pt-BR" sz="2000" b="0" i="0" dirty="0">
                <a:latin typeface="Calibri" pitchFamily="34" charset="0"/>
                <a:cs typeface="Calibri" pitchFamily="34" charset="0"/>
              </a:rPr>
              <a:t>Quando uma coluna possuir muito valores </a:t>
            </a:r>
            <a:r>
              <a:rPr lang="pt-BR" sz="2000" b="0" i="0" dirty="0" err="1">
                <a:latin typeface="Calibri" pitchFamily="34" charset="0"/>
                <a:cs typeface="Calibri" pitchFamily="34" charset="0"/>
              </a:rPr>
              <a:t>nulls</a:t>
            </a:r>
            <a:r>
              <a:rPr lang="pt-BR" sz="2000" b="0" i="0" dirty="0">
                <a:latin typeface="Calibri" pitchFamily="34" charset="0"/>
                <a:cs typeface="Calibri" pitchFamily="34" charset="0"/>
              </a:rPr>
              <a:t> e tiver baixa performance, a construção de índice deve minimizar o problema. Contudo, melhor seria estudar o porquê da existência dos valores nulos.</a:t>
            </a:r>
          </a:p>
          <a:p>
            <a:pPr lvl="1" algn="just" eaLnBrk="1" hangingPunct="1">
              <a:lnSpc>
                <a:spcPct val="150000"/>
              </a:lnSpc>
              <a:defRPr/>
            </a:pPr>
            <a:r>
              <a:rPr lang="pt-BR" sz="2000" b="0" i="0" dirty="0">
                <a:latin typeface="Calibri" pitchFamily="34" charset="0"/>
                <a:cs typeface="Calibri" pitchFamily="34" charset="0"/>
              </a:rPr>
              <a:t>Várias colunas são freqüentemente usadas em conjunto, numa seleção de dados, novamente com aparente baixa performance. </a:t>
            </a:r>
          </a:p>
          <a:p>
            <a:pPr lvl="1" algn="just" eaLnBrk="1" hangingPunct="1">
              <a:lnSpc>
                <a:spcPct val="150000"/>
              </a:lnSpc>
              <a:defRPr/>
            </a:pPr>
            <a:r>
              <a:rPr lang="pt-BR" sz="2000" b="0" i="0" dirty="0">
                <a:latin typeface="Calibri" pitchFamily="34" charset="0"/>
                <a:cs typeface="Calibri" pitchFamily="34" charset="0"/>
              </a:rPr>
              <a:t>A tabela é muito grande e nas consultas são recuperadas menos de 2% a 4% das linhas, com problemas de performance.</a:t>
            </a:r>
          </a:p>
        </p:txBody>
      </p:sp>
      <p:sp>
        <p:nvSpPr>
          <p:cNvPr id="4" name="CaixaDeTexto 3"/>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Índices</a:t>
            </a:r>
          </a:p>
        </p:txBody>
      </p:sp>
    </p:spTree>
    <p:extLst>
      <p:ext uri="{BB962C8B-B14F-4D97-AF65-F5344CB8AC3E}">
        <p14:creationId xmlns:p14="http://schemas.microsoft.com/office/powerpoint/2010/main" val="1085683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2"/>
          <p:cNvSpPr>
            <a:spLocks noChangeShapeType="1"/>
          </p:cNvSpPr>
          <p:nvPr/>
        </p:nvSpPr>
        <p:spPr bwMode="auto">
          <a:xfrm>
            <a:off x="0" y="6092825"/>
            <a:ext cx="9144000" cy="0"/>
          </a:xfrm>
          <a:prstGeom prst="line">
            <a:avLst/>
          </a:prstGeom>
          <a:noFill/>
          <a:ln w="9525">
            <a:solidFill>
              <a:schemeClr val="tx1"/>
            </a:solidFill>
            <a:round/>
            <a:headEnd/>
            <a:tailEnd/>
          </a:ln>
        </p:spPr>
        <p:txBody>
          <a:bodyPr/>
          <a:lstStyle/>
          <a:p>
            <a:endParaRPr lang="en-US"/>
          </a:p>
        </p:txBody>
      </p:sp>
      <p:sp>
        <p:nvSpPr>
          <p:cNvPr id="9219" name="Rectangle 4"/>
          <p:cNvSpPr>
            <a:spLocks noGrp="1" noChangeArrowheads="1"/>
          </p:cNvSpPr>
          <p:nvPr>
            <p:ph type="body" idx="1"/>
          </p:nvPr>
        </p:nvSpPr>
        <p:spPr bwMode="auto">
          <a:xfrm>
            <a:off x="0" y="765175"/>
            <a:ext cx="8532813" cy="482441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marL="457200" lvl="1" indent="0" algn="just" eaLnBrk="1" hangingPunct="1">
              <a:lnSpc>
                <a:spcPct val="150000"/>
              </a:lnSpc>
              <a:buNone/>
              <a:defRPr/>
            </a:pPr>
            <a:r>
              <a:rPr lang="pt-BR" sz="2000" b="0" i="0" dirty="0">
                <a:latin typeface="Calibri" pitchFamily="34" charset="0"/>
                <a:cs typeface="Calibri" pitchFamily="34" charset="0"/>
              </a:rPr>
              <a:t>Em tese, com uma boa modelagem e em situações normais, índices não são necessários nos modelos relacionais. Todavia, são totalmente inúteis, para efeito de pesquisa, mas com repercussão negativa na performance geral do SGBDR índices criados nas seguintes situações:</a:t>
            </a:r>
          </a:p>
          <a:p>
            <a:pPr lvl="1" algn="just" eaLnBrk="1" hangingPunct="1">
              <a:lnSpc>
                <a:spcPct val="150000"/>
              </a:lnSpc>
              <a:defRPr/>
            </a:pPr>
            <a:r>
              <a:rPr lang="pt-BR" sz="2000" b="0" i="0" dirty="0">
                <a:latin typeface="Calibri" pitchFamily="34" charset="0"/>
                <a:cs typeface="Calibri" pitchFamily="34" charset="0"/>
              </a:rPr>
              <a:t>Tabela pequena.</a:t>
            </a:r>
          </a:p>
          <a:p>
            <a:pPr lvl="1" algn="just" eaLnBrk="1" hangingPunct="1">
              <a:lnSpc>
                <a:spcPct val="150000"/>
              </a:lnSpc>
              <a:defRPr/>
            </a:pPr>
            <a:r>
              <a:rPr lang="pt-BR" sz="2000" b="0" i="0" dirty="0">
                <a:latin typeface="Calibri" pitchFamily="34" charset="0"/>
                <a:cs typeface="Calibri" pitchFamily="34" charset="0"/>
              </a:rPr>
              <a:t>Pesquisas lentas muito esporádicas.</a:t>
            </a:r>
          </a:p>
          <a:p>
            <a:pPr lvl="1" algn="just" eaLnBrk="1" hangingPunct="1">
              <a:lnSpc>
                <a:spcPct val="150000"/>
              </a:lnSpc>
              <a:defRPr/>
            </a:pPr>
            <a:r>
              <a:rPr lang="pt-BR" sz="2000" b="0" i="0" dirty="0">
                <a:latin typeface="Calibri" pitchFamily="34" charset="0"/>
                <a:cs typeface="Calibri" pitchFamily="34" charset="0"/>
              </a:rPr>
              <a:t> É esperado recuperar das consultas mais de 2% a 4% das linhas na tabela</a:t>
            </a:r>
          </a:p>
          <a:p>
            <a:pPr lvl="1" algn="just" eaLnBrk="1" hangingPunct="1">
              <a:lnSpc>
                <a:spcPct val="150000"/>
              </a:lnSpc>
              <a:defRPr/>
            </a:pPr>
            <a:r>
              <a:rPr lang="pt-BR" sz="2000" b="0" i="0" dirty="0">
                <a:latin typeface="Calibri" pitchFamily="34" charset="0"/>
                <a:cs typeface="Calibri" pitchFamily="34" charset="0"/>
              </a:rPr>
              <a:t> A tabela é atualizada com grande frequência, o que irá gerar transtornos nas inserções, consultas e exclusões.</a:t>
            </a:r>
          </a:p>
        </p:txBody>
      </p:sp>
      <p:sp>
        <p:nvSpPr>
          <p:cNvPr id="4" name="CaixaDeTexto 3"/>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Índices</a:t>
            </a:r>
          </a:p>
        </p:txBody>
      </p:sp>
    </p:spTree>
    <p:extLst>
      <p:ext uri="{BB962C8B-B14F-4D97-AF65-F5344CB8AC3E}">
        <p14:creationId xmlns:p14="http://schemas.microsoft.com/office/powerpoint/2010/main" val="2609848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Line 2"/>
          <p:cNvSpPr>
            <a:spLocks noChangeShapeType="1"/>
          </p:cNvSpPr>
          <p:nvPr/>
        </p:nvSpPr>
        <p:spPr bwMode="auto">
          <a:xfrm>
            <a:off x="0" y="6092825"/>
            <a:ext cx="9144000" cy="0"/>
          </a:xfrm>
          <a:prstGeom prst="line">
            <a:avLst/>
          </a:prstGeom>
          <a:noFill/>
          <a:ln w="9525">
            <a:solidFill>
              <a:schemeClr val="tx1"/>
            </a:solidFill>
            <a:round/>
            <a:headEnd/>
            <a:tailEnd/>
          </a:ln>
        </p:spPr>
        <p:txBody>
          <a:bodyPr/>
          <a:lstStyle/>
          <a:p>
            <a:endParaRPr lang="en-US"/>
          </a:p>
        </p:txBody>
      </p:sp>
      <p:sp>
        <p:nvSpPr>
          <p:cNvPr id="10243" name="Rectangle 4"/>
          <p:cNvSpPr>
            <a:spLocks noGrp="1" noChangeArrowheads="1"/>
          </p:cNvSpPr>
          <p:nvPr>
            <p:ph type="body" idx="1"/>
          </p:nvPr>
        </p:nvSpPr>
        <p:spPr bwMode="auto">
          <a:xfrm>
            <a:off x="179512" y="692696"/>
            <a:ext cx="8712968" cy="561662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lgn="just" fontAlgn="auto">
              <a:spcBef>
                <a:spcPts val="0"/>
              </a:spcBef>
              <a:spcAft>
                <a:spcPts val="0"/>
              </a:spcAft>
              <a:buFont typeface="Wingdings" pitchFamily="2" charset="2"/>
              <a:buNone/>
              <a:defRPr/>
            </a:pPr>
            <a:r>
              <a:rPr lang="pt-BR" sz="2000" i="0" dirty="0">
                <a:solidFill>
                  <a:schemeClr val="bg2"/>
                </a:solidFill>
                <a:latin typeface="Calibri" pitchFamily="34" charset="0"/>
                <a:cs typeface="Calibri" pitchFamily="34" charset="0"/>
              </a:rPr>
              <a:t>Criando Índices (Comando CREATE INDEX)</a:t>
            </a:r>
          </a:p>
          <a:p>
            <a:pPr algn="just" fontAlgn="auto">
              <a:lnSpc>
                <a:spcPct val="80000"/>
              </a:lnSpc>
              <a:spcBef>
                <a:spcPts val="0"/>
              </a:spcBef>
              <a:spcAft>
                <a:spcPts val="0"/>
              </a:spcAft>
              <a:buFont typeface="Wingdings" pitchFamily="2" charset="2"/>
              <a:buNone/>
              <a:defRPr/>
            </a:pPr>
            <a:endParaRPr lang="pt-BR" sz="2000" b="0" i="0" dirty="0">
              <a:solidFill>
                <a:schemeClr val="bg2"/>
              </a:solidFill>
              <a:latin typeface="Calibri" pitchFamily="34" charset="0"/>
              <a:cs typeface="Calibri" pitchFamily="34" charset="0"/>
            </a:endParaRPr>
          </a:p>
          <a:p>
            <a:pPr algn="just" fontAlgn="auto">
              <a:lnSpc>
                <a:spcPct val="80000"/>
              </a:lnSpc>
              <a:spcBef>
                <a:spcPts val="0"/>
              </a:spcBef>
              <a:spcAft>
                <a:spcPts val="0"/>
              </a:spcAft>
              <a:buFont typeface="Wingdings" pitchFamily="2" charset="2"/>
              <a:buNone/>
              <a:defRPr/>
            </a:pPr>
            <a:r>
              <a:rPr lang="pt-BR" sz="2000" i="0" dirty="0">
                <a:solidFill>
                  <a:schemeClr val="bg2"/>
                </a:solidFill>
                <a:latin typeface="Calibri" pitchFamily="34" charset="0"/>
                <a:cs typeface="Calibri" pitchFamily="34" charset="0"/>
              </a:rPr>
              <a:t>Sintaxe: </a:t>
            </a:r>
          </a:p>
          <a:p>
            <a:pPr algn="just" fontAlgn="auto">
              <a:lnSpc>
                <a:spcPct val="80000"/>
              </a:lnSpc>
              <a:spcBef>
                <a:spcPts val="0"/>
              </a:spcBef>
              <a:spcAft>
                <a:spcPts val="0"/>
              </a:spcAft>
              <a:buFont typeface="Wingdings" pitchFamily="2" charset="2"/>
              <a:buNone/>
              <a:defRPr/>
            </a:pPr>
            <a:endParaRPr lang="pt-BR" sz="2000" b="0" i="0" dirty="0">
              <a:solidFill>
                <a:schemeClr val="bg2"/>
              </a:solidFill>
              <a:latin typeface="Calibri" pitchFamily="34" charset="0"/>
              <a:cs typeface="Calibri" pitchFamily="34" charset="0"/>
            </a:endParaRPr>
          </a:p>
          <a:p>
            <a:pPr algn="just" fontAlgn="auto">
              <a:lnSpc>
                <a:spcPct val="80000"/>
              </a:lnSpc>
              <a:spcBef>
                <a:spcPts val="0"/>
              </a:spcBef>
              <a:spcAft>
                <a:spcPts val="0"/>
              </a:spcAft>
              <a:buFont typeface="Wingdings" pitchFamily="2" charset="2"/>
              <a:buNone/>
              <a:defRPr/>
            </a:pPr>
            <a:r>
              <a:rPr lang="pt-BR" sz="2000" b="0" i="0" dirty="0">
                <a:solidFill>
                  <a:schemeClr val="bg2"/>
                </a:solidFill>
                <a:latin typeface="Calibri" pitchFamily="34" charset="0"/>
                <a:cs typeface="Calibri" pitchFamily="34" charset="0"/>
              </a:rPr>
              <a:t>  CREATE [UNIQUE] INDEX NOME</a:t>
            </a:r>
          </a:p>
          <a:p>
            <a:pPr algn="just" fontAlgn="auto">
              <a:lnSpc>
                <a:spcPct val="80000"/>
              </a:lnSpc>
              <a:spcBef>
                <a:spcPts val="0"/>
              </a:spcBef>
              <a:spcAft>
                <a:spcPts val="0"/>
              </a:spcAft>
              <a:buFont typeface="Wingdings" pitchFamily="2" charset="2"/>
              <a:buNone/>
              <a:defRPr/>
            </a:pPr>
            <a:r>
              <a:rPr lang="pt-BR" sz="2000" b="0" i="0" dirty="0">
                <a:solidFill>
                  <a:schemeClr val="bg2"/>
                </a:solidFill>
                <a:latin typeface="Calibri" pitchFamily="34" charset="0"/>
                <a:cs typeface="Calibri" pitchFamily="34" charset="0"/>
              </a:rPr>
              <a:t>                 ON tabela ( coluna [, coluna, ... ] [ASC,DESC]</a:t>
            </a:r>
          </a:p>
          <a:p>
            <a:pPr algn="just" fontAlgn="auto">
              <a:lnSpc>
                <a:spcPct val="150000"/>
              </a:lnSpc>
              <a:spcBef>
                <a:spcPts val="0"/>
              </a:spcBef>
              <a:spcAft>
                <a:spcPts val="0"/>
              </a:spcAft>
              <a:buFont typeface="Wingdings" pitchFamily="2" charset="2"/>
              <a:buNone/>
              <a:defRPr/>
            </a:pPr>
            <a:r>
              <a:rPr lang="pt-BR" sz="2000" i="0" dirty="0">
                <a:solidFill>
                  <a:schemeClr val="bg2"/>
                </a:solidFill>
                <a:latin typeface="Calibri" pitchFamily="34" charset="0"/>
                <a:cs typeface="Calibri" pitchFamily="34" charset="0"/>
              </a:rPr>
              <a:t>Onde:</a:t>
            </a:r>
          </a:p>
          <a:p>
            <a:pPr algn="just" fontAlgn="auto">
              <a:lnSpc>
                <a:spcPct val="100000"/>
              </a:lnSpc>
              <a:spcBef>
                <a:spcPts val="0"/>
              </a:spcBef>
              <a:spcAft>
                <a:spcPts val="0"/>
              </a:spcAft>
              <a:buFont typeface="Wingdings" pitchFamily="2" charset="2"/>
              <a:buNone/>
              <a:defRPr/>
            </a:pPr>
            <a:r>
              <a:rPr lang="pt-BR" sz="2000" b="0" i="0" dirty="0">
                <a:solidFill>
                  <a:schemeClr val="bg2"/>
                </a:solidFill>
                <a:latin typeface="Calibri" pitchFamily="34" charset="0"/>
                <a:cs typeface="Calibri" pitchFamily="34" charset="0"/>
              </a:rPr>
              <a:t>	</a:t>
            </a:r>
            <a:r>
              <a:rPr lang="pt-BR" sz="2000" i="0" u="sng" dirty="0">
                <a:solidFill>
                  <a:schemeClr val="bg2"/>
                </a:solidFill>
                <a:latin typeface="Calibri" pitchFamily="34" charset="0"/>
                <a:cs typeface="Calibri" pitchFamily="34" charset="0"/>
              </a:rPr>
              <a:t>UNIQUE: </a:t>
            </a:r>
            <a:r>
              <a:rPr lang="pt-BR" sz="2000" b="0" i="0" dirty="0">
                <a:solidFill>
                  <a:schemeClr val="bg2"/>
                </a:solidFill>
                <a:latin typeface="Calibri" pitchFamily="34" charset="0"/>
                <a:cs typeface="Calibri" pitchFamily="34" charset="0"/>
              </a:rPr>
              <a:t>identifica que esse índice não permite repetição de conteúdo na chave (combinação da lista de colunas). Se o índice não for especificado, admitirá repetição.</a:t>
            </a:r>
          </a:p>
          <a:p>
            <a:pPr algn="just" fontAlgn="auto">
              <a:lnSpc>
                <a:spcPct val="150000"/>
              </a:lnSpc>
              <a:spcBef>
                <a:spcPts val="0"/>
              </a:spcBef>
              <a:spcAft>
                <a:spcPts val="0"/>
              </a:spcAft>
              <a:buFont typeface="Wingdings" pitchFamily="2" charset="2"/>
              <a:buNone/>
              <a:defRPr/>
            </a:pPr>
            <a:r>
              <a:rPr lang="pt-BR" sz="2000" b="0" i="0" dirty="0">
                <a:solidFill>
                  <a:schemeClr val="bg2"/>
                </a:solidFill>
                <a:latin typeface="Calibri" pitchFamily="34" charset="0"/>
                <a:cs typeface="Calibri" pitchFamily="34" charset="0"/>
              </a:rPr>
              <a:t>	</a:t>
            </a:r>
            <a:r>
              <a:rPr lang="pt-BR" sz="2000" i="0" dirty="0">
                <a:solidFill>
                  <a:schemeClr val="bg2"/>
                </a:solidFill>
                <a:latin typeface="Calibri" pitchFamily="34" charset="0"/>
                <a:cs typeface="Calibri" pitchFamily="34" charset="0"/>
              </a:rPr>
              <a:t>Nome</a:t>
            </a:r>
            <a:r>
              <a:rPr lang="pt-BR" sz="2000" b="0" i="0" dirty="0">
                <a:solidFill>
                  <a:schemeClr val="bg2"/>
                </a:solidFill>
                <a:latin typeface="Calibri" pitchFamily="34" charset="0"/>
                <a:cs typeface="Calibri" pitchFamily="34" charset="0"/>
              </a:rPr>
              <a:t> 	– nome do objeto (índice) que será criado.</a:t>
            </a:r>
          </a:p>
          <a:p>
            <a:pPr algn="just" fontAlgn="auto">
              <a:lnSpc>
                <a:spcPct val="150000"/>
              </a:lnSpc>
              <a:spcBef>
                <a:spcPts val="0"/>
              </a:spcBef>
              <a:spcAft>
                <a:spcPts val="0"/>
              </a:spcAft>
              <a:buFont typeface="Wingdings" pitchFamily="2" charset="2"/>
              <a:buNone/>
              <a:defRPr/>
            </a:pPr>
            <a:r>
              <a:rPr lang="pt-BR" sz="2000" b="0" i="0" dirty="0">
                <a:solidFill>
                  <a:schemeClr val="bg2"/>
                </a:solidFill>
                <a:latin typeface="Calibri" pitchFamily="34" charset="0"/>
                <a:cs typeface="Calibri" pitchFamily="34" charset="0"/>
              </a:rPr>
              <a:t>	</a:t>
            </a:r>
            <a:r>
              <a:rPr lang="pt-BR" sz="2000" i="0" dirty="0">
                <a:solidFill>
                  <a:schemeClr val="bg2"/>
                </a:solidFill>
                <a:latin typeface="Calibri" pitchFamily="34" charset="0"/>
                <a:cs typeface="Calibri" pitchFamily="34" charset="0"/>
              </a:rPr>
              <a:t>Tabela</a:t>
            </a:r>
            <a:r>
              <a:rPr lang="pt-BR" sz="2000" b="0" i="0" dirty="0">
                <a:solidFill>
                  <a:schemeClr val="bg2"/>
                </a:solidFill>
                <a:latin typeface="Calibri" pitchFamily="34" charset="0"/>
                <a:cs typeface="Calibri" pitchFamily="34" charset="0"/>
              </a:rPr>
              <a:t> 	– nome da tabela que contém a(s) coluna(s).</a:t>
            </a:r>
          </a:p>
          <a:p>
            <a:pPr algn="just" fontAlgn="auto">
              <a:lnSpc>
                <a:spcPct val="150000"/>
              </a:lnSpc>
              <a:spcBef>
                <a:spcPts val="0"/>
              </a:spcBef>
              <a:spcAft>
                <a:spcPts val="0"/>
              </a:spcAft>
              <a:buFont typeface="Wingdings" pitchFamily="2" charset="2"/>
              <a:buNone/>
              <a:defRPr/>
            </a:pPr>
            <a:r>
              <a:rPr lang="pt-BR" sz="2000" b="0" i="0" dirty="0">
                <a:solidFill>
                  <a:schemeClr val="bg2"/>
                </a:solidFill>
                <a:latin typeface="Calibri" pitchFamily="34" charset="0"/>
                <a:cs typeface="Calibri" pitchFamily="34" charset="0"/>
              </a:rPr>
              <a:t>	</a:t>
            </a:r>
            <a:r>
              <a:rPr lang="pt-BR" sz="2000" i="0" dirty="0">
                <a:solidFill>
                  <a:schemeClr val="bg2"/>
                </a:solidFill>
                <a:latin typeface="Calibri" pitchFamily="34" charset="0"/>
                <a:cs typeface="Calibri" pitchFamily="34" charset="0"/>
              </a:rPr>
              <a:t>Coluna</a:t>
            </a:r>
            <a:r>
              <a:rPr lang="pt-BR" sz="2000" b="0" i="0" dirty="0">
                <a:solidFill>
                  <a:schemeClr val="bg2"/>
                </a:solidFill>
                <a:latin typeface="Calibri" pitchFamily="34" charset="0"/>
                <a:cs typeface="Calibri" pitchFamily="34" charset="0"/>
              </a:rPr>
              <a:t> 	– lista de colunas que compõe a chave de indexação.</a:t>
            </a:r>
          </a:p>
          <a:p>
            <a:pPr algn="just" fontAlgn="auto">
              <a:lnSpc>
                <a:spcPct val="150000"/>
              </a:lnSpc>
              <a:spcBef>
                <a:spcPts val="0"/>
              </a:spcBef>
              <a:spcAft>
                <a:spcPts val="0"/>
              </a:spcAft>
              <a:buFont typeface="Wingdings" pitchFamily="2" charset="2"/>
              <a:buNone/>
              <a:defRPr/>
            </a:pPr>
            <a:r>
              <a:rPr lang="pt-BR" sz="2000" b="0" i="0" dirty="0">
                <a:solidFill>
                  <a:schemeClr val="bg2"/>
                </a:solidFill>
                <a:latin typeface="Calibri" pitchFamily="34" charset="0"/>
                <a:cs typeface="Calibri" pitchFamily="34" charset="0"/>
              </a:rPr>
              <a:t>	</a:t>
            </a:r>
            <a:r>
              <a:rPr lang="pt-BR" sz="2000" i="0" dirty="0">
                <a:solidFill>
                  <a:schemeClr val="bg2"/>
                </a:solidFill>
                <a:latin typeface="Calibri" pitchFamily="34" charset="0"/>
                <a:cs typeface="Calibri" pitchFamily="34" charset="0"/>
              </a:rPr>
              <a:t>ASC</a:t>
            </a:r>
            <a:r>
              <a:rPr lang="pt-BR" sz="2000" b="0" i="0" dirty="0">
                <a:solidFill>
                  <a:schemeClr val="bg2"/>
                </a:solidFill>
                <a:latin typeface="Calibri" pitchFamily="34" charset="0"/>
                <a:cs typeface="Calibri" pitchFamily="34" charset="0"/>
              </a:rPr>
              <a:t> 	– determina que a ordem de indexação é ascendente (opção padrão, caso não seja definido DESC);</a:t>
            </a:r>
          </a:p>
          <a:p>
            <a:pPr algn="just" fontAlgn="auto">
              <a:lnSpc>
                <a:spcPct val="150000"/>
              </a:lnSpc>
              <a:spcBef>
                <a:spcPts val="0"/>
              </a:spcBef>
              <a:spcAft>
                <a:spcPts val="0"/>
              </a:spcAft>
              <a:buFont typeface="Wingdings" pitchFamily="2" charset="2"/>
              <a:buNone/>
              <a:defRPr/>
            </a:pPr>
            <a:r>
              <a:rPr lang="pt-BR" sz="2000" b="0" i="0" dirty="0">
                <a:solidFill>
                  <a:schemeClr val="bg2"/>
                </a:solidFill>
                <a:latin typeface="Calibri" pitchFamily="34" charset="0"/>
                <a:cs typeface="Calibri" pitchFamily="34" charset="0"/>
              </a:rPr>
              <a:t>	</a:t>
            </a:r>
            <a:r>
              <a:rPr lang="pt-BR" sz="2000" i="0" dirty="0">
                <a:solidFill>
                  <a:schemeClr val="bg2"/>
                </a:solidFill>
                <a:latin typeface="Calibri" pitchFamily="34" charset="0"/>
                <a:cs typeface="Calibri" pitchFamily="34" charset="0"/>
              </a:rPr>
              <a:t>DESC</a:t>
            </a:r>
            <a:r>
              <a:rPr lang="pt-BR" sz="2000" b="0" i="0" dirty="0">
                <a:solidFill>
                  <a:schemeClr val="bg2"/>
                </a:solidFill>
                <a:latin typeface="Calibri" pitchFamily="34" charset="0"/>
                <a:cs typeface="Calibri" pitchFamily="34" charset="0"/>
              </a:rPr>
              <a:t> 	– determina que a ordem de indexação é descendente.</a:t>
            </a:r>
          </a:p>
        </p:txBody>
      </p:sp>
      <p:sp>
        <p:nvSpPr>
          <p:cNvPr id="4" name="CaixaDeTexto 3"/>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Índices</a:t>
            </a:r>
          </a:p>
        </p:txBody>
      </p:sp>
    </p:spTree>
    <p:extLst>
      <p:ext uri="{BB962C8B-B14F-4D97-AF65-F5344CB8AC3E}">
        <p14:creationId xmlns:p14="http://schemas.microsoft.com/office/powerpoint/2010/main" val="3005234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Line 2"/>
          <p:cNvSpPr>
            <a:spLocks noChangeShapeType="1"/>
          </p:cNvSpPr>
          <p:nvPr/>
        </p:nvSpPr>
        <p:spPr bwMode="auto">
          <a:xfrm>
            <a:off x="0" y="6092825"/>
            <a:ext cx="9144000" cy="0"/>
          </a:xfrm>
          <a:prstGeom prst="line">
            <a:avLst/>
          </a:prstGeom>
          <a:noFill/>
          <a:ln w="9525">
            <a:solidFill>
              <a:schemeClr val="tx1"/>
            </a:solidFill>
            <a:round/>
            <a:headEnd/>
            <a:tailEnd/>
          </a:ln>
        </p:spPr>
        <p:txBody>
          <a:bodyPr/>
          <a:lstStyle/>
          <a:p>
            <a:endParaRPr lang="en-US"/>
          </a:p>
        </p:txBody>
      </p:sp>
      <p:sp>
        <p:nvSpPr>
          <p:cNvPr id="11267" name="Rectangle 4"/>
          <p:cNvSpPr>
            <a:spLocks noGrp="1" noChangeArrowheads="1"/>
          </p:cNvSpPr>
          <p:nvPr>
            <p:ph type="body" idx="1"/>
          </p:nvPr>
        </p:nvSpPr>
        <p:spPr bwMode="auto">
          <a:xfrm>
            <a:off x="250825" y="765175"/>
            <a:ext cx="8353425" cy="5400675"/>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lgn="just" fontAlgn="auto">
              <a:spcBef>
                <a:spcPts val="0"/>
              </a:spcBef>
              <a:spcAft>
                <a:spcPts val="0"/>
              </a:spcAft>
              <a:buFont typeface="Wingdings" pitchFamily="2" charset="2"/>
              <a:buNone/>
              <a:defRPr/>
            </a:pPr>
            <a:r>
              <a:rPr lang="pt-BR" sz="2200" i="0" dirty="0">
                <a:solidFill>
                  <a:schemeClr val="bg2"/>
                </a:solidFill>
                <a:latin typeface="Calibri" pitchFamily="34" charset="0"/>
                <a:cs typeface="Calibri" pitchFamily="34" charset="0"/>
              </a:rPr>
              <a:t>Eliminando Índices (Comando DROP INDEX)</a:t>
            </a:r>
          </a:p>
          <a:p>
            <a:pPr algn="just" fontAlgn="auto">
              <a:lnSpc>
                <a:spcPct val="150000"/>
              </a:lnSpc>
              <a:spcBef>
                <a:spcPts val="0"/>
              </a:spcBef>
              <a:spcAft>
                <a:spcPts val="0"/>
              </a:spcAft>
              <a:buFont typeface="Wingdings" pitchFamily="2" charset="2"/>
              <a:buNone/>
              <a:defRPr/>
            </a:pPr>
            <a:endParaRPr lang="pt-BR" sz="2000" b="0" i="0" dirty="0">
              <a:solidFill>
                <a:schemeClr val="bg2"/>
              </a:solidFill>
              <a:latin typeface="Calibri" pitchFamily="34" charset="0"/>
              <a:cs typeface="Calibri" pitchFamily="34" charset="0"/>
            </a:endParaRPr>
          </a:p>
          <a:p>
            <a:pPr algn="just" fontAlgn="auto">
              <a:lnSpc>
                <a:spcPct val="150000"/>
              </a:lnSpc>
              <a:spcBef>
                <a:spcPts val="0"/>
              </a:spcBef>
              <a:spcAft>
                <a:spcPts val="0"/>
              </a:spcAft>
              <a:buFont typeface="Wingdings" pitchFamily="2" charset="2"/>
              <a:buNone/>
              <a:defRPr/>
            </a:pPr>
            <a:r>
              <a:rPr lang="pt-BR" sz="2000" i="0" dirty="0">
                <a:solidFill>
                  <a:schemeClr val="bg2"/>
                </a:solidFill>
                <a:latin typeface="Courier New" pitchFamily="49" charset="0"/>
                <a:cs typeface="Courier New" pitchFamily="49" charset="0"/>
              </a:rPr>
              <a:t>DROP INDEX</a:t>
            </a:r>
          </a:p>
          <a:p>
            <a:pPr algn="just" fontAlgn="auto">
              <a:lnSpc>
                <a:spcPct val="150000"/>
              </a:lnSpc>
              <a:spcBef>
                <a:spcPts val="0"/>
              </a:spcBef>
              <a:spcAft>
                <a:spcPts val="0"/>
              </a:spcAft>
              <a:buFont typeface="Wingdings" pitchFamily="2" charset="2"/>
              <a:buNone/>
              <a:defRPr/>
            </a:pPr>
            <a:r>
              <a:rPr lang="pt-BR" sz="2000" b="0" i="0" dirty="0">
                <a:solidFill>
                  <a:schemeClr val="bg2"/>
                </a:solidFill>
                <a:latin typeface="Calibri" pitchFamily="34" charset="0"/>
                <a:cs typeface="Calibri" pitchFamily="34" charset="0"/>
              </a:rPr>
              <a:t>	</a:t>
            </a:r>
            <a:r>
              <a:rPr lang="pt-BR" sz="2000" i="0" dirty="0">
                <a:solidFill>
                  <a:schemeClr val="bg2"/>
                </a:solidFill>
                <a:latin typeface="Calibri" pitchFamily="34" charset="0"/>
                <a:cs typeface="Calibri" pitchFamily="34" charset="0"/>
              </a:rPr>
              <a:t>Objetivo: </a:t>
            </a:r>
          </a:p>
          <a:p>
            <a:pPr algn="just" fontAlgn="auto">
              <a:lnSpc>
                <a:spcPct val="150000"/>
              </a:lnSpc>
              <a:spcBef>
                <a:spcPts val="0"/>
              </a:spcBef>
              <a:spcAft>
                <a:spcPts val="0"/>
              </a:spcAft>
              <a:buFont typeface="Wingdings" pitchFamily="2" charset="2"/>
              <a:buNone/>
              <a:defRPr/>
            </a:pPr>
            <a:r>
              <a:rPr lang="pt-BR" sz="2000" b="0" i="0" dirty="0">
                <a:solidFill>
                  <a:schemeClr val="bg2"/>
                </a:solidFill>
                <a:latin typeface="Calibri" pitchFamily="34" charset="0"/>
                <a:cs typeface="Calibri" pitchFamily="34" charset="0"/>
              </a:rPr>
              <a:t>	Deletar uma estrutura de índice de acesso para uma determinada coluna em uma tabela.</a:t>
            </a:r>
          </a:p>
          <a:p>
            <a:pPr algn="just" fontAlgn="auto">
              <a:lnSpc>
                <a:spcPct val="150000"/>
              </a:lnSpc>
              <a:spcBef>
                <a:spcPts val="0"/>
              </a:spcBef>
              <a:spcAft>
                <a:spcPts val="0"/>
              </a:spcAft>
              <a:buFont typeface="Wingdings" pitchFamily="2" charset="2"/>
              <a:buNone/>
              <a:defRPr/>
            </a:pPr>
            <a:endParaRPr lang="pt-BR" sz="2000" i="0" dirty="0">
              <a:solidFill>
                <a:schemeClr val="bg2"/>
              </a:solidFill>
              <a:latin typeface="Calibri" pitchFamily="34" charset="0"/>
              <a:cs typeface="Calibri" pitchFamily="34" charset="0"/>
            </a:endParaRPr>
          </a:p>
          <a:p>
            <a:pPr algn="just" fontAlgn="auto">
              <a:lnSpc>
                <a:spcPct val="150000"/>
              </a:lnSpc>
              <a:spcBef>
                <a:spcPts val="0"/>
              </a:spcBef>
              <a:spcAft>
                <a:spcPts val="0"/>
              </a:spcAft>
              <a:buFont typeface="Wingdings" pitchFamily="2" charset="2"/>
              <a:buNone/>
              <a:defRPr/>
            </a:pPr>
            <a:r>
              <a:rPr lang="pt-BR" sz="2000" i="0" dirty="0">
                <a:solidFill>
                  <a:schemeClr val="bg2"/>
                </a:solidFill>
                <a:latin typeface="Calibri" pitchFamily="34" charset="0"/>
                <a:cs typeface="Calibri" pitchFamily="34" charset="0"/>
              </a:rPr>
              <a:t>Sintaxe:</a:t>
            </a:r>
          </a:p>
          <a:p>
            <a:pPr algn="just" fontAlgn="auto">
              <a:lnSpc>
                <a:spcPct val="150000"/>
              </a:lnSpc>
              <a:spcBef>
                <a:spcPts val="0"/>
              </a:spcBef>
              <a:spcAft>
                <a:spcPts val="0"/>
              </a:spcAft>
              <a:buFont typeface="Wingdings" pitchFamily="2" charset="2"/>
              <a:buNone/>
              <a:defRPr/>
            </a:pPr>
            <a:r>
              <a:rPr lang="pt-BR" sz="2000" b="0" i="0" dirty="0">
                <a:solidFill>
                  <a:schemeClr val="bg2"/>
                </a:solidFill>
                <a:latin typeface="Calibri" pitchFamily="34" charset="0"/>
                <a:cs typeface="Calibri" pitchFamily="34" charset="0"/>
              </a:rPr>
              <a:t>	</a:t>
            </a:r>
            <a:r>
              <a:rPr lang="pt-BR" sz="2000" i="0" dirty="0">
                <a:solidFill>
                  <a:schemeClr val="bg2"/>
                </a:solidFill>
                <a:latin typeface="Courier New" pitchFamily="49" charset="0"/>
                <a:cs typeface="Courier New" pitchFamily="49" charset="0"/>
              </a:rPr>
              <a:t>DROP INDEX &lt;nome-índice&gt;</a:t>
            </a:r>
          </a:p>
          <a:p>
            <a:pPr algn="just" fontAlgn="auto">
              <a:lnSpc>
                <a:spcPct val="150000"/>
              </a:lnSpc>
              <a:spcBef>
                <a:spcPts val="0"/>
              </a:spcBef>
              <a:spcAft>
                <a:spcPts val="0"/>
              </a:spcAft>
              <a:buFont typeface="Wingdings" pitchFamily="2" charset="2"/>
              <a:buNone/>
              <a:defRPr/>
            </a:pPr>
            <a:r>
              <a:rPr lang="pt-BR" sz="2000" i="0" u="sng" dirty="0">
                <a:solidFill>
                  <a:schemeClr val="bg2"/>
                </a:solidFill>
                <a:latin typeface="Calibri" pitchFamily="34" charset="0"/>
                <a:cs typeface="Calibri" pitchFamily="34" charset="0"/>
              </a:rPr>
              <a:t>onde: </a:t>
            </a:r>
          </a:p>
          <a:p>
            <a:pPr algn="just" fontAlgn="auto">
              <a:lnSpc>
                <a:spcPct val="150000"/>
              </a:lnSpc>
              <a:spcBef>
                <a:spcPts val="0"/>
              </a:spcBef>
              <a:spcAft>
                <a:spcPts val="0"/>
              </a:spcAft>
              <a:buFont typeface="Wingdings" pitchFamily="2" charset="2"/>
              <a:buNone/>
              <a:defRPr/>
            </a:pPr>
            <a:r>
              <a:rPr lang="pt-BR" sz="2000" b="0" i="0" dirty="0">
                <a:solidFill>
                  <a:schemeClr val="bg2"/>
                </a:solidFill>
                <a:latin typeface="Calibri" pitchFamily="34" charset="0"/>
                <a:cs typeface="Calibri" pitchFamily="34" charset="0"/>
              </a:rPr>
              <a:t>	</a:t>
            </a:r>
            <a:r>
              <a:rPr lang="pt-BR" sz="2000" b="0" i="0" u="sng" dirty="0">
                <a:solidFill>
                  <a:schemeClr val="bg2"/>
                </a:solidFill>
                <a:latin typeface="Calibri" pitchFamily="34" charset="0"/>
                <a:cs typeface="Calibri" pitchFamily="34" charset="0"/>
              </a:rPr>
              <a:t>nome-índice</a:t>
            </a:r>
            <a:r>
              <a:rPr lang="pt-BR" sz="2000" b="0" i="0" dirty="0">
                <a:solidFill>
                  <a:schemeClr val="bg2"/>
                </a:solidFill>
                <a:latin typeface="Calibri" pitchFamily="34" charset="0"/>
                <a:cs typeface="Calibri" pitchFamily="34" charset="0"/>
              </a:rPr>
              <a:t> - Representa o nome da estrutura de índice que será deletada.</a:t>
            </a:r>
          </a:p>
          <a:p>
            <a:pPr algn="just" eaLnBrk="1" hangingPunct="1">
              <a:buFont typeface="Wingdings" pitchFamily="2" charset="2"/>
              <a:buNone/>
              <a:defRPr/>
            </a:pPr>
            <a:endParaRPr lang="pt-BR" sz="2000" b="0" i="0" dirty="0">
              <a:solidFill>
                <a:schemeClr val="bg2"/>
              </a:solidFill>
            </a:endParaRPr>
          </a:p>
        </p:txBody>
      </p:sp>
      <p:sp>
        <p:nvSpPr>
          <p:cNvPr id="4" name="CaixaDeTexto 3"/>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Índices</a:t>
            </a:r>
          </a:p>
        </p:txBody>
      </p:sp>
    </p:spTree>
    <p:extLst>
      <p:ext uri="{BB962C8B-B14F-4D97-AF65-F5344CB8AC3E}">
        <p14:creationId xmlns:p14="http://schemas.microsoft.com/office/powerpoint/2010/main" val="388291071"/>
      </p:ext>
    </p:extLst>
  </p:cSld>
  <p:clrMapOvr>
    <a:masterClrMapping/>
  </p:clrMapOvr>
</p:sld>
</file>

<file path=ppt/theme/theme1.xml><?xml version="1.0" encoding="utf-8"?>
<a:theme xmlns:a="http://schemas.openxmlformats.org/drawingml/2006/main" name="Personalizar design">
  <a:themeElements>
    <a:clrScheme name="Personalizar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ersonalizar design">
      <a:majorFont>
        <a:latin typeface="Arial"/>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spPr>
      <a:bodyPr vert="horz" wrap="none" lIns="91440" tIns="45720" rIns="9144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bg2"/>
            </a:solidFill>
            <a:effectLst/>
            <a:latin typeface="Square721 BT"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spPr>
      <a:bodyPr vert="horz" wrap="none" lIns="91440" tIns="45720" rIns="9144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bg2"/>
            </a:solidFill>
            <a:effectLst/>
            <a:latin typeface="Square721 BT" pitchFamily="34" charset="0"/>
          </a:defRPr>
        </a:defPPr>
      </a:lstStyle>
    </a:lnDef>
  </a:objectDefaults>
  <a:extraClrSchemeLst>
    <a:extraClrScheme>
      <a:clrScheme name="Personalizar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ersonalizar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ersonalizar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ersonalizar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ersonalizar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ersonalizar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ersonalizar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ersonalizar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ersonalizar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ersonalizar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ersonalizar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ersonalizar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
      <a:dk1>
        <a:srgbClr val="000000"/>
      </a:dk1>
      <a:lt1>
        <a:srgbClr val="FFFFFF"/>
      </a:lt1>
      <a:dk2>
        <a:srgbClr val="FFFFCC"/>
      </a:dk2>
      <a:lt2>
        <a:srgbClr val="FFFFFF"/>
      </a:lt2>
      <a:accent1>
        <a:srgbClr val="C0C000"/>
      </a:accent1>
      <a:accent2>
        <a:srgbClr val="FF8000"/>
      </a:accent2>
      <a:accent3>
        <a:srgbClr val="FFFFE2"/>
      </a:accent3>
      <a:accent4>
        <a:srgbClr val="DADADA"/>
      </a:accent4>
      <a:accent5>
        <a:srgbClr val="DCDCAA"/>
      </a:accent5>
      <a:accent6>
        <a:srgbClr val="E77300"/>
      </a:accent6>
      <a:hlink>
        <a:srgbClr val="C00000"/>
      </a:hlink>
      <a:folHlink>
        <a:srgbClr val="808080"/>
      </a:folHlink>
    </a:clrScheme>
    <a:fontScheme name="Default Design">
      <a:majorFont>
        <a:latin typeface="Arial"/>
        <a:ea typeface=""/>
        <a:cs typeface=""/>
      </a:majorFont>
      <a:minorFont>
        <a:latin typeface="Square721 BT"/>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spPr>
      <a:bodyPr vert="horz" wrap="none" lIns="91440" tIns="45720" rIns="9144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bg2"/>
            </a:solidFill>
            <a:effectLst/>
            <a:latin typeface="Square721 BT"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spPr>
      <a:bodyPr vert="horz" wrap="none" lIns="91440" tIns="45720" rIns="9144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bg2"/>
            </a:solidFill>
            <a:effectLst/>
            <a:latin typeface="Square721 BT"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FFFFFF"/>
        </a:dk1>
        <a:lt1>
          <a:srgbClr val="FFFFFF"/>
        </a:lt1>
        <a:dk2>
          <a:srgbClr val="FFFFFF"/>
        </a:dk2>
        <a:lt2>
          <a:srgbClr val="000000"/>
        </a:lt2>
        <a:accent1>
          <a:srgbClr val="C0C000"/>
        </a:accent1>
        <a:accent2>
          <a:srgbClr val="FF8000"/>
        </a:accent2>
        <a:accent3>
          <a:srgbClr val="FFFFFF"/>
        </a:accent3>
        <a:accent4>
          <a:srgbClr val="DADADA"/>
        </a:accent4>
        <a:accent5>
          <a:srgbClr val="DCDCAA"/>
        </a:accent5>
        <a:accent6>
          <a:srgbClr val="E77300"/>
        </a:accent6>
        <a:hlink>
          <a:srgbClr val="C000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o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6422</TotalTime>
  <Words>738</Words>
  <Application>Microsoft Office PowerPoint</Application>
  <PresentationFormat>Papel Carta (216 x 279 mm)</PresentationFormat>
  <Paragraphs>242</Paragraphs>
  <Slides>29</Slides>
  <Notes>29</Notes>
  <HiddenSlides>0</HiddenSlides>
  <MMClips>0</MMClips>
  <ScaleCrop>false</ScaleCrop>
  <HeadingPairs>
    <vt:vector size="8" baseType="variant">
      <vt:variant>
        <vt:lpstr>Fontes usadas</vt:lpstr>
      </vt:variant>
      <vt:variant>
        <vt:i4>7</vt:i4>
      </vt:variant>
      <vt:variant>
        <vt:lpstr>Tema</vt:lpstr>
      </vt:variant>
      <vt:variant>
        <vt:i4>2</vt:i4>
      </vt:variant>
      <vt:variant>
        <vt:lpstr>Servidores OLE inseridos</vt:lpstr>
      </vt:variant>
      <vt:variant>
        <vt:i4>1</vt:i4>
      </vt:variant>
      <vt:variant>
        <vt:lpstr>Títulos de slides</vt:lpstr>
      </vt:variant>
      <vt:variant>
        <vt:i4>29</vt:i4>
      </vt:variant>
    </vt:vector>
  </HeadingPairs>
  <TitlesOfParts>
    <vt:vector size="39" baseType="lpstr">
      <vt:lpstr>Arial</vt:lpstr>
      <vt:lpstr>Calibri</vt:lpstr>
      <vt:lpstr>Courier New</vt:lpstr>
      <vt:lpstr>Gotham-Bold</vt:lpstr>
      <vt:lpstr>Square721 BT</vt:lpstr>
      <vt:lpstr>Times New Roman</vt:lpstr>
      <vt:lpstr>Wingdings</vt:lpstr>
      <vt:lpstr>Personalizar design</vt:lpstr>
      <vt:lpstr>Default Design</vt:lpstr>
      <vt:lpstr>CorelDRAW.Graphic.10</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Hewlett 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Surian</dc:creator>
  <cp:lastModifiedBy>Jorge Luiz Surian</cp:lastModifiedBy>
  <cp:revision>425</cp:revision>
  <dcterms:created xsi:type="dcterms:W3CDTF">1999-05-02T13:25:21Z</dcterms:created>
  <dcterms:modified xsi:type="dcterms:W3CDTF">2019-04-28T22:14:52Z</dcterms:modified>
</cp:coreProperties>
</file>