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363" r:id="rId3"/>
    <p:sldId id="386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80" r:id="rId15"/>
    <p:sldId id="382" r:id="rId16"/>
    <p:sldId id="388" r:id="rId17"/>
    <p:sldId id="387" r:id="rId18"/>
  </p:sldIdLst>
  <p:sldSz cx="9144000" cy="6858000" type="letter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b="1" i="1" kern="1200">
        <a:solidFill>
          <a:schemeClr val="bg2"/>
        </a:solidFill>
        <a:latin typeface="Square721 BT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00"/>
    <a:srgbClr val="FF0000"/>
    <a:srgbClr val="0000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Estilo Escuro 1 - Ênfas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101" d="100"/>
          <a:sy n="101" d="100"/>
        </p:scale>
        <p:origin x="300" y="108"/>
      </p:cViewPr>
      <p:guideLst>
        <p:guide orient="horz" pos="3504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201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vmlDrawing" Target="../drawings/vmlDrawing1.vml"/><Relationship Id="rId1" Type="http://schemas.openxmlformats.org/officeDocument/2006/relationships/theme" Target="../theme/theme4.xml"/><Relationship Id="rId4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24"/>
          <p:cNvGraphicFramePr>
            <a:graphicFrameLocks noChangeAspect="1"/>
          </p:cNvGraphicFramePr>
          <p:nvPr/>
        </p:nvGraphicFramePr>
        <p:xfrm>
          <a:off x="366713" y="225425"/>
          <a:ext cx="6262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6867525" imgH="904875" progId="CorelDRAW.Graphic.10">
                  <p:embed/>
                </p:oleObj>
              </mc:Choice>
              <mc:Fallback>
                <p:oleObj r:id="rId3" imgW="6867525" imgH="904875" progId="CorelDRAW.Graphic.10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25425"/>
                        <a:ext cx="6262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7" name="Group 125"/>
          <p:cNvGraphicFramePr>
            <a:graphicFrameLocks noGrp="1"/>
          </p:cNvGraphicFramePr>
          <p:nvPr/>
        </p:nvGraphicFramePr>
        <p:xfrm>
          <a:off x="217488" y="9461500"/>
          <a:ext cx="6615112" cy="39687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Curso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Professor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ea typeface="ＭＳ Ｐゴシック" pitchFamily="34" charset="-128"/>
                          <a:cs typeface="Times New Roman" pitchFamily="18" charset="0"/>
                        </a:rPr>
                        <a:t>Página  - 1 -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635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46425" y="9748838"/>
            <a:ext cx="808038" cy="266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>
            <a:lvl1pPr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t>Page </a:t>
            </a:r>
            <a:fld id="{663A3798-F288-4B04-9CDC-572E34C6ADD7}" type="slidenum">
              <a:rPr lang="en-US" altLang="pt-BR" sz="1300" b="0" i="0">
                <a:solidFill>
                  <a:schemeClr val="tx1"/>
                </a:solidFill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‹nº›</a:t>
            </a:fld>
            <a:endParaRPr lang="en-US" altLang="pt-BR" sz="13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2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5455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7084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850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4929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84339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9245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46299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14850" y="765175"/>
            <a:ext cx="4038600" cy="583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575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53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99501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98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79482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44397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6122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22705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78588" y="161925"/>
            <a:ext cx="2074862" cy="64357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61925"/>
            <a:ext cx="6075363" cy="64357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666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5344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6255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650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6276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2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564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819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57F4DE-3FF9-4558-B366-103420D856D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796338" y="6427788"/>
            <a:ext cx="434975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fld id="{13DBAF22-7386-445D-9C82-DD0A6E15A4B6}" type="slidenum">
              <a:rPr lang="en-US" altLang="pt-BR" sz="1200" i="0">
                <a:solidFill>
                  <a:schemeClr val="tx1"/>
                </a:solidFill>
                <a:latin typeface="Calibri" panose="020F0502020204030204" pitchFamily="34" charset="0"/>
              </a:rPr>
              <a:pPr algn="ctr"/>
              <a:t>‹nº›</a:t>
            </a:fld>
            <a:endParaRPr lang="en-US" altLang="pt-BR" sz="1200" i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76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3077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765175"/>
            <a:ext cx="8229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EA1A5-2390-4C0F-ABEE-9A31AB28F8AA}"/>
              </a:ext>
            </a:extLst>
          </p:cNvPr>
          <p:cNvSpPr txBox="1"/>
          <p:nvPr userDrawn="1"/>
        </p:nvSpPr>
        <p:spPr>
          <a:xfrm>
            <a:off x="6660232" y="6567938"/>
            <a:ext cx="86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A8B614E7-2400-45CE-848D-BA84F4236734}" type="slidenum">
              <a:rPr lang="en-US" altLang="pt-BR" sz="1200">
                <a:solidFill>
                  <a:schemeClr val="bg1"/>
                </a:solidFill>
                <a:latin typeface="Gotham-Bold"/>
                <a:ea typeface="Gotham-Bold"/>
                <a:cs typeface="Gotham-Bold"/>
              </a:rPr>
              <a:pPr algn="r"/>
              <a:t>‹nº›</a:t>
            </a:fld>
            <a:endParaRPr lang="en-US" altLang="pt-BR" sz="1200" dirty="0">
              <a:solidFill>
                <a:schemeClr val="bg1"/>
              </a:solidFill>
              <a:latin typeface="Gotham-Bold"/>
              <a:ea typeface="Gotham-Bold"/>
              <a:cs typeface="Gotham-Bold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16F5B13-2924-44BA-99D0-86B33B23E07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665" y="0"/>
            <a:ext cx="9118670" cy="6858000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500" b="1">
          <a:solidFill>
            <a:schemeClr val="bg2"/>
          </a:solidFill>
          <a:latin typeface="Calibri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 sz="2000">
          <a:solidFill>
            <a:srgbClr val="000000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rgbClr val="000000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17081" y="2012994"/>
            <a:ext cx="8207375" cy="158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>
              <a:defRPr b="1" i="1">
                <a:solidFill>
                  <a:schemeClr val="bg2"/>
                </a:solidFill>
                <a:latin typeface="Square721 BT" pitchFamily="34" charset="0"/>
              </a:defRPr>
            </a:lvl1pPr>
            <a:lvl2pPr marL="742950" indent="-285750">
              <a:defRPr b="1" i="1">
                <a:solidFill>
                  <a:schemeClr val="bg2"/>
                </a:solidFill>
                <a:latin typeface="Square721 BT" pitchFamily="34" charset="0"/>
              </a:defRPr>
            </a:lvl2pPr>
            <a:lvl3pPr marL="11430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3pPr>
            <a:lvl4pPr marL="16002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4pPr>
            <a:lvl5pPr marL="2057400" indent="-228600">
              <a:defRPr b="1" i="1">
                <a:solidFill>
                  <a:schemeClr val="bg2"/>
                </a:solidFill>
                <a:latin typeface="Square721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bg2"/>
                </a:solidFill>
                <a:latin typeface="Square721 BT" pitchFamily="34" charset="0"/>
              </a:defRPr>
            </a:lvl9pPr>
          </a:lstStyle>
          <a:p>
            <a:pPr algn="ctr"/>
            <a:r>
              <a:rPr lang="pt-BR" altLang="pt-BR" sz="2800" i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altLang="pt-BR" sz="2400" i="0" dirty="0">
                <a:solidFill>
                  <a:schemeClr val="tx1"/>
                </a:solidFill>
              </a:rPr>
              <a:t>Conjuntos x SQL</a:t>
            </a:r>
          </a:p>
          <a:p>
            <a:endParaRPr lang="pt-BR" altLang="pt-BR" sz="2800" b="0" i="0" dirty="0">
              <a:solidFill>
                <a:schemeClr val="tx1"/>
              </a:solidFill>
            </a:endParaRPr>
          </a:p>
          <a:p>
            <a:endParaRPr lang="pt-BR" altLang="pt-BR" sz="2000" b="0" i="0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6A1AA22-8290-4906-8E35-7F99ABCAD502}"/>
              </a:ext>
            </a:extLst>
          </p:cNvPr>
          <p:cNvSpPr txBox="1">
            <a:spLocks/>
          </p:cNvSpPr>
          <p:nvPr/>
        </p:nvSpPr>
        <p:spPr>
          <a:xfrm>
            <a:off x="827584" y="649014"/>
            <a:ext cx="7772400" cy="1470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pt-BR" b="0" i="0" kern="0" dirty="0"/>
              <a:t>Data Base Essentials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428750"/>
            <a:ext cx="5734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MINUS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395288" y="544512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O operador MINUS retorna o conjunto de linhas do primeiro comando SELECT que não esteja presente na próxima instrução SELECT.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84363"/>
            <a:ext cx="3581400" cy="4352925"/>
          </a:xfrm>
          <a:prstGeom prst="rect">
            <a:avLst/>
          </a:prstGeom>
          <a:noFill/>
          <a:ln w="9525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4951730" y="2878773"/>
            <a:ext cx="362839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loc_funcionario</a:t>
            </a:r>
            <a:endParaRPr lang="en-US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minus</a:t>
            </a: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loc_pedido_locacao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pt-BR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395288" y="98107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Exiba os dados dos funcionários que NÃO fizeram atendimento de pedido de locação.</a:t>
            </a: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MINUS: Exemplo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Conjuntos de Operadores: Regras Gerais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95288" y="1055688"/>
            <a:ext cx="7993062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534988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As colunas e expressões contidas nos comandos SELECT devem ser idênticas no seu tipo de dados e em quantidade;</a:t>
            </a:r>
          </a:p>
          <a:p>
            <a:pPr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Parênteses pode ser utilizado para alterar a </a:t>
            </a:r>
            <a:r>
              <a:rPr lang="pt-BR" altLang="pt-BR" sz="2000" b="0" i="0" dirty="0" err="1">
                <a:latin typeface="Calibri" panose="020F0502020204030204" pitchFamily="34" charset="0"/>
              </a:rPr>
              <a:t>seqüência</a:t>
            </a:r>
            <a:r>
              <a:rPr lang="pt-BR" altLang="pt-BR" sz="2000" b="0" i="0" dirty="0">
                <a:latin typeface="Calibri" panose="020F0502020204030204" pitchFamily="34" charset="0"/>
              </a:rPr>
              <a:t> de execução;</a:t>
            </a:r>
          </a:p>
          <a:p>
            <a:pPr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A cláusula ORDER BY:</a:t>
            </a:r>
          </a:p>
          <a:p>
            <a:pPr lvl="1"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 Pode aparecer apenas na última declaração;</a:t>
            </a:r>
          </a:p>
          <a:p>
            <a:pPr lvl="1"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 Aceita nome da coluna, alias da 1ª lista do comando SELECT ou notação posicional;</a:t>
            </a:r>
          </a:p>
          <a:p>
            <a:pPr lvl="1"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  <a:p>
            <a:pPr lvl="1"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Por default, as linhas duplicadas são eliminada, exceto com o uso do operador UNION ALL;</a:t>
            </a:r>
          </a:p>
          <a:p>
            <a:pPr lvl="1"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 dirty="0">
                <a:latin typeface="Calibri" panose="020F0502020204030204" pitchFamily="34" charset="0"/>
              </a:rPr>
              <a:t>Os nomes das colunas do 1º comando SELECT aparecem no resultado da consulta;</a:t>
            </a:r>
          </a:p>
          <a:p>
            <a:endParaRPr lang="pt-BR" altLang="pt-BR" sz="20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pt-BR" altLang="pt-BR" sz="2000" b="0" i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Controlando a ordem de exibição das linhas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26" y="609983"/>
            <a:ext cx="5327997" cy="2819017"/>
          </a:xfrm>
          <a:prstGeom prst="rect">
            <a:avLst/>
          </a:prstGeom>
          <a:noFill/>
          <a:ln w="9525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269205" y="3621076"/>
            <a:ext cx="6192837" cy="2640013"/>
          </a:xfrm>
          <a:prstGeom prst="rect">
            <a:avLst/>
          </a:prstGeom>
          <a:noFill/>
          <a:ln w="9525" algn="ctr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SELECT 'Quem Unifica está no Todo! </a:t>
            </a:r>
            <a:r>
              <a:rPr lang="pt-BR" altLang="pt-BR" dirty="0">
                <a:solidFill>
                  <a:srgbClr val="FF0000"/>
                </a:solidFill>
              </a:rPr>
              <a:t>'</a:t>
            </a:r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 AS "Nossa Mensagem", 4 </a:t>
            </a:r>
            <a:r>
              <a:rPr lang="pt-BR" altLang="pt-B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a_dummy</a:t>
            </a:r>
            <a:endParaRPr lang="pt-BR" altLang="pt-BR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FROM dual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UNION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SELECT 'PEQUENO QUE NÃO TENHA NADA A ENSINAR', 3 </a:t>
            </a:r>
            <a:r>
              <a:rPr lang="pt-BR" altLang="pt-B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a_dummy</a:t>
            </a:r>
            <a:endParaRPr lang="pt-BR" altLang="pt-BR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FROM dual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UNION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SELECT 'NINGUÉM É TÃO GRANDE QUE NÃO TENHA', 1 </a:t>
            </a:r>
            <a:r>
              <a:rPr lang="pt-BR" altLang="pt-B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a_dummy</a:t>
            </a:r>
            <a:endParaRPr lang="pt-BR" altLang="pt-BR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FROM dual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UNION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SELECT 'NADA A APRENDER E NINGUÉM É TÃO', 2 </a:t>
            </a:r>
            <a:r>
              <a:rPr lang="pt-BR" altLang="pt-B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a_dummy</a:t>
            </a:r>
            <a:endParaRPr lang="pt-BR" altLang="pt-BR" sz="14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FROM dual</a:t>
            </a:r>
          </a:p>
          <a:p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ORDER BY </a:t>
            </a:r>
            <a:r>
              <a:rPr lang="pt-BR" altLang="pt-BR" sz="1400" dirty="0" err="1">
                <a:solidFill>
                  <a:srgbClr val="FF0000"/>
                </a:solidFill>
                <a:latin typeface="Calibri" panose="020F0502020204030204" pitchFamily="34" charset="0"/>
              </a:rPr>
              <a:t>a_dummy</a:t>
            </a:r>
            <a:r>
              <a:rPr lang="pt-BR" altLang="pt-BR" sz="140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Resumo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95288" y="1055688"/>
            <a:ext cx="7993062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Utilizar o operador UNION para retornar todas as linhas distintas;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Utilizar o operador UNION ALL para retornar todas as linhas, incluindo as duplicadas;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Utilizar o operador INTERSECT para retornar as linhas que são compartilhadas nos comandos SELECT da instrução SQL;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Utilizar o operador MINUS para retornar todas as linhas distintas que são selecionadas na 1ª consulta mas que não estão na 2ª;</a:t>
            </a: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Utilizar a cláusula ORDER BY para controlar a ordem de exibição das consultas;</a:t>
            </a:r>
          </a:p>
          <a:p>
            <a:endParaRPr lang="pt-BR" altLang="pt-BR" sz="2000" b="0" i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pt-BR" altLang="pt-BR" sz="2000" b="0" i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Normalize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0" y="908720"/>
            <a:ext cx="9036496" cy="632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Um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cliente </a:t>
            </a:r>
            <a:r>
              <a:rPr lang="pt-BR" altLang="pt-BR" sz="2400" b="0" i="0" dirty="0">
                <a:latin typeface="Calibri" panose="020F0502020204030204" pitchFamily="34" charset="0"/>
              </a:rPr>
              <a:t>vai até um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escritório de advocacia</a:t>
            </a:r>
            <a:r>
              <a:rPr lang="pt-BR" altLang="pt-BR" sz="2400" b="0" i="0" dirty="0">
                <a:latin typeface="Calibri" panose="020F0502020204030204" pitchFamily="34" charset="0"/>
              </a:rPr>
              <a:t>, contratando um dos seus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advogados</a:t>
            </a:r>
            <a:r>
              <a:rPr lang="pt-BR" altLang="pt-BR" sz="2400" b="0" i="0" dirty="0">
                <a:latin typeface="Calibri" panose="020F0502020204030204" pitchFamily="34" charset="0"/>
              </a:rPr>
              <a:t>, para abrir uma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causa</a:t>
            </a:r>
            <a:r>
              <a:rPr lang="pt-BR" altLang="pt-BR" sz="2400" b="0" i="0" dirty="0">
                <a:latin typeface="Calibri" panose="020F0502020204030204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A causa consiste de três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pleitos distintos</a:t>
            </a:r>
            <a:r>
              <a:rPr lang="pt-BR" altLang="pt-BR" sz="2400" b="0" i="0" dirty="0">
                <a:latin typeface="Calibri" panose="020F0502020204030204" pitchFamily="34" charset="0"/>
              </a:rPr>
              <a:t>. Toda causa tem um ou mais pleitos.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Cada pleito tem um valor base e um valor de indenização, que pode ser zero, caso o pleito seja perdido.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Um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juiz</a:t>
            </a:r>
            <a:r>
              <a:rPr lang="pt-BR" altLang="pt-BR" sz="2400" b="0" i="0" dirty="0">
                <a:latin typeface="Calibri" panose="020F0502020204030204" pitchFamily="34" charset="0"/>
              </a:rPr>
              <a:t> julga cada pleito e define se procede ou não. Em procedendo, um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perito</a:t>
            </a:r>
            <a:r>
              <a:rPr lang="pt-BR" altLang="pt-BR" sz="2400" b="0" i="0" dirty="0">
                <a:latin typeface="Calibri" panose="020F0502020204030204" pitchFamily="34" charset="0"/>
              </a:rPr>
              <a:t> define o valor do da indenização.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O escritório de advocacia possui advogados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especializados</a:t>
            </a:r>
            <a:r>
              <a:rPr lang="pt-BR" altLang="pt-BR" sz="2400" b="0" i="0" dirty="0">
                <a:latin typeface="Calibri" panose="020F0502020204030204" pitchFamily="34" charset="0"/>
              </a:rPr>
              <a:t> em cada tipo área jurídica. Cada causa é defendida por um advogado especializado.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Além do cliente, existe o </a:t>
            </a:r>
            <a:r>
              <a:rPr lang="pt-BR" altLang="pt-BR" sz="2400" b="0" i="0" dirty="0">
                <a:solidFill>
                  <a:srgbClr val="FF0000"/>
                </a:solidFill>
                <a:latin typeface="Calibri" panose="020F0502020204030204" pitchFamily="34" charset="0"/>
              </a:rPr>
              <a:t>réu,</a:t>
            </a:r>
            <a:r>
              <a:rPr lang="pt-BR" altLang="pt-BR" sz="2400" b="0" i="0" dirty="0">
                <a:latin typeface="Calibri" panose="020F0502020204030204" pitchFamily="34" charset="0"/>
              </a:rPr>
              <a:t> contra quem o cliente move a ação.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Todas as pessoas tem vários contatos (telefone, e-mail, endereços, </a:t>
            </a:r>
            <a:r>
              <a:rPr lang="pt-BR" altLang="pt-BR" sz="2400" b="0" i="0" dirty="0" err="1">
                <a:latin typeface="Calibri" panose="020F0502020204030204" pitchFamily="34" charset="0"/>
              </a:rPr>
              <a:t>etc</a:t>
            </a:r>
            <a:r>
              <a:rPr lang="pt-BR" altLang="pt-BR" sz="2400" b="0" i="0" dirty="0">
                <a:latin typeface="Calibri" panose="020F0502020204030204" pitchFamily="34" charset="0"/>
              </a:rPr>
              <a:t>). Toda causa tem data, valor, etc.</a:t>
            </a:r>
          </a:p>
          <a:p>
            <a:pPr>
              <a:buFontTx/>
              <a:buChar char="•"/>
            </a:pPr>
            <a:r>
              <a:rPr lang="pt-BR" altLang="pt-BR" sz="2400" b="0" i="0" dirty="0">
                <a:latin typeface="Calibri" panose="020F0502020204030204" pitchFamily="34" charset="0"/>
              </a:rPr>
              <a:t>Elabore modelo lógico baseado em normalização. </a:t>
            </a:r>
          </a:p>
          <a:p>
            <a:endParaRPr lang="pt-BR" altLang="pt-BR" sz="2400" b="0" i="0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endParaRPr lang="pt-BR" altLang="pt-BR" sz="2400" b="0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1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88C15-054E-4D06-BACF-C005C865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19" y="6079172"/>
            <a:ext cx="8640961" cy="74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Autor: Prof. Jorge Surian</a:t>
            </a:r>
          </a:p>
          <a:p>
            <a:pPr marL="457200" indent="-457200" algn="l"/>
            <a:r>
              <a:rPr lang="pt-BR" altLang="pt-BR" sz="1600" b="0" i="0" kern="0" dirty="0">
                <a:solidFill>
                  <a:schemeClr val="bg1"/>
                </a:solidFill>
              </a:rPr>
              <a:t>jorge.surian@gmail.com</a:t>
            </a:r>
          </a:p>
        </p:txBody>
      </p:sp>
    </p:spTree>
    <p:extLst>
      <p:ext uri="{BB962C8B-B14F-4D97-AF65-F5344CB8AC3E}">
        <p14:creationId xmlns:p14="http://schemas.microsoft.com/office/powerpoint/2010/main" val="18218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0" i="0" dirty="0"/>
              <a:t>Aplicando a Teoria dos Conjuntos (Conjuntos e Matrizes </a:t>
            </a:r>
            <a:r>
              <a:rPr lang="pt-BR" altLang="pt-BR" sz="2000" b="0" i="0" dirty="0">
                <a:sym typeface="Wingdings" panose="05000000000000000000" pitchFamily="2" charset="2"/>
              </a:rPr>
              <a:t> SQL e Modelo Relacional)</a:t>
            </a:r>
            <a:endParaRPr lang="pt-BR" altLang="pt-BR" sz="2000" b="0" i="0" dirty="0"/>
          </a:p>
          <a:p>
            <a:endParaRPr lang="pt-BR" altLang="pt-BR" sz="2000" b="0" i="0" dirty="0"/>
          </a:p>
        </p:txBody>
      </p:sp>
      <p:sp>
        <p:nvSpPr>
          <p:cNvPr id="2" name="CaixaDeTexto 1"/>
          <p:cNvSpPr txBox="1"/>
          <p:nvPr/>
        </p:nvSpPr>
        <p:spPr>
          <a:xfrm>
            <a:off x="0" y="0"/>
            <a:ext cx="471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0" dirty="0">
                <a:solidFill>
                  <a:schemeClr val="bg2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998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 dirty="0">
                <a:latin typeface="Calibri" panose="020F0502020204030204" pitchFamily="34" charset="0"/>
              </a:rPr>
              <a:t>Operadores de Conjuntos</a:t>
            </a:r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5517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pt-BR">
                <a:ea typeface="ＭＳ Ｐゴシック" panose="020B0600070205080204" pitchFamily="34" charset="-128"/>
              </a:rPr>
              <a:t>Operador UNION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052513"/>
            <a:ext cx="600233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395288" y="5445125"/>
            <a:ext cx="7993062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O operador UNION retorna o conjunto de linhas dos comandos SELECT envolvidos na instrução SQL,</a:t>
            </a:r>
            <a:r>
              <a:rPr lang="pt-BR" altLang="pt-BR" sz="2000">
                <a:latin typeface="Calibri" panose="020F0502020204030204" pitchFamily="34" charset="0"/>
              </a:rPr>
              <a:t> </a:t>
            </a:r>
            <a:r>
              <a:rPr lang="pt-BR" altLang="pt-BR" sz="2000" b="0" i="0">
                <a:latin typeface="Calibri" panose="020F0502020204030204" pitchFamily="34" charset="0"/>
              </a:rPr>
              <a:t>eliminando posteriormente as linhas duplicadas.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UNION: Exemplo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95288" y="98107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Exiba os dados dos funcionários e dos funcionários que atenderam pedidos de locação</a:t>
            </a:r>
          </a:p>
        </p:txBody>
      </p:sp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844675"/>
            <a:ext cx="4238625" cy="4562475"/>
          </a:xfrm>
          <a:prstGeom prst="rect">
            <a:avLst/>
          </a:prstGeom>
          <a:noFill/>
          <a:ln w="9525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5219700" y="2924175"/>
            <a:ext cx="35242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loc_funcionario</a:t>
            </a:r>
            <a:endParaRPr lang="en-US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union</a:t>
            </a: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loc_pedido_locacao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pt-BR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5530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UNION ALL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95288" y="544512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O operador UNION ALL retorna o conjunto de linhas dos comandos SELECT envolvidos na instrução SQL, incluindo as linhas duplicadas.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UNION ALL: Exemplo</a:t>
            </a: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3524251" cy="4433456"/>
          </a:xfrm>
          <a:prstGeom prst="rect">
            <a:avLst/>
          </a:prstGeom>
          <a:noFill/>
          <a:ln w="9525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5219700" y="2924175"/>
            <a:ext cx="35242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loc_funcionario</a:t>
            </a:r>
            <a:endParaRPr lang="en-US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union all</a:t>
            </a: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loc_pedido_locacao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pt-BR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79930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Exiba os dados dos funcionários e dos funcionários que atenderam pedidos de locação.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6" y="88741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INTERSECT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395288" y="544512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O operador INTERSECT retorna o conjunto de linhas COMUNS dos comandos SELECT envolvidos na instrução SQL.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8275"/>
            <a:ext cx="3505200" cy="1590675"/>
          </a:xfrm>
          <a:prstGeom prst="rect">
            <a:avLst/>
          </a:prstGeom>
          <a:noFill/>
          <a:ln w="9525">
            <a:solidFill>
              <a:srgbClr val="2E0DF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50825" y="161925"/>
            <a:ext cx="8229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pt-BR" altLang="pt-BR" sz="2500" i="0">
                <a:latin typeface="Calibri" panose="020F0502020204030204" pitchFamily="34" charset="0"/>
              </a:rPr>
              <a:t>Operador INTERSECT: Exemplo</a:t>
            </a: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5003800" y="2924175"/>
            <a:ext cx="35242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>
            <a:spAutoFit/>
          </a:bodyPr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loc_funcionario</a:t>
            </a:r>
            <a:endParaRPr lang="en-US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intersect</a:t>
            </a:r>
          </a:p>
          <a:p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select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cd_func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 from </a:t>
            </a:r>
            <a:r>
              <a:rPr lang="en-US" altLang="pt-BR" b="0" dirty="0" err="1">
                <a:solidFill>
                  <a:srgbClr val="FF0000"/>
                </a:solidFill>
                <a:latin typeface="Calibri" panose="020F0502020204030204" pitchFamily="34" charset="0"/>
              </a:rPr>
              <a:t>loc_pedido_locacao</a:t>
            </a:r>
            <a:r>
              <a:rPr lang="en-US" altLang="pt-BR" b="0" dirty="0">
                <a:solidFill>
                  <a:srgbClr val="FF0000"/>
                </a:solidFill>
                <a:latin typeface="Calibri" panose="020F0502020204030204" pitchFamily="34" charset="0"/>
              </a:rPr>
              <a:t>;</a:t>
            </a:r>
            <a:endParaRPr lang="pt-BR" altLang="pt-BR" b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395288" y="981075"/>
            <a:ext cx="799306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>
            <a:spAutoFit/>
          </a:bodyPr>
          <a:lstStyle>
            <a:lvl1pPr marL="355600" indent="-355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pt-BR" altLang="pt-BR" sz="2000" b="0" i="0">
                <a:latin typeface="Calibri" panose="020F0502020204030204" pitchFamily="34" charset="0"/>
              </a:rPr>
              <a:t>Exiba os dados dos funcionários que fizeram atendimento de pedido de locação.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6198</TotalTime>
  <Words>696</Words>
  <Application>Microsoft Office PowerPoint</Application>
  <PresentationFormat>Papel Carta (216 x 279 mm)</PresentationFormat>
  <Paragraphs>81</Paragraphs>
  <Slides>16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Gotham-Bold</vt:lpstr>
      <vt:lpstr>Square721 BT</vt:lpstr>
      <vt:lpstr>Times New Roman</vt:lpstr>
      <vt:lpstr>Wingdings</vt:lpstr>
      <vt:lpstr>Personalizar design</vt:lpstr>
      <vt:lpstr>Default Design</vt:lpstr>
      <vt:lpstr>CorelDRAW.Graphic.10</vt:lpstr>
      <vt:lpstr>Apresentação do PowerPoint</vt:lpstr>
      <vt:lpstr>Apresentação do PowerPoint</vt:lpstr>
      <vt:lpstr>Apresentação do PowerPoint</vt:lpstr>
      <vt:lpstr>Operador UNION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Controlando a ordem de exibição das linhas</vt:lpstr>
      <vt:lpstr>Resumo</vt:lpstr>
      <vt:lpstr>Normalize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Surian</dc:creator>
  <cp:lastModifiedBy>Jorge Luiz Surian</cp:lastModifiedBy>
  <cp:revision>388</cp:revision>
  <dcterms:created xsi:type="dcterms:W3CDTF">2008-12-22T12:31:30Z</dcterms:created>
  <dcterms:modified xsi:type="dcterms:W3CDTF">2019-04-28T22:16:32Z</dcterms:modified>
</cp:coreProperties>
</file>