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38"/>
  </p:notesMasterIdLst>
  <p:handoutMasterIdLst>
    <p:handoutMasterId r:id="rId39"/>
  </p:handoutMasterIdLst>
  <p:sldIdLst>
    <p:sldId id="363" r:id="rId3"/>
    <p:sldId id="396" r:id="rId4"/>
    <p:sldId id="417" r:id="rId5"/>
    <p:sldId id="418" r:id="rId6"/>
    <p:sldId id="419" r:id="rId7"/>
    <p:sldId id="420" r:id="rId8"/>
    <p:sldId id="452" r:id="rId9"/>
    <p:sldId id="421" r:id="rId10"/>
    <p:sldId id="422" r:id="rId11"/>
    <p:sldId id="423" r:id="rId12"/>
    <p:sldId id="451" r:id="rId13"/>
    <p:sldId id="454" r:id="rId14"/>
    <p:sldId id="453" r:id="rId15"/>
    <p:sldId id="455" r:id="rId16"/>
    <p:sldId id="425" r:id="rId17"/>
    <p:sldId id="426" r:id="rId18"/>
    <p:sldId id="456" r:id="rId19"/>
    <p:sldId id="457" r:id="rId20"/>
    <p:sldId id="458" r:id="rId21"/>
    <p:sldId id="428" r:id="rId22"/>
    <p:sldId id="429" r:id="rId23"/>
    <p:sldId id="430" r:id="rId24"/>
    <p:sldId id="459" r:id="rId25"/>
    <p:sldId id="432" r:id="rId26"/>
    <p:sldId id="435" r:id="rId27"/>
    <p:sldId id="436" r:id="rId28"/>
    <p:sldId id="438" r:id="rId29"/>
    <p:sldId id="440" r:id="rId30"/>
    <p:sldId id="443" r:id="rId31"/>
    <p:sldId id="444" r:id="rId32"/>
    <p:sldId id="445" r:id="rId33"/>
    <p:sldId id="460" r:id="rId34"/>
    <p:sldId id="446" r:id="rId35"/>
    <p:sldId id="461" r:id="rId36"/>
    <p:sldId id="416" r:id="rId37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CBBFD-80C4-49AF-8751-1D5F8E3E185B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CBBFD-80C4-49AF-8751-1D5F8E3E185B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CBBFD-80C4-49AF-8751-1D5F8E3E185B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CBBFD-80C4-49AF-8751-1D5F8E3E185B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0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CBBFD-80C4-49AF-8751-1D5F8E3E185B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3C5A3-7B19-4EA6-BC84-2EA592C4D125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2F5BE-EAA3-4A68-8632-C5129EE1BE2C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5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2F5BE-EAA3-4A68-8632-C5129EE1BE2C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2F5BE-EAA3-4A68-8632-C5129EE1BE2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2F5BE-EAA3-4A68-8632-C5129EE1BE2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1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1B393-357C-49BC-AF59-7C68AE09418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9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5FC9-2358-4C5D-A1B6-FF18DC29496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0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45488-95E0-4B95-B03B-CD15E22620D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80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45488-95E0-4B95-B03B-CD15E22620D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0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C747-3140-4307-AC1C-C003E5FD68AA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9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368C5-3A1B-4FE5-AF2F-2F7F3FF87FFF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30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F6361-EDD4-4078-A6C1-202716729A96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2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39BA8-2CF9-47D0-A053-C927071983AF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EE2F6-467F-4187-BCDD-A4236713BC8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6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0AF4F-FB44-4633-B8C4-22925F7B16D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AD21D-D6FA-4CBE-88E3-53897CA1A1BA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C8A84-5CDB-4878-A219-E46C36ADF79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44CF8-08C5-4144-9C8D-CE6E76BF099B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44CF8-08C5-4144-9C8D-CE6E76BF099B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4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FA09A-702D-4463-B025-4478E43FF1AB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3230E-5B7F-49E9-BDC1-22FE0F5FFE9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5A6281-F639-4EB7-BD57-0608FE6E9FC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3E4E800-2B95-47D5-B013-FFD15953D345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DFF1AA2-2EDB-4E8F-BC92-D4D1C8ADCD2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32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3200" i="0" dirty="0" err="1">
                <a:solidFill>
                  <a:schemeClr val="tx1"/>
                </a:solidFill>
              </a:rPr>
              <a:t>Select</a:t>
            </a:r>
            <a:r>
              <a:rPr lang="pt-BR" altLang="pt-BR" sz="3200" i="0" dirty="0">
                <a:solidFill>
                  <a:schemeClr val="tx1"/>
                </a:solidFill>
              </a:rPr>
              <a:t> Básico</a:t>
            </a: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8E93506-9448-40FD-B238-D8C7935B5D46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0" i="0" kern="0"/>
              <a:t>Data Base Essentials</a:t>
            </a:r>
            <a:endParaRPr lang="pt-BR" b="0" i="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2160339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Exemplo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rgbClr val="CC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/>
              <a:t>  	Primeiramente, vamos construir um campo para orçamento do departamento e </a:t>
            </a:r>
            <a:r>
              <a:rPr lang="pt-BR" sz="2000" b="0" i="0" dirty="0" err="1"/>
              <a:t>populá-lo</a:t>
            </a:r>
            <a:r>
              <a:rPr lang="pt-BR" sz="2000" b="0" i="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/>
              <a:t>	Os procedimentos estão em MANIPULANDO_BASE.SQL (ou direto do PPT, logo abaixo, passando para o editor de programação.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pt-BR" sz="2000" b="0" i="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55576" y="3408412"/>
            <a:ext cx="65527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i="0" dirty="0">
                <a:solidFill>
                  <a:schemeClr val="bg2"/>
                </a:solidFill>
              </a:rPr>
              <a:t>ALTER TABLE BASE_DEPTO ADD VL_ORCADO NUMBER(10);</a:t>
            </a:r>
          </a:p>
          <a:p>
            <a:endParaRPr lang="pt-BR" sz="800" b="0" i="0" dirty="0">
              <a:solidFill>
                <a:schemeClr val="bg2"/>
              </a:solidFill>
            </a:endParaRPr>
          </a:p>
          <a:p>
            <a:r>
              <a:rPr lang="pt-BR" sz="800" b="0" i="0" dirty="0">
                <a:solidFill>
                  <a:schemeClr val="bg2"/>
                </a:solidFill>
              </a:rPr>
              <a:t>DESC BASE_DEPTO;</a:t>
            </a:r>
          </a:p>
          <a:p>
            <a:endParaRPr lang="pt-BR" sz="800" b="0" i="0" dirty="0">
              <a:solidFill>
                <a:schemeClr val="bg2"/>
              </a:solidFill>
            </a:endParaRPr>
          </a:p>
          <a:p>
            <a:r>
              <a:rPr lang="pt-BR" sz="800" b="0" i="0" dirty="0">
                <a:solidFill>
                  <a:schemeClr val="bg2"/>
                </a:solidFill>
              </a:rPr>
              <a:t>UPDATE BASE_DEPTO</a:t>
            </a:r>
          </a:p>
          <a:p>
            <a:r>
              <a:rPr lang="pt-BR" sz="800" b="0" i="0" dirty="0">
                <a:solidFill>
                  <a:schemeClr val="bg2"/>
                </a:solidFill>
              </a:rPr>
              <a:t>  SET </a:t>
            </a:r>
            <a:r>
              <a:rPr lang="pt-BR" sz="800" b="0" i="0" dirty="0" err="1">
                <a:solidFill>
                  <a:schemeClr val="bg2"/>
                </a:solidFill>
              </a:rPr>
              <a:t>vl_orcado</a:t>
            </a:r>
            <a:r>
              <a:rPr lang="pt-BR" sz="800" b="0" i="0" dirty="0">
                <a:solidFill>
                  <a:schemeClr val="bg2"/>
                </a:solidFill>
              </a:rPr>
              <a:t> = 1500000 * </a:t>
            </a:r>
            <a:r>
              <a:rPr lang="pt-BR" sz="800" b="0" i="0" dirty="0" err="1">
                <a:solidFill>
                  <a:schemeClr val="bg2"/>
                </a:solidFill>
              </a:rPr>
              <a:t>cd_depto</a:t>
            </a:r>
            <a:r>
              <a:rPr lang="pt-BR" sz="800" b="0" i="0" dirty="0">
                <a:solidFill>
                  <a:schemeClr val="bg2"/>
                </a:solidFill>
              </a:rPr>
              <a:t>;</a:t>
            </a:r>
          </a:p>
          <a:p>
            <a:r>
              <a:rPr lang="pt-BR" sz="800" b="0" i="0" dirty="0">
                <a:solidFill>
                  <a:schemeClr val="bg2"/>
                </a:solidFill>
              </a:rPr>
              <a:t>  </a:t>
            </a:r>
          </a:p>
          <a:p>
            <a:r>
              <a:rPr lang="pt-BR" sz="800" b="0" i="0" dirty="0">
                <a:solidFill>
                  <a:schemeClr val="bg2"/>
                </a:solidFill>
              </a:rPr>
              <a:t>ALTER TABLE BASE_DEPTO ADD DT_FUND DATE;  </a:t>
            </a:r>
          </a:p>
          <a:p>
            <a:endParaRPr lang="pt-BR" sz="800" b="0" i="0" dirty="0">
              <a:solidFill>
                <a:schemeClr val="bg2"/>
              </a:solidFill>
            </a:endParaRPr>
          </a:p>
          <a:p>
            <a:r>
              <a:rPr lang="pt-BR" sz="800" b="0" i="0" dirty="0">
                <a:solidFill>
                  <a:schemeClr val="bg2"/>
                </a:solidFill>
              </a:rPr>
              <a:t>UPDATE BASE_DEPTO SET </a:t>
            </a:r>
            <a:r>
              <a:rPr lang="pt-BR" sz="800" b="0" i="0" dirty="0" err="1">
                <a:solidFill>
                  <a:schemeClr val="bg2"/>
                </a:solidFill>
              </a:rPr>
              <a:t>dt_fund</a:t>
            </a:r>
            <a:r>
              <a:rPr lang="pt-BR" sz="800" b="0" i="0" dirty="0">
                <a:solidFill>
                  <a:schemeClr val="bg2"/>
                </a:solidFill>
              </a:rPr>
              <a:t> = TO_DATE('01/01/1980','DD/MM/YYYY') WHERE </a:t>
            </a:r>
            <a:r>
              <a:rPr lang="pt-BR" sz="800" b="0" i="0" dirty="0" err="1">
                <a:solidFill>
                  <a:schemeClr val="bg2"/>
                </a:solidFill>
              </a:rPr>
              <a:t>cd_depto</a:t>
            </a:r>
            <a:r>
              <a:rPr lang="pt-BR" sz="800" b="0" i="0" dirty="0">
                <a:solidFill>
                  <a:schemeClr val="bg2"/>
                </a:solidFill>
              </a:rPr>
              <a:t> &lt; 4; </a:t>
            </a:r>
          </a:p>
          <a:p>
            <a:r>
              <a:rPr lang="pt-BR" sz="800" b="0" i="0" dirty="0">
                <a:solidFill>
                  <a:schemeClr val="bg2"/>
                </a:solidFill>
              </a:rPr>
              <a:t>UPDATE BASE_DEPTO SET </a:t>
            </a:r>
            <a:r>
              <a:rPr lang="pt-BR" sz="800" b="0" i="0" dirty="0" err="1">
                <a:solidFill>
                  <a:schemeClr val="bg2"/>
                </a:solidFill>
              </a:rPr>
              <a:t>dt_fund</a:t>
            </a:r>
            <a:r>
              <a:rPr lang="pt-BR" sz="800" b="0" i="0" dirty="0">
                <a:solidFill>
                  <a:schemeClr val="bg2"/>
                </a:solidFill>
              </a:rPr>
              <a:t> = TO_DATE('01/01/1982','DD/MM/YYYY') WHERE </a:t>
            </a:r>
            <a:r>
              <a:rPr lang="pt-BR" sz="800" b="0" i="0" dirty="0" err="1">
                <a:solidFill>
                  <a:schemeClr val="bg2"/>
                </a:solidFill>
              </a:rPr>
              <a:t>cd_depto</a:t>
            </a:r>
            <a:r>
              <a:rPr lang="pt-BR" sz="800" b="0" i="0" dirty="0">
                <a:solidFill>
                  <a:schemeClr val="bg2"/>
                </a:solidFill>
              </a:rPr>
              <a:t> &gt; 3; </a:t>
            </a:r>
          </a:p>
          <a:p>
            <a:endParaRPr lang="pt-BR" sz="800" b="0" i="0" dirty="0">
              <a:solidFill>
                <a:schemeClr val="bg2"/>
              </a:solidFill>
            </a:endParaRPr>
          </a:p>
          <a:p>
            <a:r>
              <a:rPr lang="pt-BR" sz="800" b="0" i="0" dirty="0">
                <a:solidFill>
                  <a:schemeClr val="bg2"/>
                </a:solidFill>
              </a:rPr>
              <a:t>SELECT * FROM </a:t>
            </a:r>
            <a:r>
              <a:rPr lang="pt-BR" sz="800" b="0" i="0" dirty="0" err="1">
                <a:solidFill>
                  <a:schemeClr val="bg2"/>
                </a:solidFill>
              </a:rPr>
              <a:t>base_depto</a:t>
            </a:r>
            <a:r>
              <a:rPr lang="pt-BR" sz="800" b="0" i="0" dirty="0">
                <a:solidFill>
                  <a:schemeClr val="bg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14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Relacionais...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73993"/>
            <a:ext cx="6796445" cy="46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Inserindo Datas...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6" y="1844824"/>
            <a:ext cx="793116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Relacionais...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1823813"/>
            <a:ext cx="700185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Relacionais...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CUIDADO!!!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1"/>
            <a:ext cx="5544616" cy="40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5175"/>
            <a:ext cx="8424862" cy="4824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200" i="0" dirty="0">
                <a:solidFill>
                  <a:schemeClr val="bg2"/>
                </a:solidFill>
              </a:rPr>
              <a:t>Operadores Lógicos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NOT, AND e OR: A ordem de execução pode ser alterada com a inclusão de parênteses, a semelhança das operações aritméticas, onde “+” pode ser associado a “e” e “*” associado a “ou”. “Não” é um operador unário, que muda o sentido da condição.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</a:endParaRP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557338"/>
            <a:ext cx="81645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4337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Lógicos: “E”</a:t>
            </a:r>
          </a:p>
          <a:p>
            <a:pPr eaLnBrk="1" hangingPunct="1"/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42357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Lógicos: “OU”</a:t>
            </a:r>
          </a:p>
          <a:p>
            <a:pPr eaLnBrk="1" hangingPunct="1"/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0" y="2132856"/>
            <a:ext cx="8068299" cy="31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1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Lógicos: “NÃO”</a:t>
            </a:r>
          </a:p>
          <a:p>
            <a:pPr eaLnBrk="1" hangingPunct="1"/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245834" cy="2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Usando operadores Lógicos: “NÃO”</a:t>
            </a:r>
          </a:p>
          <a:p>
            <a:pPr eaLnBrk="1" hangingPunct="1"/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9" y="1988840"/>
            <a:ext cx="8330202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0" i="0" dirty="0"/>
              <a:t>DRS – </a:t>
            </a:r>
            <a:r>
              <a:rPr lang="pt-BR" altLang="pt-BR" sz="2000" b="0" i="0" dirty="0" err="1"/>
              <a:t>Select</a:t>
            </a:r>
            <a:r>
              <a:rPr lang="pt-BR" altLang="pt-BR" sz="2000" b="0" i="0" dirty="0"/>
              <a:t> Básico</a:t>
            </a:r>
          </a:p>
          <a:p>
            <a:endParaRPr lang="pt-BR" altLang="pt-BR" sz="2000" b="0" i="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207375" cy="51133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Operadores Especiais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44675"/>
            <a:ext cx="779938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06202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9750" y="981075"/>
            <a:ext cx="1733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pt-BR" b="1" i="0" dirty="0">
                <a:solidFill>
                  <a:schemeClr val="bg2"/>
                </a:solidFill>
              </a:rPr>
              <a:t>Operador </a:t>
            </a:r>
            <a:r>
              <a:rPr lang="pt-BR" b="1" i="0" dirty="0" err="1">
                <a:solidFill>
                  <a:schemeClr val="bg2"/>
                </a:solidFill>
              </a:rPr>
              <a:t>Like</a:t>
            </a:r>
            <a:endParaRPr lang="pt-BR" b="1" i="0" dirty="0">
              <a:solidFill>
                <a:schemeClr val="bg2"/>
              </a:solidFill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412875"/>
            <a:ext cx="810418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17534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</a:rPr>
              <a:t>Exemplo usando BETWEEN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490408" cy="37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0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</a:rPr>
              <a:t>Exemplo usando IN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1733313"/>
            <a:ext cx="763059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5451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rgbClr val="CC0000"/>
                </a:solidFill>
              </a:rPr>
              <a:t>Exemplos: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latin typeface="Courier New" pitchFamily="49" charset="0"/>
              </a:rPr>
              <a:t>SELECT</a:t>
            </a:r>
            <a:r>
              <a:rPr lang="pt-BR" sz="1800" b="0" i="0" dirty="0">
                <a:latin typeface="Courier New" pitchFamily="49" charset="0"/>
              </a:rPr>
              <a:t>  </a:t>
            </a:r>
            <a:r>
              <a:rPr lang="pt-BR" sz="1800" b="0" i="0" dirty="0" err="1">
                <a:latin typeface="Courier New" pitchFamily="49" charset="0"/>
              </a:rPr>
              <a:t>nr_nota,dt_nota,vlr_nota</a:t>
            </a: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latin typeface="Courier New" pitchFamily="49" charset="0"/>
              </a:rPr>
              <a:t>FROM</a:t>
            </a:r>
            <a:r>
              <a:rPr lang="pt-BR" sz="1800" b="0" i="0" dirty="0">
                <a:latin typeface="Courier New" pitchFamily="49" charset="0"/>
              </a:rPr>
              <a:t>    faturamento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latin typeface="Courier New" pitchFamily="49" charset="0"/>
              </a:rPr>
              <a:t>WHERE</a:t>
            </a:r>
            <a:r>
              <a:rPr lang="pt-BR" sz="1800" b="0" i="0" dirty="0">
                <a:latin typeface="Courier New" pitchFamily="49" charset="0"/>
              </a:rPr>
              <a:t>   </a:t>
            </a:r>
            <a:r>
              <a:rPr lang="pt-BR" sz="1800" b="0" i="0" dirty="0" err="1">
                <a:latin typeface="Courier New" pitchFamily="49" charset="0"/>
              </a:rPr>
              <a:t>ds_nota</a:t>
            </a:r>
            <a:r>
              <a:rPr lang="pt-BR" sz="1800" b="0" i="0" dirty="0">
                <a:latin typeface="Courier New" pitchFamily="49" charset="0"/>
              </a:rPr>
              <a:t> </a:t>
            </a:r>
            <a:r>
              <a:rPr lang="pt-BR" sz="1800" i="0" dirty="0" err="1">
                <a:latin typeface="Courier New" pitchFamily="49" charset="0"/>
              </a:rPr>
              <a:t>like</a:t>
            </a:r>
            <a:r>
              <a:rPr lang="pt-BR" sz="1800" b="0" i="0" dirty="0">
                <a:latin typeface="Courier New" pitchFamily="49" charset="0"/>
              </a:rPr>
              <a:t> ‘F%';</a:t>
            </a:r>
          </a:p>
          <a:p>
            <a:pPr eaLnBrk="1" hangingPunct="1">
              <a:buFont typeface="Wingdings" pitchFamily="2" charset="2"/>
              <a:buNone/>
            </a:pP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1800" i="0" dirty="0">
                <a:latin typeface="Courier New" pitchFamily="49" charset="0"/>
              </a:rPr>
              <a:t>SELECT</a:t>
            </a:r>
            <a:r>
              <a:rPr lang="pt-BR" sz="1800" b="0" i="0" dirty="0">
                <a:latin typeface="Courier New" pitchFamily="49" charset="0"/>
              </a:rPr>
              <a:t>  </a:t>
            </a:r>
            <a:r>
              <a:rPr lang="pt-BR" sz="1800" b="0" i="0" dirty="0" err="1">
                <a:latin typeface="Courier New" pitchFamily="49" charset="0"/>
              </a:rPr>
              <a:t>nr_nota,dt_nota,vlr_nota</a:t>
            </a: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1800" i="0" dirty="0">
                <a:latin typeface="Courier New" pitchFamily="49" charset="0"/>
              </a:rPr>
              <a:t>FROM</a:t>
            </a:r>
            <a:r>
              <a:rPr lang="pt-BR" sz="1800" b="0" i="0" dirty="0">
                <a:latin typeface="Courier New" pitchFamily="49" charset="0"/>
              </a:rPr>
              <a:t>    faturamento                       </a:t>
            </a:r>
          </a:p>
          <a:p>
            <a:pPr eaLnBrk="1" hangingPunct="1">
              <a:buNone/>
            </a:pPr>
            <a:r>
              <a:rPr lang="pt-BR" sz="1800" i="0" dirty="0">
                <a:latin typeface="Courier New" pitchFamily="49" charset="0"/>
              </a:rPr>
              <a:t>WHERE</a:t>
            </a:r>
            <a:r>
              <a:rPr lang="pt-BR" sz="1800" b="0" i="0" dirty="0">
                <a:latin typeface="Courier New" pitchFamily="49" charset="0"/>
              </a:rPr>
              <a:t>   </a:t>
            </a:r>
            <a:r>
              <a:rPr lang="pt-BR" sz="1800" b="0" i="0" dirty="0" err="1">
                <a:latin typeface="Courier New" pitchFamily="49" charset="0"/>
              </a:rPr>
              <a:t>ds_nota</a:t>
            </a:r>
            <a:r>
              <a:rPr lang="pt-BR" sz="1800" b="0" i="0" dirty="0">
                <a:latin typeface="Courier New" pitchFamily="49" charset="0"/>
              </a:rPr>
              <a:t> </a:t>
            </a:r>
            <a:r>
              <a:rPr lang="pt-BR" sz="1800" i="0" dirty="0" err="1">
                <a:latin typeface="Courier New" pitchFamily="49" charset="0"/>
              </a:rPr>
              <a:t>like</a:t>
            </a:r>
            <a:r>
              <a:rPr lang="pt-BR" sz="1800" b="0" i="0" dirty="0">
                <a:latin typeface="Courier New" pitchFamily="49" charset="0"/>
              </a:rPr>
              <a:t> ‘_O%';</a:t>
            </a:r>
          </a:p>
          <a:p>
            <a:pPr eaLnBrk="1" hangingPunct="1">
              <a:buFont typeface="Wingdings" pitchFamily="2" charset="2"/>
              <a:buNone/>
            </a:pP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latin typeface="Courier New" pitchFamily="49" charset="0"/>
              </a:rPr>
              <a:t>SELECT</a:t>
            </a:r>
            <a:r>
              <a:rPr lang="pt-BR" sz="1800" b="0" i="0" dirty="0">
                <a:latin typeface="Courier New" pitchFamily="49" charset="0"/>
              </a:rPr>
              <a:t>  </a:t>
            </a:r>
            <a:r>
              <a:rPr lang="pt-BR" sz="1800" b="0" i="0" dirty="0" err="1">
                <a:latin typeface="Courier New" pitchFamily="49" charset="0"/>
              </a:rPr>
              <a:t>cd_depto</a:t>
            </a:r>
            <a:r>
              <a:rPr lang="pt-BR" sz="1800" b="0" i="0" dirty="0">
                <a:latin typeface="Courier New" pitchFamily="49" charset="0"/>
              </a:rPr>
              <a:t>, </a:t>
            </a:r>
            <a:r>
              <a:rPr lang="pt-BR" sz="1800" b="0" i="0" dirty="0" err="1">
                <a:latin typeface="Courier New" pitchFamily="49" charset="0"/>
              </a:rPr>
              <a:t>nm_depto</a:t>
            </a:r>
            <a:r>
              <a:rPr lang="pt-BR" sz="1800" b="0" i="0" dirty="0">
                <a:latin typeface="Courier New" pitchFamily="49" charset="0"/>
              </a:rPr>
              <a:t>, </a:t>
            </a:r>
            <a:r>
              <a:rPr lang="pt-BR" sz="1800" b="0" i="0" dirty="0" err="1">
                <a:latin typeface="Courier New" pitchFamily="49" charset="0"/>
              </a:rPr>
              <a:t>nm_unidade</a:t>
            </a: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latin typeface="Courier New" pitchFamily="49" charset="0"/>
              </a:rPr>
              <a:t>FROM</a:t>
            </a:r>
            <a:r>
              <a:rPr lang="pt-BR" sz="1800" b="0" i="0" dirty="0">
                <a:latin typeface="Courier New" pitchFamily="49" charset="0"/>
              </a:rPr>
              <a:t>    </a:t>
            </a:r>
            <a:r>
              <a:rPr lang="pt-BR" sz="1800" b="0" i="0" dirty="0" err="1">
                <a:latin typeface="Courier New" pitchFamily="49" charset="0"/>
              </a:rPr>
              <a:t>depto</a:t>
            </a:r>
            <a:r>
              <a:rPr lang="pt-BR" sz="1800" b="0" i="0" dirty="0">
                <a:latin typeface="Courier New" pitchFamily="49" charset="0"/>
              </a:rPr>
              <a:t>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latin typeface="Courier New" pitchFamily="49" charset="0"/>
              </a:rPr>
              <a:t>WHERE</a:t>
            </a:r>
            <a:r>
              <a:rPr lang="pt-BR" sz="1800" b="0" i="0" dirty="0">
                <a:latin typeface="Courier New" pitchFamily="49" charset="0"/>
              </a:rPr>
              <a:t>   </a:t>
            </a:r>
            <a:r>
              <a:rPr lang="pt-BR" sz="1800" b="0" i="0" dirty="0" err="1">
                <a:latin typeface="Courier New" pitchFamily="49" charset="0"/>
              </a:rPr>
              <a:t>nm_depto</a:t>
            </a:r>
            <a:r>
              <a:rPr lang="pt-BR" sz="1800" b="0" i="0" dirty="0">
                <a:latin typeface="Courier New" pitchFamily="49" charset="0"/>
              </a:rPr>
              <a:t> </a:t>
            </a:r>
            <a:r>
              <a:rPr lang="pt-BR" sz="1800" i="0" dirty="0" err="1">
                <a:latin typeface="Courier New" pitchFamily="49" charset="0"/>
              </a:rPr>
              <a:t>like</a:t>
            </a:r>
            <a:r>
              <a:rPr lang="pt-BR" sz="1800" b="0" i="0" dirty="0">
                <a:latin typeface="Courier New" pitchFamily="49" charset="0"/>
              </a:rPr>
              <a:t> '%COMERCIAL%';</a:t>
            </a:r>
          </a:p>
          <a:p>
            <a:pPr eaLnBrk="1" hangingPunct="1">
              <a:buFont typeface="Wingdings" pitchFamily="2" charset="2"/>
              <a:buNone/>
            </a:pP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1800" i="0" dirty="0">
                <a:latin typeface="Courier New" pitchFamily="49" charset="0"/>
              </a:rPr>
              <a:t>SELECT</a:t>
            </a:r>
            <a:r>
              <a:rPr lang="pt-BR" sz="1800" b="0" i="0" dirty="0">
                <a:latin typeface="Courier New" pitchFamily="49" charset="0"/>
              </a:rPr>
              <a:t>  </a:t>
            </a:r>
            <a:r>
              <a:rPr lang="pt-BR" sz="1800" b="0" i="0" dirty="0" err="1">
                <a:latin typeface="Courier New" pitchFamily="49" charset="0"/>
              </a:rPr>
              <a:t>nr_nota,dt_nota,vlr_nota</a:t>
            </a:r>
            <a:endParaRPr lang="pt-BR" sz="1800" b="0" i="0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1800" i="0" dirty="0">
                <a:latin typeface="Courier New" pitchFamily="49" charset="0"/>
              </a:rPr>
              <a:t>FROM</a:t>
            </a:r>
            <a:r>
              <a:rPr lang="pt-BR" sz="1800" b="0" i="0" dirty="0">
                <a:latin typeface="Courier New" pitchFamily="49" charset="0"/>
              </a:rPr>
              <a:t>    faturamento                       </a:t>
            </a:r>
          </a:p>
          <a:p>
            <a:pPr eaLnBrk="1" hangingPunct="1">
              <a:buNone/>
            </a:pPr>
            <a:r>
              <a:rPr lang="pt-BR" sz="1800" i="0" dirty="0">
                <a:latin typeface="Courier New" pitchFamily="49" charset="0"/>
              </a:rPr>
              <a:t>WHERE</a:t>
            </a:r>
            <a:r>
              <a:rPr lang="pt-BR" sz="1800" b="0" i="0" dirty="0">
                <a:latin typeface="Courier New" pitchFamily="49" charset="0"/>
              </a:rPr>
              <a:t>   </a:t>
            </a:r>
            <a:r>
              <a:rPr lang="pt-BR" sz="1800" b="0" i="0" dirty="0" err="1">
                <a:latin typeface="Courier New" pitchFamily="49" charset="0"/>
              </a:rPr>
              <a:t>vlr_nota</a:t>
            </a:r>
            <a:r>
              <a:rPr lang="pt-BR" sz="1800" b="0" i="0" dirty="0">
                <a:latin typeface="Courier New" pitchFamily="49" charset="0"/>
              </a:rPr>
              <a:t> </a:t>
            </a:r>
            <a:r>
              <a:rPr lang="pt-BR" sz="1800" i="0" dirty="0">
                <a:latin typeface="Courier New" pitchFamily="49" charset="0"/>
              </a:rPr>
              <a:t>IS NOT NULL</a:t>
            </a:r>
            <a:r>
              <a:rPr lang="pt-BR" sz="1800" b="0" i="0" dirty="0">
                <a:latin typeface="Courier New" pitchFamily="49" charset="0"/>
              </a:rPr>
              <a:t>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14252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207375" cy="51133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Aliás (apelido) para colunas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Às vezes, ao retornar dados de um 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o nome da coluna não é muito claro, apropriado ou é ambíguo na apresentação dos dados.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Nessas situações, devemos usar de um “apelido” para a coluna, que chamamos de “aliás”. 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4055991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68313" y="836613"/>
            <a:ext cx="8207375" cy="511333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sz="1800" i="0" kern="0" dirty="0">
                <a:solidFill>
                  <a:schemeClr val="bg2"/>
                </a:solidFill>
              </a:rPr>
              <a:t>Exemplo de coluna “apelidada”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b="0" i="0" kern="0" dirty="0">
              <a:solidFill>
                <a:schemeClr val="bg2"/>
              </a:solidFill>
            </a:endParaRPr>
          </a:p>
        </p:txBody>
      </p:sp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1" y="1833340"/>
            <a:ext cx="625879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207375" cy="51133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Cláusula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Order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By</a:t>
            </a:r>
            <a:endParaRPr lang="pt-BR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Esta cláusula vem por último na declaração SELECT e pode ordenar o resultado em ordem ascendente (ASC, que é o default) e descendente (DESC).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Podemos ordenar por mais de uma coluna.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A cláusula ORDER BY aceita números representando a coluna na ordem em que foi declarada na cláusula SELECT, além de aceitar o alias dado a alguma coluna.</a:t>
            </a:r>
            <a:r>
              <a:rPr lang="en-US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22471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9388" y="836613"/>
            <a:ext cx="36599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lang="pt-BR" b="1" i="0">
                <a:solidFill>
                  <a:schemeClr val="bg2"/>
                </a:solidFill>
              </a:rPr>
              <a:t>Consulta utilizando  ORDER BY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766645"/>
            <a:ext cx="755437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tângulo 3"/>
          <p:cNvSpPr>
            <a:spLocks noChangeArrowheads="1"/>
          </p:cNvSpPr>
          <p:nvPr/>
        </p:nvSpPr>
        <p:spPr bwMode="auto">
          <a:xfrm>
            <a:off x="250824" y="836612"/>
            <a:ext cx="8425631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i="0" dirty="0">
                <a:solidFill>
                  <a:schemeClr val="bg2"/>
                </a:solidFill>
              </a:rPr>
              <a:t>Aplicações de Regras Relacionais nas Consultas:</a:t>
            </a:r>
          </a:p>
          <a:p>
            <a:endParaRPr lang="pt-BR" b="0" i="0" dirty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chemeClr val="bg2"/>
                </a:solidFill>
              </a:rPr>
              <a:t>Estabeleça uma ordem adequada a cláusula WHERE. Para isto utilize operadores e operandos na ordem correta.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 operador mais rápido é a igualdade e o mais lento é a diferença.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 operando mais rápido é um literal e o mais lento é um NULL.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Ordem dos operadores: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	=, &gt;, &gt;=, &lt;, &lt;=, LIKE e &lt;&gt;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Ordem dos operandos:	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	Literal, coluna, parâmetro, expressão, tipo de dado numérico, 	tipo de dado alfanumérico, NULL.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404894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7993062" cy="48974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DRS (Data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Statement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pt-BR" b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SELECT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Serve para pesquisar e apresentar dados já armazenados no banco de dados.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Sua estrutura é baseada no conceito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		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selecione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algo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	     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 algum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lugar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	     onde 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valem as restrições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47085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tângulo 3"/>
          <p:cNvSpPr>
            <a:spLocks noChangeArrowheads="1"/>
          </p:cNvSpPr>
          <p:nvPr/>
        </p:nvSpPr>
        <p:spPr bwMode="auto">
          <a:xfrm>
            <a:off x="179388" y="692150"/>
            <a:ext cx="85693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0" dirty="0">
                <a:solidFill>
                  <a:schemeClr val="bg2"/>
                </a:solidFill>
              </a:rPr>
              <a:t>Aplicações de Regras Relacionais nas Consultas:</a:t>
            </a:r>
          </a:p>
          <a:p>
            <a:endParaRPr lang="pt-BR" b="1" i="0" dirty="0">
              <a:solidFill>
                <a:srgbClr val="CC0000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Predicados: </a:t>
            </a:r>
            <a:r>
              <a:rPr lang="pt-BR" b="0" i="0" dirty="0" err="1">
                <a:solidFill>
                  <a:schemeClr val="bg2"/>
                </a:solidFill>
              </a:rPr>
              <a:t>Like</a:t>
            </a:r>
            <a:r>
              <a:rPr lang="pt-BR" b="0" i="0" dirty="0">
                <a:solidFill>
                  <a:schemeClr val="bg2"/>
                </a:solidFill>
              </a:rPr>
              <a:t>, </a:t>
            </a:r>
            <a:r>
              <a:rPr lang="pt-BR" b="0" i="0" dirty="0" err="1">
                <a:solidFill>
                  <a:schemeClr val="bg2"/>
                </a:solidFill>
              </a:rPr>
              <a:t>Between</a:t>
            </a:r>
            <a:r>
              <a:rPr lang="pt-BR" b="0" i="0" dirty="0">
                <a:solidFill>
                  <a:schemeClr val="bg2"/>
                </a:solidFill>
              </a:rPr>
              <a:t>, entre outros, devem ter do lado esquerdo uma coluna e na direita um valor, sempre que possível. Qualquer cálculo deve ser evitado, sempre que isso for possível.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 uso de funções diminuem a velocidade da busca, portanto evitar sempre que possível.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Operadores lógicos (AND, OR, NOT, IN)</a:t>
            </a:r>
          </a:p>
          <a:p>
            <a:pPr lvl="2" algn="just">
              <a:lnSpc>
                <a:spcPct val="150000"/>
              </a:lnSpc>
            </a:pPr>
            <a:r>
              <a:rPr lang="pt-BR" b="0" i="0" dirty="0">
                <a:solidFill>
                  <a:schemeClr val="bg2"/>
                </a:solidFill>
              </a:rPr>
              <a:t>Os SGBDR avaliam as condições na ordem que forem digitadas ou invertidas, portanto esse detalhe técnico pode fazer com que uma query perfeita num SGBDR, tenha que ser reescrita para ter a mesma performance em outro SGBDR.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Evita-se utilizar NOT, sempre que possível, pois acarreta perda de performance.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319791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tângulo 3"/>
          <p:cNvSpPr>
            <a:spLocks noChangeArrowheads="1"/>
          </p:cNvSpPr>
          <p:nvPr/>
        </p:nvSpPr>
        <p:spPr bwMode="auto">
          <a:xfrm>
            <a:off x="250825" y="836613"/>
            <a:ext cx="80660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0" dirty="0">
                <a:solidFill>
                  <a:schemeClr val="bg2"/>
                </a:solidFill>
              </a:rPr>
              <a:t>Aplicações de Regras Relacionais nas Consultas: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Operadores lógicos (AND, OR, NOT, IN)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AND – A restrição AND que retorne menor quantidade de linhas deve estar mais próximo da cláusula </a:t>
            </a:r>
            <a:r>
              <a:rPr lang="pt-BR" b="0" i="0" dirty="0" err="1">
                <a:solidFill>
                  <a:schemeClr val="bg2"/>
                </a:solidFill>
              </a:rPr>
              <a:t>where</a:t>
            </a:r>
            <a:r>
              <a:rPr lang="pt-BR" b="0" i="0" dirty="0">
                <a:solidFill>
                  <a:schemeClr val="bg2"/>
                </a:solidFill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OR – A restrição OR deve ficar no final da cláusula </a:t>
            </a:r>
            <a:r>
              <a:rPr lang="pt-BR" b="0" i="0" dirty="0" err="1">
                <a:solidFill>
                  <a:schemeClr val="bg2"/>
                </a:solidFill>
              </a:rPr>
              <a:t>where</a:t>
            </a:r>
            <a:r>
              <a:rPr lang="pt-BR" b="0" i="0" dirty="0">
                <a:solidFill>
                  <a:schemeClr val="bg2"/>
                </a:solidFill>
              </a:rPr>
              <a:t>, quando o processamento for do início para o final.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Para utilização de AND e OR juntos, procure diminuir o número de comparações aplicando a propriedade distributiva. Desta maneira, </a:t>
            </a:r>
            <a:r>
              <a:rPr lang="pt-BR" i="0" dirty="0">
                <a:solidFill>
                  <a:schemeClr val="bg2"/>
                </a:solidFill>
              </a:rPr>
              <a:t>A </a:t>
            </a:r>
            <a:r>
              <a:rPr lang="pt-BR" i="0" dirty="0" err="1">
                <a:solidFill>
                  <a:schemeClr val="bg2"/>
                </a:solidFill>
              </a:rPr>
              <a:t>and</a:t>
            </a:r>
            <a:r>
              <a:rPr lang="pt-BR" i="0" dirty="0">
                <a:solidFill>
                  <a:schemeClr val="bg2"/>
                </a:solidFill>
              </a:rPr>
              <a:t> (B </a:t>
            </a:r>
            <a:r>
              <a:rPr lang="pt-BR" i="0" dirty="0" err="1">
                <a:solidFill>
                  <a:schemeClr val="bg2"/>
                </a:solidFill>
              </a:rPr>
              <a:t>or</a:t>
            </a:r>
            <a:r>
              <a:rPr lang="pt-BR" i="0" dirty="0">
                <a:solidFill>
                  <a:schemeClr val="bg2"/>
                </a:solidFill>
              </a:rPr>
              <a:t> C)</a:t>
            </a:r>
            <a:r>
              <a:rPr lang="pt-BR" b="0" i="0" dirty="0">
                <a:solidFill>
                  <a:schemeClr val="bg2"/>
                </a:solidFill>
              </a:rPr>
              <a:t> é melhor do que </a:t>
            </a:r>
            <a:r>
              <a:rPr lang="pt-BR" i="0" dirty="0">
                <a:solidFill>
                  <a:schemeClr val="bg2"/>
                </a:solidFill>
              </a:rPr>
              <a:t>(A </a:t>
            </a:r>
            <a:r>
              <a:rPr lang="pt-BR" i="0" dirty="0" err="1">
                <a:solidFill>
                  <a:schemeClr val="bg2"/>
                </a:solidFill>
              </a:rPr>
              <a:t>and</a:t>
            </a:r>
            <a:r>
              <a:rPr lang="pt-BR" i="0" dirty="0">
                <a:solidFill>
                  <a:schemeClr val="bg2"/>
                </a:solidFill>
              </a:rPr>
              <a:t> B) </a:t>
            </a:r>
            <a:r>
              <a:rPr lang="pt-BR" i="0" dirty="0" err="1">
                <a:solidFill>
                  <a:schemeClr val="bg2"/>
                </a:solidFill>
              </a:rPr>
              <a:t>or</a:t>
            </a:r>
            <a:r>
              <a:rPr lang="pt-BR" i="0" dirty="0">
                <a:solidFill>
                  <a:schemeClr val="bg2"/>
                </a:solidFill>
              </a:rPr>
              <a:t> (A </a:t>
            </a:r>
            <a:r>
              <a:rPr lang="pt-BR" i="0" dirty="0" err="1">
                <a:solidFill>
                  <a:schemeClr val="bg2"/>
                </a:solidFill>
              </a:rPr>
              <a:t>and</a:t>
            </a:r>
            <a:r>
              <a:rPr lang="pt-BR" i="0" dirty="0">
                <a:solidFill>
                  <a:schemeClr val="bg2"/>
                </a:solidFill>
              </a:rPr>
              <a:t> C)</a:t>
            </a:r>
            <a:r>
              <a:rPr lang="pt-BR" b="0" i="0" dirty="0">
                <a:solidFill>
                  <a:schemeClr val="bg2"/>
                </a:solidFill>
              </a:rPr>
              <a:t>. Notar que numa temos três operações, noutra duas.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bg2"/>
                </a:solidFill>
              </a:rPr>
              <a:t>IN </a:t>
            </a:r>
            <a:r>
              <a:rPr lang="pt-BR" b="0" i="0" dirty="0">
                <a:solidFill>
                  <a:schemeClr val="bg2"/>
                </a:solidFill>
              </a:rPr>
              <a:t>é superior ao </a:t>
            </a:r>
            <a:r>
              <a:rPr lang="pt-BR" i="0" dirty="0">
                <a:solidFill>
                  <a:schemeClr val="bg2"/>
                </a:solidFill>
              </a:rPr>
              <a:t>OR </a:t>
            </a:r>
            <a:r>
              <a:rPr lang="pt-BR" b="0" i="0" dirty="0">
                <a:solidFill>
                  <a:schemeClr val="bg2"/>
                </a:solidFill>
              </a:rPr>
              <a:t>para poucos elementos.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80654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tângulo 3"/>
          <p:cNvSpPr>
            <a:spLocks noChangeArrowheads="1"/>
          </p:cNvSpPr>
          <p:nvPr/>
        </p:nvSpPr>
        <p:spPr bwMode="auto">
          <a:xfrm>
            <a:off x="250825" y="836613"/>
            <a:ext cx="8066088" cy="604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0" dirty="0">
                <a:solidFill>
                  <a:schemeClr val="bg2"/>
                </a:solidFill>
              </a:rPr>
              <a:t>Aplicações de Regras Relacionais nas Consultas:</a:t>
            </a:r>
          </a:p>
          <a:p>
            <a:endParaRPr lang="pt-BR" i="0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Para muitos elementos utilize </a:t>
            </a:r>
            <a:r>
              <a:rPr lang="pt-BR" i="0" dirty="0" err="1">
                <a:solidFill>
                  <a:schemeClr val="bg2"/>
                </a:solidFill>
              </a:rPr>
              <a:t>Between</a:t>
            </a:r>
            <a:r>
              <a:rPr lang="pt-BR" b="0" i="0" dirty="0">
                <a:solidFill>
                  <a:schemeClr val="bg2"/>
                </a:solidFill>
              </a:rPr>
              <a:t> ou </a:t>
            </a:r>
            <a:r>
              <a:rPr lang="pt-BR" i="0" dirty="0">
                <a:solidFill>
                  <a:schemeClr val="bg2"/>
                </a:solidFill>
              </a:rPr>
              <a:t>&lt;&gt;</a:t>
            </a:r>
            <a:r>
              <a:rPr lang="pt-BR" b="0" i="0" dirty="0">
                <a:solidFill>
                  <a:schemeClr val="bg2"/>
                </a:solidFill>
              </a:rPr>
              <a:t> nas situações em que tenhamos poucos elementos.</a:t>
            </a:r>
          </a:p>
          <a:p>
            <a:pPr lvl="2" algn="just">
              <a:lnSpc>
                <a:spcPct val="150000"/>
              </a:lnSpc>
            </a:pPr>
            <a:endParaRPr lang="pt-BR" b="0" i="0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Sempre especificar as colunas à serem retornadas em uma consulta, evitando-se “*”.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Os SGBDR armazenam em memória os comandos utilizados, portanto procure escrever seus comandos sempre da mesma forma (inclusive letras maiúsculas e minúsculas, espaços, etc.), com isto o  SGBDR pode localizar o comando na memória e executá-lo mais rapidamente. A análise semântica e o processo de decisão em uma busca, custa cerca de 30% do tempo da execução propriamente dita.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370267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tângulo 3"/>
          <p:cNvSpPr>
            <a:spLocks noChangeArrowheads="1"/>
          </p:cNvSpPr>
          <p:nvPr/>
        </p:nvSpPr>
        <p:spPr bwMode="auto">
          <a:xfrm>
            <a:off x="250825" y="836613"/>
            <a:ext cx="80660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0" dirty="0">
                <a:solidFill>
                  <a:schemeClr val="bg2"/>
                </a:solidFill>
              </a:rPr>
              <a:t>Aplicações de Regras Relacionais nas Consultas:</a:t>
            </a:r>
          </a:p>
          <a:p>
            <a:endParaRPr lang="pt-BR" i="0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ORDER BY: Evite retornar um número muito grande de linhas e diminua o número de colunas retornadas. O tamanho das colunas deve ser efetivamente somente o necessário  para o armazenamento.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Não utilizar se houver uma cláusula DISTINCT.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Não utilizar se a coluna estiver no WHERE e houver um índice associado.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37647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tângulo 3"/>
          <p:cNvSpPr>
            <a:spLocks noChangeArrowheads="1"/>
          </p:cNvSpPr>
          <p:nvPr/>
        </p:nvSpPr>
        <p:spPr bwMode="auto">
          <a:xfrm>
            <a:off x="250825" y="836613"/>
            <a:ext cx="8066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0" dirty="0">
                <a:solidFill>
                  <a:schemeClr val="bg2"/>
                </a:solidFill>
              </a:rPr>
              <a:t>Exercício:</a:t>
            </a:r>
          </a:p>
          <a:p>
            <a:endParaRPr lang="pt-BR" i="0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</a:rPr>
              <a:t>Crie, </a:t>
            </a:r>
            <a:r>
              <a:rPr lang="pt-BR" b="0" i="0" dirty="0" err="1">
                <a:solidFill>
                  <a:schemeClr val="bg2"/>
                </a:solidFill>
              </a:rPr>
              <a:t>popule</a:t>
            </a:r>
            <a:r>
              <a:rPr lang="pt-BR" b="0" i="0" dirty="0">
                <a:solidFill>
                  <a:schemeClr val="bg2"/>
                </a:solidFill>
              </a:rPr>
              <a:t> e faça vários tipos de pesquisa em uma tabela de seu projeto de banco </a:t>
            </a:r>
            <a:r>
              <a:rPr lang="pt-BR" b="0" i="0">
                <a:solidFill>
                  <a:schemeClr val="bg2"/>
                </a:solidFill>
              </a:rPr>
              <a:t>de dados.</a:t>
            </a: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985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192151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E50CEA3-C02A-44E6-BF70-F1B2FB13C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836613"/>
            <a:ext cx="8712967" cy="51133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pt-BR" sz="2000" i="0" dirty="0"/>
              <a:t>	</a:t>
            </a:r>
            <a:r>
              <a:rPr lang="pt-BR" sz="2000" i="0" dirty="0">
                <a:latin typeface="Courier New" pitchFamily="49" charset="0"/>
              </a:rPr>
              <a:t>SELECT [ DISTINCT | ALL ] { </a:t>
            </a:r>
            <a:r>
              <a:rPr lang="en-US" sz="2000" i="0" dirty="0">
                <a:latin typeface="Courier New" pitchFamily="49" charset="0"/>
              </a:rPr>
              <a:t>* |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  [,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, … ]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i="0" dirty="0">
                <a:latin typeface="Courier New" pitchFamily="49" charset="0"/>
              </a:rPr>
              <a:t>   	</a:t>
            </a:r>
            <a:r>
              <a:rPr lang="pt-BR" sz="2000" i="0" dirty="0">
                <a:latin typeface="Courier New" pitchFamily="49" charset="0"/>
              </a:rPr>
              <a:t>FROM tabela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pt-BR" sz="2000" i="0" dirty="0">
                <a:latin typeface="Courier New" pitchFamily="49" charset="0"/>
              </a:rPr>
              <a:t>	    [ WHERE condição ]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pt-BR" sz="2000" i="0" dirty="0">
                <a:latin typeface="Courier New" pitchFamily="49" charset="0"/>
              </a:rPr>
              <a:t>	    [ </a:t>
            </a:r>
            <a:r>
              <a:rPr lang="en-US" sz="2000" i="0" dirty="0">
                <a:latin typeface="Courier New" pitchFamily="49" charset="0"/>
              </a:rPr>
              <a:t>ORDER BY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 [, </a:t>
            </a:r>
            <a:r>
              <a:rPr lang="en-US" sz="2000" i="0" dirty="0" err="1">
                <a:latin typeface="Courier New" pitchFamily="49" charset="0"/>
              </a:rPr>
              <a:t>coluna</a:t>
            </a:r>
            <a:r>
              <a:rPr lang="en-US" sz="2000" i="0" dirty="0">
                <a:latin typeface="Courier New" pitchFamily="49" charset="0"/>
              </a:rPr>
              <a:t>, ... ] ]</a:t>
            </a:r>
            <a:endParaRPr lang="pt-BR" sz="2000" i="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pt-BR" sz="1600" b="0" i="0" dirty="0"/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dirty="0">
                <a:latin typeface="Calibri" pitchFamily="34" charset="0"/>
                <a:cs typeface="Calibri" pitchFamily="34" charset="0"/>
              </a:rPr>
              <a:t>Onde: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SELECT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especifica as colunas (campos) desejadas na pesquisa.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DISTINCT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não mostra eventuais valores repetidos de colunas.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ALL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mostra todos os valores, mesmo que repetidos. Esse é o padrão se o DISTINCT não for definido. Portanto, não precisamos escrevê-lo.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dirty="0">
                <a:latin typeface="Calibri" pitchFamily="34" charset="0"/>
                <a:cs typeface="Calibri" pitchFamily="34" charset="0"/>
              </a:rPr>
              <a:t>*: 		indica que devem ser mostradas todas as colunas da tabela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FROM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determina em que tabelas serão efetuadas estas pesquisas.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WHERE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	condição para que se execute a pesquisa (filtra dados).</a:t>
            </a:r>
          </a:p>
          <a:p>
            <a:pPr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pt-BR" sz="2000" b="0" i="0" u="sng" dirty="0">
                <a:latin typeface="Calibri" pitchFamily="34" charset="0"/>
                <a:cs typeface="Calibri" pitchFamily="34" charset="0"/>
              </a:rPr>
              <a:t>ORDER BY</a:t>
            </a:r>
            <a:r>
              <a:rPr lang="pt-BR" sz="2000" b="0" i="0" dirty="0">
                <a:latin typeface="Calibri" pitchFamily="34" charset="0"/>
                <a:cs typeface="Calibri" pitchFamily="34" charset="0"/>
              </a:rPr>
              <a:t>: especifica em que ordem deverá ser apresentada a pesquisa desejada – por qual campo estará ordenada (de forma crescente ou decrescente).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16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25391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424862" cy="48244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u="sng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Exemplos:</a:t>
            </a:r>
          </a:p>
          <a:p>
            <a:pPr eaLnBrk="1" hangingPunct="1">
              <a:buFont typeface="Wingdings" pitchFamily="2" charset="2"/>
              <a:buNone/>
            </a:pPr>
            <a:endParaRPr lang="pt-BR" i="0" u="sng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1) Retorna todas as colunas e registros da tabela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SELECT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* 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FROM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base_depto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2) Retorna as colunas especificadas e todos os registros da tabela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SELECT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cd_depto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nm_depto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base_depto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</a:rPr>
              <a:t>   	</a:t>
            </a:r>
            <a:r>
              <a:rPr lang="pt-BR" sz="1800" b="0" i="0" dirty="0">
                <a:solidFill>
                  <a:schemeClr val="bg2"/>
                </a:solidFill>
              </a:rPr>
              <a:t>Obs.: Não é uma boa prática utilizar a cláusula “*” no comando </a:t>
            </a:r>
            <a:r>
              <a:rPr lang="pt-BR" sz="1800" b="0" i="0" dirty="0" err="1">
                <a:solidFill>
                  <a:schemeClr val="bg2"/>
                </a:solidFill>
              </a:rPr>
              <a:t>Select</a:t>
            </a:r>
            <a:r>
              <a:rPr lang="pt-BR" sz="1800" b="0" i="0" dirty="0">
                <a:solidFill>
                  <a:schemeClr val="bg2"/>
                </a:solidFill>
              </a:rPr>
              <a:t>, pois todas as colunas são retornadas, independentemente das colunas que serão utilizadas realmente. Isso onera o processamento do banco, algo que deve ser evitado, sempre que possível.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399518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23850" y="765175"/>
            <a:ext cx="29674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lang="pt-BR" i="0" dirty="0">
                <a:solidFill>
                  <a:schemeClr val="bg2"/>
                </a:solidFill>
              </a:rPr>
              <a:t>Usando o SQL-</a:t>
            </a:r>
            <a:r>
              <a:rPr lang="pt-BR" i="0" dirty="0" err="1">
                <a:solidFill>
                  <a:schemeClr val="bg2"/>
                </a:solidFill>
              </a:rPr>
              <a:t>Developer</a:t>
            </a:r>
            <a:endParaRPr lang="pt-BR" b="1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29" y="477838"/>
            <a:ext cx="4711532" cy="54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9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23850" y="765175"/>
            <a:ext cx="29674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lang="pt-BR" i="0" dirty="0">
                <a:solidFill>
                  <a:schemeClr val="bg2"/>
                </a:solidFill>
              </a:rPr>
              <a:t>Usando o SQL-</a:t>
            </a:r>
            <a:r>
              <a:rPr lang="pt-BR" i="0" dirty="0" err="1">
                <a:solidFill>
                  <a:schemeClr val="bg2"/>
                </a:solidFill>
              </a:rPr>
              <a:t>Developer</a:t>
            </a:r>
            <a:endParaRPr lang="pt-BR" b="1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6173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6840760" cy="40638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158932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2"/>
                </a:solidFill>
              </a:rPr>
              <a:t>Nossa população</a:t>
            </a:r>
          </a:p>
        </p:txBody>
      </p:sp>
    </p:spTree>
    <p:extLst>
      <p:ext uri="{BB962C8B-B14F-4D97-AF65-F5344CB8AC3E}">
        <p14:creationId xmlns:p14="http://schemas.microsoft.com/office/powerpoint/2010/main" val="126611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5175"/>
            <a:ext cx="8353425" cy="50403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Linhas com colunas duplicadas – uso do DISTINCT</a:t>
            </a:r>
          </a:p>
          <a:p>
            <a:pPr eaLnBrk="1" hangingPunct="1">
              <a:buFont typeface="Wingdings" pitchFamily="2" charset="2"/>
              <a:buNone/>
            </a:pPr>
            <a:endParaRPr lang="pt-BR" sz="18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SELECT DISTINCT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NM_UNIDADE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FROM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BASE_DEPTO;</a:t>
            </a:r>
          </a:p>
          <a:p>
            <a:pPr eaLnBrk="1" hangingPunct="1"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SELECT DISTINCT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NM_UNIDADE, NM_DEPTO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FROM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BASE_DEPTO;</a:t>
            </a:r>
          </a:p>
          <a:p>
            <a:pPr eaLnBrk="1" hangingPunct="1"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2667372" cy="290553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65" y="2308253"/>
            <a:ext cx="386769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20" y="749300"/>
            <a:ext cx="8135938" cy="182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Pesquisas simples em Tabelas 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Operadores Relacionais: Definem um tipo de condição básica.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Não valem para STRINGS!!! Use “LIKE” em vez de “=“!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Exemplos: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386239"/>
            <a:ext cx="604996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624" y="-934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24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(Básico)</a:t>
            </a:r>
          </a:p>
        </p:txBody>
      </p:sp>
    </p:spTree>
    <p:extLst>
      <p:ext uri="{BB962C8B-B14F-4D97-AF65-F5344CB8AC3E}">
        <p14:creationId xmlns:p14="http://schemas.microsoft.com/office/powerpoint/2010/main" val="6857548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7081</TotalTime>
  <Words>1077</Words>
  <Application>Microsoft Office PowerPoint</Application>
  <PresentationFormat>Papel Carta (216 x 279 mm)</PresentationFormat>
  <Paragraphs>219</Paragraphs>
  <Slides>35</Slides>
  <Notes>29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Courier New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Surian</dc:creator>
  <cp:lastModifiedBy>Jorge Luiz Surian</cp:lastModifiedBy>
  <cp:revision>446</cp:revision>
  <dcterms:created xsi:type="dcterms:W3CDTF">1999-05-02T13:25:21Z</dcterms:created>
  <dcterms:modified xsi:type="dcterms:W3CDTF">2019-04-28T22:17:23Z</dcterms:modified>
</cp:coreProperties>
</file>