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81"/>
  </p:notesMasterIdLst>
  <p:handoutMasterIdLst>
    <p:handoutMasterId r:id="rId82"/>
  </p:handoutMasterIdLst>
  <p:sldIdLst>
    <p:sldId id="363" r:id="rId3"/>
    <p:sldId id="365" r:id="rId4"/>
    <p:sldId id="376" r:id="rId5"/>
    <p:sldId id="377" r:id="rId6"/>
    <p:sldId id="378" r:id="rId7"/>
    <p:sldId id="379" r:id="rId8"/>
    <p:sldId id="417" r:id="rId9"/>
    <p:sldId id="380" r:id="rId10"/>
    <p:sldId id="448" r:id="rId11"/>
    <p:sldId id="427" r:id="rId12"/>
    <p:sldId id="421" r:id="rId13"/>
    <p:sldId id="381" r:id="rId14"/>
    <p:sldId id="424" r:id="rId15"/>
    <p:sldId id="425" r:id="rId16"/>
    <p:sldId id="382" r:id="rId17"/>
    <p:sldId id="430" r:id="rId18"/>
    <p:sldId id="444" r:id="rId19"/>
    <p:sldId id="449" r:id="rId20"/>
    <p:sldId id="450" r:id="rId21"/>
    <p:sldId id="452" r:id="rId22"/>
    <p:sldId id="453" r:id="rId23"/>
    <p:sldId id="454" r:id="rId24"/>
    <p:sldId id="445" r:id="rId25"/>
    <p:sldId id="455" r:id="rId26"/>
    <p:sldId id="428" r:id="rId27"/>
    <p:sldId id="429" r:id="rId28"/>
    <p:sldId id="443" r:id="rId29"/>
    <p:sldId id="435" r:id="rId30"/>
    <p:sldId id="438" r:id="rId31"/>
    <p:sldId id="439" r:id="rId32"/>
    <p:sldId id="446" r:id="rId33"/>
    <p:sldId id="440" r:id="rId34"/>
    <p:sldId id="441" r:id="rId35"/>
    <p:sldId id="447" r:id="rId36"/>
    <p:sldId id="442" r:id="rId37"/>
    <p:sldId id="383" r:id="rId38"/>
    <p:sldId id="384" r:id="rId39"/>
    <p:sldId id="456" r:id="rId40"/>
    <p:sldId id="457" r:id="rId41"/>
    <p:sldId id="458" r:id="rId42"/>
    <p:sldId id="459" r:id="rId43"/>
    <p:sldId id="460" r:id="rId44"/>
    <p:sldId id="461" r:id="rId45"/>
    <p:sldId id="464" r:id="rId46"/>
    <p:sldId id="465" r:id="rId47"/>
    <p:sldId id="466" r:id="rId48"/>
    <p:sldId id="463" r:id="rId49"/>
    <p:sldId id="467" r:id="rId50"/>
    <p:sldId id="468" r:id="rId51"/>
    <p:sldId id="469" r:id="rId52"/>
    <p:sldId id="470" r:id="rId53"/>
    <p:sldId id="471" r:id="rId54"/>
    <p:sldId id="472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  <p:sldId id="481" r:id="rId76"/>
    <p:sldId id="482" r:id="rId77"/>
    <p:sldId id="483" r:id="rId78"/>
    <p:sldId id="484" r:id="rId79"/>
    <p:sldId id="420" r:id="rId80"/>
  </p:sldIdLst>
  <p:sldSz cx="9144000" cy="6858000" type="letter"/>
  <p:notesSz cx="7302500" cy="9588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101" d="100"/>
          <a:sy n="101" d="100"/>
        </p:scale>
        <p:origin x="288" y="108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010" y="-96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59B3B-61C0-45C3-98F9-FC7481EEAB0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D8C2BD0-F9A0-4468-9F56-B4508F141FE8}">
      <dgm:prSet/>
      <dgm:spPr>
        <a:solidFill>
          <a:srgbClr val="2E0DF1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009DA1C5-407F-4322-BEA4-51F4B76435F5}" type="parTrans" cxnId="{D4C18072-B803-4EBA-AC7E-63506DCAAD42}">
      <dgm:prSet/>
      <dgm:spPr/>
      <dgm:t>
        <a:bodyPr/>
        <a:lstStyle/>
        <a:p>
          <a:endParaRPr lang="pt-BR"/>
        </a:p>
      </dgm:t>
    </dgm:pt>
    <dgm:pt modelId="{7E074BC2-414D-4CE0-9AB5-C23930AE844D}" type="sibTrans" cxnId="{D4C18072-B803-4EBA-AC7E-63506DCAAD42}">
      <dgm:prSet/>
      <dgm:spPr/>
      <dgm:t>
        <a:bodyPr/>
        <a:lstStyle/>
        <a:p>
          <a:endParaRPr lang="pt-BR"/>
        </a:p>
      </dgm:t>
    </dgm:pt>
    <dgm:pt modelId="{4ECAC39F-F500-4148-86DE-4234E125D9F1}">
      <dgm:prSet/>
      <dgm:spPr>
        <a:solidFill>
          <a:srgbClr val="FFFF0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LOC_CLIENTE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6B4E5EF9-D4AC-456C-B8BB-A0909A6B205E}" type="parTrans" cxnId="{229D9805-13E2-43D8-A6CF-85BFF749D49F}">
      <dgm:prSet/>
      <dgm:spPr/>
      <dgm:t>
        <a:bodyPr/>
        <a:lstStyle/>
        <a:p>
          <a:endParaRPr lang="pt-BR"/>
        </a:p>
      </dgm:t>
    </dgm:pt>
    <dgm:pt modelId="{B0D5C846-F20B-4170-A25E-B8DEDDB61851}" type="sibTrans" cxnId="{229D9805-13E2-43D8-A6CF-85BFF749D49F}">
      <dgm:prSet/>
      <dgm:spPr/>
      <dgm:t>
        <a:bodyPr/>
        <a:lstStyle/>
        <a:p>
          <a:endParaRPr lang="pt-BR"/>
        </a:p>
      </dgm:t>
    </dgm:pt>
    <dgm:pt modelId="{A7524B73-BF73-4392-88BF-B44A6DB0E3DC}">
      <dgm:prSet/>
      <dgm:spPr>
        <a:solidFill>
          <a:srgbClr val="FF000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LOC_DEPTO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79D84F0E-BB8A-4337-8E83-ACA5DE8CDEAC}" type="parTrans" cxnId="{4E6E62CA-5E9D-425B-9ECC-77A0068BA3C1}">
      <dgm:prSet/>
      <dgm:spPr/>
      <dgm:t>
        <a:bodyPr/>
        <a:lstStyle/>
        <a:p>
          <a:endParaRPr lang="pt-BR"/>
        </a:p>
      </dgm:t>
    </dgm:pt>
    <dgm:pt modelId="{72F5945C-2911-4FD2-B81E-C1BDA9C0666E}" type="sibTrans" cxnId="{4E6E62CA-5E9D-425B-9ECC-77A0068BA3C1}">
      <dgm:prSet/>
      <dgm:spPr/>
      <dgm:t>
        <a:bodyPr/>
        <a:lstStyle/>
        <a:p>
          <a:endParaRPr lang="pt-BR"/>
        </a:p>
      </dgm:t>
    </dgm:pt>
    <dgm:pt modelId="{91B33D8C-44EF-4749-8B76-5C66CC7A7DF8}" type="pres">
      <dgm:prSet presAssocID="{71459B3B-61C0-45C3-98F9-FC7481EEAB03}" presName="compositeShape" presStyleCnt="0">
        <dgm:presLayoutVars>
          <dgm:chMax val="7"/>
          <dgm:dir/>
          <dgm:resizeHandles val="exact"/>
        </dgm:presLayoutVars>
      </dgm:prSet>
      <dgm:spPr/>
    </dgm:pt>
    <dgm:pt modelId="{3B28292A-AC17-474D-8FED-EA737CF2BD93}" type="pres">
      <dgm:prSet presAssocID="{ED8C2BD0-F9A0-4468-9F56-B4508F141FE8}" presName="circ1" presStyleLbl="vennNode1" presStyleIdx="0" presStyleCnt="3"/>
      <dgm:spPr/>
    </dgm:pt>
    <dgm:pt modelId="{66CA6B77-A39A-44E2-8E3E-AC2D19677439}" type="pres">
      <dgm:prSet presAssocID="{ED8C2BD0-F9A0-4468-9F56-B4508F141F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5BD6D88-531D-463C-BA17-34B91A1FDA0E}" type="pres">
      <dgm:prSet presAssocID="{4ECAC39F-F500-4148-86DE-4234E125D9F1}" presName="circ2" presStyleLbl="vennNode1" presStyleIdx="1" presStyleCnt="3"/>
      <dgm:spPr/>
    </dgm:pt>
    <dgm:pt modelId="{5B789552-ABF4-49EC-899D-3A6277D1CB35}" type="pres">
      <dgm:prSet presAssocID="{4ECAC39F-F500-4148-86DE-4234E125D9F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832640-86CD-42EC-A32E-D270969485D8}" type="pres">
      <dgm:prSet presAssocID="{A7524B73-BF73-4392-88BF-B44A6DB0E3DC}" presName="circ3" presStyleLbl="vennNode1" presStyleIdx="2" presStyleCnt="3"/>
      <dgm:spPr/>
    </dgm:pt>
    <dgm:pt modelId="{3553B92F-F877-4A91-9C33-ECF551F1DBA9}" type="pres">
      <dgm:prSet presAssocID="{A7524B73-BF73-4392-88BF-B44A6DB0E3D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9D9805-13E2-43D8-A6CF-85BFF749D49F}" srcId="{71459B3B-61C0-45C3-98F9-FC7481EEAB03}" destId="{4ECAC39F-F500-4148-86DE-4234E125D9F1}" srcOrd="1" destOrd="0" parTransId="{6B4E5EF9-D4AC-456C-B8BB-A0909A6B205E}" sibTransId="{B0D5C846-F20B-4170-A25E-B8DEDDB61851}"/>
    <dgm:cxn modelId="{9539A807-BB26-483E-B414-AFC6A834A3EE}" type="presOf" srcId="{71459B3B-61C0-45C3-98F9-FC7481EEAB03}" destId="{91B33D8C-44EF-4749-8B76-5C66CC7A7DF8}" srcOrd="0" destOrd="0" presId="urn:microsoft.com/office/officeart/2005/8/layout/venn1"/>
    <dgm:cxn modelId="{63764009-953D-4D95-BAAD-5042EA6AAB62}" type="presOf" srcId="{A7524B73-BF73-4392-88BF-B44A6DB0E3DC}" destId="{CB832640-86CD-42EC-A32E-D270969485D8}" srcOrd="0" destOrd="0" presId="urn:microsoft.com/office/officeart/2005/8/layout/venn1"/>
    <dgm:cxn modelId="{CD37213C-C041-4554-B580-FD4858351286}" type="presOf" srcId="{ED8C2BD0-F9A0-4468-9F56-B4508F141FE8}" destId="{3B28292A-AC17-474D-8FED-EA737CF2BD93}" srcOrd="0" destOrd="0" presId="urn:microsoft.com/office/officeart/2005/8/layout/venn1"/>
    <dgm:cxn modelId="{2F62685D-BEDA-4B90-B580-3B57C07D3244}" type="presOf" srcId="{4ECAC39F-F500-4148-86DE-4234E125D9F1}" destId="{15BD6D88-531D-463C-BA17-34B91A1FDA0E}" srcOrd="0" destOrd="0" presId="urn:microsoft.com/office/officeart/2005/8/layout/venn1"/>
    <dgm:cxn modelId="{D4C18072-B803-4EBA-AC7E-63506DCAAD42}" srcId="{71459B3B-61C0-45C3-98F9-FC7481EEAB03}" destId="{ED8C2BD0-F9A0-4468-9F56-B4508F141FE8}" srcOrd="0" destOrd="0" parTransId="{009DA1C5-407F-4322-BEA4-51F4B76435F5}" sibTransId="{7E074BC2-414D-4CE0-9AB5-C23930AE844D}"/>
    <dgm:cxn modelId="{6B335759-3AC7-475B-9BEE-359FAC8E1248}" type="presOf" srcId="{A7524B73-BF73-4392-88BF-B44A6DB0E3DC}" destId="{3553B92F-F877-4A91-9C33-ECF551F1DBA9}" srcOrd="1" destOrd="0" presId="urn:microsoft.com/office/officeart/2005/8/layout/venn1"/>
    <dgm:cxn modelId="{3D3469A5-ACAC-47CD-BA03-FFE60AA41C8E}" type="presOf" srcId="{ED8C2BD0-F9A0-4468-9F56-B4508F141FE8}" destId="{66CA6B77-A39A-44E2-8E3E-AC2D19677439}" srcOrd="1" destOrd="0" presId="urn:microsoft.com/office/officeart/2005/8/layout/venn1"/>
    <dgm:cxn modelId="{77179FB7-6F44-4309-BA18-C22E001E686D}" type="presOf" srcId="{4ECAC39F-F500-4148-86DE-4234E125D9F1}" destId="{5B789552-ABF4-49EC-899D-3A6277D1CB35}" srcOrd="1" destOrd="0" presId="urn:microsoft.com/office/officeart/2005/8/layout/venn1"/>
    <dgm:cxn modelId="{4E6E62CA-5E9D-425B-9ECC-77A0068BA3C1}" srcId="{71459B3B-61C0-45C3-98F9-FC7481EEAB03}" destId="{A7524B73-BF73-4392-88BF-B44A6DB0E3DC}" srcOrd="2" destOrd="0" parTransId="{79D84F0E-BB8A-4337-8E83-ACA5DE8CDEAC}" sibTransId="{72F5945C-2911-4FD2-B81E-C1BDA9C0666E}"/>
    <dgm:cxn modelId="{23B331DD-D7BA-4167-AE40-73F1D3EE67D7}" type="presParOf" srcId="{91B33D8C-44EF-4749-8B76-5C66CC7A7DF8}" destId="{3B28292A-AC17-474D-8FED-EA737CF2BD93}" srcOrd="0" destOrd="0" presId="urn:microsoft.com/office/officeart/2005/8/layout/venn1"/>
    <dgm:cxn modelId="{23BE9845-1F23-48B8-BEDC-12319E1DA32C}" type="presParOf" srcId="{91B33D8C-44EF-4749-8B76-5C66CC7A7DF8}" destId="{66CA6B77-A39A-44E2-8E3E-AC2D19677439}" srcOrd="1" destOrd="0" presId="urn:microsoft.com/office/officeart/2005/8/layout/venn1"/>
    <dgm:cxn modelId="{40EEC7ED-1668-42B2-A6DD-99E4A109015E}" type="presParOf" srcId="{91B33D8C-44EF-4749-8B76-5C66CC7A7DF8}" destId="{15BD6D88-531D-463C-BA17-34B91A1FDA0E}" srcOrd="2" destOrd="0" presId="urn:microsoft.com/office/officeart/2005/8/layout/venn1"/>
    <dgm:cxn modelId="{FB9B4082-8B81-4F0A-9913-4EE3ED6E2990}" type="presParOf" srcId="{91B33D8C-44EF-4749-8B76-5C66CC7A7DF8}" destId="{5B789552-ABF4-49EC-899D-3A6277D1CB35}" srcOrd="3" destOrd="0" presId="urn:microsoft.com/office/officeart/2005/8/layout/venn1"/>
    <dgm:cxn modelId="{07442329-14BA-424B-9C77-293FBD7EB830}" type="presParOf" srcId="{91B33D8C-44EF-4749-8B76-5C66CC7A7DF8}" destId="{CB832640-86CD-42EC-A32E-D270969485D8}" srcOrd="4" destOrd="0" presId="urn:microsoft.com/office/officeart/2005/8/layout/venn1"/>
    <dgm:cxn modelId="{3F99DC68-F6C8-412F-BE2D-3A6371579D3D}" type="presParOf" srcId="{91B33D8C-44EF-4749-8B76-5C66CC7A7DF8}" destId="{3553B92F-F877-4A91-9C33-ECF551F1DBA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43893-AB19-4249-A4C3-3AD150A9ACD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0"/>
      <dgm:spPr/>
    </dgm:pt>
    <dgm:pt modelId="{C7A9E4C4-CCDE-4135-90BD-B9EAF1BF5BB2}" type="pres">
      <dgm:prSet presAssocID="{E1C43893-AB19-4249-A4C3-3AD150A9ACD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B92A4B3F-9765-4713-B4BC-503B21D4DF5D}" type="presOf" srcId="{E1C43893-AB19-4249-A4C3-3AD150A9ACD7}" destId="{C7A9E4C4-CCDE-4135-90BD-B9EAF1BF5BB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B3267-AEB8-489A-A90B-BB3D9F54DA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A187C01-B46F-4106-A32D-63852000499F}">
      <dgm:prSet/>
      <dgm:spPr>
        <a:solidFill>
          <a:srgbClr val="FF000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LOC_DEPTO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D3D43A77-0010-47F5-928B-7750FE31E7E4}" type="parTrans" cxnId="{891C021A-5100-4F24-93EE-344A8FC4A9B7}">
      <dgm:prSet/>
      <dgm:spPr/>
      <dgm:t>
        <a:bodyPr/>
        <a:lstStyle/>
        <a:p>
          <a:endParaRPr lang="pt-BR"/>
        </a:p>
      </dgm:t>
    </dgm:pt>
    <dgm:pt modelId="{1D767E2F-90B0-4570-BD33-1BCCEEF17398}" type="sibTrans" cxnId="{891C021A-5100-4F24-93EE-344A8FC4A9B7}">
      <dgm:prSet/>
      <dgm:spPr/>
      <dgm:t>
        <a:bodyPr/>
        <a:lstStyle/>
        <a:p>
          <a:endParaRPr lang="pt-BR"/>
        </a:p>
      </dgm:t>
    </dgm:pt>
    <dgm:pt modelId="{FDF4C439-C257-47C1-BD0A-75CCEC066E08}">
      <dgm:prSet/>
      <dgm:spPr>
        <a:solidFill>
          <a:srgbClr val="FFFF0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68F53A33-B921-4B3D-A43B-0C342562F6E5}" type="parTrans" cxnId="{0481548B-77E2-4D63-9FD3-9236B8904EE5}">
      <dgm:prSet/>
      <dgm:spPr/>
      <dgm:t>
        <a:bodyPr/>
        <a:lstStyle/>
        <a:p>
          <a:endParaRPr lang="pt-BR"/>
        </a:p>
      </dgm:t>
    </dgm:pt>
    <dgm:pt modelId="{24046201-F0FE-4856-A10F-A90811F2EA4C}" type="sibTrans" cxnId="{0481548B-77E2-4D63-9FD3-9236B8904EE5}">
      <dgm:prSet/>
      <dgm:spPr/>
      <dgm:t>
        <a:bodyPr/>
        <a:lstStyle/>
        <a:p>
          <a:endParaRPr lang="pt-BR"/>
        </a:p>
      </dgm:t>
    </dgm:pt>
    <dgm:pt modelId="{5A848829-FDB1-45CB-B017-57104772D713}" type="pres">
      <dgm:prSet presAssocID="{9BBB3267-AEB8-489A-A90B-BB3D9F54DA3F}" presName="compositeShape" presStyleCnt="0">
        <dgm:presLayoutVars>
          <dgm:chMax val="7"/>
          <dgm:dir/>
          <dgm:resizeHandles val="exact"/>
        </dgm:presLayoutVars>
      </dgm:prSet>
      <dgm:spPr/>
    </dgm:pt>
    <dgm:pt modelId="{5B40D0F8-4D7D-432B-98E9-898BEFC4E1B0}" type="pres">
      <dgm:prSet presAssocID="{7A187C01-B46F-4106-A32D-63852000499F}" presName="circ1" presStyleLbl="vennNode1" presStyleIdx="0" presStyleCnt="2"/>
      <dgm:spPr/>
    </dgm:pt>
    <dgm:pt modelId="{A51901EC-F15A-4935-A8CF-132CB565C9BA}" type="pres">
      <dgm:prSet presAssocID="{7A187C01-B46F-4106-A32D-6385200049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774868-1F04-4F0C-B54E-3C93DDBDE4FA}" type="pres">
      <dgm:prSet presAssocID="{FDF4C439-C257-47C1-BD0A-75CCEC066E08}" presName="circ2" presStyleLbl="vennNode1" presStyleIdx="1" presStyleCnt="2"/>
      <dgm:spPr/>
    </dgm:pt>
    <dgm:pt modelId="{8EDE9D48-AE3B-4899-977E-4C983729B893}" type="pres">
      <dgm:prSet presAssocID="{FDF4C439-C257-47C1-BD0A-75CCEC066E0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91C021A-5100-4F24-93EE-344A8FC4A9B7}" srcId="{9BBB3267-AEB8-489A-A90B-BB3D9F54DA3F}" destId="{7A187C01-B46F-4106-A32D-63852000499F}" srcOrd="0" destOrd="0" parTransId="{D3D43A77-0010-47F5-928B-7750FE31E7E4}" sibTransId="{1D767E2F-90B0-4570-BD33-1BCCEEF17398}"/>
    <dgm:cxn modelId="{85647938-7BCC-4306-9474-D5EF65B948BA}" type="presOf" srcId="{9BBB3267-AEB8-489A-A90B-BB3D9F54DA3F}" destId="{5A848829-FDB1-45CB-B017-57104772D713}" srcOrd="0" destOrd="0" presId="urn:microsoft.com/office/officeart/2005/8/layout/venn1"/>
    <dgm:cxn modelId="{779E6D44-9E90-4D85-9A47-87F497F7730C}" type="presOf" srcId="{FDF4C439-C257-47C1-BD0A-75CCEC066E08}" destId="{9D774868-1F04-4F0C-B54E-3C93DDBDE4FA}" srcOrd="0" destOrd="0" presId="urn:microsoft.com/office/officeart/2005/8/layout/venn1"/>
    <dgm:cxn modelId="{33CB3953-3A83-4C38-9633-527498E2AF05}" type="presOf" srcId="{7A187C01-B46F-4106-A32D-63852000499F}" destId="{A51901EC-F15A-4935-A8CF-132CB565C9BA}" srcOrd="1" destOrd="0" presId="urn:microsoft.com/office/officeart/2005/8/layout/venn1"/>
    <dgm:cxn modelId="{0481548B-77E2-4D63-9FD3-9236B8904EE5}" srcId="{9BBB3267-AEB8-489A-A90B-BB3D9F54DA3F}" destId="{FDF4C439-C257-47C1-BD0A-75CCEC066E08}" srcOrd="1" destOrd="0" parTransId="{68F53A33-B921-4B3D-A43B-0C342562F6E5}" sibTransId="{24046201-F0FE-4856-A10F-A90811F2EA4C}"/>
    <dgm:cxn modelId="{3B1C5FA9-138B-4846-9313-1B954B6726CB}" type="presOf" srcId="{FDF4C439-C257-47C1-BD0A-75CCEC066E08}" destId="{8EDE9D48-AE3B-4899-977E-4C983729B893}" srcOrd="1" destOrd="0" presId="urn:microsoft.com/office/officeart/2005/8/layout/venn1"/>
    <dgm:cxn modelId="{86A578B5-90ED-4683-A085-F973A2AFCA1B}" type="presOf" srcId="{7A187C01-B46F-4106-A32D-63852000499F}" destId="{5B40D0F8-4D7D-432B-98E9-898BEFC4E1B0}" srcOrd="0" destOrd="0" presId="urn:microsoft.com/office/officeart/2005/8/layout/venn1"/>
    <dgm:cxn modelId="{AA6A64B1-AB8B-4D99-BDCF-0AAAAE0F530D}" type="presParOf" srcId="{5A848829-FDB1-45CB-B017-57104772D713}" destId="{5B40D0F8-4D7D-432B-98E9-898BEFC4E1B0}" srcOrd="0" destOrd="0" presId="urn:microsoft.com/office/officeart/2005/8/layout/venn1"/>
    <dgm:cxn modelId="{BEC0E07D-063E-41F9-AF61-B70BBBB1AC87}" type="presParOf" srcId="{5A848829-FDB1-45CB-B017-57104772D713}" destId="{A51901EC-F15A-4935-A8CF-132CB565C9BA}" srcOrd="1" destOrd="0" presId="urn:microsoft.com/office/officeart/2005/8/layout/venn1"/>
    <dgm:cxn modelId="{79706682-9C01-451C-BB7B-D38AEF724D21}" type="presParOf" srcId="{5A848829-FDB1-45CB-B017-57104772D713}" destId="{9D774868-1F04-4F0C-B54E-3C93DDBDE4FA}" srcOrd="2" destOrd="0" presId="urn:microsoft.com/office/officeart/2005/8/layout/venn1"/>
    <dgm:cxn modelId="{ABFA427F-1260-47F0-9013-438F8C5237DA}" type="presParOf" srcId="{5A848829-FDB1-45CB-B017-57104772D713}" destId="{8EDE9D48-AE3B-4899-977E-4C983729B89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C48DCC-D81A-4E2F-9D0E-F956B31D3C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4E3A9BC-E4F1-4B4E-A6F0-7EE314456CC1}">
      <dgm:prSet/>
      <dgm:spPr>
        <a:solidFill>
          <a:srgbClr val="FF000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1C918A54-FC60-4525-AEC7-258639430982}" type="parTrans" cxnId="{5660D05B-276D-45E4-AD06-D24C707A9D64}">
      <dgm:prSet/>
      <dgm:spPr/>
      <dgm:t>
        <a:bodyPr/>
        <a:lstStyle/>
        <a:p>
          <a:endParaRPr lang="pt-BR"/>
        </a:p>
      </dgm:t>
    </dgm:pt>
    <dgm:pt modelId="{8A317D23-8F73-4928-A36D-8529A4F1110E}" type="sibTrans" cxnId="{5660D05B-276D-45E4-AD06-D24C707A9D64}">
      <dgm:prSet/>
      <dgm:spPr/>
      <dgm:t>
        <a:bodyPr/>
        <a:lstStyle/>
        <a:p>
          <a:endParaRPr lang="pt-BR"/>
        </a:p>
      </dgm:t>
    </dgm:pt>
    <dgm:pt modelId="{5493F872-164E-4D61-A6E5-DF4EDDB507AD}">
      <dgm:prSet/>
      <dgm:spPr>
        <a:solidFill>
          <a:srgbClr val="FFFF0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5238122E-5BB3-4E77-994B-1E7A27022DB3}" type="parTrans" cxnId="{331D7A47-CF30-47FE-8763-E0C5BD3FDFB2}">
      <dgm:prSet/>
      <dgm:spPr/>
      <dgm:t>
        <a:bodyPr/>
        <a:lstStyle/>
        <a:p>
          <a:endParaRPr lang="pt-BR"/>
        </a:p>
      </dgm:t>
    </dgm:pt>
    <dgm:pt modelId="{E07B8B94-29D5-4A46-B188-BAE91D269486}" type="sibTrans" cxnId="{331D7A47-CF30-47FE-8763-E0C5BD3FDFB2}">
      <dgm:prSet/>
      <dgm:spPr/>
      <dgm:t>
        <a:bodyPr/>
        <a:lstStyle/>
        <a:p>
          <a:endParaRPr lang="pt-BR"/>
        </a:p>
      </dgm:t>
    </dgm:pt>
    <dgm:pt modelId="{D1973C06-79A9-46FD-B9A4-21666856CDAB}">
      <dgm:prSet/>
      <dgm:spPr>
        <a:solidFill>
          <a:srgbClr val="00B0F0">
            <a:alpha val="50000"/>
          </a:srgb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LOC_DEPTO</a:t>
          </a:r>
          <a:endParaRPr kumimoji="0" lang="en-US" altLang="pt-BR" b="0" i="0" u="none" strike="noStrike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gm:t>
    </dgm:pt>
    <dgm:pt modelId="{50A88026-6626-4862-94C1-E9772B3D02D5}" type="parTrans" cxnId="{D949DC72-8C03-4705-897C-7B417961FBA7}">
      <dgm:prSet/>
      <dgm:spPr/>
      <dgm:t>
        <a:bodyPr/>
        <a:lstStyle/>
        <a:p>
          <a:endParaRPr lang="pt-BR"/>
        </a:p>
      </dgm:t>
    </dgm:pt>
    <dgm:pt modelId="{B9AFE625-2EC2-4100-8DEB-80FBF4B6C37B}" type="sibTrans" cxnId="{D949DC72-8C03-4705-897C-7B417961FBA7}">
      <dgm:prSet/>
      <dgm:spPr/>
      <dgm:t>
        <a:bodyPr/>
        <a:lstStyle/>
        <a:p>
          <a:endParaRPr lang="pt-BR"/>
        </a:p>
      </dgm:t>
    </dgm:pt>
    <dgm:pt modelId="{39B5B84C-B1F8-46F5-9C14-25D540BFBF3A}" type="pres">
      <dgm:prSet presAssocID="{31C48DCC-D81A-4E2F-9D0E-F956B31D3C32}" presName="compositeShape" presStyleCnt="0">
        <dgm:presLayoutVars>
          <dgm:chMax val="7"/>
          <dgm:dir/>
          <dgm:resizeHandles val="exact"/>
        </dgm:presLayoutVars>
      </dgm:prSet>
      <dgm:spPr/>
    </dgm:pt>
    <dgm:pt modelId="{779BC41C-3983-4AB3-BAD1-348573EBE554}" type="pres">
      <dgm:prSet presAssocID="{A4E3A9BC-E4F1-4B4E-A6F0-7EE314456CC1}" presName="circ1" presStyleLbl="vennNode1" presStyleIdx="0" presStyleCnt="3"/>
      <dgm:spPr/>
    </dgm:pt>
    <dgm:pt modelId="{94520F31-4922-42AB-9F6E-AE6AD36FD8C3}" type="pres">
      <dgm:prSet presAssocID="{A4E3A9BC-E4F1-4B4E-A6F0-7EE314456C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5A2B09-C5BC-442B-BFDE-0DF5E6709C33}" type="pres">
      <dgm:prSet presAssocID="{5493F872-164E-4D61-A6E5-DF4EDDB507AD}" presName="circ2" presStyleLbl="vennNode1" presStyleIdx="1" presStyleCnt="3"/>
      <dgm:spPr/>
    </dgm:pt>
    <dgm:pt modelId="{124F1AC4-290D-431D-9ECB-6529DEE880C6}" type="pres">
      <dgm:prSet presAssocID="{5493F872-164E-4D61-A6E5-DF4EDDB507A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A44DC1-8F62-4131-AB73-58B286C09481}" type="pres">
      <dgm:prSet presAssocID="{D1973C06-79A9-46FD-B9A4-21666856CDAB}" presName="circ3" presStyleLbl="vennNode1" presStyleIdx="2" presStyleCnt="3"/>
      <dgm:spPr/>
    </dgm:pt>
    <dgm:pt modelId="{65D4BEDF-89C7-4402-8B46-AECE9A3D5124}" type="pres">
      <dgm:prSet presAssocID="{D1973C06-79A9-46FD-B9A4-21666856CD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CA45806-5051-4743-8648-4F64D7C3318D}" type="presOf" srcId="{A4E3A9BC-E4F1-4B4E-A6F0-7EE314456CC1}" destId="{94520F31-4922-42AB-9F6E-AE6AD36FD8C3}" srcOrd="1" destOrd="0" presId="urn:microsoft.com/office/officeart/2005/8/layout/venn1"/>
    <dgm:cxn modelId="{018F451D-06F6-4679-81B0-CF63A9AEF1B3}" type="presOf" srcId="{31C48DCC-D81A-4E2F-9D0E-F956B31D3C32}" destId="{39B5B84C-B1F8-46F5-9C14-25D540BFBF3A}" srcOrd="0" destOrd="0" presId="urn:microsoft.com/office/officeart/2005/8/layout/venn1"/>
    <dgm:cxn modelId="{5660D05B-276D-45E4-AD06-D24C707A9D64}" srcId="{31C48DCC-D81A-4E2F-9D0E-F956B31D3C32}" destId="{A4E3A9BC-E4F1-4B4E-A6F0-7EE314456CC1}" srcOrd="0" destOrd="0" parTransId="{1C918A54-FC60-4525-AEC7-258639430982}" sibTransId="{8A317D23-8F73-4928-A36D-8529A4F1110E}"/>
    <dgm:cxn modelId="{4F86F963-4ECC-463E-9B75-5C689445E96C}" type="presOf" srcId="{D1973C06-79A9-46FD-B9A4-21666856CDAB}" destId="{72A44DC1-8F62-4131-AB73-58B286C09481}" srcOrd="0" destOrd="0" presId="urn:microsoft.com/office/officeart/2005/8/layout/venn1"/>
    <dgm:cxn modelId="{331D7A47-CF30-47FE-8763-E0C5BD3FDFB2}" srcId="{31C48DCC-D81A-4E2F-9D0E-F956B31D3C32}" destId="{5493F872-164E-4D61-A6E5-DF4EDDB507AD}" srcOrd="1" destOrd="0" parTransId="{5238122E-5BB3-4E77-994B-1E7A27022DB3}" sibTransId="{E07B8B94-29D5-4A46-B188-BAE91D269486}"/>
    <dgm:cxn modelId="{D949DC72-8C03-4705-897C-7B417961FBA7}" srcId="{31C48DCC-D81A-4E2F-9D0E-F956B31D3C32}" destId="{D1973C06-79A9-46FD-B9A4-21666856CDAB}" srcOrd="2" destOrd="0" parTransId="{50A88026-6626-4862-94C1-E9772B3D02D5}" sibTransId="{B9AFE625-2EC2-4100-8DEB-80FBF4B6C37B}"/>
    <dgm:cxn modelId="{E0D0FB75-5D98-47B5-8DCE-ACD6A5DEFFB8}" type="presOf" srcId="{5493F872-164E-4D61-A6E5-DF4EDDB507AD}" destId="{124F1AC4-290D-431D-9ECB-6529DEE880C6}" srcOrd="1" destOrd="0" presId="urn:microsoft.com/office/officeart/2005/8/layout/venn1"/>
    <dgm:cxn modelId="{1E3A8997-B270-4862-8DB0-0878E0081830}" type="presOf" srcId="{D1973C06-79A9-46FD-B9A4-21666856CDAB}" destId="{65D4BEDF-89C7-4402-8B46-AECE9A3D5124}" srcOrd="1" destOrd="0" presId="urn:microsoft.com/office/officeart/2005/8/layout/venn1"/>
    <dgm:cxn modelId="{0AA001AC-6750-4E23-89FA-A265BADDF77E}" type="presOf" srcId="{A4E3A9BC-E4F1-4B4E-A6F0-7EE314456CC1}" destId="{779BC41C-3983-4AB3-BAD1-348573EBE554}" srcOrd="0" destOrd="0" presId="urn:microsoft.com/office/officeart/2005/8/layout/venn1"/>
    <dgm:cxn modelId="{698FAAD0-2520-4508-9745-1A3287A9B5F6}" type="presOf" srcId="{5493F872-164E-4D61-A6E5-DF4EDDB507AD}" destId="{185A2B09-C5BC-442B-BFDE-0DF5E6709C33}" srcOrd="0" destOrd="0" presId="urn:microsoft.com/office/officeart/2005/8/layout/venn1"/>
    <dgm:cxn modelId="{CA5A887A-DFB9-44B4-A087-085491BAE341}" type="presParOf" srcId="{39B5B84C-B1F8-46F5-9C14-25D540BFBF3A}" destId="{779BC41C-3983-4AB3-BAD1-348573EBE554}" srcOrd="0" destOrd="0" presId="urn:microsoft.com/office/officeart/2005/8/layout/venn1"/>
    <dgm:cxn modelId="{690B28BE-7CA9-4ACA-B46B-5EA5490C7B08}" type="presParOf" srcId="{39B5B84C-B1F8-46F5-9C14-25D540BFBF3A}" destId="{94520F31-4922-42AB-9F6E-AE6AD36FD8C3}" srcOrd="1" destOrd="0" presId="urn:microsoft.com/office/officeart/2005/8/layout/venn1"/>
    <dgm:cxn modelId="{716C3936-0416-4817-A11C-6FB0068EB7F7}" type="presParOf" srcId="{39B5B84C-B1F8-46F5-9C14-25D540BFBF3A}" destId="{185A2B09-C5BC-442B-BFDE-0DF5E6709C33}" srcOrd="2" destOrd="0" presId="urn:microsoft.com/office/officeart/2005/8/layout/venn1"/>
    <dgm:cxn modelId="{29C2FC80-6B87-4B69-BF6D-6B030997A9AA}" type="presParOf" srcId="{39B5B84C-B1F8-46F5-9C14-25D540BFBF3A}" destId="{124F1AC4-290D-431D-9ECB-6529DEE880C6}" srcOrd="3" destOrd="0" presId="urn:microsoft.com/office/officeart/2005/8/layout/venn1"/>
    <dgm:cxn modelId="{EAB0A4DB-B06A-4EF9-ABE2-F624644C025A}" type="presParOf" srcId="{39B5B84C-B1F8-46F5-9C14-25D540BFBF3A}" destId="{72A44DC1-8F62-4131-AB73-58B286C09481}" srcOrd="4" destOrd="0" presId="urn:microsoft.com/office/officeart/2005/8/layout/venn1"/>
    <dgm:cxn modelId="{A7EB7261-5B5A-4D2A-B0E2-87C57B20C7B9}" type="presParOf" srcId="{39B5B84C-B1F8-46F5-9C14-25D540BFBF3A}" destId="{65D4BEDF-89C7-4402-8B46-AECE9A3D51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8292A-AC17-474D-8FED-EA737CF2BD93}">
      <dsp:nvSpPr>
        <dsp:cNvPr id="0" name=""/>
        <dsp:cNvSpPr/>
      </dsp:nvSpPr>
      <dsp:spPr>
        <a:xfrm>
          <a:off x="1872297" y="77231"/>
          <a:ext cx="3707130" cy="3707130"/>
        </a:xfrm>
        <a:prstGeom prst="ellipse">
          <a:avLst/>
        </a:prstGeom>
        <a:solidFill>
          <a:srgbClr val="2E0DF1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6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sz="26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2366581" y="725979"/>
        <a:ext cx="2718562" cy="1668208"/>
      </dsp:txXfrm>
    </dsp:sp>
    <dsp:sp modelId="{15BD6D88-531D-463C-BA17-34B91A1FDA0E}">
      <dsp:nvSpPr>
        <dsp:cNvPr id="0" name=""/>
        <dsp:cNvSpPr/>
      </dsp:nvSpPr>
      <dsp:spPr>
        <a:xfrm>
          <a:off x="3209953" y="2394188"/>
          <a:ext cx="3707130" cy="3707130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6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LOC_CLIENTE</a:t>
          </a:r>
          <a:endParaRPr kumimoji="0" lang="en-US" altLang="pt-BR" sz="26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4343717" y="3351863"/>
        <a:ext cx="2224278" cy="2038921"/>
      </dsp:txXfrm>
    </dsp:sp>
    <dsp:sp modelId="{CB832640-86CD-42EC-A32E-D270969485D8}">
      <dsp:nvSpPr>
        <dsp:cNvPr id="0" name=""/>
        <dsp:cNvSpPr/>
      </dsp:nvSpPr>
      <dsp:spPr>
        <a:xfrm>
          <a:off x="534641" y="2394188"/>
          <a:ext cx="3707130" cy="3707130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6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LOC_DEPTO</a:t>
          </a:r>
          <a:endParaRPr kumimoji="0" lang="en-US" altLang="pt-BR" sz="26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883729" y="3351863"/>
        <a:ext cx="2224278" cy="2038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0D0F8-4D7D-432B-98E9-898BEFC4E1B0}">
      <dsp:nvSpPr>
        <dsp:cNvPr id="0" name=""/>
        <dsp:cNvSpPr/>
      </dsp:nvSpPr>
      <dsp:spPr>
        <a:xfrm>
          <a:off x="167663" y="1021421"/>
          <a:ext cx="4135707" cy="4135707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3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LOC_DEPTO</a:t>
          </a:r>
          <a:endParaRPr kumimoji="0" lang="en-US" altLang="pt-BR" sz="23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745172" y="1509110"/>
        <a:ext cx="2384552" cy="3160329"/>
      </dsp:txXfrm>
    </dsp:sp>
    <dsp:sp modelId="{9D774868-1F04-4F0C-B54E-3C93DDBDE4FA}">
      <dsp:nvSpPr>
        <dsp:cNvPr id="0" name=""/>
        <dsp:cNvSpPr/>
      </dsp:nvSpPr>
      <dsp:spPr>
        <a:xfrm>
          <a:off x="3148353" y="1021421"/>
          <a:ext cx="4135707" cy="4135707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3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sz="23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4322000" y="1509110"/>
        <a:ext cx="2384552" cy="3160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BC41C-3983-4AB3-BAD1-348573EBE554}">
      <dsp:nvSpPr>
        <dsp:cNvPr id="0" name=""/>
        <dsp:cNvSpPr/>
      </dsp:nvSpPr>
      <dsp:spPr>
        <a:xfrm>
          <a:off x="1872297" y="77231"/>
          <a:ext cx="3707130" cy="3707130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1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sz="21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2366581" y="725979"/>
        <a:ext cx="2718562" cy="1668208"/>
      </dsp:txXfrm>
    </dsp:sp>
    <dsp:sp modelId="{185A2B09-C5BC-442B-BFDE-0DF5E6709C33}">
      <dsp:nvSpPr>
        <dsp:cNvPr id="0" name=""/>
        <dsp:cNvSpPr/>
      </dsp:nvSpPr>
      <dsp:spPr>
        <a:xfrm>
          <a:off x="3209953" y="2394188"/>
          <a:ext cx="3707130" cy="3707130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1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LOC_FUNCIONARIO</a:t>
          </a:r>
          <a:endParaRPr kumimoji="0" lang="en-US" altLang="pt-BR" sz="21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4343717" y="3351863"/>
        <a:ext cx="2224278" cy="2038921"/>
      </dsp:txXfrm>
    </dsp:sp>
    <dsp:sp modelId="{72A44DC1-8F62-4131-AB73-58B286C09481}">
      <dsp:nvSpPr>
        <dsp:cNvPr id="0" name=""/>
        <dsp:cNvSpPr/>
      </dsp:nvSpPr>
      <dsp:spPr>
        <a:xfrm>
          <a:off x="534641" y="2394188"/>
          <a:ext cx="3707130" cy="3707130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1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 pitchFamily="34" charset="0"/>
              <a:ea typeface="ＭＳ Ｐゴシック" panose="020B0600070205080204" pitchFamily="34" charset="-128"/>
            </a:rPr>
            <a:t>LOC_DEPTO</a:t>
          </a:r>
          <a:endParaRPr kumimoji="0" lang="en-US" altLang="pt-BR" sz="2100" b="0" i="0" u="none" strike="noStrike" kern="1200" cap="none" normalizeH="0" baseline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C0C0C0"/>
              </a:outerShdw>
            </a:effectLst>
            <a:latin typeface="Square721 BT" pitchFamily="34" charset="0"/>
            <a:ea typeface="ＭＳ Ｐゴシック" panose="020B0600070205080204" pitchFamily="34" charset="-128"/>
          </a:endParaRPr>
        </a:p>
      </dsp:txBody>
      <dsp:txXfrm>
        <a:off x="883729" y="3351863"/>
        <a:ext cx="2224278" cy="2038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420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4207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64600"/>
          <a:ext cx="6804025" cy="371475"/>
        </p:xfrm>
        <a:graphic>
          <a:graphicData uri="http://schemas.openxmlformats.org/drawingml/2006/table">
            <a:tbl>
              <a:tblPr/>
              <a:tblGrid>
                <a:gridCol w="583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36913" y="9132888"/>
            <a:ext cx="830262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EA3A822E-2772-4D7F-88B6-0422EAA2C4F4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5488"/>
            <a:ext cx="4776788" cy="358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67BAF-CBC0-40E4-84D5-A1F201A33DF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7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3C3A3-3064-46C9-AFE3-1F5686A62FC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2EBC3-000F-4E4E-9F49-F4E9247B8480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6E2B1-AD17-42B0-A75E-63F6FA595382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05E56-D6B6-4E79-95DF-1AAC792AA150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649A5-DD46-4966-968A-D7BEDD455567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649A5-DD46-4966-968A-D7BEDD455567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111E5-E59F-42F3-8D95-D585C923935C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78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7A941-0147-4088-8104-F068D5FB01A0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649A5-DD46-4966-968A-D7BEDD455567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6881D-0599-40AC-BD2E-C56500A2E4C2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BD303-F10F-45FF-BBDD-71B6CF735695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9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A6DBA-C2BE-4307-963B-B68E49762D2B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5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BDAA8-0B9E-4B2B-A7C9-873899004E7D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8A1FC-D427-444D-A5A9-671465546D5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9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87E51-2B7B-4929-9D9D-3B6B48EF3212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6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199E5-681D-40BB-B96A-200B909B3332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7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5FC22-6E1B-4E65-9AC6-DE3D77E9CFB6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6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7EC00-74A5-43D6-8581-505A7124B26C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0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6236F-B647-43DA-8FE3-BFF8C3182475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6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752D6-FFDA-49B0-9553-BA1C54BD1774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BBA28-68C6-4881-86A4-795EC411D4F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1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DCFE6-E1AC-4237-9AF9-100AEBF800B1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2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4E3D8-897B-4AC6-B2DA-C5E2D9A21E67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5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ACE5D-CE28-4646-AE59-8E4803946922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7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5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2EBC3-000F-4E4E-9F49-F4E9247B8480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0C37D-AF00-40D0-BD48-33DA2E017EA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8F4F4-F35A-48C6-B032-8AC4E446D056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7953F-DD75-43FA-8A0A-970242CF9625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50F3FA-FDE3-4899-8589-CD3892AD25B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50F3FA-FDE3-4899-8589-CD3892AD25B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017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185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0850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5316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7839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7371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6162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839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9650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1617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0206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33935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7764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927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1925"/>
            <a:ext cx="2074862" cy="64357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1925"/>
            <a:ext cx="6075363" cy="64357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39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831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33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194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1006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686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811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7BF471-5AE1-4D78-8373-F444638036D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0DCA141-C25E-4FE8-92DE-C5D46F4A0CFC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4F6A5A-DE38-43C9-8474-5A8567B7715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sz="2000">
          <a:solidFill>
            <a:srgbClr val="000000"/>
          </a:solidFill>
          <a:latin typeface="+mn-lt"/>
          <a:ea typeface="ＭＳ Ｐゴシック" pitchFamily="-108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pitchFamily="-108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32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3200" i="0" dirty="0" err="1">
                <a:solidFill>
                  <a:schemeClr val="tx1"/>
                </a:solidFill>
              </a:rPr>
              <a:t>Join</a:t>
            </a:r>
            <a:endParaRPr lang="pt-BR" altLang="pt-BR" sz="3200" i="0" dirty="0">
              <a:solidFill>
                <a:schemeClr val="tx1"/>
              </a:solidFill>
            </a:endParaRPr>
          </a:p>
          <a:p>
            <a:pPr algn="ctr"/>
            <a:endParaRPr lang="pt-BR" altLang="pt-BR" sz="3200" i="0" dirty="0">
              <a:solidFill>
                <a:schemeClr val="tx1"/>
              </a:solidFill>
            </a:endParaRPr>
          </a:p>
          <a:p>
            <a:pPr algn="ctr"/>
            <a:endParaRPr lang="pt-BR" altLang="pt-BR" sz="320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529EA5-8803-44BF-9A4B-B79C4886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9" y="548680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Join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Principais tipos de junções :</a:t>
            </a:r>
          </a:p>
          <a:p>
            <a:endParaRPr lang="pt-BR" altLang="pt-BR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>
                <a:ea typeface="ＭＳ Ｐゴシック" panose="020B0600070205080204" pitchFamily="34" charset="-128"/>
              </a:rPr>
              <a:t>Junção Idêntica  (InnerJoin)</a:t>
            </a:r>
          </a:p>
          <a:p>
            <a:pPr lvl="1"/>
            <a:endParaRPr lang="pt-BR" altLang="pt-BR" sz="180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>
                <a:ea typeface="ＭＳ Ｐゴシック" panose="020B0600070205080204" pitchFamily="34" charset="-128"/>
              </a:rPr>
              <a:t>Junção não idêntica (OuterJoin)</a:t>
            </a:r>
          </a:p>
          <a:p>
            <a:pPr lvl="1"/>
            <a:endParaRPr lang="pt-BR" altLang="pt-BR" sz="180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>
                <a:ea typeface="ＭＳ Ｐゴシック" panose="020B0600070205080204" pitchFamily="34" charset="-128"/>
              </a:rPr>
              <a:t>AutoJunção (SelfJoin)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569325" cy="48974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b="1" i="0" dirty="0">
                <a:solidFill>
                  <a:schemeClr val="bg2"/>
                </a:solidFill>
              </a:rPr>
              <a:t>Pesquisa em Múltiplas Tabelas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	Habitualmente </a:t>
            </a:r>
            <a:r>
              <a:rPr lang="pt-BR" sz="2000" b="0" i="0" dirty="0">
                <a:solidFill>
                  <a:schemeClr val="bg2"/>
                </a:solidFill>
              </a:rPr>
              <a:t>precisamos recuperar dados que estão espalhados por várias  tabelas, </a:t>
            </a:r>
            <a:r>
              <a:rPr lang="pt-BR" dirty="0">
                <a:solidFill>
                  <a:schemeClr val="bg2"/>
                </a:solidFill>
              </a:rPr>
              <a:t>que geralmente estão relacionadas através do par “chave primária-chave estrangeira”. A esse tipo de situação chamamos de junção, ou mais popularmente </a:t>
            </a:r>
            <a:r>
              <a:rPr lang="pt-BR" b="1" dirty="0" err="1">
                <a:solidFill>
                  <a:schemeClr val="bg2"/>
                </a:solidFill>
              </a:rPr>
              <a:t>join</a:t>
            </a:r>
            <a:r>
              <a:rPr lang="pt-BR" dirty="0">
                <a:solidFill>
                  <a:schemeClr val="bg2"/>
                </a:solidFill>
              </a:rPr>
              <a:t>.</a:t>
            </a:r>
            <a:r>
              <a:rPr lang="pt-BR" sz="2000" b="0" i="0" dirty="0">
                <a:solidFill>
                  <a:schemeClr val="bg2"/>
                </a:solidFill>
              </a:rPr>
              <a:t> 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dirty="0">
                <a:solidFill>
                  <a:schemeClr val="bg2"/>
                </a:solidFill>
              </a:rPr>
              <a:t>	</a:t>
            </a:r>
            <a:r>
              <a:rPr lang="pt-BR" sz="2000" b="0" i="0" dirty="0">
                <a:solidFill>
                  <a:schemeClr val="bg2"/>
                </a:solidFill>
              </a:rPr>
              <a:t>A operação de junção, ou seja o </a:t>
            </a:r>
            <a:r>
              <a:rPr lang="pt-BR" sz="2000" b="1" i="0" dirty="0" err="1">
                <a:solidFill>
                  <a:schemeClr val="bg2"/>
                </a:solidFill>
              </a:rPr>
              <a:t>join</a:t>
            </a:r>
            <a:r>
              <a:rPr lang="pt-BR" sz="2000" b="0" i="0" dirty="0">
                <a:solidFill>
                  <a:schemeClr val="bg2"/>
                </a:solidFill>
              </a:rPr>
              <a:t> é usada para combinar </a:t>
            </a:r>
            <a:r>
              <a:rPr lang="pt-BR" sz="2000" b="0" i="0" dirty="0" err="1">
                <a:solidFill>
                  <a:schemeClr val="bg2"/>
                </a:solidFill>
              </a:rPr>
              <a:t>tuplas</a:t>
            </a:r>
            <a:r>
              <a:rPr lang="pt-BR" sz="2000" b="0" i="0" dirty="0">
                <a:solidFill>
                  <a:schemeClr val="bg2"/>
                </a:solidFill>
              </a:rPr>
              <a:t> relacionadas, dentro de uma única </a:t>
            </a:r>
            <a:r>
              <a:rPr lang="pt-BR" sz="2000" b="0" i="0" dirty="0" err="1">
                <a:solidFill>
                  <a:schemeClr val="bg2"/>
                </a:solidFill>
              </a:rPr>
              <a:t>tupla</a:t>
            </a:r>
            <a:r>
              <a:rPr lang="pt-BR" sz="2000" b="0" i="0" dirty="0">
                <a:solidFill>
                  <a:schemeClr val="bg2"/>
                </a:solidFill>
              </a:rPr>
              <a:t>. Esta operação nos permite processar os relacionamentos entre as relações.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Realizando </a:t>
            </a:r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de várias tabelas</a:t>
            </a:r>
          </a:p>
        </p:txBody>
      </p:sp>
    </p:spTree>
    <p:extLst>
      <p:ext uri="{BB962C8B-B14F-4D97-AF65-F5344CB8AC3E}">
        <p14:creationId xmlns:p14="http://schemas.microsoft.com/office/powerpoint/2010/main" val="980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Acontece quando os valores contidos nas colunas de relacionamento devem ser iguais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pt-BR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626903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20713"/>
            <a:ext cx="8569325" cy="57610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/>
              <a:t>	Para realizar a união de tabelas, precisaremos acrescentar a cláusula “FROM” do comando SELECT as tabelas que queremos unir. E na cláusula “WHERE” a condição de uma união de tabelas, ou seja, as respectivas chaves primária e estrangeira. Veja a sintaxe: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latin typeface="Courier New" pitchFamily="49" charset="0"/>
                <a:cs typeface="Courier New" pitchFamily="49" charset="0"/>
              </a:rPr>
              <a:t>	SELECT [tabela1.]coluna [, [tabela2.]coluna, ... ]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latin typeface="Courier New" pitchFamily="49" charset="0"/>
                <a:cs typeface="Courier New" pitchFamily="49" charset="0"/>
              </a:rPr>
              <a:t>		FROM tabela1, tabela2 [, ...]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latin typeface="Courier New" pitchFamily="49" charset="0"/>
                <a:cs typeface="Courier New" pitchFamily="49" charset="0"/>
              </a:rPr>
              <a:t>		WHERE tabela1.chave_primaria = tabela2.chave_estrangeira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26736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20713"/>
            <a:ext cx="8569325" cy="57610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pt-BR" i="0" dirty="0">
                <a:solidFill>
                  <a:schemeClr val="bg2"/>
                </a:solidFill>
              </a:rPr>
              <a:t>Pesquisa em Múltiplas Tabelas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</a:rPr>
              <a:t>	</a:t>
            </a:r>
            <a:r>
              <a:rPr lang="pt-BR" sz="2000" i="0" dirty="0">
                <a:solidFill>
                  <a:schemeClr val="bg2"/>
                </a:solidFill>
              </a:rPr>
              <a:t>Qualificadores de Nome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	Consiste no nome da tabela seguido de um ponto e o nome da coluna da tabela, por exemplo: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		          </a:t>
            </a:r>
            <a:r>
              <a:rPr lang="pt-BR" sz="2000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DEPTO.CD_DEPTO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             </a:t>
            </a: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Nome da tabela     Nome do campo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Colocar a identificação (qualificador) é opcional, porém é uma prática recomendada para facilitar o entendimento do comando.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Porém quando estivermos recuperando colunas com mesmo nome, em tabelas diferentes, o uso passa a ser obrigatório, portanto sempre que possível </a:t>
            </a: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usamos essa estratégia.</a:t>
            </a: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8196" name="Chave esquerda 3"/>
          <p:cNvSpPr>
            <a:spLocks/>
          </p:cNvSpPr>
          <p:nvPr/>
        </p:nvSpPr>
        <p:spPr bwMode="auto">
          <a:xfrm rot="-5400000">
            <a:off x="2591593" y="2456657"/>
            <a:ext cx="360363" cy="144145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en-US"/>
          </a:p>
        </p:txBody>
      </p:sp>
      <p:sp>
        <p:nvSpPr>
          <p:cNvPr id="8197" name="Chave esquerda 4"/>
          <p:cNvSpPr>
            <a:spLocks/>
          </p:cNvSpPr>
          <p:nvPr/>
        </p:nvSpPr>
        <p:spPr bwMode="auto">
          <a:xfrm rot="-5400000">
            <a:off x="4103687" y="2528888"/>
            <a:ext cx="360363" cy="1296988"/>
          </a:xfrm>
          <a:prstGeom prst="leftBrace">
            <a:avLst>
              <a:gd name="adj1" fmla="val 8331"/>
              <a:gd name="adj2" fmla="val 50000"/>
            </a:avLst>
          </a:prstGeom>
          <a:solidFill>
            <a:srgbClr val="FFFFFF"/>
          </a:solidFill>
          <a:ln w="381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290331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92150"/>
            <a:ext cx="5935662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r>
              <a:rPr lang="pt-BR" altLang="pt-BR" i="0" kern="0">
                <a:ea typeface="ＭＳ Ｐゴシック" panose="020B0600070205080204" pitchFamily="34" charset="-128"/>
              </a:rPr>
              <a:t>Junção Idêntica</a:t>
            </a:r>
            <a:endParaRPr lang="pt-BR" altLang="pt-BR" i="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70900" cy="568816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rgbClr val="CC0000"/>
                </a:solidFill>
              </a:rPr>
              <a:t>	</a:t>
            </a:r>
            <a:r>
              <a:rPr lang="pt-BR" sz="2000" i="0" dirty="0">
                <a:solidFill>
                  <a:srgbClr val="CC0000"/>
                </a:solidFill>
              </a:rPr>
              <a:t>União REGULAR – INNER JOIN ou EQUIJOIN e NATURAL JOIN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Avalie os resultados: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Tabela: CIDADE				Tabela: ESTADO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Veja que temos ocorrências na tabela Conta que se associam com ocorrências da tabela Orçamento.</a:t>
            </a:r>
            <a:endParaRPr lang="pt-BR" sz="2000" i="0" dirty="0">
              <a:solidFill>
                <a:srgbClr val="0070C0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1536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636838"/>
            <a:ext cx="3114675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2492375"/>
            <a:ext cx="3429000" cy="270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66" name="Conector de seta reta 36"/>
          <p:cNvCxnSpPr>
            <a:cxnSpLocks noChangeShapeType="1"/>
          </p:cNvCxnSpPr>
          <p:nvPr/>
        </p:nvCxnSpPr>
        <p:spPr bwMode="auto">
          <a:xfrm rot="10800000">
            <a:off x="3276600" y="2852738"/>
            <a:ext cx="2808288" cy="2016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367" name="Conector de seta reta 36"/>
          <p:cNvCxnSpPr>
            <a:cxnSpLocks noChangeShapeType="1"/>
          </p:cNvCxnSpPr>
          <p:nvPr/>
        </p:nvCxnSpPr>
        <p:spPr bwMode="auto">
          <a:xfrm rot="10800000">
            <a:off x="3203575" y="3068638"/>
            <a:ext cx="2881313" cy="18002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368" name="Conector de seta reta 36"/>
          <p:cNvCxnSpPr>
            <a:cxnSpLocks noChangeShapeType="1"/>
          </p:cNvCxnSpPr>
          <p:nvPr/>
        </p:nvCxnSpPr>
        <p:spPr bwMode="auto">
          <a:xfrm rot="10800000">
            <a:off x="3276600" y="3284538"/>
            <a:ext cx="2808288" cy="15843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369" name="Conector de seta reta 36"/>
          <p:cNvCxnSpPr>
            <a:cxnSpLocks noChangeShapeType="1"/>
          </p:cNvCxnSpPr>
          <p:nvPr/>
        </p:nvCxnSpPr>
        <p:spPr bwMode="auto">
          <a:xfrm rot="10800000">
            <a:off x="3348038" y="3500438"/>
            <a:ext cx="2736850" cy="1368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370" name="Conector de seta reta 36"/>
          <p:cNvCxnSpPr>
            <a:cxnSpLocks noChangeShapeType="1"/>
          </p:cNvCxnSpPr>
          <p:nvPr/>
        </p:nvCxnSpPr>
        <p:spPr bwMode="auto">
          <a:xfrm rot="10800000">
            <a:off x="3348038" y="3644900"/>
            <a:ext cx="2736850" cy="12239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371" name="Conector de seta reta 36"/>
          <p:cNvCxnSpPr>
            <a:cxnSpLocks noChangeShapeType="1"/>
          </p:cNvCxnSpPr>
          <p:nvPr/>
        </p:nvCxnSpPr>
        <p:spPr bwMode="auto">
          <a:xfrm rot="10800000" flipV="1">
            <a:off x="3419475" y="3357563"/>
            <a:ext cx="2808288" cy="71913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03911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92150"/>
            <a:ext cx="8424862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rgbClr val="CC0000"/>
                </a:solidFill>
              </a:rPr>
              <a:t>	União REGULAR – INNER JOIN ou EQUIJOIN e NATURAL JOIN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Outras formas de escrever a linha de comando SQL.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Quando a chave primária e estrangeira possuem o mesmo nome em ambas as tabelas, podemos utilizar o USING ou o NATURAL JOIN.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cid.ds_cidade,est.ds_estado,est.sg_estado</a:t>
            </a:r>
            <a:endParaRPr lang="pt-BR" sz="18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AM_ESTADO EST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AM_CIDADE CID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cd_estado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 BY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est.ds_estado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cid.ds_cidade,est.ds_estado,est.sg_estado</a:t>
            </a:r>
            <a:endParaRPr lang="pt-BR" sz="18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AM_ESTADO EST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NATURAL JOIN 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AM_CIDADE CID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 BY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est.ds_estado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41760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Retomando nosso exemplo no CARLOCA: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	</a:t>
            </a:r>
            <a:r>
              <a:rPr lang="pt-BR" altLang="pt-BR" dirty="0" err="1">
                <a:ea typeface="ＭＳ Ｐゴシック" panose="020B0600070205080204" pitchFamily="34" charset="-128"/>
              </a:rPr>
              <a:t>Select</a:t>
            </a:r>
            <a:r>
              <a:rPr lang="pt-BR" altLang="pt-BR" dirty="0">
                <a:ea typeface="ＭＳ Ｐゴシック" panose="020B0600070205080204" pitchFamily="34" charset="-128"/>
              </a:rPr>
              <a:t> * </a:t>
            </a:r>
            <a:r>
              <a:rPr lang="pt-BR" altLang="pt-BR" dirty="0" err="1">
                <a:ea typeface="ＭＳ Ｐゴシック" panose="020B0600070205080204" pitchFamily="34" charset="-128"/>
              </a:rPr>
              <a:t>from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loc_funcionario</a:t>
            </a:r>
            <a:r>
              <a:rPr lang="pt-BR" altLang="pt-BR" dirty="0">
                <a:ea typeface="ＭＳ Ｐゴシック" panose="020B0600070205080204" pitchFamily="34" charset="-128"/>
              </a:rPr>
              <a:t>, </a:t>
            </a:r>
            <a:r>
              <a:rPr lang="pt-BR" altLang="pt-BR" dirty="0" err="1">
                <a:ea typeface="ＭＳ Ｐゴシック" panose="020B0600070205080204" pitchFamily="34" charset="-128"/>
              </a:rPr>
              <a:t>loc_depto</a:t>
            </a: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                         </a:t>
            </a:r>
            <a:r>
              <a:rPr lang="pt-BR" altLang="pt-BR" dirty="0" err="1">
                <a:ea typeface="ＭＳ Ｐゴシック" panose="020B0600070205080204" pitchFamily="34" charset="-128"/>
              </a:rPr>
              <a:t>where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loc_funcionario.cd_depto</a:t>
            </a:r>
            <a:r>
              <a:rPr lang="pt-BR" altLang="pt-BR" dirty="0">
                <a:ea typeface="ＭＳ Ｐゴシック" panose="020B0600070205080204" pitchFamily="34" charset="-128"/>
              </a:rPr>
              <a:t> = </a:t>
            </a:r>
            <a:r>
              <a:rPr lang="pt-BR" altLang="pt-BR" dirty="0" err="1">
                <a:ea typeface="ＭＳ Ｐゴシック" panose="020B0600070205080204" pitchFamily="34" charset="-128"/>
              </a:rPr>
              <a:t>loc_depto.cd_depto</a:t>
            </a:r>
            <a:r>
              <a:rPr lang="pt-BR" altLang="pt-BR" dirty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>
                <a:ea typeface="ＭＳ Ｐゴシック" panose="020B0600070205080204" pitchFamily="34" charset="-128"/>
              </a:rPr>
              <a:t>Somente 28 </a:t>
            </a:r>
            <a:r>
              <a:rPr lang="pt-BR" altLang="pt-BR" dirty="0">
                <a:ea typeface="ＭＳ Ｐゴシック" panose="020B0600070205080204" pitchFamily="34" charset="-128"/>
              </a:rPr>
              <a:t>linhas, pois temos </a:t>
            </a:r>
            <a:r>
              <a:rPr lang="pt-BR" altLang="pt-BR">
                <a:ea typeface="ＭＳ Ｐゴシック" panose="020B0600070205080204" pitchFamily="34" charset="-128"/>
              </a:rPr>
              <a:t>somente 28 </a:t>
            </a:r>
            <a:r>
              <a:rPr lang="pt-BR" altLang="pt-BR" dirty="0">
                <a:ea typeface="ＭＳ Ｐゴシック" panose="020B0600070205080204" pitchFamily="34" charset="-128"/>
              </a:rPr>
              <a:t>funcionários!</a:t>
            </a: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985372" cy="39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Mas, vamos exibir apenas nomes dos funcionários e seus respectivos departamentos (Scripts em Pesquisando: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13" y="1484784"/>
            <a:ext cx="679227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Join - Conceito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>
                <a:ea typeface="ＭＳ Ｐゴシック" panose="020B0600070205080204" pitchFamily="34" charset="-128"/>
              </a:rPr>
              <a:t>É a ligação entre várias tabelas através de relacionamentos comuns existentes nas colunas correspondentes, isto é, em geral colunas de chave primária x colunas de chave estrangeira;</a:t>
            </a:r>
          </a:p>
          <a:p>
            <a:pPr algn="just"/>
            <a:endParaRPr lang="pt-BR" altLang="pt-BR"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>
                <a:ea typeface="ＭＳ Ｐゴシック" panose="020B0600070205080204" pitchFamily="34" charset="-128"/>
              </a:rPr>
              <a:t> Através do “join”, pode-se acessar todas as colunas  necessárias entre as tabelas envolvidas, criando um efeito de “visão” de informações, descaracterizando o conceito de normalização.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3068960"/>
            <a:ext cx="61261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Contudo, a escrita pode ser bem simplificada, usando aliasses.  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66646"/>
            <a:ext cx="413442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5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A sintaxe  pode ser alterada, de forma a reduzir o número de </a:t>
            </a:r>
            <a:r>
              <a:rPr lang="pt-BR" altLang="pt-BR" dirty="0" err="1">
                <a:ea typeface="ＭＳ Ｐゴシック" panose="020B0600070205080204" pitchFamily="34" charset="-128"/>
              </a:rPr>
              <a:t>tuplas</a:t>
            </a:r>
            <a:r>
              <a:rPr lang="pt-BR" altLang="pt-BR" dirty="0">
                <a:ea typeface="ＭＳ Ｐゴシック" panose="020B0600070205080204" pitchFamily="34" charset="-128"/>
              </a:rPr>
              <a:t>, em alguns SGBDR (no Oracle isso é indiferente), eliminando-se a cláusula </a:t>
            </a:r>
            <a:r>
              <a:rPr lang="pt-BR" altLang="pt-BR" dirty="0" err="1">
                <a:ea typeface="ＭＳ Ｐゴシック" panose="020B0600070205080204" pitchFamily="34" charset="-128"/>
              </a:rPr>
              <a:t>where</a:t>
            </a:r>
            <a:r>
              <a:rPr lang="pt-BR" altLang="pt-BR" dirty="0">
                <a:ea typeface="ＭＳ Ｐゴシック" panose="020B0600070205080204" pitchFamily="34" charset="-128"/>
              </a:rPr>
              <a:t>, substituindo-se por INNER JOIN.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SELECT 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tabelaPrincipal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.]coluna 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      [, [tabela2.]coluna, ... ]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FROM tabela2, tabela3 [, ...]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INNER JOIN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tabelaPrincipal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 ON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tabelaPrincipal.chaveestrangeira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    tabela2.chaveprimaria;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7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Levando-nos ...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90330"/>
            <a:ext cx="654458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Em nosso curso, será indiferente o uso de uma ou de outra alternativa, todavia quando não estiver sendo usado o Oracle, deve ser analisado o impacto que a sintaxe universal pode ter na execução da instrução.</a:t>
            </a: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pic>
        <p:nvPicPr>
          <p:cNvPr id="4098" name="Picture 2" descr="http://www.ibm.com/developerworks/data/library/techarticle/purcell/images/ojfigur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12833"/>
            <a:ext cx="6069309" cy="45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8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REGULAR – união de mais de 2 tabelas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Imagine que queira saber o endereço completo de uma pessoa conforme o modelo de controle de honorários.</a:t>
            </a:r>
            <a:endParaRPr lang="pt-BR" sz="16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Para facilitar tenha sempre o modelo de dados em mãos para facilitar a construção da query.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	Vamos usar, quando no Oracle, o CARLOCA.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Já, no MySQL usaremos o RH.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06235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</a:t>
            </a:r>
            <a:r>
              <a:rPr lang="pt-BR" sz="2000" i="0" dirty="0">
                <a:solidFill>
                  <a:schemeClr val="bg2"/>
                </a:solidFill>
              </a:rPr>
              <a:t>União REGULAR – INNER JOIN ou EQUIJOIN e NATURAL JOIN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Denomina-se união regular as uniões que têm a cláusula WHERE indicando a chave primária à estrangeira das tabelas afetadas pelo comando SELECT.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9" y="2279674"/>
            <a:ext cx="4176464" cy="41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93945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18" y="674686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União REGULAR – INNER JOIN ou EQUIJOIN e NATURAL JOIN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cs typeface="Courier New" pitchFamily="49" charset="0"/>
              </a:rPr>
              <a:t>Exemplo: SQL Padrão: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cid.ds_cidade,est.ds_estado,est.sg_estado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  AM_ESTADO EST  JOIN AM_CIDADE CID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   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est.cd_estado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cid.cd_estado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est.ds_estado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					</a:t>
            </a:r>
            <a:r>
              <a:rPr lang="pt-BR" sz="1600" i="0" dirty="0">
                <a:solidFill>
                  <a:schemeClr val="bg2"/>
                </a:solidFill>
                <a:cs typeface="Courier New" pitchFamily="49" charset="0"/>
              </a:rPr>
              <a:t>Alias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cs typeface="Courier New" pitchFamily="49" charset="0"/>
              </a:rPr>
              <a:t>						             Uso do qualificador de nomes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cs typeface="Courier New" pitchFamily="49" charset="0"/>
              </a:rPr>
              <a:t>	Indicação da chave primária e estrangeira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cxnSp>
        <p:nvCxnSpPr>
          <p:cNvPr id="14340" name="Conector de seta reta 4"/>
          <p:cNvCxnSpPr>
            <a:cxnSpLocks noChangeShapeType="1"/>
          </p:cNvCxnSpPr>
          <p:nvPr/>
        </p:nvCxnSpPr>
        <p:spPr bwMode="auto">
          <a:xfrm rot="10800000">
            <a:off x="3203575" y="3933825"/>
            <a:ext cx="3529013" cy="14398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4341" name="Conector de seta reta 5"/>
          <p:cNvCxnSpPr>
            <a:cxnSpLocks noChangeShapeType="1"/>
          </p:cNvCxnSpPr>
          <p:nvPr/>
        </p:nvCxnSpPr>
        <p:spPr bwMode="auto">
          <a:xfrm rot="16200000" flipV="1">
            <a:off x="5760244" y="4401344"/>
            <a:ext cx="1439863" cy="5048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1" name="Conector reto 10"/>
          <p:cNvCxnSpPr/>
          <p:nvPr/>
        </p:nvCxnSpPr>
        <p:spPr bwMode="auto">
          <a:xfrm>
            <a:off x="1476375" y="3500438"/>
            <a:ext cx="1366838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auto">
          <a:xfrm>
            <a:off x="3635375" y="3500438"/>
            <a:ext cx="165576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auto">
          <a:xfrm flipV="1">
            <a:off x="5651500" y="3500438"/>
            <a:ext cx="2016125" cy="7937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>
            <a:off x="1403350" y="4581525"/>
            <a:ext cx="2016125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 bwMode="auto">
          <a:xfrm>
            <a:off x="3708400" y="4581525"/>
            <a:ext cx="19431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47" name="Conector de seta reta 21"/>
          <p:cNvCxnSpPr>
            <a:cxnSpLocks noChangeShapeType="1"/>
          </p:cNvCxnSpPr>
          <p:nvPr/>
        </p:nvCxnSpPr>
        <p:spPr bwMode="auto">
          <a:xfrm rot="16200000" flipV="1">
            <a:off x="6444457" y="4364831"/>
            <a:ext cx="2305050" cy="5762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4348" name="Conector de seta reta 24"/>
          <p:cNvCxnSpPr>
            <a:cxnSpLocks noChangeShapeType="1"/>
          </p:cNvCxnSpPr>
          <p:nvPr/>
        </p:nvCxnSpPr>
        <p:spPr bwMode="auto">
          <a:xfrm rot="16200000" flipV="1">
            <a:off x="1584325" y="5265738"/>
            <a:ext cx="1655763" cy="28733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4349" name="Conector de seta reta 27"/>
          <p:cNvCxnSpPr>
            <a:cxnSpLocks noChangeShapeType="1"/>
          </p:cNvCxnSpPr>
          <p:nvPr/>
        </p:nvCxnSpPr>
        <p:spPr bwMode="auto">
          <a:xfrm rot="5400000" flipH="1" flipV="1">
            <a:off x="3528219" y="5337969"/>
            <a:ext cx="1655763" cy="1428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401794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295" y="836713"/>
            <a:ext cx="8229600" cy="4536504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/>
              <a:t>	Exercícios: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dirty="0"/>
              <a:t>1- </a:t>
            </a:r>
            <a:r>
              <a:rPr lang="pt-BR" sz="2000" b="0" i="0" dirty="0"/>
              <a:t>Montar query que ap</a:t>
            </a:r>
            <a:r>
              <a:rPr lang="pt-BR" dirty="0"/>
              <a:t>resente relação de funcionários e departamentos.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dirty="0"/>
              <a:t>2- Montar query que apresente relação de funcionários e cargos.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dirty="0"/>
              <a:t>3- Montar query que apresente relação de funcionários com seus respectivos cargos e departamentos.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418664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765175"/>
            <a:ext cx="8229600" cy="496808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REGULAR – união de mais de 2 tabelas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O esquema exibe, de forma esquemática, o que nossa junção faz, em termos cartesianos.</a:t>
            </a: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  <p:pic>
        <p:nvPicPr>
          <p:cNvPr id="2050" name="Picture 2" descr="http://i.stack.imgur.com/T4q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191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765175"/>
            <a:ext cx="8229600" cy="482406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REGULAR – união de mais de 2 tabelas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	Observação: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No padrão SQL a ordem em que colocamos as tabelas na cláusula FROM determina quais tabelas serão pesquisadas primeiro. Logo se colocarmos as tabelas menores primeiro a busca ficará mais rápida.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Portanto deixe as tabelas maiores, sempre que possível, para o final da cláusula.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2869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Join - Sintaxe</a:t>
            </a:r>
          </a:p>
        </p:txBody>
      </p:sp>
      <p:pic>
        <p:nvPicPr>
          <p:cNvPr id="6147" name="Picture 4" descr="X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784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496808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</a:t>
            </a:r>
            <a:r>
              <a:rPr lang="pt-BR" sz="2000" i="0" dirty="0">
                <a:solidFill>
                  <a:schemeClr val="bg2"/>
                </a:solidFill>
              </a:rPr>
              <a:t>União REGULAR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    União de Tabelas sem colunas em comum (non-</a:t>
            </a:r>
            <a:r>
              <a:rPr lang="pt-BR" sz="2000" i="0" dirty="0" err="1">
                <a:solidFill>
                  <a:schemeClr val="bg2"/>
                </a:solidFill>
              </a:rPr>
              <a:t>equijoin</a:t>
            </a:r>
            <a:r>
              <a:rPr lang="pt-BR" sz="2000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Existem situações onde mesmo não havendo um relacionamento entre as tabelas, há o relacionamento de uma coluna com o intervalo de outras colunas em outras tabelas. Vejamos o exemplo, através do modelo abaixo: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400908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</a:t>
            </a:r>
            <a:r>
              <a:rPr lang="pt-BR" sz="2000" i="0" dirty="0">
                <a:solidFill>
                  <a:schemeClr val="bg2"/>
                </a:solidFill>
              </a:rPr>
              <a:t>União REGULAR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    União de Tabelas sem colunas em comum (non-</a:t>
            </a:r>
            <a:r>
              <a:rPr lang="pt-BR" sz="2000" i="0" dirty="0" err="1">
                <a:solidFill>
                  <a:schemeClr val="bg2"/>
                </a:solidFill>
              </a:rPr>
              <a:t>equijoin</a:t>
            </a:r>
            <a:r>
              <a:rPr lang="pt-BR" sz="2000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Existem situações onde mesmo não havendo um relacionamento entre as tabelas, há o relacionamento de uma coluna com o intervalo de outras colunas em outras tabelas. Vejamos o exemplo, através do modelo abaixo: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660773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32764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  </a:t>
            </a:r>
            <a:r>
              <a:rPr lang="pt-BR" sz="2000" i="0" dirty="0">
                <a:solidFill>
                  <a:schemeClr val="bg2"/>
                </a:solidFill>
              </a:rPr>
              <a:t>União REGULAR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   União de Tabelas sem colunas em comum (non-</a:t>
            </a:r>
            <a:r>
              <a:rPr lang="pt-BR" sz="2000" i="0" dirty="0" err="1">
                <a:solidFill>
                  <a:schemeClr val="bg2"/>
                </a:solidFill>
              </a:rPr>
              <a:t>equijoin</a:t>
            </a:r>
            <a:r>
              <a:rPr lang="pt-BR" sz="2000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cs typeface="Courier New" pitchFamily="49" charset="0"/>
              </a:rPr>
              <a:t>	Notemos que </a:t>
            </a: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a tabela </a:t>
            </a:r>
            <a:r>
              <a:rPr lang="pt-BR" sz="1800" b="0" i="0" dirty="0" err="1">
                <a:solidFill>
                  <a:schemeClr val="bg2"/>
                </a:solidFill>
                <a:cs typeface="Courier New" pitchFamily="49" charset="0"/>
              </a:rPr>
              <a:t>CD_Categoria</a:t>
            </a: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 não se relaciona com a tabela CD. Porém o campo preço de venda está associado a faixa de preço existente nos campos da tabela </a:t>
            </a:r>
            <a:r>
              <a:rPr lang="pt-BR" sz="1800" b="0" i="0" dirty="0" err="1">
                <a:solidFill>
                  <a:schemeClr val="bg2"/>
                </a:solidFill>
                <a:cs typeface="Courier New" pitchFamily="49" charset="0"/>
              </a:rPr>
              <a:t>CD_Categoria</a:t>
            </a: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924175"/>
            <a:ext cx="6337300" cy="3548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101147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653084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União REGULAR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</a:rPr>
              <a:t>União de Tabelas sem colunas em comum (non-</a:t>
            </a:r>
            <a:r>
              <a:rPr lang="pt-BR" sz="2000" i="0" dirty="0" err="1">
                <a:solidFill>
                  <a:schemeClr val="bg2"/>
                </a:solidFill>
              </a:rPr>
              <a:t>equijoin</a:t>
            </a:r>
            <a:r>
              <a:rPr lang="pt-BR" sz="2000" i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Exemplo da consulta SQL:</a:t>
            </a:r>
            <a:endParaRPr lang="pt-BR" sz="2800" i="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A.NOME_CD, A.PRECO_VENDA, B.CODIGO_CATEGORIA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CD A, CATEGORIA B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 A.PRECO_VENDA BETWEEN B.MENOR_PRECO AND B.MAIOR_PRECO;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Resultado: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16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3068638"/>
            <a:ext cx="25431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429000"/>
            <a:ext cx="20764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3357563"/>
            <a:ext cx="34099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Line 10"/>
          <p:cNvSpPr>
            <a:spLocks noChangeShapeType="1"/>
          </p:cNvSpPr>
          <p:nvPr/>
        </p:nvSpPr>
        <p:spPr bwMode="auto">
          <a:xfrm>
            <a:off x="2411413" y="2492375"/>
            <a:ext cx="3600450" cy="1008063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4067175" y="2492375"/>
            <a:ext cx="1512888" cy="230505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>
            <a:off x="1116013" y="2349500"/>
            <a:ext cx="5111750" cy="1366838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>
            <a:off x="2411413" y="2276475"/>
            <a:ext cx="3386137" cy="273685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663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4300" y="5084763"/>
            <a:ext cx="47148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3388431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327646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</a:t>
            </a:r>
            <a:r>
              <a:rPr lang="pt-BR" sz="2000" i="0" dirty="0">
                <a:solidFill>
                  <a:schemeClr val="bg2"/>
                </a:solidFill>
              </a:rPr>
              <a:t>Exercício: Construa uma tabela de faixas salarias, no mo</a:t>
            </a:r>
            <a:r>
              <a:rPr lang="pt-BR" dirty="0">
                <a:solidFill>
                  <a:schemeClr val="bg2"/>
                </a:solidFill>
              </a:rPr>
              <a:t>delo RH. As faixas serão relacionadas aos cargos.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Crie um atributo salário na tabela </a:t>
            </a:r>
            <a:r>
              <a:rPr lang="pt-BR" dirty="0" err="1">
                <a:solidFill>
                  <a:schemeClr val="bg2"/>
                </a:solidFill>
                <a:cs typeface="Courier New" pitchFamily="49" charset="0"/>
              </a:rPr>
              <a:t>Func</a:t>
            </a: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dirty="0" err="1">
                <a:solidFill>
                  <a:schemeClr val="bg2"/>
                </a:solidFill>
                <a:cs typeface="Courier New" pitchFamily="49" charset="0"/>
              </a:rPr>
              <a:t>Popule</a:t>
            </a: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 ambas tabelas.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	1- Liste pessoas com salários dentro das faixas.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>
                <a:solidFill>
                  <a:schemeClr val="bg2"/>
                </a:solidFill>
                <a:cs typeface="Courier New" pitchFamily="49" charset="0"/>
              </a:rPr>
              <a:t>	2- Liste pessoas com salários fora das faixas.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cs typeface="Courier New" pitchFamily="49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Idêntica</a:t>
            </a:r>
          </a:p>
        </p:txBody>
      </p:sp>
    </p:spTree>
    <p:extLst>
      <p:ext uri="{BB962C8B-B14F-4D97-AF65-F5344CB8AC3E}">
        <p14:creationId xmlns:p14="http://schemas.microsoft.com/office/powerpoint/2010/main" val="1960507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Realizando </a:t>
            </a:r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de várias tabelas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92150"/>
            <a:ext cx="5935662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79388" y="5013325"/>
            <a:ext cx="8496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altLang="pt-BR" sz="1800" b="0" i="0" dirty="0">
                <a:solidFill>
                  <a:srgbClr val="2E0DF1"/>
                </a:solidFill>
                <a:latin typeface="Calibri" panose="020F0502020204030204" pitchFamily="34" charset="0"/>
              </a:rPr>
              <a:t>Exercício (CARLOCA):</a:t>
            </a:r>
            <a:r>
              <a:rPr lang="pt-BR" altLang="pt-BR" sz="1800" i="0" dirty="0">
                <a:solidFill>
                  <a:srgbClr val="2E0DF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800" b="0" i="0" dirty="0">
                <a:solidFill>
                  <a:srgbClr val="2E0DF1"/>
                </a:solidFill>
                <a:latin typeface="Calibri" panose="020F0502020204030204" pitchFamily="34" charset="0"/>
              </a:rPr>
              <a:t>Exiba todos os pedidos da tabela </a:t>
            </a:r>
            <a:r>
              <a:rPr lang="pt-BR" altLang="pt-BR" sz="1800" b="0" i="0" dirty="0" err="1">
                <a:solidFill>
                  <a:srgbClr val="2E0DF1"/>
                </a:solidFill>
                <a:latin typeface="Calibri" panose="020F0502020204030204" pitchFamily="34" charset="0"/>
              </a:rPr>
              <a:t>Loc_Pedido</a:t>
            </a:r>
            <a:r>
              <a:rPr lang="pt-BR" altLang="pt-BR" sz="1800" b="0" i="0" dirty="0">
                <a:solidFill>
                  <a:srgbClr val="2E0DF1"/>
                </a:solidFill>
                <a:latin typeface="Calibri" panose="020F0502020204030204" pitchFamily="34" charset="0"/>
              </a:rPr>
              <a:t>. Para cada pedido, exiba o número do pedido, a data do pedido, o código do cliente, o nome do cliente, o código do vendedor e o nome do vendedor, bem como o total do pedido. Ordene a pesquisa em ordem de data do pedido. </a:t>
            </a:r>
          </a:p>
          <a:p>
            <a:endParaRPr lang="pt-BR" altLang="pt-BR" sz="1800" i="0" dirty="0">
              <a:solidFill>
                <a:srgbClr val="2E0DF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42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316" y="728662"/>
            <a:ext cx="8640762" cy="58324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Utilizada para pesquisas onde não existe a obrigatoriedade do relacionamento. ( Junção Idêntica )</a:t>
            </a: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r>
              <a:rPr lang="pt-BR" altLang="pt-BR" dirty="0">
                <a:ea typeface="ＭＳ Ｐゴシック" panose="020B0600070205080204" pitchFamily="34" charset="-128"/>
              </a:rPr>
              <a:t>Também chamada de </a:t>
            </a:r>
            <a:r>
              <a:rPr lang="pt-BR" altLang="pt-BR" dirty="0" err="1">
                <a:ea typeface="ＭＳ Ｐゴシック" panose="020B0600070205080204" pitchFamily="34" charset="-128"/>
              </a:rPr>
              <a:t>Outer-Join</a:t>
            </a: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r>
              <a:rPr lang="pt-BR" altLang="pt-BR" dirty="0">
                <a:ea typeface="ＭＳ Ｐゴシック" panose="020B0600070205080204" pitchFamily="34" charset="-128"/>
              </a:rPr>
              <a:t>O operador de junção externa é um sinal de adição entre </a:t>
            </a:r>
            <a:r>
              <a:rPr lang="pt-BR" altLang="pt-BR" dirty="0" err="1">
                <a:ea typeface="ＭＳ Ｐゴシック" panose="020B0600070205080204" pitchFamily="34" charset="-128"/>
              </a:rPr>
              <a:t>parentêses</a:t>
            </a:r>
            <a:r>
              <a:rPr lang="pt-BR" altLang="pt-BR" dirty="0">
                <a:ea typeface="ＭＳ Ｐゴシック" panose="020B0600070205080204" pitchFamily="34" charset="-128"/>
              </a:rPr>
              <a:t>( + ), na tabela onde não existe o relacionamento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6856" y="3243263"/>
            <a:ext cx="8516937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altLang="pt-BR" sz="1800" b="0" i="0" dirty="0">
                <a:solidFill>
                  <a:srgbClr val="2E0DF1"/>
                </a:solidFill>
                <a:latin typeface="Calibri" panose="020F0502020204030204" pitchFamily="34" charset="0"/>
              </a:rPr>
              <a:t>Exercício: Crie o Departamento de Comunicação (comando </a:t>
            </a:r>
            <a:r>
              <a:rPr lang="pt-BR" altLang="pt-BR" sz="1800" b="0" i="0" dirty="0" err="1">
                <a:solidFill>
                  <a:srgbClr val="2E0DF1"/>
                </a:solidFill>
                <a:latin typeface="Calibri" panose="020F0502020204030204" pitchFamily="34" charset="0"/>
              </a:rPr>
              <a:t>insert</a:t>
            </a:r>
            <a:r>
              <a:rPr lang="pt-BR" altLang="pt-BR" sz="1800" b="0" i="0" dirty="0">
                <a:solidFill>
                  <a:srgbClr val="2E0DF1"/>
                </a:solidFill>
                <a:latin typeface="Calibri" panose="020F0502020204030204" pitchFamily="34" charset="0"/>
              </a:rPr>
              <a:t>). Após isso, desenvolva uma consulta que exiba o código do departamento, o nome do departamento, o nome completo do empregado e  o salário do empregado. Caso o departamento não tenha nenhum empregado, exibir o código e o nome do departamento.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altLang="pt-BR" sz="1800" b="0" i="0" dirty="0">
              <a:latin typeface="Calibri" panose="020F0502020204030204" pitchFamily="34" charset="0"/>
            </a:endParaRP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037908" y="4771708"/>
            <a:ext cx="2087562" cy="15494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400" i="0">
                <a:solidFill>
                  <a:srgbClr val="FFFFFF"/>
                </a:solidFill>
                <a:latin typeface="Times New Roman" panose="02020603050405020304" pitchFamily="18" charset="0"/>
              </a:rPr>
              <a:t>LOC_DEPTO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400" i="0">
                <a:solidFill>
                  <a:srgbClr val="FFFFFF"/>
                </a:solidFill>
                <a:latin typeface="Times New Roman" panose="02020603050405020304" pitchFamily="18" charset="0"/>
              </a:rPr>
              <a:t>( departamento de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400" i="0">
                <a:solidFill>
                  <a:srgbClr val="FFFFFF"/>
                </a:solidFill>
                <a:latin typeface="Times New Roman" panose="02020603050405020304" pitchFamily="18" charset="0"/>
              </a:rPr>
              <a:t>Comunicação )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503545" y="4698683"/>
            <a:ext cx="2232025" cy="1584325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400" i="0">
                <a:solidFill>
                  <a:srgbClr val="FFFFFF"/>
                </a:solidFill>
                <a:latin typeface="Times New Roman" panose="02020603050405020304" pitchFamily="18" charset="0"/>
              </a:rPr>
              <a:t>LOC_FUNCIONARIO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400" i="0">
                <a:solidFill>
                  <a:srgbClr val="FFFFFF"/>
                </a:solidFill>
                <a:latin typeface="Times New Roman" panose="02020603050405020304" pitchFamily="18" charset="0"/>
              </a:rPr>
              <a:t>( Não Têm )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414395" y="5274945"/>
            <a:ext cx="2057400" cy="533400"/>
          </a:xfrm>
          <a:prstGeom prst="rightArrow">
            <a:avLst>
              <a:gd name="adj1" fmla="val 50000"/>
              <a:gd name="adj2" fmla="val 96429"/>
            </a:avLst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774758" y="4817745"/>
            <a:ext cx="1157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400" i="0">
                <a:solidFill>
                  <a:srgbClr val="000099"/>
                </a:solidFill>
                <a:latin typeface="Times New Roman" panose="02020603050405020304" pitchFamily="18" charset="0"/>
              </a:rPr>
              <a:t>1                 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450850" y="1052736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LOC_DEPTO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( departamento de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Comunicação )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5632450" y="1052736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LOC_FUNCIONARIO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( Não Têm )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3422650" y="1967136"/>
            <a:ext cx="2057400" cy="533400"/>
          </a:xfrm>
          <a:prstGeom prst="rightArrow">
            <a:avLst>
              <a:gd name="adj1" fmla="val 50000"/>
              <a:gd name="adj2" fmla="val 96429"/>
            </a:avLst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475038" y="1357536"/>
            <a:ext cx="185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2400" i="0">
                <a:solidFill>
                  <a:srgbClr val="000099"/>
                </a:solidFill>
                <a:latin typeface="Times New Roman" panose="02020603050405020304" pitchFamily="18" charset="0"/>
              </a:rPr>
              <a:t>1                 N</a:t>
            </a:r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2660650" y="4100736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RESULTADO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(Todas as linhas+ 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Departamento de 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Comunicações)</a:t>
            </a:r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3879850" y="2729136"/>
            <a:ext cx="533400" cy="1219200"/>
          </a:xfrm>
          <a:prstGeom prst="downArrow">
            <a:avLst>
              <a:gd name="adj1" fmla="val 50000"/>
              <a:gd name="adj2" fmla="val 57143"/>
            </a:avLst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5708650" y="3110136"/>
            <a:ext cx="33274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b="0" i="0">
                <a:solidFill>
                  <a:srgbClr val="000099"/>
                </a:solidFill>
                <a:latin typeface="Calibri" panose="020F0502020204030204" pitchFamily="34" charset="0"/>
              </a:rPr>
              <a:t>A tabela Loc_Funcionario é deficiente, pois não contêm funcionários no departamento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b="0" i="0">
                <a:solidFill>
                  <a:srgbClr val="000099"/>
                </a:solidFill>
                <a:latin typeface="Calibri" panose="020F0502020204030204" pitchFamily="34" charset="0"/>
              </a:rPr>
              <a:t>de Comunicações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Externa – </a:t>
            </a:r>
            <a:r>
              <a:rPr lang="pt-BR" i="0" dirty="0" err="1">
                <a:solidFill>
                  <a:schemeClr val="bg2"/>
                </a:solidFill>
              </a:rPr>
              <a:t>Outer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Define-se união externa como aquela que inclui linhas no resultado da busca mesmo que não haja relação entre as duas tabelas que estão sendo unidas.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Onde não há informação o banco de dados insere NULL.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Existem 3 formas de realizar a união externa: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Left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Outer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Join</a:t>
            </a: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Right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Outer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Join</a:t>
            </a: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Full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Outer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cs typeface="Courier New" pitchFamily="49" charset="0"/>
              </a:rPr>
              <a:t>Join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2014941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Externa à Esquerda (</a:t>
            </a:r>
            <a:r>
              <a:rPr lang="pt-BR" i="0" dirty="0" err="1">
                <a:solidFill>
                  <a:schemeClr val="bg2"/>
                </a:solidFill>
              </a:rPr>
              <a:t>Left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Outer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r>
              <a:rPr lang="pt-BR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Todas as linhas da tabela a esquerda serão recuperadas, independentemente  da existência de ocorrências relacionadas na tabela da direita.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Preserva as linhas sem correspondência da primeira tabela (esquerda), juntando-as com uma linha nula na forma da segunda tabela (direita).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4302125"/>
            <a:ext cx="2232025" cy="2192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25995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Join - Exemplo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765175"/>
            <a:ext cx="8229600" cy="1655763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Crie uma pesquisa que retorne o nome do funcionário ( somente os 20 primeiros dígitos) , valor do salário, percentual de comissão,  e nome do departamento onde o funcionário está locado.</a:t>
            </a:r>
            <a:r>
              <a:rPr lang="en-US" altLang="pt-BR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533400" y="3319463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2"/>
                </a:solidFill>
                <a:latin typeface="Times New Roman" panose="02020603050405020304" pitchFamily="18" charset="0"/>
              </a:rPr>
              <a:t>LOC_DEPTO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2"/>
                </a:solidFill>
                <a:latin typeface="Times New Roman" panose="02020603050405020304" pitchFamily="18" charset="0"/>
              </a:rPr>
              <a:t>( cd_depto )</a:t>
            </a: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5715000" y="3319463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2"/>
                </a:solidFill>
                <a:latin typeface="Times New Roman" panose="02020603050405020304" pitchFamily="18" charset="0"/>
              </a:rPr>
              <a:t>LOC_FUNCIONARIO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2"/>
                </a:solidFill>
                <a:latin typeface="Times New Roman" panose="02020603050405020304" pitchFamily="18" charset="0"/>
              </a:rPr>
              <a:t>( cd_depto )</a:t>
            </a: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3505200" y="4233863"/>
            <a:ext cx="2057400" cy="533400"/>
          </a:xfrm>
          <a:prstGeom prst="rightArrow">
            <a:avLst>
              <a:gd name="adj1" fmla="val 50000"/>
              <a:gd name="adj2" fmla="val 96429"/>
            </a:avLst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557588" y="3624263"/>
            <a:ext cx="185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2400" i="0">
                <a:solidFill>
                  <a:srgbClr val="000099"/>
                </a:solidFill>
                <a:latin typeface="Times New Roman" panose="02020603050405020304" pitchFamily="18" charset="0"/>
              </a:rPr>
              <a:t>1                 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i="0" dirty="0">
                <a:solidFill>
                  <a:schemeClr val="bg2"/>
                </a:solidFill>
              </a:rPr>
              <a:t>	União Externa à Esquerda (</a:t>
            </a:r>
            <a:r>
              <a:rPr lang="pt-BR" i="0" dirty="0" err="1">
                <a:solidFill>
                  <a:schemeClr val="bg2"/>
                </a:solidFill>
              </a:rPr>
              <a:t>Left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Outer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r>
              <a:rPr lang="pt-BR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Exemplo: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18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cid.ds_cidade,est.ds_estado,est.sg_estado</a:t>
            </a:r>
            <a:endParaRPr lang="pt-BR" sz="18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  AM_ESTADO EST LEFT OUTER JOIN AM_CIDADE CID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 </a:t>
            </a:r>
            <a:r>
              <a:rPr lang="pt-BR" sz="18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est.cd_estado=cid.cd_estado</a:t>
            </a:r>
            <a:endParaRPr lang="pt-BR" sz="18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t-BR" sz="18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est.ds_estado;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296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1245" y="2708920"/>
            <a:ext cx="3235325" cy="3629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108520" y="580454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Fluxograma: Processo alternativo 5"/>
          <p:cNvSpPr>
            <a:spLocks noChangeArrowheads="1"/>
          </p:cNvSpPr>
          <p:nvPr/>
        </p:nvSpPr>
        <p:spPr bwMode="auto">
          <a:xfrm>
            <a:off x="5401245" y="4077345"/>
            <a:ext cx="3600450" cy="287338"/>
          </a:xfrm>
          <a:prstGeom prst="flowChartAlternateProcess">
            <a:avLst/>
          </a:prstGeom>
          <a:noFill/>
          <a:ln w="25400" algn="ctr">
            <a:solidFill>
              <a:srgbClr val="CC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marL="609600" indent="-609600"/>
            <a:endParaRPr lang="en-US"/>
          </a:p>
        </p:txBody>
      </p:sp>
      <p:sp>
        <p:nvSpPr>
          <p:cNvPr id="29702" name="Fluxograma: Processo alternativo 5"/>
          <p:cNvSpPr>
            <a:spLocks noChangeArrowheads="1"/>
          </p:cNvSpPr>
          <p:nvPr/>
        </p:nvSpPr>
        <p:spPr bwMode="auto">
          <a:xfrm>
            <a:off x="5401245" y="4725045"/>
            <a:ext cx="3600450" cy="287338"/>
          </a:xfrm>
          <a:prstGeom prst="flowChartAlternateProcess">
            <a:avLst/>
          </a:prstGeom>
          <a:noFill/>
          <a:ln w="25400" algn="ctr">
            <a:solidFill>
              <a:srgbClr val="CC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marL="609600" indent="-609600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3239126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Externa à Direita (</a:t>
            </a:r>
            <a:r>
              <a:rPr lang="pt-BR" i="0" dirty="0" err="1">
                <a:solidFill>
                  <a:schemeClr val="bg2"/>
                </a:solidFill>
              </a:rPr>
              <a:t>Right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Outer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r>
              <a:rPr lang="pt-BR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Todas as linhas da tabela a direita serão recuperadas, independentemente  da existência de ocorrências relacionadas na tabela da esquerda.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Preserva as linhas sem correspondência da segunda tabela (direita), juntando-as com uma linha nula na forma da primeira tabela (esquerda).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933056"/>
            <a:ext cx="2447925" cy="241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11714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2447726" y="530029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Externa à Direita (</a:t>
            </a:r>
            <a:r>
              <a:rPr lang="pt-BR" i="0" dirty="0" err="1">
                <a:solidFill>
                  <a:schemeClr val="bg2"/>
                </a:solidFill>
              </a:rPr>
              <a:t>Right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Outer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r>
              <a:rPr lang="pt-BR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Exemplo: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18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bai.ds_bairro,cid.ds_cidade</a:t>
            </a:r>
            <a:endParaRPr lang="pt-BR" sz="18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  AM_BAIRRO BAI RIGHT OUTER JOIN AM_CIDADE CID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 </a:t>
            </a:r>
            <a:r>
              <a:rPr lang="pt-BR" sz="18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cid.cd_cidade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8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bai.cd_cidade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cs typeface="Courier New" pitchFamily="49" charset="0"/>
              </a:rPr>
              <a:t>Avalie os resultados: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2286000" cy="305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1749" name="Fluxograma: Processo alternativo 5"/>
          <p:cNvSpPr>
            <a:spLocks noChangeArrowheads="1"/>
          </p:cNvSpPr>
          <p:nvPr/>
        </p:nvSpPr>
        <p:spPr bwMode="auto">
          <a:xfrm>
            <a:off x="4787701" y="4868490"/>
            <a:ext cx="3095625" cy="936625"/>
          </a:xfrm>
          <a:prstGeom prst="flowChartAlternateProcess">
            <a:avLst/>
          </a:prstGeom>
          <a:noFill/>
          <a:ln w="25400" algn="ctr">
            <a:solidFill>
              <a:srgbClr val="CC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marL="609600" indent="-609600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1015932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Externa (</a:t>
            </a:r>
            <a:r>
              <a:rPr lang="pt-BR" i="0" dirty="0" err="1">
                <a:solidFill>
                  <a:schemeClr val="bg2"/>
                </a:solidFill>
              </a:rPr>
              <a:t>Full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Outer</a:t>
            </a:r>
            <a:r>
              <a:rPr lang="pt-BR" i="0" dirty="0">
                <a:solidFill>
                  <a:schemeClr val="bg2"/>
                </a:solidFill>
              </a:rPr>
              <a:t>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r>
              <a:rPr lang="pt-BR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Todas as linhas da tabela a direita e da esquerda serão recuperadas, independentemente  da existência de ocorrências relacionadas na tabela da esquerda ou da direita.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1" y="2133600"/>
            <a:ext cx="3723581" cy="4237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2759778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Auto-Junção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765175"/>
            <a:ext cx="4695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23850" y="4437063"/>
            <a:ext cx="80645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É o relacionamento de uma tabela com ela mesma.</a:t>
            </a: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Também chamada de Self-Join</a:t>
            </a: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O relacionamento foi criado pelo conceito de normalização</a:t>
            </a:r>
          </a:p>
          <a:p>
            <a:endParaRPr lang="pt-BR" altLang="pt-BR" sz="2000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55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Auto-Junção - Exemplo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8064500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sz="2000" b="0" i="0">
                <a:solidFill>
                  <a:srgbClr val="000000"/>
                </a:solidFill>
                <a:latin typeface="Calibri" panose="020F0502020204030204" pitchFamily="34" charset="0"/>
              </a:rPr>
              <a:t>Monte uma consulta que exiba o código do empregado, o nome completo do empregado, o cargo do empregado, o código do superior do empregado, o nome e o cargo do superior do empregado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 i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1692275" y="2205038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rgbClr val="FFFFFF"/>
                </a:solidFill>
                <a:latin typeface="Times New Roman" panose="02020603050405020304" pitchFamily="18" charset="0"/>
              </a:rPr>
              <a:t>LOC_FUNCIONARIO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 flipH="1">
            <a:off x="3597275" y="1747838"/>
            <a:ext cx="1524000" cy="1143000"/>
          </a:xfrm>
          <a:custGeom>
            <a:avLst/>
            <a:gdLst>
              <a:gd name="T0" fmla="*/ 7755889 w 21600"/>
              <a:gd name="T1" fmla="*/ 14591719 h 21600"/>
              <a:gd name="T2" fmla="*/ 47615405 w 21600"/>
              <a:gd name="T3" fmla="*/ 53984519 h 21600"/>
              <a:gd name="T4" fmla="*/ 26767154 w 21600"/>
              <a:gd name="T5" fmla="*/ 21057287 h 21600"/>
              <a:gd name="T6" fmla="*/ 108158911 w 21600"/>
              <a:gd name="T7" fmla="*/ 8044921 h 21600"/>
              <a:gd name="T8" fmla="*/ 102707861 w 21600"/>
              <a:gd name="T9" fmla="*/ 27329709 h 21600"/>
              <a:gd name="T10" fmla="*/ 68418773 w 21600"/>
              <a:gd name="T11" fmla="*/ 242607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29" y="7079"/>
                </a:moveTo>
                <a:cubicBezTo>
                  <a:pt x="14737" y="5435"/>
                  <a:pt x="12830" y="4463"/>
                  <a:pt x="10800" y="4463"/>
                </a:cubicBezTo>
                <a:cubicBezTo>
                  <a:pt x="7300" y="4463"/>
                  <a:pt x="4463" y="7300"/>
                  <a:pt x="4463" y="10800"/>
                </a:cubicBezTo>
                <a:cubicBezTo>
                  <a:pt x="4462" y="13947"/>
                  <a:pt x="6772" y="16617"/>
                  <a:pt x="9887" y="17070"/>
                </a:cubicBezTo>
                <a:lnTo>
                  <a:pt x="9244" y="21487"/>
                </a:lnTo>
                <a:cubicBezTo>
                  <a:pt x="3936" y="20714"/>
                  <a:pt x="0" y="1616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260" y="-1"/>
                  <a:pt x="17510" y="1657"/>
                  <a:pt x="19542" y="4458"/>
                </a:cubicBezTo>
                <a:lnTo>
                  <a:pt x="21727" y="2873"/>
                </a:lnTo>
                <a:lnTo>
                  <a:pt x="20632" y="9760"/>
                </a:lnTo>
                <a:lnTo>
                  <a:pt x="13744" y="8664"/>
                </a:lnTo>
                <a:lnTo>
                  <a:pt x="15929" y="7079"/>
                </a:lnTo>
                <a:close/>
              </a:path>
            </a:pathLst>
          </a:cu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11675" y="2970213"/>
            <a:ext cx="399097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b="0" i="0">
                <a:solidFill>
                  <a:srgbClr val="000099"/>
                </a:solidFill>
                <a:latin typeface="Calibri" panose="020F0502020204030204" pitchFamily="34" charset="0"/>
              </a:rPr>
              <a:t>A tabela LOC_FUNCIONARIO se relaciona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b="0" i="0">
                <a:solidFill>
                  <a:srgbClr val="000099"/>
                </a:solidFill>
                <a:latin typeface="Calibri" panose="020F0502020204030204" pitchFamily="34" charset="0"/>
              </a:rPr>
              <a:t>com ela mesma</a:t>
            </a:r>
          </a:p>
        </p:txBody>
      </p:sp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0" y="4265613"/>
            <a:ext cx="7534225" cy="211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4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	União Externa (Self </a:t>
            </a:r>
            <a:r>
              <a:rPr lang="pt-BR" i="0" dirty="0" err="1">
                <a:solidFill>
                  <a:schemeClr val="bg2"/>
                </a:solidFill>
              </a:rPr>
              <a:t>Join</a:t>
            </a:r>
            <a:r>
              <a:rPr lang="pt-BR" i="0" dirty="0">
                <a:solidFill>
                  <a:schemeClr val="bg2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É utilizado quando se faz necessário unir a tabela com ela mesma.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b="0" i="0" u="sng" dirty="0">
                <a:solidFill>
                  <a:schemeClr val="bg2"/>
                </a:solidFill>
                <a:cs typeface="Courier New" pitchFamily="49" charset="0"/>
              </a:rPr>
              <a:t>Exemplo: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16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a.Matricula</a:t>
            </a: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a.nome</a:t>
            </a: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a.gerente</a:t>
            </a: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GER.nome</a:t>
            </a: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LIDER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  EX02_FUNCIONARIO A,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EX02_FUNCIONARIO GER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pt-BR" sz="16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a.GERENTE</a:t>
            </a:r>
            <a:r>
              <a:rPr lang="pt-BR" sz="16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=GER.MATRICULA;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Neste caso basta colocar o nome da tabela duas vezes, mas com apelidos diferentes e na cláusula WHERE a condição de união.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endParaRPr lang="pt-BR" sz="200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1700213"/>
            <a:ext cx="1308100" cy="1655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200" y="3500438"/>
            <a:ext cx="4619625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Junção não idêntica</a:t>
            </a:r>
          </a:p>
        </p:txBody>
      </p:sp>
    </p:spTree>
    <p:extLst>
      <p:ext uri="{BB962C8B-B14F-4D97-AF65-F5344CB8AC3E}">
        <p14:creationId xmlns:p14="http://schemas.microsoft.com/office/powerpoint/2010/main" val="1076897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125538"/>
            <a:ext cx="6076950" cy="4838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endParaRPr lang="pt-BR" altLang="pt-B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149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" y="764704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b="0" i="0" dirty="0"/>
              <a:t>Quando utilizar </a:t>
            </a:r>
            <a:r>
              <a:rPr lang="pt-BR" b="0" i="0" dirty="0" err="1"/>
              <a:t>outer</a:t>
            </a:r>
            <a:r>
              <a:rPr lang="pt-BR" b="0" i="0" dirty="0"/>
              <a:t> </a:t>
            </a:r>
            <a:r>
              <a:rPr lang="pt-BR" b="0" i="0" dirty="0" err="1"/>
              <a:t>join</a:t>
            </a:r>
            <a:r>
              <a:rPr lang="pt-BR" b="0" i="0" dirty="0"/>
              <a:t> cuidado com as condições que envolvam a tabela com conteúdo opcional. O ideal é transformar o </a:t>
            </a:r>
            <a:r>
              <a:rPr lang="pt-BR" b="0" i="0" dirty="0" err="1"/>
              <a:t>outer</a:t>
            </a:r>
            <a:r>
              <a:rPr lang="pt-BR" b="0" i="0" dirty="0"/>
              <a:t> </a:t>
            </a:r>
            <a:r>
              <a:rPr lang="pt-BR" b="0" i="0" dirty="0" err="1"/>
              <a:t>join</a:t>
            </a:r>
            <a:r>
              <a:rPr lang="pt-BR" b="0" i="0" dirty="0"/>
              <a:t> em </a:t>
            </a:r>
            <a:r>
              <a:rPr lang="pt-BR" b="0" i="0" dirty="0" err="1"/>
              <a:t>inner</a:t>
            </a:r>
            <a:r>
              <a:rPr lang="pt-BR" b="0" i="0" dirty="0"/>
              <a:t> </a:t>
            </a:r>
            <a:r>
              <a:rPr lang="pt-BR" b="0" i="0" dirty="0" err="1"/>
              <a:t>join</a:t>
            </a:r>
            <a:r>
              <a:rPr lang="pt-BR" b="0" i="0" dirty="0"/>
              <a:t>, pois a condição na tabela de conteúdo opcional fará com que os nulos desta tabela não sejam mostrados.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b="0" i="0" dirty="0"/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–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254857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5175"/>
            <a:ext cx="8892479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Processamento das Consultas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cs typeface="Courier New" pitchFamily="49" charset="0"/>
              </a:rPr>
              <a:t>	</a:t>
            </a:r>
            <a:r>
              <a:rPr lang="pt-BR" sz="1800" i="0" dirty="0">
                <a:solidFill>
                  <a:schemeClr val="bg2"/>
                </a:solidFill>
                <a:cs typeface="Courier New" pitchFamily="49" charset="0"/>
              </a:rPr>
              <a:t>Análise Léxica</a:t>
            </a: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: transformação de um conjunto de caracteres de entrada em um conjunto de símbolos (</a:t>
            </a:r>
            <a:r>
              <a:rPr lang="pt-BR" sz="1800" b="0" i="0" dirty="0" err="1">
                <a:solidFill>
                  <a:schemeClr val="bg2"/>
                </a:solidFill>
                <a:cs typeface="Courier New" pitchFamily="49" charset="0"/>
              </a:rPr>
              <a:t>tokens</a:t>
            </a: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) de saída, entendido mais facilmente por um aplicativo.</a:t>
            </a: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268413"/>
            <a:ext cx="6164262" cy="3889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–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49451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Join - Exemplo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No exemplo anterior, deve-se estudar o relacionamento entre as tabelas envolvidas</a:t>
            </a: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A tabela 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loc_funcionario</a:t>
            </a:r>
            <a:r>
              <a:rPr lang="pt-BR" altLang="pt-BR" sz="1800" dirty="0">
                <a:ea typeface="ＭＳ Ｐゴシック" panose="020B0600070205080204" pitchFamily="34" charset="-128"/>
              </a:rPr>
              <a:t> coluna 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cd_depto</a:t>
            </a:r>
            <a:r>
              <a:rPr lang="pt-BR" altLang="pt-BR" sz="1800" dirty="0">
                <a:ea typeface="ＭＳ Ｐゴシック" panose="020B0600070205080204" pitchFamily="34" charset="-128"/>
              </a:rPr>
              <a:t>, relaciona-se com a tabela 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loc_depto</a:t>
            </a:r>
            <a:r>
              <a:rPr lang="pt-BR" altLang="pt-BR" sz="1800" dirty="0">
                <a:ea typeface="ＭＳ Ｐゴシック" panose="020B0600070205080204" pitchFamily="34" charset="-128"/>
              </a:rPr>
              <a:t> coluna 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cd_depto</a:t>
            </a:r>
            <a:endParaRPr lang="pt-BR" altLang="pt-BR" sz="1800" dirty="0">
              <a:ea typeface="ＭＳ Ｐゴシック" panose="020B0600070205080204" pitchFamily="34" charset="-128"/>
            </a:endParaRPr>
          </a:p>
          <a:p>
            <a:pPr lvl="1"/>
            <a:endParaRPr lang="pt-BR" altLang="pt-BR" sz="1800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O relacionamento foi criado pela técnica de normalização para não existir redundância de informação</a:t>
            </a:r>
          </a:p>
          <a:p>
            <a:pPr lvl="1"/>
            <a:endParaRPr lang="pt-BR" altLang="pt-BR" sz="1800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Através da técnica de “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sz="1800" dirty="0">
                <a:ea typeface="ＭＳ Ｐゴシック" panose="020B0600070205080204" pitchFamily="34" charset="-128"/>
              </a:rPr>
              <a:t>”, consegue-se selecionar todas as colunas necessárias dentro de um SGBDR</a:t>
            </a:r>
          </a:p>
          <a:p>
            <a:pPr marL="457200" lvl="1" indent="0">
              <a:buNone/>
            </a:pPr>
            <a:endParaRPr lang="pt-BR" altLang="pt-BR" sz="18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pt-BR" altLang="pt-BR" sz="18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pt-BR" altLang="pt-BR" sz="1800" dirty="0">
                <a:ea typeface="ＭＳ Ｐゴシック" panose="020B0600070205080204" pitchFamily="34" charset="-128"/>
              </a:rPr>
              <a:t>Lembre-se que vários comandos/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querys</a:t>
            </a:r>
            <a:r>
              <a:rPr lang="pt-BR" altLang="pt-BR" sz="1800" dirty="0">
                <a:ea typeface="ＭＳ Ｐゴシック" panose="020B0600070205080204" pitchFamily="34" charset="-128"/>
              </a:rPr>
              <a:t> estão em </a:t>
            </a:r>
            <a:r>
              <a:rPr lang="pt-BR" altLang="pt-BR" sz="1800" dirty="0" err="1">
                <a:ea typeface="ＭＳ Ｐゴシック" panose="020B0600070205080204" pitchFamily="34" charset="-128"/>
              </a:rPr>
              <a:t>PESQUISANDO_CARLOCA.sql</a:t>
            </a:r>
            <a:r>
              <a:rPr lang="pt-BR" altLang="pt-BR" sz="1800" dirty="0">
                <a:ea typeface="ＭＳ Ｐゴシック" panose="020B0600070205080204" pitchFamily="34" charset="-128"/>
              </a:rPr>
              <a:t>!</a:t>
            </a:r>
          </a:p>
          <a:p>
            <a:endParaRPr lang="pt-BR" altLang="pt-BR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32764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Processamento das Consultas</a:t>
            </a:r>
          </a:p>
          <a:p>
            <a:pPr eaLnBrk="1" hangingPunct="1"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1800" i="0" dirty="0" err="1">
                <a:solidFill>
                  <a:schemeClr val="bg2"/>
                </a:solidFill>
              </a:rPr>
              <a:t>Inner</a:t>
            </a:r>
            <a:r>
              <a:rPr lang="pt-BR" sz="1800" i="0" dirty="0">
                <a:solidFill>
                  <a:schemeClr val="bg2"/>
                </a:solidFill>
              </a:rPr>
              <a:t> </a:t>
            </a:r>
            <a:r>
              <a:rPr lang="pt-BR" sz="1800" i="0" dirty="0" err="1">
                <a:solidFill>
                  <a:schemeClr val="bg2"/>
                </a:solidFill>
              </a:rPr>
              <a:t>Join</a:t>
            </a:r>
            <a:endParaRPr lang="pt-BR" sz="1800" i="0" dirty="0">
              <a:solidFill>
                <a:schemeClr val="bg2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Inicia pelo pai e procura os filhos.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Inicia pelos filhos e procura o pai.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Faz dois grupos e une os resultados (sem produto cartesiano).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pt-BR" b="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 err="1">
                <a:solidFill>
                  <a:schemeClr val="bg2"/>
                </a:solidFill>
              </a:rPr>
              <a:t>Outer</a:t>
            </a:r>
            <a:r>
              <a:rPr lang="pt-BR" sz="1800" i="0" dirty="0">
                <a:solidFill>
                  <a:schemeClr val="bg2"/>
                </a:solidFill>
              </a:rPr>
              <a:t> </a:t>
            </a:r>
            <a:r>
              <a:rPr lang="pt-BR" sz="1800" i="0" dirty="0" err="1">
                <a:solidFill>
                  <a:schemeClr val="bg2"/>
                </a:solidFill>
              </a:rPr>
              <a:t>Join</a:t>
            </a:r>
            <a:endParaRPr lang="pt-BR" sz="1800" i="0" dirty="0">
              <a:solidFill>
                <a:schemeClr val="bg2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Inicia a busca na tabela que trará todas as linhas e faz a união com a outra tabela.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–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497979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765175"/>
            <a:ext cx="8229600" cy="532764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Métodos de Execução das Consultas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 err="1">
                <a:solidFill>
                  <a:schemeClr val="bg2"/>
                </a:solidFill>
              </a:rPr>
              <a:t>Nested</a:t>
            </a:r>
            <a:r>
              <a:rPr lang="pt-BR" sz="1800" i="0" dirty="0">
                <a:solidFill>
                  <a:schemeClr val="bg2"/>
                </a:solidFill>
              </a:rPr>
              <a:t>-loops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0" i="0" dirty="0">
                <a:solidFill>
                  <a:schemeClr val="bg2"/>
                </a:solidFill>
              </a:rPr>
              <a:t>Seleciona as linhas que interessam em cada tabela obedecendo a </a:t>
            </a:r>
            <a:r>
              <a:rPr lang="pt-BR" sz="1800" b="0" i="0" dirty="0" err="1">
                <a:solidFill>
                  <a:schemeClr val="bg2"/>
                </a:solidFill>
              </a:rPr>
              <a:t>seqüência</a:t>
            </a:r>
            <a:r>
              <a:rPr lang="pt-BR" sz="1800" b="0" i="0" dirty="0">
                <a:solidFill>
                  <a:schemeClr val="bg2"/>
                </a:solidFill>
              </a:rPr>
              <a:t> e descartando as linhas que não interessam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0" i="0" dirty="0">
                <a:solidFill>
                  <a:schemeClr val="bg2"/>
                </a:solidFill>
              </a:rPr>
              <a:t>Realiza a pesquisa em uma </a:t>
            </a:r>
            <a:r>
              <a:rPr lang="pt-BR" sz="1800" b="0" i="0" dirty="0" err="1">
                <a:solidFill>
                  <a:schemeClr val="bg2"/>
                </a:solidFill>
              </a:rPr>
              <a:t>seqüência</a:t>
            </a:r>
            <a:r>
              <a:rPr lang="pt-BR" sz="1800" b="0" i="0" dirty="0">
                <a:solidFill>
                  <a:schemeClr val="bg2"/>
                </a:solidFill>
              </a:rPr>
              <a:t> de loops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0" i="0" dirty="0">
                <a:solidFill>
                  <a:schemeClr val="bg2"/>
                </a:solidFill>
              </a:rPr>
              <a:t>É robusto (trabalha grande quantidade de dados) e atende a maior parte das uniões (</a:t>
            </a:r>
            <a:r>
              <a:rPr lang="pt-BR" sz="1800" b="0" i="0" dirty="0" err="1">
                <a:solidFill>
                  <a:schemeClr val="bg2"/>
                </a:solidFill>
              </a:rPr>
              <a:t>inner</a:t>
            </a:r>
            <a:r>
              <a:rPr lang="pt-BR" sz="1800" b="0" i="0" dirty="0">
                <a:solidFill>
                  <a:schemeClr val="bg2"/>
                </a:solidFill>
              </a:rPr>
              <a:t> ou </a:t>
            </a:r>
            <a:r>
              <a:rPr lang="pt-BR" sz="1800" b="0" i="0" dirty="0" err="1">
                <a:solidFill>
                  <a:schemeClr val="bg2"/>
                </a:solidFill>
              </a:rPr>
              <a:t>outer</a:t>
            </a:r>
            <a:r>
              <a:rPr lang="pt-BR" sz="1800" b="0" i="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1800" b="0" i="0" dirty="0">
                <a:solidFill>
                  <a:schemeClr val="bg2"/>
                </a:solidFill>
              </a:rPr>
              <a:t>Não requer muita memória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4005263"/>
            <a:ext cx="5153025" cy="172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–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2316064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Métodos de Execução das Consultas</a:t>
            </a:r>
          </a:p>
          <a:p>
            <a:pPr algn="just">
              <a:buFont typeface="Wingdings" pitchFamily="2" charset="2"/>
              <a:buNone/>
            </a:pPr>
            <a:r>
              <a:rPr lang="pt-BR" sz="2000" i="0" dirty="0" err="1">
                <a:solidFill>
                  <a:schemeClr val="bg2"/>
                </a:solidFill>
              </a:rPr>
              <a:t>Hash-join</a:t>
            </a:r>
            <a:endParaRPr lang="pt-BR" sz="2000" i="0" dirty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</a:rPr>
              <a:t>Processo: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Baseado em estatísticas, seleciona a tabela com menor número de linhas (após filtro) e cujo resultado possa caber na memória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Executa a busca maior e compara com a etapa anterior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Seleciona as linhas que atendem à união e descarta as demais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</a:rPr>
              <a:t>Considerações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Para a busca maior, funciona como no </a:t>
            </a:r>
            <a:r>
              <a:rPr lang="pt-BR" b="0" i="0" dirty="0" err="1">
                <a:solidFill>
                  <a:schemeClr val="bg2"/>
                </a:solidFill>
              </a:rPr>
              <a:t>nested</a:t>
            </a:r>
            <a:r>
              <a:rPr lang="pt-BR" b="0" i="0" dirty="0">
                <a:solidFill>
                  <a:schemeClr val="bg2"/>
                </a:solidFill>
              </a:rPr>
              <a:t>-loop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>
                <a:solidFill>
                  <a:schemeClr val="bg2"/>
                </a:solidFill>
              </a:rPr>
              <a:t>Deve-se garantir que a menor caiba na memória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1192" y="4369701"/>
            <a:ext cx="2403088" cy="1726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–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56175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i="0" dirty="0">
                <a:solidFill>
                  <a:srgbClr val="CC0000"/>
                </a:solidFill>
              </a:rPr>
              <a:t>Métodos de Execução das Consultas</a:t>
            </a:r>
          </a:p>
          <a:p>
            <a:pPr>
              <a:buFont typeface="Wingdings" pitchFamily="2" charset="2"/>
              <a:buNone/>
            </a:pPr>
            <a:r>
              <a:rPr lang="pt-BR" sz="2000" i="0" dirty="0" err="1"/>
              <a:t>Sort</a:t>
            </a:r>
            <a:r>
              <a:rPr lang="pt-BR" sz="2000" i="0" dirty="0"/>
              <a:t>-merge </a:t>
            </a:r>
            <a:r>
              <a:rPr lang="pt-BR" sz="2000" i="0" dirty="0" err="1"/>
              <a:t>join</a:t>
            </a:r>
            <a:endParaRPr lang="pt-BR" sz="2000" i="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/>
              <a:t>Processo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/>
              <a:t>Lê as tabelas independentemente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/>
              <a:t>Ordena as tabelas e compara os valores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/>
              <a:t>Descarta as que não servem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/>
              <a:t>Considerações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/>
              <a:t>As tabelas devem, preferencialmente, caber na memória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/>
              <a:t>Há o custo de ordenação dos dados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0" i="0" dirty="0"/>
              <a:t>É sempre melhor o </a:t>
            </a:r>
            <a:r>
              <a:rPr lang="pt-BR" b="0" i="0" dirty="0" err="1"/>
              <a:t>hash-join</a:t>
            </a:r>
            <a:r>
              <a:rPr lang="pt-BR" b="0" i="0" dirty="0"/>
              <a:t> do que </a:t>
            </a:r>
            <a:r>
              <a:rPr lang="pt-BR" b="0" i="0" dirty="0" err="1"/>
              <a:t>sort</a:t>
            </a:r>
            <a:r>
              <a:rPr lang="pt-BR" b="0" i="0" dirty="0"/>
              <a:t>-merge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1268413"/>
            <a:ext cx="3454400" cy="288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 –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702192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SQL – Restringindo e Classificando dados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0806" y="1556792"/>
            <a:ext cx="8675688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177800" indent="-1778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Ao selecionar informações contidas dentro do Banco de Dados, pode ser preciso restringir linhas de dados exibidas ou especificar a ordem de exibição das mesmas</a:t>
            </a:r>
          </a:p>
          <a:p>
            <a:pPr>
              <a:buFontTx/>
              <a:buChar char="•"/>
            </a:pPr>
            <a:endParaRPr lang="pt-BR" altLang="pt-BR" sz="20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 Utilize-se das instruções SQL(clausula WHERE) para executar estas ações</a:t>
            </a:r>
          </a:p>
          <a:p>
            <a:pPr>
              <a:buFontTx/>
              <a:buChar char="•"/>
            </a:pPr>
            <a:endParaRPr lang="pt-BR" altLang="pt-BR" sz="20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O método de restrição é a base da cláusula WHERE na linguagem SQL</a:t>
            </a:r>
          </a:p>
          <a:p>
            <a:pPr>
              <a:buFontTx/>
              <a:buChar char="•"/>
            </a:pPr>
            <a:endParaRPr lang="pt-BR" altLang="pt-BR" sz="20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 dirty="0">
              <a:solidFill>
                <a:srgbClr val="000000"/>
              </a:solidFill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00806" y="859358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 dirty="0">
                <a:latin typeface="Calibri" panose="020F0502020204030204" pitchFamily="34" charset="0"/>
              </a:rPr>
              <a:t>Restringindo Dados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Restringindo dados - Exemplo</a:t>
            </a:r>
          </a:p>
        </p:txBody>
      </p:sp>
      <p:sp>
        <p:nvSpPr>
          <p:cNvPr id="19459" name="AutoShape 4"/>
          <p:cNvSpPr>
            <a:spLocks noChangeArrowheads="1"/>
          </p:cNvSpPr>
          <p:nvPr/>
        </p:nvSpPr>
        <p:spPr bwMode="auto">
          <a:xfrm>
            <a:off x="4343400" y="1371600"/>
            <a:ext cx="1447800" cy="1371600"/>
          </a:xfrm>
          <a:custGeom>
            <a:avLst/>
            <a:gdLst>
              <a:gd name="T0" fmla="*/ 66447377 w 21600"/>
              <a:gd name="T1" fmla="*/ 3080639 h 21600"/>
              <a:gd name="T2" fmla="*/ 22063735 w 21600"/>
              <a:gd name="T3" fmla="*/ 21120926 h 21600"/>
              <a:gd name="T4" fmla="*/ 57484359 w 21600"/>
              <a:gd name="T5" fmla="*/ 23314469 h 21600"/>
              <a:gd name="T6" fmla="*/ 109173163 w 21600"/>
              <a:gd name="T7" fmla="*/ 43548300 h 21600"/>
              <a:gd name="T8" fmla="*/ 84912467 w 21600"/>
              <a:gd name="T9" fmla="*/ 65322442 h 21600"/>
              <a:gd name="T10" fmla="*/ 60651755 w 21600"/>
              <a:gd name="T11" fmla="*/ 435483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314" y="5399"/>
                  <a:pt x="7894" y="6012"/>
                  <a:pt x="6874" y="7092"/>
                </a:cubicBezTo>
                <a:lnTo>
                  <a:pt x="2948" y="3384"/>
                </a:lnTo>
                <a:cubicBezTo>
                  <a:pt x="4988" y="1224"/>
                  <a:pt x="782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76925" y="1427163"/>
            <a:ext cx="2792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2000" i="0">
                <a:solidFill>
                  <a:schemeClr val="hlink"/>
                </a:solidFill>
                <a:latin typeface="Calibri" panose="020F0502020204030204" pitchFamily="34" charset="0"/>
              </a:rPr>
              <a:t>Somente os funcionários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2000" i="0">
                <a:solidFill>
                  <a:schemeClr val="hlink"/>
                </a:solidFill>
                <a:latin typeface="Calibri" panose="020F0502020204030204" pitchFamily="34" charset="0"/>
              </a:rPr>
              <a:t>do departamento 42</a:t>
            </a:r>
          </a:p>
        </p:txBody>
      </p:sp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09738"/>
            <a:ext cx="4370388" cy="4095750"/>
          </a:xfrm>
          <a:prstGeom prst="rect">
            <a:avLst/>
          </a:prstGeom>
          <a:solidFill>
            <a:srgbClr val="2E0DF1"/>
          </a:solidFill>
          <a:ln w="9525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194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47925"/>
            <a:ext cx="4318000" cy="21336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Restringindo dados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50825" y="4638675"/>
            <a:ext cx="86756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266700" indent="-2667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solidFill>
                  <a:srgbClr val="000000"/>
                </a:solidFill>
                <a:latin typeface="Calibri" panose="020F0502020204030204" pitchFamily="34" charset="0"/>
              </a:rPr>
              <a:t>Para os tipos de dados CARACTERES, deve-se utilizar EXATAMENTE como se encontra o conteúdo dentro do BD, para garantir a devida correspondência.</a:t>
            </a:r>
          </a:p>
          <a:p>
            <a:pPr>
              <a:buFontTx/>
              <a:buChar char="•"/>
            </a:pPr>
            <a:endParaRPr lang="pt-BR" altLang="pt-BR" sz="2000" b="0" i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solidFill>
                  <a:srgbClr val="000000"/>
                </a:solidFill>
                <a:latin typeface="Calibri" panose="020F0502020204030204" pitchFamily="34" charset="0"/>
              </a:rPr>
              <a:t>As strings de caracteres não fazem distinção entre maiúsculas e minúsculas, ou seja, fica a critério do usuário realizar tal tarefa.</a:t>
            </a:r>
            <a:endParaRPr lang="pt-BR" altLang="pt-BR" sz="20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79388" y="4005263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 dirty="0">
                <a:latin typeface="Calibri" panose="020F0502020204030204" pitchFamily="34" charset="0"/>
              </a:rPr>
              <a:t>Restringindo Dados – tipo de dado “caractere”</a:t>
            </a: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36613"/>
            <a:ext cx="5473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Restringindo Dados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71438" y="1398588"/>
            <a:ext cx="8675687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266700" indent="-2667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 dirty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lang="pt-BR" altLang="pt-BR" sz="20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strings</a:t>
            </a:r>
            <a:r>
              <a:rPr lang="pt-BR" altLang="pt-BR" sz="20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de caractere e valores de data aparecem entre aspas simples;</a:t>
            </a:r>
          </a:p>
          <a:p>
            <a:pPr>
              <a:buFontTx/>
              <a:buChar char="•"/>
            </a:pPr>
            <a:endParaRPr lang="pt-BR" altLang="pt-BR" sz="2000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Os valores de caractere fazem distinção entre maiúsculas e minúsculas;</a:t>
            </a:r>
          </a:p>
          <a:p>
            <a:pPr>
              <a:buFontTx/>
              <a:buChar char="•"/>
            </a:pPr>
            <a:endParaRPr lang="pt-BR" altLang="pt-BR" sz="2000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Os valores de data são diferenciam formatos para cada tipo de instalação ( país de origem );</a:t>
            </a:r>
          </a:p>
          <a:p>
            <a:pPr>
              <a:buFontTx/>
              <a:buChar char="•"/>
            </a:pPr>
            <a:endParaRPr lang="pt-BR" altLang="pt-BR" sz="2000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O formato default de data é DD-MON-YY;</a:t>
            </a:r>
          </a:p>
          <a:p>
            <a:pPr>
              <a:buFontTx/>
              <a:buChar char="•"/>
            </a:pPr>
            <a:endParaRPr lang="pt-BR" altLang="pt-BR" sz="2000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As constantes de números não precisam estar entre aspas simples;</a:t>
            </a: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76517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 dirty="0">
                <a:latin typeface="Calibri" panose="020F0502020204030204" pitchFamily="34" charset="0"/>
              </a:rPr>
              <a:t>Restringindo Dados – tipo de dado “data”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Operadores de comparação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b="1" dirty="0">
                <a:ea typeface="ＭＳ Ｐゴシック" panose="020B0600070205080204" pitchFamily="34" charset="-128"/>
              </a:rPr>
              <a:t>Utiliza-se operadores de comparação em condições que comparam uma expressão a outra</a:t>
            </a:r>
          </a:p>
          <a:p>
            <a:endParaRPr lang="pt-BR" altLang="pt-BR" b="1" dirty="0">
              <a:ea typeface="ＭＳ Ｐゴシック" panose="020B0600070205080204" pitchFamily="34" charset="-128"/>
            </a:endParaRPr>
          </a:p>
          <a:p>
            <a:r>
              <a:rPr lang="pt-BR" altLang="pt-BR" b="1" dirty="0">
                <a:ea typeface="ＭＳ Ｐゴシック" panose="020B0600070205080204" pitchFamily="34" charset="-128"/>
              </a:rPr>
              <a:t> Sintaxe : WHERE </a:t>
            </a:r>
            <a:r>
              <a:rPr lang="pt-BR" altLang="pt-BR" b="1" dirty="0" err="1">
                <a:ea typeface="ＭＳ Ｐゴシック" panose="020B0600070205080204" pitchFamily="34" charset="-128"/>
              </a:rPr>
              <a:t>expr</a:t>
            </a:r>
            <a:r>
              <a:rPr lang="pt-BR" altLang="pt-BR" b="1" dirty="0">
                <a:ea typeface="ＭＳ Ｐゴシック" panose="020B0600070205080204" pitchFamily="34" charset="-128"/>
              </a:rPr>
              <a:t> operador valor </a:t>
            </a:r>
          </a:p>
          <a:p>
            <a:endParaRPr lang="pt-BR" altLang="pt-BR" b="1" dirty="0">
              <a:ea typeface="ＭＳ Ｐゴシック" panose="020B0600070205080204" pitchFamily="34" charset="-128"/>
            </a:endParaRPr>
          </a:p>
          <a:p>
            <a:r>
              <a:rPr lang="pt-BR" altLang="pt-BR" b="1" dirty="0">
                <a:ea typeface="ＭＳ Ｐゴシック" panose="020B0600070205080204" pitchFamily="34" charset="-128"/>
              </a:rPr>
              <a:t> Exemplos :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 (data) WHERE </a:t>
            </a:r>
            <a:r>
              <a:rPr lang="pt-BR" altLang="pt-BR" dirty="0" err="1">
                <a:ea typeface="ＭＳ Ｐゴシック" panose="020B0600070205080204" pitchFamily="34" charset="-128"/>
              </a:rPr>
              <a:t>dat_entrada</a:t>
            </a:r>
            <a:r>
              <a:rPr lang="pt-BR" altLang="pt-BR" dirty="0">
                <a:ea typeface="ＭＳ Ｐゴシック" panose="020B0600070205080204" pitchFamily="34" charset="-128"/>
              </a:rPr>
              <a:t> &lt;= '20-JAN-2002'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 (num) WHERE </a:t>
            </a:r>
            <a:r>
              <a:rPr lang="pt-BR" altLang="pt-BR" dirty="0" err="1">
                <a:ea typeface="ＭＳ Ｐゴシック" panose="020B0600070205080204" pitchFamily="34" charset="-128"/>
              </a:rPr>
              <a:t>val_atual_mensalidade</a:t>
            </a:r>
            <a:r>
              <a:rPr lang="pt-BR" altLang="pt-BR" dirty="0">
                <a:ea typeface="ＭＳ Ｐゴシック" panose="020B0600070205080204" pitchFamily="34" charset="-128"/>
              </a:rPr>
              <a:t> = 693.30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 (char) WHERE bairro = 'Jardim Belém'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Outros Operadores de comparação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20713"/>
            <a:ext cx="462597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860800"/>
            <a:ext cx="867568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266700" indent="-2667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solidFill>
                  <a:srgbClr val="000000"/>
                </a:solidFill>
                <a:latin typeface="Calibri" panose="020F0502020204030204" pitchFamily="34" charset="0"/>
              </a:rPr>
              <a:t>Use o operador BETWEEN para exibir linhas baseadas em uma faixa de valores </a:t>
            </a:r>
          </a:p>
          <a:p>
            <a:pPr>
              <a:buFontTx/>
              <a:buChar char="•"/>
            </a:pPr>
            <a:r>
              <a:rPr lang="pt-BR" altLang="pt-BR" sz="2000" b="0" i="0">
                <a:solidFill>
                  <a:srgbClr val="000000"/>
                </a:solidFill>
                <a:latin typeface="Calibri" panose="020F0502020204030204" pitchFamily="34" charset="0"/>
              </a:rPr>
              <a:t>Exemplo : Exiba os dados dos funcionários que ganham o salário entre 1500 e 2000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3284538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 dirty="0">
                <a:latin typeface="Calibri" panose="020F0502020204030204" pitchFamily="34" charset="0"/>
              </a:rPr>
              <a:t>Operador de </a:t>
            </a:r>
            <a:r>
              <a:rPr lang="pt-BR" altLang="pt-BR" sz="2500" i="0" dirty="0" err="1">
                <a:latin typeface="Calibri" panose="020F0502020204030204" pitchFamily="34" charset="0"/>
              </a:rPr>
              <a:t>compração</a:t>
            </a:r>
            <a:r>
              <a:rPr lang="pt-BR" altLang="pt-BR" sz="2500" i="0" dirty="0">
                <a:latin typeface="Calibri" panose="020F0502020204030204" pitchFamily="34" charset="0"/>
              </a:rPr>
              <a:t> </a:t>
            </a:r>
            <a:r>
              <a:rPr lang="pt-BR" altLang="pt-BR" sz="2500" i="0" dirty="0" err="1">
                <a:latin typeface="Calibri" panose="020F0502020204030204" pitchFamily="34" charset="0"/>
              </a:rPr>
              <a:t>Between</a:t>
            </a:r>
            <a:endParaRPr lang="pt-BR" altLang="pt-BR" sz="2500" i="0" dirty="0">
              <a:latin typeface="Calibri" panose="020F0502020204030204" pitchFamily="34" charset="0"/>
            </a:endParaRP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6026"/>
            <a:ext cx="4896272" cy="151126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Produto Cartesiano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É a combinação de todas as linhas entre as tabelas envolvidas;</a:t>
            </a:r>
          </a:p>
          <a:p>
            <a:endParaRPr lang="pt-BR" altLang="pt-BR">
              <a:ea typeface="ＭＳ Ｐゴシック" panose="020B0600070205080204" pitchFamily="34" charset="-128"/>
            </a:endParaRPr>
          </a:p>
          <a:p>
            <a:r>
              <a:rPr lang="pt-BR" altLang="pt-BR">
                <a:ea typeface="ＭＳ Ｐゴシック" panose="020B0600070205080204" pitchFamily="34" charset="-128"/>
              </a:rPr>
              <a:t>É formado quando :</a:t>
            </a:r>
          </a:p>
          <a:p>
            <a:endParaRPr lang="pt-BR" altLang="pt-BR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>
                <a:ea typeface="ＭＳ Ｐゴシック" panose="020B0600070205080204" pitchFamily="34" charset="-128"/>
              </a:rPr>
              <a:t>Uma condição de “join” for omitida;</a:t>
            </a:r>
          </a:p>
          <a:p>
            <a:pPr lvl="1"/>
            <a:r>
              <a:rPr lang="pt-BR" altLang="pt-BR" sz="1800">
                <a:ea typeface="ＭＳ Ｐゴシック" panose="020B0600070205080204" pitchFamily="34" charset="-128"/>
              </a:rPr>
              <a:t>Uma condição de “join” estiver inválida;</a:t>
            </a:r>
          </a:p>
          <a:p>
            <a:pPr lvl="1"/>
            <a:endParaRPr lang="pt-BR" altLang="pt-BR" sz="1800">
              <a:ea typeface="ＭＳ Ｐゴシック" panose="020B0600070205080204" pitchFamily="34" charset="-128"/>
            </a:endParaRPr>
          </a:p>
          <a:p>
            <a:r>
              <a:rPr lang="pt-BR" altLang="pt-BR">
                <a:ea typeface="ＭＳ Ｐゴシック" panose="020B0600070205080204" pitchFamily="34" charset="-128"/>
              </a:rPr>
              <a:t>Para evitar um produto Cartesiano, sempre inclua uma condição de junção VÁLIDA em uma cláusula WHERE.</a:t>
            </a:r>
          </a:p>
          <a:p>
            <a:endParaRPr lang="pt-BR" altLang="pt-BR">
              <a:ea typeface="ＭＳ Ｐゴシック" panose="020B0600070205080204" pitchFamily="34" charset="-128"/>
            </a:endParaRPr>
          </a:p>
          <a:p>
            <a:r>
              <a:rPr lang="pt-BR" altLang="pt-BR">
                <a:solidFill>
                  <a:srgbClr val="2E0DF1"/>
                </a:solidFill>
                <a:ea typeface="ＭＳ Ｐゴシック" panose="020B0600070205080204" pitchFamily="34" charset="-128"/>
              </a:rPr>
              <a:t>Exercício: Monte um produto cartesiano através do exemplo do slide anterior</a:t>
            </a:r>
            <a:endParaRPr lang="en-US" altLang="pt-BR">
              <a:solidFill>
                <a:srgbClr val="2E0DF1"/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pt-BR" altLang="pt-BR">
              <a:solidFill>
                <a:srgbClr val="2E0DF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161925"/>
            <a:ext cx="8229601" cy="434975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Outros Operadores de comparação - Between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A faixa a ser especificada deverá estar entre um valor inferior e outro superior</a:t>
            </a:r>
          </a:p>
          <a:p>
            <a:endParaRPr lang="pt-BR" altLang="pt-BR">
              <a:ea typeface="ＭＳ Ｐゴシック" panose="020B0600070205080204" pitchFamily="34" charset="-128"/>
            </a:endParaRPr>
          </a:p>
          <a:p>
            <a:r>
              <a:rPr lang="pt-BR" altLang="pt-BR">
                <a:ea typeface="ＭＳ Ｐゴシック" panose="020B0600070205080204" pitchFamily="34" charset="-128"/>
              </a:rPr>
              <a:t> A transparência anterior exibe todos funcionários que ganham entre 1500 e 2000</a:t>
            </a:r>
          </a:p>
          <a:p>
            <a:endParaRPr lang="pt-BR" altLang="pt-BR">
              <a:ea typeface="ＭＳ Ｐゴシック" panose="020B0600070205080204" pitchFamily="34" charset="-128"/>
            </a:endParaRPr>
          </a:p>
          <a:p>
            <a:r>
              <a:rPr lang="pt-BR" altLang="pt-BR">
                <a:ea typeface="ＭＳ Ｐゴシック" panose="020B0600070205080204" pitchFamily="34" charset="-128"/>
              </a:rPr>
              <a:t> Os valores a serem especificados com o operador BETWEEN são obrigatórios e inclusivos. Deve-se especificar primeiro o limite inferior</a:t>
            </a:r>
          </a:p>
          <a:p>
            <a:pPr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</a:pPr>
            <a:endParaRPr lang="pt-BR" altLang="pt-BR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Operadores de Comparação - 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>
                <a:solidFill>
                  <a:schemeClr val="bg2"/>
                </a:solidFill>
                <a:ea typeface="ＭＳ Ｐゴシック" panose="020B0600070205080204" pitchFamily="34" charset="-128"/>
              </a:rPr>
              <a:t>Use o operador IN para exibir linhas baseadas em valores de uma lista</a:t>
            </a:r>
          </a:p>
          <a:p>
            <a:endParaRPr lang="pt-BR" altLang="pt-BR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r>
              <a:rPr lang="pt-BR" altLang="pt-BR">
                <a:solidFill>
                  <a:schemeClr val="bg2"/>
                </a:solidFill>
                <a:ea typeface="ＭＳ Ｐゴシック" panose="020B0600070205080204" pitchFamily="34" charset="-128"/>
              </a:rPr>
              <a:t>Exiba os dados dos funcionários que pertencem aos departamentos 30, 42 e 50.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b="1">
              <a:ea typeface="ＭＳ Ｐゴシック" panose="020B0600070205080204" pitchFamily="34" charset="-128"/>
            </a:endParaRPr>
          </a:p>
          <a:p>
            <a:endParaRPr lang="en-US" altLang="pt-BR" b="1">
              <a:ea typeface="ＭＳ Ｐゴシック" panose="020B0600070205080204" pitchFamily="34" charset="-128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250825" y="5229225"/>
            <a:ext cx="84978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266700" indent="-2667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>
                <a:solidFill>
                  <a:srgbClr val="000000"/>
                </a:solidFill>
                <a:latin typeface="Calibri" panose="020F0502020204030204" pitchFamily="34" charset="0"/>
              </a:rPr>
              <a:t>O operador IN pode ser utilizado para qualquer tipo de dado</a:t>
            </a:r>
          </a:p>
          <a:p>
            <a:pPr>
              <a:buFontTx/>
              <a:buChar char="•"/>
            </a:pPr>
            <a:endParaRPr lang="pt-BR" altLang="pt-BR" sz="2000" b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>
                <a:solidFill>
                  <a:srgbClr val="000000"/>
                </a:solidFill>
                <a:latin typeface="Calibri" panose="020F0502020204030204" pitchFamily="34" charset="0"/>
              </a:rPr>
              <a:t>Caso seja utilizado caracteres na lista, estes devem estar entre aspas simples </a:t>
            </a:r>
            <a:r>
              <a:rPr lang="pt-BR" altLang="pt-BR" sz="2000" b="0" i="0">
                <a:solidFill>
                  <a:srgbClr val="000000"/>
                </a:solidFill>
                <a:latin typeface="Calibri" panose="020F0502020204030204" pitchFamily="34" charset="0"/>
              </a:rPr>
              <a:t>( '  ' , '  ')</a:t>
            </a:r>
          </a:p>
          <a:p>
            <a:endParaRPr lang="pt-BR" altLang="pt-BR" sz="2000">
              <a:latin typeface="Calibri" panose="020F0502020204030204" pitchFamily="34" charset="0"/>
            </a:endParaRP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76475"/>
            <a:ext cx="6264275" cy="2638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Operadores de Comparação - LIKE</a:t>
            </a:r>
          </a:p>
        </p:txBody>
      </p:sp>
      <p:pic>
        <p:nvPicPr>
          <p:cNvPr id="26627" name="Picture 4" descr="Operador_Lik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6248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Operadores de Comparação - LIKE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b="1">
                <a:ea typeface="ＭＳ Ｐゴシック" panose="020B0600070205080204" pitchFamily="34" charset="-128"/>
              </a:rPr>
              <a:t>Exemplo A: Exiba todos os funcionários que tenham o nome iniciado pela letra “A”</a:t>
            </a:r>
          </a:p>
          <a:p>
            <a:endParaRPr lang="pt-BR" altLang="pt-BR" b="1">
              <a:ea typeface="ＭＳ Ｐゴシック" panose="020B0600070205080204" pitchFamily="34" charset="-128"/>
            </a:endParaRPr>
          </a:p>
          <a:p>
            <a:endParaRPr lang="pt-BR" altLang="pt-BR" b="1">
              <a:ea typeface="ＭＳ Ｐゴシック" panose="020B0600070205080204" pitchFamily="34" charset="-128"/>
            </a:endParaRPr>
          </a:p>
          <a:p>
            <a:endParaRPr lang="pt-BR" altLang="pt-BR" b="1">
              <a:ea typeface="ＭＳ Ｐゴシック" panose="020B0600070205080204" pitchFamily="34" charset="-128"/>
            </a:endParaRPr>
          </a:p>
          <a:p>
            <a:endParaRPr lang="pt-BR" altLang="pt-BR" b="1">
              <a:ea typeface="ＭＳ Ｐゴシック" panose="020B0600070205080204" pitchFamily="34" charset="-128"/>
            </a:endParaRPr>
          </a:p>
          <a:p>
            <a:endParaRPr lang="pt-BR" altLang="pt-BR" b="1">
              <a:ea typeface="ＭＳ Ｐゴシック" panose="020B0600070205080204" pitchFamily="34" charset="-128"/>
            </a:endParaRPr>
          </a:p>
          <a:p>
            <a:endParaRPr lang="pt-BR" altLang="pt-BR" b="1">
              <a:ea typeface="ＭＳ Ｐゴシック" panose="020B0600070205080204" pitchFamily="34" charset="-128"/>
            </a:endParaRPr>
          </a:p>
          <a:p>
            <a:r>
              <a:rPr lang="pt-BR" altLang="pt-BR" b="1">
                <a:ea typeface="ＭＳ Ｐゴシック" panose="020B0600070205080204" pitchFamily="34" charset="-128"/>
              </a:rPr>
              <a:t>Exemplo B: Exiba todos os funcionários que tenham a 2a letra do nome como sendo a letra “o”</a:t>
            </a:r>
          </a:p>
          <a:p>
            <a:endParaRPr lang="en-US" altLang="pt-BR" b="1">
              <a:ea typeface="ＭＳ Ｐゴシック" panose="020B0600070205080204" pitchFamily="34" charset="-128"/>
            </a:endParaRPr>
          </a:p>
          <a:p>
            <a:endParaRPr lang="en-US" altLang="pt-BR" b="1">
              <a:ea typeface="ＭＳ Ｐゴシック" panose="020B0600070205080204" pitchFamily="34" charset="-128"/>
            </a:endParaRP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41438"/>
            <a:ext cx="5184775" cy="19113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81525"/>
            <a:ext cx="5184775" cy="18383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Operadores de Comparação - LIKE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488237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Operadores de Comparação – IS NULL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Para saber se o conteúdo de uma informação é nula(sem conteúdo), utiliza-se o operador IS NULL, ou IS NOT NULL(quando tem conteúdo);</a:t>
            </a: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Exemplo: Exiba os dados dos funcionários que ganham comissão de vendas</a:t>
            </a: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O operador IS NULL testa valores que são nulos</a:t>
            </a: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 Um valor nulo significa que o conteúdo não está disponível, não atribuído, desconhecido ou não aplicável. Assim não é possível testar com (=) porque um valor nulo não pode ser igual ou desigual a qualquer valor.</a:t>
            </a:r>
          </a:p>
          <a:p>
            <a:pPr>
              <a:lnSpc>
                <a:spcPct val="8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5545138" cy="20701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Objetivo e Utilização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21947890"/>
              </p:ext>
            </p:extLst>
          </p:nvPr>
        </p:nvGraphicFramePr>
        <p:xfrm>
          <a:off x="1224731" y="116632"/>
          <a:ext cx="7451725" cy="617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358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Cross Join</a:t>
            </a:r>
          </a:p>
        </p:txBody>
      </p:sp>
      <p:grpSp>
        <p:nvGrpSpPr>
          <p:cNvPr id="2" name="Diagram 3"/>
          <p:cNvGrpSpPr>
            <a:grpSpLocks noChangeAspect="1"/>
          </p:cNvGrpSpPr>
          <p:nvPr/>
        </p:nvGrpSpPr>
        <p:grpSpPr bwMode="auto">
          <a:xfrm>
            <a:off x="899592" y="622300"/>
            <a:ext cx="7451725" cy="6178550"/>
            <a:chOff x="521" y="428"/>
            <a:chExt cx="4694" cy="3892"/>
          </a:xfrm>
        </p:grpSpPr>
        <p:graphicFrame>
          <p:nvGraphicFramePr>
            <p:cNvPr id="7" name="Diagrama 6"/>
            <p:cNvGraphicFramePr/>
            <p:nvPr>
              <p:extLst/>
            </p:nvPr>
          </p:nvGraphicFramePr>
          <p:xfrm>
            <a:off x="521" y="428"/>
            <a:ext cx="4694" cy="3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565" y="1562"/>
              <a:ext cx="2506" cy="1468"/>
              <a:chOff x="1565" y="1562"/>
              <a:chExt cx="2506" cy="1468"/>
            </a:xfrm>
          </p:grpSpPr>
          <p:sp>
            <p:nvSpPr>
              <p:cNvPr id="5" name="_s1030"/>
              <p:cNvSpPr>
                <a:spLocks noChangeArrowheads="1" noTextEdit="1"/>
              </p:cNvSpPr>
              <p:nvPr/>
            </p:nvSpPr>
            <p:spPr bwMode="auto">
              <a:xfrm>
                <a:off x="1565" y="1571"/>
                <a:ext cx="1458" cy="1459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rgbClr val="2E0DF1"/>
                </a:solidFill>
                <a:round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" name="_s1030"/>
              <p:cNvSpPr>
                <a:spLocks noChangeArrowheads="1" noTextEdit="1"/>
              </p:cNvSpPr>
              <p:nvPr/>
            </p:nvSpPr>
            <p:spPr bwMode="auto">
              <a:xfrm>
                <a:off x="2614" y="1562"/>
                <a:ext cx="1457" cy="1460"/>
              </a:xfrm>
              <a:prstGeom prst="ellipse">
                <a:avLst/>
              </a:prstGeom>
              <a:solidFill>
                <a:srgbClr val="FF0000"/>
              </a:solidFill>
              <a:ln w="4699">
                <a:solidFill>
                  <a:srgbClr val="2E0DF1"/>
                </a:solidFill>
                <a:round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4" name="Text Box 15"/>
            <p:cNvSpPr txBox="1">
              <a:spLocks noChangeArrowheads="1"/>
            </p:cNvSpPr>
            <p:nvPr/>
          </p:nvSpPr>
          <p:spPr bwMode="auto">
            <a:xfrm>
              <a:off x="2835" y="3067"/>
              <a:ext cx="1130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20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Unicode MS" panose="020B0604020202020204" pitchFamily="34" charset="-128"/>
                  <a:ea typeface="ＭＳ Ｐゴシック" panose="020B0600070205080204" pitchFamily="34" charset="-128"/>
                </a:rPr>
                <a:t>LOC_FUNCIONARIO</a:t>
              </a:r>
              <a:endParaRPr kumimoji="0" lang="en-US" altLang="pt-BR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 panose="020B0604020202020204" pitchFamily="34" charset="-128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057" name="Text Box 14"/>
          <p:cNvSpPr txBox="1">
            <a:spLocks noChangeArrowheads="1"/>
          </p:cNvSpPr>
          <p:nvPr/>
        </p:nvSpPr>
        <p:spPr bwMode="auto">
          <a:xfrm>
            <a:off x="2987675" y="4868863"/>
            <a:ext cx="1098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i="0">
                <a:solidFill>
                  <a:schemeClr val="bg2"/>
                </a:solidFill>
                <a:latin typeface="Arial Unicode MS" panose="020B0604020202020204" pitchFamily="34" charset="-128"/>
              </a:rPr>
              <a:t>LOC_DEPTO</a:t>
            </a:r>
            <a:endParaRPr lang="en-US" altLang="pt-BR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7519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Cross Join</a:t>
            </a:r>
          </a:p>
        </p:txBody>
      </p:sp>
      <p:pic>
        <p:nvPicPr>
          <p:cNvPr id="1126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96975"/>
            <a:ext cx="31813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3248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0" y="5160963"/>
            <a:ext cx="46085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F.NM_FUNC, D.NM_DEPTO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 F, LOC_DEPTO D;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5310188" y="5173663"/>
            <a:ext cx="460851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NM_FUNC, NM_DEPTO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CROSS JOIN LOC_DEPTO;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4572000" y="39338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971550" y="4005263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6227763" y="3992563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127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36838"/>
            <a:ext cx="2447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151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Natural / Inner Join</a:t>
            </a:r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827088" y="679450"/>
          <a:ext cx="7451725" cy="617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081" name="Conector de seta reta 2"/>
          <p:cNvCxnSpPr>
            <a:cxnSpLocks noChangeShapeType="1"/>
          </p:cNvCxnSpPr>
          <p:nvPr/>
        </p:nvCxnSpPr>
        <p:spPr bwMode="auto">
          <a:xfrm>
            <a:off x="4572000" y="1772816"/>
            <a:ext cx="0" cy="1079500"/>
          </a:xfrm>
          <a:prstGeom prst="straightConnector1">
            <a:avLst/>
          </a:prstGeom>
          <a:noFill/>
          <a:ln w="22225" algn="ctr">
            <a:solidFill>
              <a:schemeClr val="bg2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012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Produto Cartesiano</a:t>
            </a: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533400" y="1600200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1"/>
                </a:solidFill>
                <a:latin typeface="Times New Roman" panose="02020603050405020304" pitchFamily="18" charset="0"/>
              </a:rPr>
              <a:t>LOC_DEPTO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1"/>
                </a:solidFill>
                <a:latin typeface="Times New Roman" panose="02020603050405020304" pitchFamily="18" charset="0"/>
              </a:rPr>
              <a:t>( 12 linhas )</a:t>
            </a:r>
          </a:p>
        </p:txBody>
      </p:sp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5715000" y="1600200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1"/>
                </a:solidFill>
                <a:latin typeface="Times New Roman" panose="02020603050405020304" pitchFamily="18" charset="0"/>
              </a:rPr>
              <a:t>LOC_FUNCIONARIO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1"/>
                </a:solidFill>
                <a:latin typeface="Times New Roman" panose="02020603050405020304" pitchFamily="18" charset="0"/>
              </a:rPr>
              <a:t>( 25 linhas )</a:t>
            </a:r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3505200" y="2514600"/>
            <a:ext cx="2057400" cy="533400"/>
          </a:xfrm>
          <a:prstGeom prst="rightArrow">
            <a:avLst>
              <a:gd name="adj1" fmla="val 50000"/>
              <a:gd name="adj2" fmla="val 96429"/>
            </a:avLst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57588" y="1905000"/>
            <a:ext cx="185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2400" i="0">
                <a:solidFill>
                  <a:srgbClr val="000099"/>
                </a:solidFill>
                <a:latin typeface="Times New Roman" panose="02020603050405020304" pitchFamily="18" charset="0"/>
              </a:rPr>
              <a:t>1                 N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2872105" y="4419600"/>
            <a:ext cx="2819400" cy="19812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1"/>
                </a:solidFill>
                <a:latin typeface="Times New Roman" panose="02020603050405020304" pitchFamily="18" charset="0"/>
              </a:rPr>
              <a:t>RESULTADO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pt-BR" altLang="pt-BR" sz="1800" i="0">
                <a:solidFill>
                  <a:schemeClr val="tx1"/>
                </a:solidFill>
                <a:latin typeface="Times New Roman" panose="02020603050405020304" pitchFamily="18" charset="0"/>
              </a:rPr>
              <a:t>( 300 linhas )</a:t>
            </a:r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4038600" y="3027680"/>
            <a:ext cx="533400" cy="1219200"/>
          </a:xfrm>
          <a:prstGeom prst="downArrow">
            <a:avLst>
              <a:gd name="adj1" fmla="val 50000"/>
              <a:gd name="adj2" fmla="val 57143"/>
            </a:avLst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Natural Join</a:t>
            </a:r>
          </a:p>
        </p:txBody>
      </p:sp>
      <p:pic>
        <p:nvPicPr>
          <p:cNvPr id="122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96975"/>
            <a:ext cx="31813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3248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08275"/>
            <a:ext cx="34575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14"/>
          <p:cNvSpPr txBox="1">
            <a:spLocks noChangeArrowheads="1"/>
          </p:cNvSpPr>
          <p:nvPr/>
        </p:nvSpPr>
        <p:spPr bwMode="auto">
          <a:xfrm>
            <a:off x="0" y="5160963"/>
            <a:ext cx="46085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F.NM_FUNC, D.NM_DEPTO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 F,LOC_DEPTO D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WHERE F.CD_DEPTO = D.CD_DEPTO;</a:t>
            </a:r>
          </a:p>
        </p:txBody>
      </p:sp>
      <p:sp>
        <p:nvSpPr>
          <p:cNvPr id="12295" name="Text Box 15"/>
          <p:cNvSpPr txBox="1">
            <a:spLocks noChangeArrowheads="1"/>
          </p:cNvSpPr>
          <p:nvPr/>
        </p:nvSpPr>
        <p:spPr bwMode="auto">
          <a:xfrm>
            <a:off x="5310188" y="5173663"/>
            <a:ext cx="460851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NM_FUNC, NM_DEPTO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NATURAL JOIN LOC_DEPTO;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572000" y="39338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8" name="Text Box 18"/>
          <p:cNvSpPr txBox="1">
            <a:spLocks noChangeArrowheads="1"/>
          </p:cNvSpPr>
          <p:nvPr/>
        </p:nvSpPr>
        <p:spPr bwMode="auto">
          <a:xfrm>
            <a:off x="971550" y="4005263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6227763" y="3992563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691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Inner Join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96975"/>
            <a:ext cx="31813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3248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500" y="5160963"/>
            <a:ext cx="46085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F.NM_FUNC, D.NM_DEPTO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 F,LOC_DEPTO D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WHERE F.CD_DEPTO = D.CD_DEPTO;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787900" y="5145088"/>
            <a:ext cx="4608513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NM_FUNC, NM_DEPTO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 F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INNER JOIN LOC_DEPTO D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      ON F.CD_DEPTO = D.CD_DEPTO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572000" y="39338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71550" y="4005263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227763" y="3992563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565400"/>
            <a:ext cx="3457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3299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Right Outer Join / Left Outer Join</a:t>
            </a:r>
          </a:p>
        </p:txBody>
      </p:sp>
      <p:grpSp>
        <p:nvGrpSpPr>
          <p:cNvPr id="14339" name="Diagram 3"/>
          <p:cNvGrpSpPr>
            <a:grpSpLocks noChangeAspect="1"/>
          </p:cNvGrpSpPr>
          <p:nvPr/>
        </p:nvGrpSpPr>
        <p:grpSpPr bwMode="auto">
          <a:xfrm>
            <a:off x="871538" y="765175"/>
            <a:ext cx="6985000" cy="2317750"/>
            <a:chOff x="1241" y="1236"/>
            <a:chExt cx="3231" cy="1072"/>
          </a:xfrm>
        </p:grpSpPr>
        <p:sp>
          <p:nvSpPr>
            <p:cNvPr id="14346" name="_s5124"/>
            <p:cNvSpPr>
              <a:spLocks noChangeArrowheads="1" noTextEdit="1"/>
            </p:cNvSpPr>
            <p:nvPr/>
          </p:nvSpPr>
          <p:spPr bwMode="auto">
            <a:xfrm>
              <a:off x="2729" y="1236"/>
              <a:ext cx="1072" cy="1072"/>
            </a:xfrm>
            <a:prstGeom prst="ellipse">
              <a:avLst/>
            </a:prstGeom>
            <a:solidFill>
              <a:schemeClr val="accent2"/>
            </a:solidFill>
            <a:ln w="4699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pt-BR"/>
            </a:p>
          </p:txBody>
        </p:sp>
        <p:sp>
          <p:nvSpPr>
            <p:cNvPr id="4" name="_s5125"/>
            <p:cNvSpPr>
              <a:spLocks noChangeArrowheads="1"/>
            </p:cNvSpPr>
            <p:nvPr/>
          </p:nvSpPr>
          <p:spPr bwMode="auto">
            <a:xfrm>
              <a:off x="3908" y="1638"/>
              <a:ext cx="56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6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LOC_DEPTO</a:t>
              </a:r>
              <a:endParaRPr lang="en-US"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48" name="_s5126"/>
            <p:cNvSpPr>
              <a:spLocks noChangeArrowheads="1" noTextEdit="1"/>
            </p:cNvSpPr>
            <p:nvPr/>
          </p:nvSpPr>
          <p:spPr bwMode="auto">
            <a:xfrm>
              <a:off x="1912" y="1236"/>
              <a:ext cx="1072" cy="1072"/>
            </a:xfrm>
            <a:prstGeom prst="ellipse">
              <a:avLst/>
            </a:prstGeom>
            <a:solidFill>
              <a:schemeClr val="folHlink"/>
            </a:solidFill>
            <a:ln w="4699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pt-BR"/>
            </a:p>
          </p:txBody>
        </p:sp>
        <p:sp>
          <p:nvSpPr>
            <p:cNvPr id="6" name="_s5127"/>
            <p:cNvSpPr>
              <a:spLocks noChangeArrowheads="1"/>
            </p:cNvSpPr>
            <p:nvPr/>
          </p:nvSpPr>
          <p:spPr bwMode="auto">
            <a:xfrm>
              <a:off x="1241" y="1638"/>
              <a:ext cx="56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6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LOC_FUNCIONARIO</a:t>
              </a:r>
              <a:endParaRPr lang="en-US"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9" name="_s5124"/>
          <p:cNvSpPr>
            <a:spLocks noChangeArrowheads="1" noTextEdit="1"/>
          </p:cNvSpPr>
          <p:nvPr/>
        </p:nvSpPr>
        <p:spPr bwMode="auto">
          <a:xfrm>
            <a:off x="4044950" y="3559175"/>
            <a:ext cx="2316163" cy="23177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4699">
            <a:solidFill>
              <a:schemeClr val="accent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_s5125"/>
          <p:cNvSpPr>
            <a:spLocks noChangeArrowheads="1"/>
          </p:cNvSpPr>
          <p:nvPr/>
        </p:nvSpPr>
        <p:spPr bwMode="auto">
          <a:xfrm>
            <a:off x="6592888" y="4429125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pt-BR" sz="1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LOC_FUNCIONARIO</a:t>
            </a: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2" name="_s5126"/>
          <p:cNvSpPr>
            <a:spLocks noChangeArrowheads="1" noTextEdit="1"/>
          </p:cNvSpPr>
          <p:nvPr/>
        </p:nvSpPr>
        <p:spPr bwMode="auto">
          <a:xfrm>
            <a:off x="2278063" y="3559175"/>
            <a:ext cx="2317750" cy="2317750"/>
          </a:xfrm>
          <a:prstGeom prst="ellipse">
            <a:avLst/>
          </a:prstGeom>
          <a:solidFill>
            <a:schemeClr val="accent2"/>
          </a:solidFill>
          <a:ln w="4699">
            <a:solidFill>
              <a:schemeClr val="fol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2" name="_s5127"/>
          <p:cNvSpPr>
            <a:spLocks noChangeArrowheads="1"/>
          </p:cNvSpPr>
          <p:nvPr/>
        </p:nvSpPr>
        <p:spPr bwMode="auto">
          <a:xfrm>
            <a:off x="827088" y="4429125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endParaRPr lang="pt-BR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pt-BR" sz="1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LOC_DEPTO</a:t>
            </a: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Igual 6"/>
          <p:cNvSpPr/>
          <p:nvPr/>
        </p:nvSpPr>
        <p:spPr bwMode="auto">
          <a:xfrm>
            <a:off x="3851275" y="3140075"/>
            <a:ext cx="936625" cy="4191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/>
          <a:lstStyle/>
          <a:p>
            <a:pPr>
              <a:defRPr/>
            </a:pPr>
            <a:endParaRPr lang="pt-BR" sz="1800">
              <a:solidFill>
                <a:schemeClr val="bg2"/>
              </a:solidFill>
            </a:endParaRPr>
          </a:p>
        </p:txBody>
      </p:sp>
      <p:sp>
        <p:nvSpPr>
          <p:cNvPr id="14345" name="CaixaDeTexto 7"/>
          <p:cNvSpPr txBox="1">
            <a:spLocks noChangeArrowheads="1"/>
          </p:cNvSpPr>
          <p:nvPr/>
        </p:nvSpPr>
        <p:spPr bwMode="auto">
          <a:xfrm>
            <a:off x="261938" y="6092825"/>
            <a:ext cx="8218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>
                <a:solidFill>
                  <a:srgbClr val="FF0000"/>
                </a:solidFill>
              </a:rPr>
              <a:t>RIGHT ou LEFT especifica a tabela envolvida no JOIN que sempre terá registros, e o outro lado opcionalmente nulo.</a:t>
            </a:r>
          </a:p>
        </p:txBody>
      </p:sp>
    </p:spTree>
    <p:extLst>
      <p:ext uri="{BB962C8B-B14F-4D97-AF65-F5344CB8AC3E}">
        <p14:creationId xmlns:p14="http://schemas.microsoft.com/office/powerpoint/2010/main" val="45620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Right Outer Join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0" y="4792663"/>
            <a:ext cx="46085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NOME_PRODUTO, DESCRICAO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FROM PRODUTO P, CATEGORIA_PRODUTO C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WHERE 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P.CD_CATEGORIA(+) = C.CD_CATEGORIA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4560888" y="4754563"/>
            <a:ext cx="46085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NOME_PRODUTO, DESCRICAO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FROM PRODUTO P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RIGHT OUTER JOIN CATEGORIA_PRODUTO C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ON P.CD_CATEGORIA = C.CD_CATEGORIA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572000" y="39338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971550" y="4005263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6227763" y="3992563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36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274763"/>
            <a:ext cx="18383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CaixaDeTexto 4"/>
          <p:cNvSpPr txBox="1">
            <a:spLocks noChangeArrowheads="1"/>
          </p:cNvSpPr>
          <p:nvPr/>
        </p:nvSpPr>
        <p:spPr bwMode="auto">
          <a:xfrm>
            <a:off x="1620838" y="98107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400" i="0">
                <a:solidFill>
                  <a:schemeClr val="bg2"/>
                </a:solidFill>
              </a:rPr>
              <a:t>PRODUTO</a:t>
            </a:r>
          </a:p>
        </p:txBody>
      </p:sp>
      <p:sp>
        <p:nvSpPr>
          <p:cNvPr id="15371" name="CaixaDeTexto 15"/>
          <p:cNvSpPr txBox="1">
            <a:spLocks noChangeArrowheads="1"/>
          </p:cNvSpPr>
          <p:nvPr/>
        </p:nvSpPr>
        <p:spPr bwMode="auto">
          <a:xfrm>
            <a:off x="5364163" y="981075"/>
            <a:ext cx="2241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400" i="0">
                <a:solidFill>
                  <a:schemeClr val="bg2"/>
                </a:solidFill>
              </a:rPr>
              <a:t>CATEGORIA_PRODUTO</a:t>
            </a:r>
          </a:p>
        </p:txBody>
      </p:sp>
      <p:pic>
        <p:nvPicPr>
          <p:cNvPr id="15372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2424113"/>
            <a:ext cx="1866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CaixaDeTexto 6"/>
          <p:cNvSpPr txBox="1">
            <a:spLocks noChangeArrowheads="1"/>
          </p:cNvSpPr>
          <p:nvPr/>
        </p:nvSpPr>
        <p:spPr bwMode="auto">
          <a:xfrm>
            <a:off x="542925" y="3554413"/>
            <a:ext cx="7775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>
                <a:solidFill>
                  <a:schemeClr val="bg2"/>
                </a:solidFill>
              </a:rPr>
              <a:t>Retorna todos os registros da tabela 2(RIGHT), inclusive os que não possuem relação na tabela 1.</a:t>
            </a:r>
          </a:p>
        </p:txBody>
      </p:sp>
      <p:pic>
        <p:nvPicPr>
          <p:cNvPr id="15374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71588"/>
            <a:ext cx="2867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9002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Left Outer Join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0" y="4792663"/>
            <a:ext cx="46085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NOME_PRODUTO, DESCRICAO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FROM PRODUTO P, CATEGORIA_PRODUTO C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WHERE 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P.CD_CATEGORIA = C.CD_CATEGORIA(+)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560888" y="4754563"/>
            <a:ext cx="46085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NOME_PRODUTO, DESCRICAO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FROM PRODUTO P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LEFT OUTER JOIN CATEGORIA_PRODUTO C</a:t>
            </a:r>
          </a:p>
          <a:p>
            <a:pPr algn="l"/>
            <a:r>
              <a:rPr lang="en-US" altLang="pt-BR" sz="1400" b="0" i="0">
                <a:solidFill>
                  <a:schemeClr val="bg2"/>
                </a:solidFill>
                <a:latin typeface="Courier New" panose="02070309020205020404" pitchFamily="49" charset="0"/>
              </a:rPr>
              <a:t>ON P.CD_CATEGORIA = C.CD_CATEGORIA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572000" y="39338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971550" y="4005263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6227763" y="3992563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6393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274763"/>
            <a:ext cx="18383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CaixaDeTexto 4"/>
          <p:cNvSpPr txBox="1">
            <a:spLocks noChangeArrowheads="1"/>
          </p:cNvSpPr>
          <p:nvPr/>
        </p:nvSpPr>
        <p:spPr bwMode="auto">
          <a:xfrm>
            <a:off x="1620838" y="98107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400" i="0">
                <a:solidFill>
                  <a:schemeClr val="bg2"/>
                </a:solidFill>
              </a:rPr>
              <a:t>PRODUTO</a:t>
            </a:r>
          </a:p>
        </p:txBody>
      </p:sp>
      <p:sp>
        <p:nvSpPr>
          <p:cNvPr id="16395" name="CaixaDeTexto 15"/>
          <p:cNvSpPr txBox="1">
            <a:spLocks noChangeArrowheads="1"/>
          </p:cNvSpPr>
          <p:nvPr/>
        </p:nvSpPr>
        <p:spPr bwMode="auto">
          <a:xfrm>
            <a:off x="5364163" y="981075"/>
            <a:ext cx="2241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400" i="0">
                <a:solidFill>
                  <a:schemeClr val="bg2"/>
                </a:solidFill>
              </a:rPr>
              <a:t>CATEGORIA_PRODUTO</a:t>
            </a:r>
          </a:p>
        </p:txBody>
      </p:sp>
      <p:sp>
        <p:nvSpPr>
          <p:cNvPr id="16396" name="CaixaDeTexto 6"/>
          <p:cNvSpPr txBox="1">
            <a:spLocks noChangeArrowheads="1"/>
          </p:cNvSpPr>
          <p:nvPr/>
        </p:nvSpPr>
        <p:spPr bwMode="auto">
          <a:xfrm>
            <a:off x="542925" y="3554413"/>
            <a:ext cx="7775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>
                <a:solidFill>
                  <a:schemeClr val="bg2"/>
                </a:solidFill>
              </a:rPr>
              <a:t>Retorna todos os registros da tabela 1(LEFT), inclusive os que não possuem relação na tabela 2.</a:t>
            </a:r>
          </a:p>
        </p:txBody>
      </p:sp>
      <p:pic>
        <p:nvPicPr>
          <p:cNvPr id="16397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71588"/>
            <a:ext cx="2867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460625"/>
            <a:ext cx="1809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49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Left Outer Join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0" y="4724400"/>
            <a:ext cx="46085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D.NM_DEPTO, F.NM_FUNC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LOC_DEPTO D, LOC_FUNCIONARIO F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WHERE 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     D.CD_DEPTO = F.CD_DEPTO (+)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ORDER BY 1 DESC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673600" y="4746625"/>
            <a:ext cx="46085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SELECT NM_DEPTO, NM_FUNC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FROM LOC_DEPTO D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LEFT OUTER JOIN LOC_FUNCIONARIO F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      ON D.CD_DEPTO = F.CD_DEPTO</a:t>
            </a:r>
          </a:p>
          <a:p>
            <a:pPr algn="l"/>
            <a:r>
              <a:rPr lang="en-US" altLang="pt-BR" sz="1600" b="0" i="0">
                <a:solidFill>
                  <a:schemeClr val="bg2"/>
                </a:solidFill>
                <a:latin typeface="Courier New" panose="02070309020205020404" pitchFamily="49" charset="0"/>
              </a:rPr>
              <a:t>ORDER BY 1 DESC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4572000" y="39338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971550" y="4005263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227763" y="3992563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74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3162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125538"/>
            <a:ext cx="24193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3733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958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Multiplos / Self Join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42456824"/>
              </p:ext>
            </p:extLst>
          </p:nvPr>
        </p:nvGraphicFramePr>
        <p:xfrm>
          <a:off x="1411074" y="174789"/>
          <a:ext cx="7451725" cy="617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487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Multiplos / Self Join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25538"/>
            <a:ext cx="31813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10088" y="4194870"/>
            <a:ext cx="4608512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SELECT F.NM_FUNC, D.NM_DEPTO,  G.NM_FUNC GERENTE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 F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JOIN LOC_DEPTO D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     ON F.CD_DEPTO = D.CD_DEPTO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JOIN LOC_FUNCIONARIO G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     ON F.CD_GERENTE = G.CD_FUNC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4148832"/>
            <a:ext cx="46085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SELECT F.NM_FUNC, D.NM_DEPTO, G.NM_FUNC GERENTE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FROM LOC_FUNCIONARIO F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  , LOC_DEPTO D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  , LOC_FUNCIONARIO G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WHERE 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  F.CD_DEPTO = D.CD_DEPTO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AND </a:t>
            </a:r>
          </a:p>
          <a:p>
            <a:pPr algn="l"/>
            <a:r>
              <a:rPr lang="en-US" altLang="pt-BR" sz="1600" b="0" i="0" dirty="0">
                <a:solidFill>
                  <a:schemeClr val="bg2"/>
                </a:solidFill>
                <a:latin typeface="Courier New" panose="02070309020205020404" pitchFamily="49" charset="0"/>
              </a:rPr>
              <a:t>     F.CD_GERENTE = G.CD_FUNC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4572000" y="3717032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971550" y="3788470"/>
            <a:ext cx="2663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Oracle – Pré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6227763" y="3775770"/>
            <a:ext cx="1439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altLang="pt-BR" sz="1400" i="0">
                <a:solidFill>
                  <a:schemeClr val="bg2"/>
                </a:solidFill>
                <a:latin typeface="Arial Unicode MS" panose="020B0604020202020204" pitchFamily="34" charset="-128"/>
              </a:rPr>
              <a:t>Padrão SQL99</a:t>
            </a:r>
            <a:endParaRPr lang="en-US" altLang="pt-BR" sz="1400" i="0">
              <a:solidFill>
                <a:schemeClr val="bg2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44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3352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36838"/>
            <a:ext cx="4219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335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2F6A8A-BF68-4F59-8832-171EE479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6584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Cross </a:t>
            </a:r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endParaRPr lang="pt-BR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O produto cartesiano também é chamado de Cross </a:t>
            </a:r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r>
              <a:rPr lang="pt-BR" altLang="pt-BR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Observe que não há restrições e o resultado também não tem sentido.</a:t>
            </a: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	</a:t>
            </a:r>
            <a:r>
              <a:rPr lang="pt-BR" altLang="pt-BR" dirty="0" err="1">
                <a:ea typeface="ＭＳ Ｐゴシック" panose="020B0600070205080204" pitchFamily="34" charset="-128"/>
              </a:rPr>
              <a:t>Select</a:t>
            </a:r>
            <a:r>
              <a:rPr lang="pt-BR" altLang="pt-BR" dirty="0">
                <a:ea typeface="ＭＳ Ｐゴシック" panose="020B0600070205080204" pitchFamily="34" charset="-128"/>
              </a:rPr>
              <a:t> * </a:t>
            </a:r>
            <a:r>
              <a:rPr lang="pt-BR" altLang="pt-BR" dirty="0" err="1">
                <a:ea typeface="ＭＳ Ｐゴシック" panose="020B0600070205080204" pitchFamily="34" charset="-128"/>
              </a:rPr>
              <a:t>from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loc_funcionario</a:t>
            </a:r>
            <a:r>
              <a:rPr lang="pt-BR" altLang="pt-BR" dirty="0">
                <a:ea typeface="ＭＳ Ｐゴシック" panose="020B0600070205080204" pitchFamily="34" charset="-128"/>
              </a:rPr>
              <a:t>, </a:t>
            </a:r>
            <a:r>
              <a:rPr lang="pt-BR" altLang="pt-BR" dirty="0" err="1">
                <a:ea typeface="ＭＳ Ｐゴシック" panose="020B0600070205080204" pitchFamily="34" charset="-128"/>
              </a:rPr>
              <a:t>loc_depto</a:t>
            </a:r>
            <a:r>
              <a:rPr lang="pt-BR" altLang="pt-BR" dirty="0">
                <a:ea typeface="ＭＳ Ｐゴシック" panose="020B0600070205080204" pitchFamily="34" charset="-128"/>
              </a:rPr>
              <a:t>.</a:t>
            </a: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endParaRPr lang="en-US" altLang="pt-BR" sz="18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0" y="2708920"/>
            <a:ext cx="6300192" cy="35066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5" y="4857188"/>
            <a:ext cx="5868144" cy="15494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</a:rPr>
              <a:t>União Irregular – CROSS JOIN (Junção Cruzada)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</a:t>
            </a:r>
            <a:r>
              <a:rPr lang="pt-BR" sz="1800" b="0" i="0" dirty="0">
                <a:solidFill>
                  <a:schemeClr val="bg2"/>
                </a:solidFill>
              </a:rPr>
              <a:t>Também conhecida por Produto Cartesiano.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cs typeface="Courier New" pitchFamily="49" charset="0"/>
              </a:rPr>
              <a:t>	Ocorrerá um produto cartesiano sempre que: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b="0" i="0" dirty="0">
                <a:solidFill>
                  <a:schemeClr val="bg2"/>
                </a:solidFill>
                <a:cs typeface="Courier New" pitchFamily="49" charset="0"/>
              </a:rPr>
              <a:t>Não houver uma condição para a união (ausência da cláusula WHERE);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b="0" i="0" dirty="0">
                <a:solidFill>
                  <a:schemeClr val="bg2"/>
                </a:solidFill>
                <a:cs typeface="Courier New" pitchFamily="49" charset="0"/>
              </a:rPr>
              <a:t>Condição de união entre as tabelas inválida (cláusula WHERE incorreta);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pt-BR" b="0" i="0" dirty="0">
                <a:solidFill>
                  <a:schemeClr val="bg2"/>
                </a:solidFill>
                <a:cs typeface="Courier New" pitchFamily="49" charset="0"/>
              </a:rPr>
              <a:t>Todas as linhas da primeira tabela estiverem unidas a todas as linhas da segunda tabela.</a:t>
            </a:r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pt-BR" b="0" i="0" dirty="0">
                <a:solidFill>
                  <a:schemeClr val="bg2"/>
                </a:solidFill>
                <a:cs typeface="Courier New" pitchFamily="49" charset="0"/>
              </a:rPr>
              <a:t>Veja exemplo: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600" b="0" i="0" dirty="0">
              <a:solidFill>
                <a:schemeClr val="bg2"/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723799"/>
            <a:ext cx="2952105" cy="2654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1925"/>
            <a:ext cx="8229600" cy="434975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Cross </a:t>
            </a:r>
            <a:r>
              <a:rPr lang="pt-BR" altLang="pt-BR" dirty="0" err="1">
                <a:ea typeface="ＭＳ Ｐゴシック" panose="020B0600070205080204" pitchFamily="34" charset="-128"/>
              </a:rPr>
              <a:t>Join</a:t>
            </a:r>
            <a:endParaRPr lang="pt-BR" altLang="pt-B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510502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6401</TotalTime>
  <Words>2423</Words>
  <Application>Microsoft Office PowerPoint</Application>
  <PresentationFormat>Papel Carta (216 x 279 mm)</PresentationFormat>
  <Paragraphs>850</Paragraphs>
  <Slides>78</Slides>
  <Notes>33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90" baseType="lpstr">
      <vt:lpstr>ＭＳ Ｐゴシック</vt:lpstr>
      <vt:lpstr>Arial</vt:lpstr>
      <vt:lpstr>Arial Unicode MS</vt:lpstr>
      <vt:lpstr>Calibri</vt:lpstr>
      <vt:lpstr>Courier New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Join - Conceito</vt:lpstr>
      <vt:lpstr>Join - Sintaxe</vt:lpstr>
      <vt:lpstr>Join - Exemplo</vt:lpstr>
      <vt:lpstr>Join - Exemplo</vt:lpstr>
      <vt:lpstr>Produto Cartesiano</vt:lpstr>
      <vt:lpstr>Produto Cartesiano</vt:lpstr>
      <vt:lpstr>Cross Join</vt:lpstr>
      <vt:lpstr>Cross Join</vt:lpstr>
      <vt:lpstr>Join</vt:lpstr>
      <vt:lpstr>Realizando Join de várias tabelas</vt:lpstr>
      <vt:lpstr>Junção Idêntica</vt:lpstr>
      <vt:lpstr>Junção Idêntica</vt:lpstr>
      <vt:lpstr>Junção Idêntica</vt:lpstr>
      <vt:lpstr>Apresentação do PowerPoint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Junção Idêntica</vt:lpstr>
      <vt:lpstr>Realizando Join de várias tabelas</vt:lpstr>
      <vt:lpstr>Junção não idêntica</vt:lpstr>
      <vt:lpstr>Junção não idêntica</vt:lpstr>
      <vt:lpstr>Junção não idêntica</vt:lpstr>
      <vt:lpstr>Junção não idêntica</vt:lpstr>
      <vt:lpstr>Junção não idêntica</vt:lpstr>
      <vt:lpstr>Junção não idêntica</vt:lpstr>
      <vt:lpstr>Junção não idêntica</vt:lpstr>
      <vt:lpstr>Junção não idêntica</vt:lpstr>
      <vt:lpstr>Auto-Junção</vt:lpstr>
      <vt:lpstr>Auto-Junção - Exemplo</vt:lpstr>
      <vt:lpstr>Junção não idêntica</vt:lpstr>
      <vt:lpstr>Join</vt:lpstr>
      <vt:lpstr>Join – Boas Práticas</vt:lpstr>
      <vt:lpstr>Join – Boas Práticas</vt:lpstr>
      <vt:lpstr>Join – Boas Práticas</vt:lpstr>
      <vt:lpstr>Join – Boas Práticas</vt:lpstr>
      <vt:lpstr>Join – Boas Práticas</vt:lpstr>
      <vt:lpstr>Join – Boas Práticas</vt:lpstr>
      <vt:lpstr>SQL – Restringindo e Classificando dados</vt:lpstr>
      <vt:lpstr>Restringindo dados - Exemplo</vt:lpstr>
      <vt:lpstr>Restringindo dados</vt:lpstr>
      <vt:lpstr>Restringindo Dados</vt:lpstr>
      <vt:lpstr>Operadores de comparação</vt:lpstr>
      <vt:lpstr>Outros Operadores de comparação</vt:lpstr>
      <vt:lpstr>Outros Operadores de comparação - Between</vt:lpstr>
      <vt:lpstr>Operadores de Comparação - IN</vt:lpstr>
      <vt:lpstr>Operadores de Comparação - LIKE</vt:lpstr>
      <vt:lpstr>Operadores de Comparação - LIKE</vt:lpstr>
      <vt:lpstr>Operadores de Comparação - LIKE</vt:lpstr>
      <vt:lpstr>Operadores de Comparação – IS NULL</vt:lpstr>
      <vt:lpstr>Objetivo e Utilização</vt:lpstr>
      <vt:lpstr>Cross Join</vt:lpstr>
      <vt:lpstr>Cross Join</vt:lpstr>
      <vt:lpstr>Natural / Inner Join</vt:lpstr>
      <vt:lpstr>Natural Join</vt:lpstr>
      <vt:lpstr>Inner Join</vt:lpstr>
      <vt:lpstr>Right Outer Join / Left Outer Join</vt:lpstr>
      <vt:lpstr>Right Outer Join</vt:lpstr>
      <vt:lpstr>Left Outer Join</vt:lpstr>
      <vt:lpstr>Left Outer Join</vt:lpstr>
      <vt:lpstr>Multiplos / Self Join</vt:lpstr>
      <vt:lpstr>Multiplos / Self Join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Jorge Surian</dc:creator>
  <cp:lastModifiedBy>Jorge Luiz Surian</cp:lastModifiedBy>
  <cp:revision>410</cp:revision>
  <dcterms:created xsi:type="dcterms:W3CDTF">2008-12-22T12:31:30Z</dcterms:created>
  <dcterms:modified xsi:type="dcterms:W3CDTF">2019-04-28T22:18:15Z</dcterms:modified>
</cp:coreProperties>
</file>