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3" r:id="rId3"/>
  </p:sldMasterIdLst>
  <p:notesMasterIdLst>
    <p:notesMasterId r:id="rId69"/>
  </p:notesMasterIdLst>
  <p:handoutMasterIdLst>
    <p:handoutMasterId r:id="rId70"/>
  </p:handoutMasterIdLst>
  <p:sldIdLst>
    <p:sldId id="462" r:id="rId4"/>
    <p:sldId id="348" r:id="rId5"/>
    <p:sldId id="310" r:id="rId6"/>
    <p:sldId id="405" r:id="rId7"/>
    <p:sldId id="408" r:id="rId8"/>
    <p:sldId id="409" r:id="rId9"/>
    <p:sldId id="469" r:id="rId10"/>
    <p:sldId id="410" r:id="rId11"/>
    <p:sldId id="470" r:id="rId12"/>
    <p:sldId id="411" r:id="rId13"/>
    <p:sldId id="412" r:id="rId14"/>
    <p:sldId id="413" r:id="rId15"/>
    <p:sldId id="414" r:id="rId16"/>
    <p:sldId id="471" r:id="rId17"/>
    <p:sldId id="417" r:id="rId18"/>
    <p:sldId id="416" r:id="rId19"/>
    <p:sldId id="472" r:id="rId20"/>
    <p:sldId id="473" r:id="rId21"/>
    <p:sldId id="418" r:id="rId22"/>
    <p:sldId id="463" r:id="rId23"/>
    <p:sldId id="419" r:id="rId24"/>
    <p:sldId id="421" r:id="rId25"/>
    <p:sldId id="422" r:id="rId26"/>
    <p:sldId id="423" r:id="rId27"/>
    <p:sldId id="425" r:id="rId28"/>
    <p:sldId id="424" r:id="rId29"/>
    <p:sldId id="427" r:id="rId30"/>
    <p:sldId id="428" r:id="rId31"/>
    <p:sldId id="429" r:id="rId32"/>
    <p:sldId id="432" r:id="rId33"/>
    <p:sldId id="435" r:id="rId34"/>
    <p:sldId id="436" r:id="rId35"/>
    <p:sldId id="464" r:id="rId36"/>
    <p:sldId id="465" r:id="rId37"/>
    <p:sldId id="439" r:id="rId38"/>
    <p:sldId id="440" r:id="rId39"/>
    <p:sldId id="466" r:id="rId40"/>
    <p:sldId id="441" r:id="rId41"/>
    <p:sldId id="476" r:id="rId42"/>
    <p:sldId id="475" r:id="rId43"/>
    <p:sldId id="444" r:id="rId44"/>
    <p:sldId id="474" r:id="rId45"/>
    <p:sldId id="443" r:id="rId46"/>
    <p:sldId id="449" r:id="rId47"/>
    <p:sldId id="450" r:id="rId48"/>
    <p:sldId id="477" r:id="rId49"/>
    <p:sldId id="478" r:id="rId50"/>
    <p:sldId id="479" r:id="rId51"/>
    <p:sldId id="480" r:id="rId52"/>
    <p:sldId id="452" r:id="rId53"/>
    <p:sldId id="453" r:id="rId54"/>
    <p:sldId id="454" r:id="rId55"/>
    <p:sldId id="455" r:id="rId56"/>
    <p:sldId id="481" r:id="rId57"/>
    <p:sldId id="456" r:id="rId58"/>
    <p:sldId id="482" r:id="rId59"/>
    <p:sldId id="457" r:id="rId60"/>
    <p:sldId id="483" r:id="rId61"/>
    <p:sldId id="484" r:id="rId62"/>
    <p:sldId id="458" r:id="rId63"/>
    <p:sldId id="485" r:id="rId64"/>
    <p:sldId id="459" r:id="rId65"/>
    <p:sldId id="486" r:id="rId66"/>
    <p:sldId id="460" r:id="rId67"/>
    <p:sldId id="350" r:id="rId68"/>
  </p:sldIdLst>
  <p:sldSz cx="9144000" cy="6858000" type="screen4x3"/>
  <p:notesSz cx="7315200" cy="9601200"/>
  <p:defaultTextStyle>
    <a:defPPr>
      <a:defRPr lang="pt-BR"/>
    </a:defPPr>
    <a:lvl1pPr algn="just" rtl="0" fontAlgn="base">
      <a:lnSpc>
        <a:spcPct val="80000"/>
      </a:lnSpc>
      <a:spcBef>
        <a:spcPct val="30000"/>
      </a:spcBef>
      <a:spcAft>
        <a:spcPct val="0"/>
      </a:spcAft>
      <a:buClr>
        <a:schemeClr val="bg2"/>
      </a:buClr>
      <a:buFont typeface="Wingdings" pitchFamily="2" charset="2"/>
      <a:defRPr i="1" kern="1200">
        <a:solidFill>
          <a:schemeClr val="tx1"/>
        </a:solidFill>
        <a:latin typeface="Square721 BT" pitchFamily="34" charset="0"/>
        <a:ea typeface="+mn-ea"/>
        <a:cs typeface="Arial" charset="0"/>
      </a:defRPr>
    </a:lvl1pPr>
    <a:lvl2pPr marL="457200" algn="just" rtl="0" fontAlgn="base">
      <a:lnSpc>
        <a:spcPct val="80000"/>
      </a:lnSpc>
      <a:spcBef>
        <a:spcPct val="30000"/>
      </a:spcBef>
      <a:spcAft>
        <a:spcPct val="0"/>
      </a:spcAft>
      <a:buClr>
        <a:schemeClr val="bg2"/>
      </a:buClr>
      <a:buFont typeface="Wingdings" pitchFamily="2" charset="2"/>
      <a:defRPr i="1" kern="1200">
        <a:solidFill>
          <a:schemeClr val="tx1"/>
        </a:solidFill>
        <a:latin typeface="Square721 BT" pitchFamily="34" charset="0"/>
        <a:ea typeface="+mn-ea"/>
        <a:cs typeface="Arial" charset="0"/>
      </a:defRPr>
    </a:lvl2pPr>
    <a:lvl3pPr marL="914400" algn="just" rtl="0" fontAlgn="base">
      <a:lnSpc>
        <a:spcPct val="80000"/>
      </a:lnSpc>
      <a:spcBef>
        <a:spcPct val="30000"/>
      </a:spcBef>
      <a:spcAft>
        <a:spcPct val="0"/>
      </a:spcAft>
      <a:buClr>
        <a:schemeClr val="bg2"/>
      </a:buClr>
      <a:buFont typeface="Wingdings" pitchFamily="2" charset="2"/>
      <a:defRPr i="1" kern="1200">
        <a:solidFill>
          <a:schemeClr val="tx1"/>
        </a:solidFill>
        <a:latin typeface="Square721 BT" pitchFamily="34" charset="0"/>
        <a:ea typeface="+mn-ea"/>
        <a:cs typeface="Arial" charset="0"/>
      </a:defRPr>
    </a:lvl3pPr>
    <a:lvl4pPr marL="1371600" algn="just" rtl="0" fontAlgn="base">
      <a:lnSpc>
        <a:spcPct val="80000"/>
      </a:lnSpc>
      <a:spcBef>
        <a:spcPct val="30000"/>
      </a:spcBef>
      <a:spcAft>
        <a:spcPct val="0"/>
      </a:spcAft>
      <a:buClr>
        <a:schemeClr val="bg2"/>
      </a:buClr>
      <a:buFont typeface="Wingdings" pitchFamily="2" charset="2"/>
      <a:defRPr i="1" kern="1200">
        <a:solidFill>
          <a:schemeClr val="tx1"/>
        </a:solidFill>
        <a:latin typeface="Square721 BT" pitchFamily="34" charset="0"/>
        <a:ea typeface="+mn-ea"/>
        <a:cs typeface="Arial" charset="0"/>
      </a:defRPr>
    </a:lvl4pPr>
    <a:lvl5pPr marL="1828800" algn="just" rtl="0" fontAlgn="base">
      <a:lnSpc>
        <a:spcPct val="80000"/>
      </a:lnSpc>
      <a:spcBef>
        <a:spcPct val="30000"/>
      </a:spcBef>
      <a:spcAft>
        <a:spcPct val="0"/>
      </a:spcAft>
      <a:buClr>
        <a:schemeClr val="bg2"/>
      </a:buClr>
      <a:buFont typeface="Wingdings" pitchFamily="2" charset="2"/>
      <a:defRPr i="1" kern="1200">
        <a:solidFill>
          <a:schemeClr val="tx1"/>
        </a:solidFill>
        <a:latin typeface="Square721 BT" pitchFamily="34" charset="0"/>
        <a:ea typeface="+mn-ea"/>
        <a:cs typeface="Arial" charset="0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Square721 BT" pitchFamily="34" charset="0"/>
        <a:ea typeface="+mn-ea"/>
        <a:cs typeface="Arial" charset="0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Square721 BT" pitchFamily="34" charset="0"/>
        <a:ea typeface="+mn-ea"/>
        <a:cs typeface="Arial" charset="0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Square721 BT" pitchFamily="34" charset="0"/>
        <a:ea typeface="+mn-ea"/>
        <a:cs typeface="Arial" charset="0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Square721 B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90"/>
    </p:cViewPr>
  </p:sorterViewPr>
  <p:notesViewPr>
    <p:cSldViewPr>
      <p:cViewPr varScale="1">
        <p:scale>
          <a:sx n="60" d="100"/>
          <a:sy n="60" d="100"/>
        </p:scale>
        <p:origin x="-2388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l" defTabSz="969963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i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69963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i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l" defTabSz="969963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i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69963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i="0">
                <a:latin typeface="Arial" charset="0"/>
              </a:defRPr>
            </a:lvl1pPr>
          </a:lstStyle>
          <a:p>
            <a:pPr>
              <a:defRPr/>
            </a:pPr>
            <a:fld id="{020D73E4-3504-4353-8ACD-204393CFF7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i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i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i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i="0">
                <a:latin typeface="Arial" charset="0"/>
              </a:defRPr>
            </a:lvl1pPr>
          </a:lstStyle>
          <a:p>
            <a:pPr>
              <a:defRPr/>
            </a:pPr>
            <a:fld id="{62569F4E-6711-47FC-B429-A05BD4E9EB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47D5C-1E26-40F6-9F2D-151E4ACF87BD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1A7CD-4ED9-4CBA-A652-3A526EBA7C7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CA9FA-1CB2-4758-BB09-6BE6C41DDCE5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569F4E-6711-47FC-B429-A05BD4E9EB53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8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025C0-52DA-4019-B0B2-5C82BECDAAC9}" type="slidenum">
              <a:rPr lang="pt-BR" smtClean="0"/>
              <a:pPr/>
              <a:t>64</a:t>
            </a:fld>
            <a:endParaRPr lang="pt-B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4B1B0-6D47-467A-8DF6-178B254580B7}" type="slidenum">
              <a:rPr lang="pt-BR" smtClean="0"/>
              <a:pPr/>
              <a:t>65</a:t>
            </a:fld>
            <a:endParaRPr lang="pt-B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4575175"/>
            <a:ext cx="5299075" cy="3798888"/>
          </a:xfrm>
          <a:noFill/>
          <a:ln/>
        </p:spPr>
        <p:txBody>
          <a:bodyPr lIns="95456" tIns="46890" rIns="95456" bIns="46890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5652C-AB5E-46F3-8024-71D40AEF33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C6AF0-3065-4B5D-BA69-6E43FAA2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78B76-D987-4981-A193-AA259D75CF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472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CE669-83BA-476F-AE06-1485E089FA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99D9B-488B-4854-970D-3A72FD3BB0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C05A7-FEAE-4AA3-9200-5C462FEC66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479A-EB14-4B06-82FE-6A98E13137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44A7C-6896-4D49-84A4-EED0A7326C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E179-1473-4425-A85F-21EB3FCF88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03A90-6306-411C-B953-082598B60B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3DEE2-C174-4698-8044-10F8482FD5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23671-18D3-48E7-9398-56C2163D37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8E558-A1CA-413C-AA84-851F2F66BF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5C085-C746-4BF3-9492-2ECF6D8D68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36CE-44FD-4159-B036-45FE949893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F56C6-9967-46C1-A277-3A1A0B0D67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9C6D7-C4C1-41DE-AD75-C8E78F32DF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0607D-03AD-41DB-B0A3-F85F05FBDF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E05B1-341C-4DC7-8189-004C726047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36079-342D-4535-B665-7DAF2CA203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58A40-1A85-40F7-9477-7E549BE3A1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00BB4-79A5-449A-B07E-1DF339CA40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i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i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i="0">
                <a:latin typeface="+mn-lt"/>
              </a:defRPr>
            </a:lvl1pPr>
          </a:lstStyle>
          <a:p>
            <a:pPr>
              <a:defRPr/>
            </a:pPr>
            <a:fld id="{601CC3B8-8174-4DF9-B01D-146DEC8710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E57937-8FAA-49C9-A401-7DD8C05A115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DD1513CE-E8F0-43F2-95EB-5985D13BFF1B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2DC240C-4D21-4523-B517-D31EE7113C5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  <a:cs typeface="Arial" charset="0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 i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b="1" i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b="1" i="1">
          <a:solidFill>
            <a:srgbClr val="000000"/>
          </a:solidFill>
          <a:latin typeface="+mn-lt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 i="1">
          <a:solidFill>
            <a:srgbClr val="000000"/>
          </a:solidFill>
          <a:latin typeface="+mn-lt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  <a:cs typeface="+mn-cs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  <a:cs typeface="+mn-cs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  <a:cs typeface="+mn-cs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  <a:cs typeface="+mn-cs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ECD35A-0045-425C-AA41-0BB109BB77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3079" name="Picture 11" descr="PAG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3813"/>
            <a:ext cx="9178925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8207375" cy="236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endParaRPr lang="pt-BR" altLang="pt-BR" sz="2800" i="0" dirty="0">
              <a:solidFill>
                <a:schemeClr val="tx1"/>
              </a:solidFill>
            </a:endParaRPr>
          </a:p>
          <a:p>
            <a:pPr algn="ctr"/>
            <a:endParaRPr lang="pt-BR" altLang="pt-BR" sz="2800" i="0" dirty="0">
              <a:solidFill>
                <a:schemeClr val="tx1"/>
              </a:solidFill>
            </a:endParaRPr>
          </a:p>
          <a:p>
            <a:pPr algn="ctr"/>
            <a:r>
              <a:rPr lang="pt-BR" altLang="pt-BR" sz="3200" i="0" dirty="0">
                <a:solidFill>
                  <a:schemeClr val="tx1"/>
                </a:solidFill>
              </a:rPr>
              <a:t>DRS </a:t>
            </a:r>
          </a:p>
          <a:p>
            <a:pPr algn="ctr"/>
            <a:r>
              <a:rPr lang="pt-BR" altLang="pt-BR" sz="2800" i="0" dirty="0">
                <a:solidFill>
                  <a:schemeClr val="tx1"/>
                </a:solidFill>
              </a:rPr>
              <a:t>Funções de Pesquisa e Grupamento</a:t>
            </a:r>
          </a:p>
          <a:p>
            <a:endParaRPr lang="pt-BR" altLang="pt-BR" sz="2800" b="0" i="0" dirty="0">
              <a:solidFill>
                <a:schemeClr val="tx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A83572A-F8A3-4129-99C4-E4A70F58F04E}"/>
              </a:ext>
            </a:extLst>
          </p:cNvPr>
          <p:cNvSpPr txBox="1">
            <a:spLocks/>
          </p:cNvSpPr>
          <p:nvPr/>
        </p:nvSpPr>
        <p:spPr>
          <a:xfrm>
            <a:off x="827584" y="649014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</a:pPr>
            <a:r>
              <a:rPr lang="pt-BR" i="0" kern="0"/>
              <a:t>Data Base Essentials</a:t>
            </a:r>
            <a:endParaRPr lang="pt-BR" i="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353425" cy="554355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AVG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</a:rPr>
              <a:t> Extrai a média aritmética de um determinado grupo de linhas.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Exemplo:  Média salarial.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000" i="0" kern="0" dirty="0" err="1">
                <a:solidFill>
                  <a:schemeClr val="bg2"/>
                </a:solidFill>
              </a:rPr>
              <a:t>Select</a:t>
            </a:r>
            <a:r>
              <a:rPr lang="pt-BR" sz="2000" i="0" kern="0" dirty="0">
                <a:solidFill>
                  <a:schemeClr val="bg2"/>
                </a:solidFill>
              </a:rPr>
              <a:t> </a:t>
            </a:r>
            <a:r>
              <a:rPr lang="pt-BR" sz="2000" i="0" kern="0" dirty="0" err="1">
                <a:solidFill>
                  <a:schemeClr val="bg2"/>
                </a:solidFill>
              </a:rPr>
              <a:t>avg</a:t>
            </a:r>
            <a:r>
              <a:rPr lang="pt-BR" sz="2000" i="0" kern="0" dirty="0">
                <a:solidFill>
                  <a:schemeClr val="bg2"/>
                </a:solidFill>
              </a:rPr>
              <a:t>(</a:t>
            </a:r>
            <a:r>
              <a:rPr lang="pt-BR" sz="2000" i="0" kern="0" dirty="0" err="1">
                <a:solidFill>
                  <a:schemeClr val="bg2"/>
                </a:solidFill>
              </a:rPr>
              <a:t>vl_salario</a:t>
            </a:r>
            <a:r>
              <a:rPr lang="pt-BR" sz="2000" i="0" kern="0" dirty="0">
                <a:solidFill>
                  <a:schemeClr val="bg2"/>
                </a:solidFill>
              </a:rPr>
              <a:t>) </a:t>
            </a:r>
            <a:r>
              <a:rPr lang="pt-BR" sz="2000" i="0" kern="0" dirty="0" err="1">
                <a:solidFill>
                  <a:schemeClr val="bg2"/>
                </a:solidFill>
              </a:rPr>
              <a:t>from</a:t>
            </a:r>
            <a:r>
              <a:rPr lang="pt-BR" sz="2000" i="0" kern="0" dirty="0">
                <a:solidFill>
                  <a:schemeClr val="bg2"/>
                </a:solidFill>
              </a:rPr>
              <a:t> </a:t>
            </a:r>
            <a:r>
              <a:rPr lang="pt-BR" sz="2000" i="0" kern="0" dirty="0" err="1">
                <a:solidFill>
                  <a:schemeClr val="bg2"/>
                </a:solidFill>
              </a:rPr>
              <a:t>loc_funcionario</a:t>
            </a:r>
            <a:r>
              <a:rPr lang="pt-BR" sz="2000" i="0" kern="0" dirty="0">
                <a:solidFill>
                  <a:schemeClr val="bg2"/>
                </a:solidFill>
              </a:rPr>
              <a:t>;</a:t>
            </a:r>
            <a:endParaRPr lang="pt-BR" sz="2000" b="1" i="0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Funções de Pesquisa e Grupamento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4" y="3536950"/>
            <a:ext cx="5315692" cy="14861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280400" cy="540067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MIN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</a:rPr>
              <a:t> Retorna o menor valor de uma coluna em um grupo de linhas.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Exemplo:  Retorna o menor salário.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000" i="0" kern="0" dirty="0" err="1">
                <a:solidFill>
                  <a:schemeClr val="bg2"/>
                </a:solidFill>
              </a:rPr>
              <a:t>Select</a:t>
            </a:r>
            <a:r>
              <a:rPr lang="pt-BR" sz="2000" i="0" kern="0" dirty="0">
                <a:solidFill>
                  <a:schemeClr val="bg2"/>
                </a:solidFill>
              </a:rPr>
              <a:t> min(</a:t>
            </a:r>
            <a:r>
              <a:rPr lang="pt-BR" sz="2000" i="0" kern="0" dirty="0" err="1">
                <a:solidFill>
                  <a:schemeClr val="bg2"/>
                </a:solidFill>
              </a:rPr>
              <a:t>vl_salario</a:t>
            </a:r>
            <a:r>
              <a:rPr lang="pt-BR" sz="2000" i="0" kern="0" dirty="0">
                <a:solidFill>
                  <a:schemeClr val="bg2"/>
                </a:solidFill>
              </a:rPr>
              <a:t>) </a:t>
            </a:r>
            <a:r>
              <a:rPr lang="pt-BR" sz="2000" i="0" kern="0" dirty="0" err="1">
                <a:solidFill>
                  <a:schemeClr val="bg2"/>
                </a:solidFill>
              </a:rPr>
              <a:t>from</a:t>
            </a:r>
            <a:r>
              <a:rPr lang="pt-BR" sz="2000" i="0" kern="0" dirty="0">
                <a:solidFill>
                  <a:schemeClr val="bg2"/>
                </a:solidFill>
              </a:rPr>
              <a:t> </a:t>
            </a:r>
            <a:r>
              <a:rPr lang="pt-BR" sz="2000" i="0" kern="0" dirty="0" err="1">
                <a:solidFill>
                  <a:schemeClr val="bg2"/>
                </a:solidFill>
              </a:rPr>
              <a:t>loc_funcionario</a:t>
            </a:r>
            <a:r>
              <a:rPr lang="pt-BR" sz="2000" i="0" kern="0" dirty="0">
                <a:solidFill>
                  <a:schemeClr val="bg2"/>
                </a:solidFill>
              </a:rPr>
              <a:t>;</a:t>
            </a:r>
            <a:endParaRPr lang="pt-BR" sz="2000" b="1" i="0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Funções de Pesquisa e Grupamento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21" y="3284984"/>
            <a:ext cx="4534533" cy="15527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50825" y="692150"/>
            <a:ext cx="8208963" cy="5545138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MAX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</a:rPr>
              <a:t> Retorna o maior valor de uma coluna em um grupo de linhas.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     Exemplo:  Retorna o maior salário.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</a:t>
            </a:r>
            <a:r>
              <a:rPr lang="pt-BR" sz="2000" i="0" kern="0" dirty="0" err="1">
                <a:solidFill>
                  <a:schemeClr val="bg2"/>
                </a:solidFill>
              </a:rPr>
              <a:t>Select</a:t>
            </a:r>
            <a:r>
              <a:rPr lang="pt-BR" sz="2000" i="0" kern="0" dirty="0">
                <a:solidFill>
                  <a:schemeClr val="bg2"/>
                </a:solidFill>
              </a:rPr>
              <a:t> min(</a:t>
            </a:r>
            <a:r>
              <a:rPr lang="pt-BR" sz="2000" i="0" kern="0" dirty="0" err="1">
                <a:solidFill>
                  <a:schemeClr val="bg2"/>
                </a:solidFill>
              </a:rPr>
              <a:t>vl_salario</a:t>
            </a:r>
            <a:r>
              <a:rPr lang="pt-BR" sz="2000" i="0" kern="0" dirty="0">
                <a:solidFill>
                  <a:schemeClr val="bg2"/>
                </a:solidFill>
              </a:rPr>
              <a:t>) </a:t>
            </a:r>
            <a:r>
              <a:rPr lang="pt-BR" sz="2000" i="0" kern="0" dirty="0" err="1">
                <a:solidFill>
                  <a:schemeClr val="bg2"/>
                </a:solidFill>
              </a:rPr>
              <a:t>from</a:t>
            </a:r>
            <a:r>
              <a:rPr lang="pt-BR" sz="2000" i="0" kern="0" dirty="0">
                <a:solidFill>
                  <a:schemeClr val="bg2"/>
                </a:solidFill>
              </a:rPr>
              <a:t> </a:t>
            </a:r>
            <a:r>
              <a:rPr lang="pt-BR" sz="2000" i="0" kern="0" dirty="0" err="1">
                <a:solidFill>
                  <a:schemeClr val="bg2"/>
                </a:solidFill>
              </a:rPr>
              <a:t>loc_funcionario</a:t>
            </a:r>
            <a:r>
              <a:rPr lang="pt-BR" sz="2000" i="0" kern="0" dirty="0">
                <a:solidFill>
                  <a:schemeClr val="bg2"/>
                </a:solidFill>
              </a:rPr>
              <a:t>;</a:t>
            </a:r>
            <a:endParaRPr lang="pt-BR" sz="2000" b="1" i="0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 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Funções de Pesquisa e Grupamento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64719"/>
            <a:ext cx="5506218" cy="19052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316912" cy="5545138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STDDEV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 	Retorna o desvio-padrão de uma coluna em um grupo de linhas. O desvio padrão é uma medida estatística, exatamente a raiz quadrada da variância. É um aspecto especialmente notável, quando analisamos dispersão em populações normais.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Funções de Pesquisa e Grupamento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0" y="3429000"/>
            <a:ext cx="8187196" cy="25227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316912" cy="5545138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VARIANCE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 	Retorna a variância, que está relacionada ao desvio padrão.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Funções de Pesquisa e Grupamento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3" y="2276872"/>
            <a:ext cx="7943653" cy="171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3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50825" y="765175"/>
            <a:ext cx="8353425" cy="52562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50000"/>
              </a:lnSpc>
              <a:defRPr/>
            </a:pPr>
            <a:r>
              <a:rPr lang="pt-BR" sz="2400" b="1" i="0" dirty="0">
                <a:solidFill>
                  <a:schemeClr val="bg2"/>
                </a:solidFill>
                <a:latin typeface="+mn-lt"/>
              </a:rPr>
              <a:t>CAST</a:t>
            </a:r>
          </a:p>
          <a:p>
            <a:pPr lvl="1"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A </a:t>
            </a:r>
            <a:r>
              <a:rPr lang="pt-BR" sz="2000" i="0" dirty="0" err="1">
                <a:solidFill>
                  <a:schemeClr val="bg2"/>
                </a:solidFill>
                <a:latin typeface="+mn-lt"/>
              </a:rPr>
              <a:t>funcão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 CAST é muito útil em alguns tipos de consultas, pois pode nos auxiliar na conversão entre tipos distintos de dados.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latin typeface="+mn-lt"/>
              </a:rPr>
              <a:t>       Sintaxe:</a:t>
            </a:r>
          </a:p>
          <a:p>
            <a:pPr lvl="3"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CAST (</a:t>
            </a:r>
            <a:r>
              <a:rPr lang="pt-BR" sz="20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dado-origem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pt-BR" sz="2000" i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tipo_dado-destino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Conversão de Tipos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569325" cy="518477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50000"/>
              </a:lnSpc>
              <a:defRPr/>
            </a:pPr>
            <a:r>
              <a:rPr lang="pt-BR" sz="2400" b="1" i="0" dirty="0">
                <a:solidFill>
                  <a:schemeClr val="bg2"/>
                </a:solidFill>
              </a:rPr>
              <a:t>CAST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A média salarial possui várias casas decimais, podemos utilizar a função CAST para restringir em apenas 2 casas, veja: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Conversão de Tipos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1" y="2852936"/>
            <a:ext cx="7411718" cy="20588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569325" cy="518477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50000"/>
              </a:lnSpc>
              <a:defRPr/>
            </a:pPr>
            <a:r>
              <a:rPr lang="pt-BR" sz="2400" b="1" i="0" dirty="0">
                <a:solidFill>
                  <a:schemeClr val="bg2"/>
                </a:solidFill>
              </a:rPr>
              <a:t>CAST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Outra situação interessante está relacionada a mudança de tipos, como trocar </a:t>
            </a:r>
            <a:r>
              <a:rPr lang="pt-BR" sz="2000" i="0" dirty="0" err="1">
                <a:solidFill>
                  <a:schemeClr val="bg2"/>
                </a:solidFill>
                <a:latin typeface="+mn-lt"/>
              </a:rPr>
              <a:t>strings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 por datas. Primeiramente, vamos conhecer a tabela DUAL, que permite ao SQL escrever sem acessar qualquer tabela. 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Comecemos apresentando a data do sistema na tela, usando a função </a:t>
            </a:r>
            <a:r>
              <a:rPr lang="pt-BR" sz="2000" b="1" i="0" dirty="0">
                <a:solidFill>
                  <a:schemeClr val="bg2"/>
                </a:solidFill>
                <a:latin typeface="+mn-lt"/>
              </a:rPr>
              <a:t>SYSDATE, 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que traz a data do sistema.</a:t>
            </a:r>
            <a:endParaRPr lang="pt-BR" sz="2000" b="1" i="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Conversão de Tipos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3738069"/>
            <a:ext cx="4392488" cy="21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1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569325" cy="518477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50000"/>
              </a:lnSpc>
              <a:defRPr/>
            </a:pPr>
            <a:r>
              <a:rPr lang="pt-BR" sz="2400" b="1" i="0" dirty="0">
                <a:solidFill>
                  <a:schemeClr val="bg2"/>
                </a:solidFill>
              </a:rPr>
              <a:t>CAST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Agora vamos digitar uma </a:t>
            </a:r>
            <a:r>
              <a:rPr lang="pt-BR" sz="2000" i="0" dirty="0" err="1">
                <a:solidFill>
                  <a:schemeClr val="bg2"/>
                </a:solidFill>
                <a:latin typeface="+mn-lt"/>
              </a:rPr>
              <a:t>string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, na verdade uma data, e torná-la uma data.</a:t>
            </a: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Observar o “default” da instalação. Pode ser que em vez de ’01-mar-16’ seja necessário ’03/01/2016’ ou qualquer outra combinação válida.</a:t>
            </a: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Conversão de Tipos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450448"/>
            <a:ext cx="5767083" cy="19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3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569325" cy="54721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Outras Funções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latin typeface="+mn-lt"/>
              </a:rPr>
              <a:t>TO_NUMBER: 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 Converte o conteúdo informado para um numérico.</a:t>
            </a:r>
            <a:endParaRPr lang="pt-BR" sz="2000" b="1" i="0" dirty="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TO_NUMBER('1234') FROM DUAL;</a:t>
            </a: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latin typeface="+mn-lt"/>
              </a:rPr>
              <a:t>TO_CHAR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: Converte o conteúdo informado para um alfanumérico.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Formato:  </a:t>
            </a:r>
            <a:r>
              <a:rPr lang="pt-BR" sz="2000" i="0" dirty="0" err="1">
                <a:solidFill>
                  <a:schemeClr val="bg2"/>
                </a:solidFill>
                <a:latin typeface="+mn-lt"/>
              </a:rPr>
              <a:t>to_char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(&lt;</a:t>
            </a:r>
            <a:r>
              <a:rPr lang="pt-BR" sz="2000" i="0" dirty="0" err="1">
                <a:solidFill>
                  <a:schemeClr val="bg2"/>
                </a:solidFill>
                <a:latin typeface="+mn-lt"/>
              </a:rPr>
              <a:t>conteudo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&gt;,&lt;formato&gt;)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TO_CHAR(555,'09999') FROM DUAL;</a:t>
            </a:r>
          </a:p>
          <a:p>
            <a:pPr>
              <a:lnSpc>
                <a:spcPct val="150000"/>
              </a:lnSpc>
              <a:defRPr/>
            </a:pPr>
            <a:endParaRPr lang="en-US" sz="2000" b="1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TO_CHAR(NR_CPF,'00999999999')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LOC_FUNCIONARIO;</a:t>
            </a:r>
            <a:endParaRPr lang="pt-BR" sz="2000" b="1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2492375"/>
            <a:ext cx="146685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863" y="5229225"/>
            <a:ext cx="2257425" cy="771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9563" y="4149725"/>
            <a:ext cx="1590675" cy="428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Conversão de Tipos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48592" y="420484"/>
            <a:ext cx="8207375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pt-BR" sz="2000" i="0" dirty="0">
              <a:solidFill>
                <a:schemeClr val="bg2"/>
              </a:solidFill>
            </a:endParaRPr>
          </a:p>
          <a:p>
            <a:pPr marL="285750" indent="-285750">
              <a:lnSpc>
                <a:spcPct val="9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latin typeface="+mn-lt"/>
                <a:cs typeface="+mn-cs"/>
              </a:rPr>
              <a:t>DRS (Data </a:t>
            </a:r>
            <a:r>
              <a:rPr lang="pt-BR" sz="2000" b="1" i="0" dirty="0" err="1">
                <a:solidFill>
                  <a:schemeClr val="bg2"/>
                </a:solidFill>
                <a:latin typeface="+mn-lt"/>
                <a:cs typeface="+mn-cs"/>
              </a:rPr>
              <a:t>Retrieve</a:t>
            </a:r>
            <a:r>
              <a:rPr lang="pt-BR" sz="2000" b="1" i="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pt-BR" sz="2000" b="1" i="0" dirty="0" err="1">
                <a:solidFill>
                  <a:schemeClr val="bg2"/>
                </a:solidFill>
                <a:latin typeface="+mn-lt"/>
                <a:cs typeface="+mn-cs"/>
              </a:rPr>
              <a:t>Statement</a:t>
            </a:r>
            <a:r>
              <a:rPr lang="pt-BR" sz="2000" b="1" i="0" dirty="0">
                <a:solidFill>
                  <a:schemeClr val="bg2"/>
                </a:solidFill>
                <a:latin typeface="+mn-lt"/>
                <a:cs typeface="+mn-cs"/>
              </a:rPr>
              <a:t>)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pt-BR" sz="2000" b="1" i="0" dirty="0">
              <a:solidFill>
                <a:schemeClr val="bg2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</a:rPr>
              <a:t>	</a:t>
            </a:r>
            <a:r>
              <a:rPr lang="pt-BR" sz="2000" i="0" dirty="0">
                <a:solidFill>
                  <a:schemeClr val="bg2"/>
                </a:solidFill>
              </a:rPr>
              <a:t>Pesquisa com uso de:</a:t>
            </a:r>
          </a:p>
          <a:p>
            <a:pPr lvl="3" algn="l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pt-BR" sz="2000" i="0" dirty="0">
                <a:solidFill>
                  <a:schemeClr val="bg2"/>
                </a:solidFill>
              </a:rPr>
              <a:t> funções de grupo </a:t>
            </a:r>
          </a:p>
          <a:p>
            <a:pPr lvl="3" algn="l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pt-BR" sz="2000" i="0" dirty="0">
                <a:solidFill>
                  <a:schemeClr val="bg2"/>
                </a:solidFill>
              </a:rPr>
              <a:t>Conversão de tipos de dados</a:t>
            </a:r>
          </a:p>
          <a:p>
            <a:pPr lvl="3" algn="l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pt-BR" sz="2000" i="0" dirty="0">
                <a:solidFill>
                  <a:schemeClr val="bg2"/>
                </a:solidFill>
              </a:rPr>
              <a:t> Cálculos e funções</a:t>
            </a:r>
          </a:p>
          <a:p>
            <a:pPr lvl="3" algn="l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pt-BR" sz="2000" i="0" dirty="0">
                <a:solidFill>
                  <a:schemeClr val="bg2"/>
                </a:solidFill>
              </a:rPr>
              <a:t>Agrupando resultados</a:t>
            </a:r>
          </a:p>
          <a:p>
            <a:pPr lvl="3" algn="l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pt-BR" sz="2000" i="0" dirty="0">
                <a:solidFill>
                  <a:schemeClr val="bg2"/>
                </a:solidFill>
              </a:rPr>
              <a:t>Restringindo resultados</a:t>
            </a:r>
          </a:p>
          <a:p>
            <a:pPr lvl="3" algn="l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pt-BR" sz="2000" i="0" dirty="0">
                <a:solidFill>
                  <a:schemeClr val="bg2"/>
                </a:solidFill>
              </a:rPr>
              <a:t>Ordenando resultados</a:t>
            </a:r>
          </a:p>
          <a:p>
            <a:pPr lvl="3" algn="l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pt-BR" sz="2000" i="0" dirty="0" err="1">
                <a:solidFill>
                  <a:schemeClr val="bg2"/>
                </a:solidFill>
              </a:rPr>
              <a:t>Subquery</a:t>
            </a:r>
            <a:endParaRPr lang="pt-BR" sz="2000" i="0" dirty="0">
              <a:solidFill>
                <a:schemeClr val="bg2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</a:rPr>
              <a:t>Use PESQUISANDO_CARLOCA.SQL para acompanhar a aula!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16632"/>
            <a:ext cx="47160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Agenda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92896"/>
            <a:ext cx="2856103" cy="201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569325" cy="5688161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Outras Funções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TO_CHAR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: Converte o conteúdo informado para um alfanumérico.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Formato:  </a:t>
            </a:r>
            <a:r>
              <a:rPr lang="pt-BR" sz="2000" i="0" dirty="0" err="1">
                <a:solidFill>
                  <a:schemeClr val="bg2"/>
                </a:solidFill>
                <a:latin typeface="+mn-lt"/>
              </a:rPr>
              <a:t>to_char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(&lt;</a:t>
            </a:r>
            <a:r>
              <a:rPr lang="pt-BR" sz="2000" i="0" dirty="0" err="1">
                <a:solidFill>
                  <a:schemeClr val="bg2"/>
                </a:solidFill>
                <a:latin typeface="+mn-lt"/>
              </a:rPr>
              <a:t>conteudo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&gt;,&lt;formato&gt;)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TO_CHAR(VL_SALARIO,'L999999.99')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FROM LOC_FUNCIONARIO;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b="1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b="1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b="1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b="1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1600" i="0" dirty="0">
              <a:solidFill>
                <a:schemeClr val="bg2"/>
              </a:solidFill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1600" i="0" dirty="0">
                <a:solidFill>
                  <a:schemeClr val="bg2"/>
                </a:solidFill>
              </a:rPr>
              <a:t>L: Símbolo de moeda</a:t>
            </a:r>
            <a:endParaRPr lang="pt-BR" sz="1200" b="1" i="0" kern="0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Conversão de Tipos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417416"/>
            <a:ext cx="6916098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569325" cy="52578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</a:rPr>
              <a:t>Operadores Aritméticos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</a:rPr>
              <a:t>Podemos realizar cálculos com os dados das tabelas, sendo que são aplicados em valores do tipo data e numéricos. Utilizamos os seguintes operadores aritméticos:</a:t>
            </a:r>
          </a:p>
        </p:txBody>
      </p:sp>
      <p:pic>
        <p:nvPicPr>
          <p:cNvPr id="20483" name="Picture 1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3213100"/>
            <a:ext cx="34099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496300" cy="56896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 b="1" i="0" dirty="0">
              <a:solidFill>
                <a:schemeClr val="bg2"/>
              </a:solidFill>
            </a:endParaRPr>
          </a:p>
          <a:p>
            <a:pPr>
              <a:defRPr/>
            </a:pPr>
            <a:r>
              <a:rPr lang="pt-BR" sz="2400" b="1" i="0" dirty="0">
                <a:solidFill>
                  <a:schemeClr val="bg2"/>
                </a:solidFill>
              </a:rPr>
              <a:t>Funções  de Caractere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133600"/>
            <a:ext cx="8628062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496300" cy="56896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pt-BR" sz="2400" b="1" i="0" dirty="0">
                <a:solidFill>
                  <a:schemeClr val="bg2"/>
                </a:solidFill>
              </a:rPr>
              <a:t>Funções  de Caractere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</a:rPr>
              <a:t>Exemplos: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LOWER(NM_FUNC) 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FROM LOC_FUNCIONARIO;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UPPER(NM_FUNC) 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FROM LOC_FUNCIONARIO;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INITCAP(NM_FUNC) 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i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LOC_FUNCIONARIO;</a:t>
            </a: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03210"/>
            <a:ext cx="4816164" cy="394606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79388" y="116632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25538"/>
            <a:ext cx="784860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96975"/>
            <a:ext cx="8326437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496300" cy="54737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endParaRPr lang="pt-BR" sz="2400" b="1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pt-BR" sz="2400" b="1" i="0" dirty="0">
                <a:solidFill>
                  <a:schemeClr val="bg2"/>
                </a:solidFill>
              </a:rPr>
              <a:t>Funções de Caractere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</a:rPr>
              <a:t>Exemplos: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NM_FUNC, 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CONCAT(CONCAT(NM_FUNC, ' - '),NM_CARGO),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LENGTH(NM_FUNC),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INSTR(NM_FUNC, 'A'),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SUBSTR(NM_FUNC,1,5),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LPAD(NM_FUNC,25,'*')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LOC_FUNCIONARIO;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496300" cy="518477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000" i="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</a:rPr>
              <a:t>Função TRIM 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</a:rPr>
              <a:t>Retira caracteres antes e/ou depois de uma cadeia de caracteres.</a:t>
            </a:r>
          </a:p>
        </p:txBody>
      </p:sp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852738"/>
            <a:ext cx="6335713" cy="342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496300" cy="54737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 b="1" i="0" dirty="0">
              <a:solidFill>
                <a:schemeClr val="bg2"/>
              </a:solidFill>
            </a:endParaRPr>
          </a:p>
          <a:p>
            <a:pPr>
              <a:defRPr/>
            </a:pPr>
            <a:r>
              <a:rPr lang="pt-BR" sz="2400" b="1" i="0" dirty="0">
                <a:solidFill>
                  <a:schemeClr val="bg2"/>
                </a:solidFill>
              </a:rPr>
              <a:t>Funções Numéricas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989138"/>
            <a:ext cx="8609012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353425" cy="5329238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000" i="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</a:rPr>
              <a:t>Vamos arredondar, truncar, obter restos executando vários cálculos usando...</a:t>
            </a:r>
            <a:endParaRPr lang="pt-BR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67225"/>
            <a:ext cx="7885192" cy="375416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07504" y="764704"/>
            <a:ext cx="8229600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Operam conjuntos de linhas visando fornecer um resultado para o grupo.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pt-BR" sz="2000" i="0" dirty="0">
                <a:solidFill>
                  <a:schemeClr val="bg2"/>
                </a:solidFill>
              </a:rPr>
              <a:t>	Funções de Grupo</a:t>
            </a:r>
            <a:endParaRPr lang="en-US" sz="2000" i="0" dirty="0">
              <a:solidFill>
                <a:schemeClr val="bg2"/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0" i="0" dirty="0">
                <a:solidFill>
                  <a:schemeClr val="bg2"/>
                </a:solidFill>
              </a:rPr>
              <a:t>COUNT- Retorna número de linhas afetadas pelo comando.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0" i="0" dirty="0">
                <a:solidFill>
                  <a:schemeClr val="bg2"/>
                </a:solidFill>
              </a:rPr>
              <a:t>SUM- Retorna a somatório do valor das colunas especificadas.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0" i="0" dirty="0">
                <a:solidFill>
                  <a:schemeClr val="bg2"/>
                </a:solidFill>
              </a:rPr>
              <a:t>AVG- Retorna a média aritmética dos valores das colunas.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0" i="0" dirty="0">
                <a:solidFill>
                  <a:schemeClr val="bg2"/>
                </a:solidFill>
              </a:rPr>
              <a:t>MIN- Retorna o menor valor da coluna de um grupo de linhas.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0" i="0" dirty="0">
                <a:solidFill>
                  <a:schemeClr val="bg2"/>
                </a:solidFill>
              </a:rPr>
              <a:t>MAX- Retorna o maior valor da coluna de um grupo de linhas.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0" i="0" dirty="0">
                <a:solidFill>
                  <a:schemeClr val="bg2"/>
                </a:solidFill>
              </a:rPr>
              <a:t>STDDEV- Retorna o desvio padrão da coluna.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0" i="0" dirty="0">
                <a:solidFill>
                  <a:schemeClr val="bg2"/>
                </a:solidFill>
              </a:rPr>
              <a:t>VARIANCE- Retorna a variância da coluna.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2000" b="0" i="0" dirty="0">
                <a:solidFill>
                  <a:schemeClr val="bg2"/>
                </a:solidFill>
              </a:rPr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2000" b="0" i="0" dirty="0">
              <a:solidFill>
                <a:schemeClr val="bg2"/>
              </a:solidFill>
            </a:endParaRPr>
          </a:p>
        </p:txBody>
      </p:sp>
      <p:sp>
        <p:nvSpPr>
          <p:cNvPr id="6146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Funções de Pesquisa e Grupamento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496300" cy="5329238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000" i="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</a:rPr>
              <a:t>Operações aritméticas com datas</a:t>
            </a:r>
          </a:p>
          <a:p>
            <a:pPr marL="285750" indent="-285750">
              <a:defRPr/>
            </a:pPr>
            <a:r>
              <a:rPr lang="pt-BR" sz="2000" i="0" dirty="0">
                <a:solidFill>
                  <a:schemeClr val="bg2"/>
                </a:solidFill>
              </a:rPr>
              <a:t>		</a:t>
            </a:r>
          </a:p>
          <a:p>
            <a:pPr marL="285750" indent="-285750">
              <a:defRPr/>
            </a:pPr>
            <a:r>
              <a:rPr lang="pt-BR" sz="2000" i="0" dirty="0">
                <a:solidFill>
                  <a:schemeClr val="bg2"/>
                </a:solidFill>
              </a:rPr>
              <a:t>    Podemos realizar operações aritméticas com datas, de modo a adicionar números numa data (ou subtrair) e obter horas, minutos através de divisões apropriadas.</a:t>
            </a: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7903463" cy="331236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0" y="764704"/>
            <a:ext cx="8496300" cy="496887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DATA (em português...)</a:t>
            </a:r>
          </a:p>
          <a:p>
            <a:pPr marL="285750" indent="-285750">
              <a:defRPr/>
            </a:pPr>
            <a:r>
              <a:rPr lang="pt-BR" sz="2000" i="0" dirty="0">
                <a:solidFill>
                  <a:schemeClr val="bg2"/>
                </a:solidFill>
              </a:rPr>
              <a:t>		</a:t>
            </a:r>
          </a:p>
          <a:p>
            <a:pPr marL="285750" indent="-285750">
              <a:defRPr/>
            </a:pPr>
            <a:endParaRPr lang="pt-BR" sz="2000" i="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</a:endParaRP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00213"/>
            <a:ext cx="8461375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399643" y="1052736"/>
            <a:ext cx="8496300" cy="52578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defRPr/>
            </a:pPr>
            <a:r>
              <a:rPr lang="pt-BR" sz="2000" i="0" dirty="0">
                <a:solidFill>
                  <a:schemeClr val="bg2"/>
                </a:solidFill>
              </a:rPr>
              <a:t>Exemplos:</a:t>
            </a:r>
          </a:p>
          <a:p>
            <a:pPr marL="285750" indent="-285750"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SYSDATE, </a:t>
            </a:r>
          </a:p>
          <a:p>
            <a:pPr marL="285750" indent="-285750"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LAST_DAY(SYSDATE),</a:t>
            </a:r>
          </a:p>
          <a:p>
            <a:pPr marL="285750" indent="-285750"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ADD_MONTHS(SYSDATE, 3),</a:t>
            </a:r>
          </a:p>
          <a:p>
            <a:pPr marL="285750" indent="-285750"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NEXT_DAY(SYSDATE,6),</a:t>
            </a:r>
          </a:p>
          <a:p>
            <a:pPr marL="285750" indent="-285750"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NEXT_DAY(SYSDATE,'SEGUNDA'),</a:t>
            </a:r>
          </a:p>
          <a:p>
            <a:pPr marL="285750" indent="-285750"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MONTHS_BETWEEN(ADD_MONTHS(SYSDATE, 3),SYSDATE)</a:t>
            </a:r>
          </a:p>
          <a:p>
            <a:pPr marL="285750" indent="-285750"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DUAL;</a:t>
            </a:r>
          </a:p>
          <a:p>
            <a:pPr marL="285750" indent="-285750">
              <a:defRPr/>
            </a:pPr>
            <a:endParaRPr lang="en-US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defRPr/>
            </a:pPr>
            <a:endParaRPr lang="en-US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285750" indent="-285750">
              <a:defRPr/>
            </a:pPr>
            <a:endParaRPr lang="pt-BR" sz="2000" i="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</a:endParaRP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5229225"/>
            <a:ext cx="8696325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496300" cy="52578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pt-BR" sz="2400" b="1" i="0" dirty="0">
                <a:solidFill>
                  <a:schemeClr val="bg2"/>
                </a:solidFill>
              </a:rPr>
              <a:t>Funções DATA</a:t>
            </a:r>
          </a:p>
          <a:p>
            <a:pPr marL="285750" indent="-285750">
              <a:defRPr/>
            </a:pPr>
            <a:r>
              <a:rPr lang="pt-BR" sz="2000" i="0" dirty="0">
                <a:solidFill>
                  <a:schemeClr val="bg2"/>
                </a:solidFill>
              </a:rPr>
              <a:t>Exemplos:</a:t>
            </a:r>
          </a:p>
          <a:p>
            <a:pPr marL="285750" indent="-285750"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SYSDATE,</a:t>
            </a:r>
          </a:p>
          <a:p>
            <a:pPr marL="285750" indent="-285750"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ROUND(SYSDATE,'YEAR'), </a:t>
            </a:r>
          </a:p>
          <a:p>
            <a:pPr marL="285750" indent="-285750"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ROUND(SYSDATE,'MONTH'), </a:t>
            </a:r>
          </a:p>
          <a:p>
            <a:pPr marL="285750" indent="-285750"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ROUND(SYSDATE,'HH24'), -- ARREDONDA A HORA</a:t>
            </a:r>
          </a:p>
          <a:p>
            <a:pPr marL="285750" indent="-285750"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ROUND(SYSDATE,'MI') -- ARREDONDA OS MINUTOS</a:t>
            </a:r>
          </a:p>
          <a:p>
            <a:pPr marL="285750" indent="-285750"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DUAL;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i="0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YEAR - </a:t>
            </a:r>
            <a:r>
              <a:rPr lang="pt-BR" sz="1400" i="0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Devolve o primeiro dia do ano que contém data1 se estiver na primeira metade. Devolve o primeiro dia do ano seguinte se data1 estiver na segunda metade do ano.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1400" i="0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	</a:t>
            </a:r>
            <a:r>
              <a:rPr lang="pt-BR" sz="1400" b="1" i="0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MONTH </a:t>
            </a:r>
            <a:r>
              <a:rPr lang="pt-BR" sz="1400" i="0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- Devolve o primeiro dia do mês que contém data1 se esta estiver na primeira metade. Devolve o primeiro dia do mês seguinte se data1 estiver na segunda metade do mês.</a:t>
            </a:r>
            <a:endParaRPr lang="en-US" sz="1400" i="0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  <a:p>
            <a:pPr marL="285750" indent="-285750">
              <a:defRPr/>
            </a:pPr>
            <a:endParaRPr lang="en-US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285750" indent="-285750">
              <a:defRPr/>
            </a:pPr>
            <a:endParaRPr lang="pt-BR" sz="2000" i="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5732463"/>
            <a:ext cx="7305675" cy="428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496300" cy="496887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</a:rPr>
              <a:t>Funções DATA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</a:rPr>
              <a:t>Exemplos: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 SYSDATE,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CURRENT_TIMESTAMP(2)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en-US" sz="2000" b="1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DUAL;</a:t>
            </a: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i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defRPr/>
            </a:pPr>
            <a:r>
              <a:rPr lang="pt-BR" sz="2000" i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285750" indent="-285750">
              <a:defRPr/>
            </a:pPr>
            <a:endParaRPr lang="pt-BR" sz="2000" i="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005263"/>
            <a:ext cx="6323012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51520" y="692696"/>
            <a:ext cx="8496300" cy="5329238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</a:rPr>
              <a:t>Funções DATA</a:t>
            </a:r>
          </a:p>
          <a:p>
            <a:pPr marL="285750" indent="-285750">
              <a:defRPr/>
            </a:pPr>
            <a:endParaRPr lang="pt-BR" sz="2000" i="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6796204" cy="333631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496300" cy="52578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000" i="0" dirty="0">
              <a:solidFill>
                <a:srgbClr val="CC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pt-BR" sz="2400" b="1" i="0" dirty="0">
                <a:solidFill>
                  <a:schemeClr val="bg2"/>
                </a:solidFill>
              </a:rPr>
              <a:t>Funções DATA</a:t>
            </a:r>
          </a:p>
          <a:p>
            <a:pPr marL="285750" indent="-285750">
              <a:defRPr/>
            </a:pPr>
            <a:endParaRPr lang="pt-BR" sz="2000" i="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rgbClr val="CC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6106945" cy="25486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496300" cy="52578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pt-BR" sz="2000" b="1" i="0" dirty="0">
                <a:solidFill>
                  <a:schemeClr val="bg2"/>
                </a:solidFill>
              </a:rPr>
              <a:t>Funções DATA</a:t>
            </a: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Cálculos e Funções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6" y="1412776"/>
            <a:ext cx="7074107" cy="497182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496300" cy="56896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5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b="1" i="0" kern="0" dirty="0" err="1">
                <a:solidFill>
                  <a:schemeClr val="bg2"/>
                </a:solidFill>
                <a:latin typeface="+mn-lt"/>
                <a:cs typeface="+mn-cs"/>
              </a:rPr>
              <a:t>Where</a:t>
            </a:r>
            <a:endParaRPr lang="pt-BR" sz="2000" b="1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Restringe resultados, mediante condições analisadas. Funciona 	analogamente como a instrução “</a:t>
            </a:r>
            <a:r>
              <a:rPr lang="pt-BR" sz="2000" i="0" kern="0" dirty="0" err="1">
                <a:solidFill>
                  <a:schemeClr val="bg2"/>
                </a:solidFill>
                <a:latin typeface="+mn-lt"/>
                <a:cs typeface="+mn-cs"/>
              </a:rPr>
              <a:t>if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” em programação.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	Sintaxe: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b="1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coluna [, coluna, ...], 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função_de_grupo</a:t>
            </a:r>
            <a:endParaRPr lang="pt-BR" sz="2000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&lt;tabela&gt;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2000" b="1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&lt;condições&gt;</a:t>
            </a: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Cláusula </a:t>
            </a:r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Where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000" b="1" i="0" kern="0" dirty="0" err="1">
                <a:solidFill>
                  <a:schemeClr val="bg2"/>
                </a:solidFill>
                <a:latin typeface="+mn-lt"/>
                <a:cs typeface="+mn-cs"/>
              </a:rPr>
              <a:t>Where</a:t>
            </a:r>
            <a:endParaRPr lang="pt-BR" sz="2000" b="1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9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Apresentar salários maiores que $ 2.500.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Cláusula </a:t>
            </a:r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Where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4784"/>
            <a:ext cx="6134922" cy="47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513" y="765175"/>
            <a:ext cx="8496176" cy="5544145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COUNT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Retorna número de linhas afetadas pelo comando.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Exemplos: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(*) 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loc_depto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u="sng" kern="0" dirty="0">
                <a:solidFill>
                  <a:schemeClr val="bg2"/>
                </a:solidFill>
              </a:rPr>
              <a:t>Observação</a:t>
            </a:r>
            <a:r>
              <a:rPr lang="pt-BR" sz="2000" i="0" kern="0" dirty="0">
                <a:solidFill>
                  <a:schemeClr val="bg2"/>
                </a:solidFill>
              </a:rPr>
              <a:t>: O asterisco indica que queremos saber a quantidade total de registros, independente de existirem colunas com valores nulos ou não.</a:t>
            </a: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Funções de Pesquisa e Grupamento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52936"/>
            <a:ext cx="3772426" cy="198147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496300" cy="56896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5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GROUP BY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Agrupa linhas com base em valores de determinadas colunas.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	Sintaxe: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coluna [, coluna, ...], 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função_de_grupo</a:t>
            </a:r>
            <a:endParaRPr lang="pt-BR" sz="2000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&lt;tabela&gt;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&lt;condições&gt;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2000" b="1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coluna[, coluna ...]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i="0" kern="0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Observações: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i="0" kern="0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	A cláusula GROUP BY deve vir antes do ORDER BY e depois do WHERE.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i="0" kern="0" dirty="0">
                <a:solidFill>
                  <a:schemeClr val="bg2"/>
                </a:solidFill>
                <a:latin typeface="+mn-lt"/>
                <a:cs typeface="Courier New" pitchFamily="49" charset="0"/>
              </a:rPr>
              <a:t>	A lista de colunas que ser agrupar, deve corresponder à mesma seqüência da cláusula GROUP BY.</a:t>
            </a:r>
            <a:endParaRPr lang="pt-BR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Cláusula </a:t>
            </a:r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Group</a:t>
            </a:r>
            <a:r>
              <a:rPr lang="pt-BR" sz="2400" b="1" i="0" dirty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By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4944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GROUP BY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Apresentar somatória dos salários agrupadas por gerente:</a:t>
            </a:r>
          </a:p>
          <a:p>
            <a:pPr marL="285750" indent="-285750">
              <a:lnSpc>
                <a:spcPct val="9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Cláusula </a:t>
            </a:r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Group</a:t>
            </a:r>
            <a:r>
              <a:rPr lang="pt-BR" sz="2400" b="1" i="0" dirty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By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7056784" cy="412845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GROUP BY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Apresentar somatória dos salários agrupadas por departamento:</a:t>
            </a:r>
          </a:p>
          <a:p>
            <a:pPr marL="285750" indent="-285750">
              <a:lnSpc>
                <a:spcPct val="9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endParaRPr lang="pt-BR" sz="2000" i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Cláusula </a:t>
            </a:r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Group</a:t>
            </a:r>
            <a:r>
              <a:rPr lang="pt-BR" sz="2400" b="1" i="0" dirty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By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70592"/>
            <a:ext cx="6122874" cy="48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80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07504" y="692696"/>
            <a:ext cx="8675688" cy="5472584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</a:rPr>
              <a:t>GROUP BY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    Apresentar somatória dos salários agrupadas por departamento, mas mostrando o nome do departamento: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	Nesse caso, precisamos aplicar o grupamento numa tabela, mas associada a uma segunda tabela com o grupamento atuando em ambas.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	Dessa forma, a cláusula </a:t>
            </a:r>
            <a:r>
              <a:rPr lang="pt-BR" sz="2000" b="1" i="0" kern="0" dirty="0" err="1">
                <a:solidFill>
                  <a:schemeClr val="bg2"/>
                </a:solidFill>
              </a:rPr>
              <a:t>Group</a:t>
            </a:r>
            <a:r>
              <a:rPr lang="pt-BR" sz="2000" b="1" i="0" kern="0" dirty="0">
                <a:solidFill>
                  <a:schemeClr val="bg2"/>
                </a:solidFill>
              </a:rPr>
              <a:t> </a:t>
            </a:r>
            <a:r>
              <a:rPr lang="pt-BR" sz="2000" b="1" i="0" kern="0" dirty="0" err="1">
                <a:solidFill>
                  <a:schemeClr val="bg2"/>
                </a:solidFill>
              </a:rPr>
              <a:t>By</a:t>
            </a:r>
            <a:r>
              <a:rPr lang="pt-BR" sz="2000" b="1" i="0" kern="0" dirty="0">
                <a:solidFill>
                  <a:schemeClr val="bg2"/>
                </a:solidFill>
              </a:rPr>
              <a:t> </a:t>
            </a:r>
            <a:r>
              <a:rPr lang="pt-BR" sz="2000" i="0" kern="0" dirty="0">
                <a:solidFill>
                  <a:schemeClr val="bg2"/>
                </a:solidFill>
              </a:rPr>
              <a:t>precisará conter ambas expressões (nome do departamento e seu código), para que possamos apresentar o resultado:</a:t>
            </a:r>
            <a:endParaRPr lang="pt-BR" sz="2000" b="1" i="0" kern="0"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Cláusula </a:t>
            </a:r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Group</a:t>
            </a:r>
            <a:r>
              <a:rPr lang="pt-BR" sz="2400" b="1" i="0" dirty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By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65567"/>
            <a:ext cx="5051027" cy="282344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</a:rPr>
              <a:t>A cláusula “</a:t>
            </a:r>
            <a:r>
              <a:rPr lang="pt-BR" sz="2000" i="0" dirty="0" err="1">
                <a:solidFill>
                  <a:schemeClr val="bg2"/>
                </a:solidFill>
              </a:rPr>
              <a:t>Where</a:t>
            </a:r>
            <a:r>
              <a:rPr lang="pt-BR" sz="2000" i="0" dirty="0">
                <a:solidFill>
                  <a:schemeClr val="bg2"/>
                </a:solidFill>
              </a:rPr>
              <a:t>” é semelhante a um “</a:t>
            </a:r>
            <a:r>
              <a:rPr lang="pt-BR" sz="2000" i="0" dirty="0" err="1">
                <a:solidFill>
                  <a:schemeClr val="bg2"/>
                </a:solidFill>
              </a:rPr>
              <a:t>if</a:t>
            </a:r>
            <a:r>
              <a:rPr lang="pt-BR" sz="2000" i="0" dirty="0">
                <a:solidFill>
                  <a:schemeClr val="bg2"/>
                </a:solidFill>
              </a:rPr>
              <a:t>” analisando cada linha de uma </a:t>
            </a:r>
            <a:r>
              <a:rPr lang="pt-BR" sz="2000" i="0" dirty="0" err="1">
                <a:solidFill>
                  <a:schemeClr val="bg2"/>
                </a:solidFill>
              </a:rPr>
              <a:t>tupla</a:t>
            </a:r>
            <a:r>
              <a:rPr lang="pt-BR" sz="2000" i="0" dirty="0">
                <a:solidFill>
                  <a:schemeClr val="bg2"/>
                </a:solidFill>
              </a:rPr>
              <a:t>. Já a cláusula “</a:t>
            </a:r>
            <a:r>
              <a:rPr lang="pt-BR" sz="2000" i="0" dirty="0" err="1">
                <a:solidFill>
                  <a:schemeClr val="bg2"/>
                </a:solidFill>
              </a:rPr>
              <a:t>Having</a:t>
            </a:r>
            <a:r>
              <a:rPr lang="pt-BR" sz="2000" i="0" dirty="0">
                <a:solidFill>
                  <a:schemeClr val="bg2"/>
                </a:solidFill>
              </a:rPr>
              <a:t>” é também semelhante a “</a:t>
            </a:r>
            <a:r>
              <a:rPr lang="pt-BR" sz="2000" i="0" dirty="0" err="1">
                <a:solidFill>
                  <a:schemeClr val="bg2"/>
                </a:solidFill>
              </a:rPr>
              <a:t>if</a:t>
            </a:r>
            <a:r>
              <a:rPr lang="pt-BR" sz="2000" i="0" dirty="0">
                <a:solidFill>
                  <a:schemeClr val="bg2"/>
                </a:solidFill>
              </a:rPr>
              <a:t>”, mas analisa cada linha resultante do grupamento promovido pela cláusula “</a:t>
            </a:r>
            <a:r>
              <a:rPr lang="pt-BR" sz="2000" i="0" dirty="0" err="1">
                <a:solidFill>
                  <a:schemeClr val="bg2"/>
                </a:solidFill>
              </a:rPr>
              <a:t>Group</a:t>
            </a:r>
            <a:r>
              <a:rPr lang="pt-BR" sz="2000" i="0" dirty="0">
                <a:solidFill>
                  <a:schemeClr val="bg2"/>
                </a:solidFill>
              </a:rPr>
              <a:t> </a:t>
            </a:r>
            <a:r>
              <a:rPr lang="pt-BR" sz="2000" i="0" dirty="0" err="1">
                <a:solidFill>
                  <a:schemeClr val="bg2"/>
                </a:solidFill>
              </a:rPr>
              <a:t>By</a:t>
            </a:r>
            <a:r>
              <a:rPr lang="pt-BR" sz="2000" i="0" dirty="0">
                <a:solidFill>
                  <a:schemeClr val="bg2"/>
                </a:solidFill>
              </a:rPr>
              <a:t>” a qual sempre está associada.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i="0" dirty="0" err="1">
                <a:solidFill>
                  <a:schemeClr val="bg2"/>
                </a:solidFill>
              </a:rPr>
              <a:t>Where</a:t>
            </a:r>
            <a:r>
              <a:rPr lang="pt-BR" sz="2000" b="1" i="0" dirty="0">
                <a:solidFill>
                  <a:schemeClr val="bg2"/>
                </a:solidFill>
              </a:rPr>
              <a:t> </a:t>
            </a:r>
            <a:r>
              <a:rPr lang="pt-BR" sz="2000" i="0" dirty="0">
                <a:solidFill>
                  <a:schemeClr val="bg2"/>
                </a:solidFill>
              </a:rPr>
              <a:t>atua </a:t>
            </a:r>
            <a:r>
              <a:rPr lang="pt-BR" sz="2000" b="1" i="0" dirty="0">
                <a:solidFill>
                  <a:schemeClr val="bg2"/>
                </a:solidFill>
              </a:rPr>
              <a:t>antes</a:t>
            </a:r>
            <a:r>
              <a:rPr lang="pt-BR" sz="2000" i="0" dirty="0">
                <a:solidFill>
                  <a:schemeClr val="bg2"/>
                </a:solidFill>
              </a:rPr>
              <a:t> do grupamento</a:t>
            </a:r>
          </a:p>
          <a:p>
            <a:pPr>
              <a:lnSpc>
                <a:spcPct val="150000"/>
              </a:lnSpc>
              <a:defRPr/>
            </a:pPr>
            <a:r>
              <a:rPr lang="pt-BR" sz="2000" b="1" i="0" dirty="0" err="1">
                <a:solidFill>
                  <a:schemeClr val="bg2"/>
                </a:solidFill>
              </a:rPr>
              <a:t>Having</a:t>
            </a:r>
            <a:r>
              <a:rPr lang="pt-BR" sz="2000" b="1" i="0" dirty="0">
                <a:solidFill>
                  <a:schemeClr val="bg2"/>
                </a:solidFill>
              </a:rPr>
              <a:t> </a:t>
            </a:r>
            <a:r>
              <a:rPr lang="pt-BR" sz="2000" i="0" dirty="0">
                <a:solidFill>
                  <a:schemeClr val="bg2"/>
                </a:solidFill>
              </a:rPr>
              <a:t>atual </a:t>
            </a:r>
            <a:r>
              <a:rPr lang="pt-BR" sz="2000" b="1" i="0" dirty="0">
                <a:solidFill>
                  <a:schemeClr val="bg2"/>
                </a:solidFill>
              </a:rPr>
              <a:t>depois </a:t>
            </a:r>
            <a:r>
              <a:rPr lang="pt-BR" sz="2000" i="0" dirty="0">
                <a:solidFill>
                  <a:schemeClr val="bg2"/>
                </a:solidFill>
              </a:rPr>
              <a:t>do grupamento</a:t>
            </a:r>
            <a:endParaRPr lang="pt-BR" sz="2000" b="1" i="0" dirty="0">
              <a:solidFill>
                <a:schemeClr val="bg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Restringindo Resultados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Vamos retomar a questão dos nossos funcionários e salários. Primeiramente, vamos listar todos os funcionários e seus respectivos salários.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Restringindo Resultados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42110"/>
            <a:ext cx="3528392" cy="459437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Vamos, em seguida, listar apenas os que recebem valores maiores que $ 2.500.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Restringindo Resultados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84784"/>
            <a:ext cx="6377980" cy="496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00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641084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Agora, vamos agrupá-los, ou seja, somar os salários maiores que $ 2.500.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Restringindo Resultados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34377"/>
            <a:ext cx="5281755" cy="48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96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641084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Agora, mantidas as demais condições, vamos “quebrar” por gerente: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Restringindo Resultados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769227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32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641084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Finalmente, vamos restringir a apresentação somente para gerentes que tem grupos de funcionários que recebem mais que $ 15.000.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Restringindo Resultados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6912768" cy="44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5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569325" cy="5761038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COUNT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Quando informamos o nome da coluna, queremos saber quantos registros possuem o campo conta com conteúdo </a:t>
            </a: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diferente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 de nulo.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1600" i="0" kern="0" dirty="0">
                <a:solidFill>
                  <a:schemeClr val="bg2"/>
                </a:solidFill>
              </a:rPr>
              <a:t>	</a:t>
            </a:r>
            <a:r>
              <a:rPr lang="pt-BR" sz="16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16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sz="16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nm_depto</a:t>
            </a:r>
            <a:r>
              <a:rPr lang="pt-BR" sz="16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6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loc_depto</a:t>
            </a:r>
            <a:r>
              <a:rPr lang="pt-BR" sz="16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1600" b="1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Funções de Pesquisa e Grupamento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2976"/>
            <a:ext cx="6230219" cy="225774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Seu objetivo é uma busca dentro de outra...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 	Tipos de </a:t>
            </a:r>
            <a:r>
              <a:rPr lang="pt-BR" sz="2000" i="0" kern="0" dirty="0" err="1">
                <a:solidFill>
                  <a:schemeClr val="bg2"/>
                </a:solidFill>
                <a:latin typeface="+mn-lt"/>
                <a:cs typeface="+mn-cs"/>
              </a:rPr>
              <a:t>Subquery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i="0" u="sng" kern="0" dirty="0">
                <a:solidFill>
                  <a:schemeClr val="bg2"/>
                </a:solidFill>
                <a:latin typeface="+mn-lt"/>
                <a:cs typeface="+mn-cs"/>
              </a:rPr>
              <a:t>De uma linha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: o retorno do SELECT interno será uma única linha.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i="0" u="sng" kern="0" dirty="0">
                <a:solidFill>
                  <a:schemeClr val="bg2"/>
                </a:solidFill>
                <a:latin typeface="+mn-lt"/>
                <a:cs typeface="+mn-cs"/>
              </a:rPr>
              <a:t>Múltiplas linhas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: o retorno do SELECT interno será mais de uma linha.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i="0" u="sng" kern="0" dirty="0">
                <a:solidFill>
                  <a:schemeClr val="bg2"/>
                </a:solidFill>
                <a:latin typeface="+mn-lt"/>
                <a:cs typeface="+mn-cs"/>
              </a:rPr>
              <a:t>Múltiplas colunas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: o retorno do SELECT interno conterá mais de uma linha e coluna.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323850" y="584993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 err="1">
                <a:solidFill>
                  <a:schemeClr val="bg2"/>
                </a:solidFill>
                <a:latin typeface="+mn-lt"/>
                <a:cs typeface="+mn-cs"/>
              </a:rPr>
              <a:t>SubQuery</a:t>
            </a: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 de uma LINHA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Vamos imaginar que desejamos saber todos os salários que são maiores que a média dos salários pagos.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Pensando de forma convencional faríamos: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a) Identificaríamos a média de salários pagos. Em nosso exemplo o valor seria $ 5372, aproximadamente.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b) Faríamos então uma query com essa restrição na cláusula </a:t>
            </a:r>
            <a:r>
              <a:rPr lang="pt-BR" sz="2000" i="0" kern="0" dirty="0" err="1">
                <a:solidFill>
                  <a:schemeClr val="bg2"/>
                </a:solidFill>
                <a:latin typeface="+mn-lt"/>
                <a:cs typeface="+mn-cs"/>
              </a:rPr>
              <a:t>where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.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Ou....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47" y="2924620"/>
            <a:ext cx="7470853" cy="341278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b="1" i="0" kern="0" dirty="0" err="1">
                <a:solidFill>
                  <a:schemeClr val="bg2"/>
                </a:solidFill>
                <a:latin typeface="+mn-lt"/>
                <a:cs typeface="+mn-cs"/>
              </a:rPr>
              <a:t>SubQuery</a:t>
            </a: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 de uma LINHA</a:t>
            </a:r>
          </a:p>
          <a:p>
            <a:pPr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Observações: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Colocar a </a:t>
            </a:r>
            <a:r>
              <a:rPr lang="pt-BR" sz="2000" i="0" dirty="0" err="1">
                <a:solidFill>
                  <a:schemeClr val="bg2"/>
                </a:solidFill>
                <a:latin typeface="+mn-lt"/>
              </a:rPr>
              <a:t>sub-query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 entre parênteses;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A </a:t>
            </a:r>
            <a:r>
              <a:rPr lang="pt-BR" sz="2000" i="0" dirty="0" err="1">
                <a:solidFill>
                  <a:schemeClr val="bg2"/>
                </a:solidFill>
                <a:latin typeface="+mn-lt"/>
              </a:rPr>
              <a:t>subquery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 deve estar a direita do operador;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ORDER BY não deve ser usada em </a:t>
            </a:r>
            <a:r>
              <a:rPr lang="pt-BR" sz="2000" i="0" dirty="0" err="1">
                <a:solidFill>
                  <a:schemeClr val="bg2"/>
                </a:solidFill>
                <a:latin typeface="+mn-lt"/>
              </a:rPr>
              <a:t>Subquery</a:t>
            </a:r>
            <a:r>
              <a:rPr lang="pt-BR" sz="2000" i="0" dirty="0">
                <a:solidFill>
                  <a:schemeClr val="bg2"/>
                </a:solidFill>
                <a:latin typeface="+mn-lt"/>
              </a:rPr>
              <a:t>, algo que sequer faz sentido.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i="0" dirty="0">
                <a:solidFill>
                  <a:schemeClr val="bg2"/>
                </a:solidFill>
                <a:latin typeface="+mn-lt"/>
              </a:rPr>
              <a:t>Operadores de linha apenas para buscas que retornam uma linha.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 err="1">
                <a:solidFill>
                  <a:schemeClr val="bg2"/>
                </a:solidFill>
                <a:latin typeface="+mn-lt"/>
                <a:cs typeface="+mn-cs"/>
              </a:rPr>
              <a:t>SubQuery</a:t>
            </a: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 de múltiplas LINHAS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4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O SELECT interno retorna mais de uma linha.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Não se pode utilizar operadores de análise de linha, como são “=“, “&gt;=“, “&lt;&gt;”, </a:t>
            </a:r>
            <a:r>
              <a:rPr lang="pt-BR" sz="2000" i="0" kern="0" dirty="0" err="1">
                <a:solidFill>
                  <a:schemeClr val="bg2"/>
                </a:solidFill>
                <a:latin typeface="+mn-lt"/>
                <a:cs typeface="+mn-cs"/>
              </a:rPr>
              <a:t>etc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, como se trata de grupos, utiliza-se ANY, ALL, IN.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 err="1">
                <a:solidFill>
                  <a:schemeClr val="bg2"/>
                </a:solidFill>
                <a:latin typeface="+mn-lt"/>
                <a:cs typeface="+mn-cs"/>
              </a:rPr>
              <a:t>SubQuery</a:t>
            </a: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 de múltiplas LINHAS</a:t>
            </a:r>
          </a:p>
          <a:p>
            <a:pPr marL="285750" indent="-285750">
              <a:lnSpc>
                <a:spcPct val="100000"/>
              </a:lnSpc>
              <a:defRPr/>
            </a:pPr>
            <a:r>
              <a:rPr lang="pt-BR" sz="24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Primeiramente vamos criar um orçamento para cada departamento, mediante as seguintes instruções: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2" y="2121425"/>
            <a:ext cx="5583162" cy="43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91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 err="1">
                <a:solidFill>
                  <a:schemeClr val="bg2"/>
                </a:solidFill>
                <a:latin typeface="+mn-lt"/>
                <a:cs typeface="+mn-cs"/>
              </a:rPr>
              <a:t>SubQuery</a:t>
            </a: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 de múltiplas LINHAS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4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IN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, permite analisar uma lista de valores.</a:t>
            </a:r>
          </a:p>
          <a:p>
            <a:pPr marL="285750" indent="-285750">
              <a:lnSpc>
                <a:spcPct val="10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Vamos listar somente pessoas locadas em departamento com orçamentos superiores a $ 700000.</a:t>
            </a:r>
          </a:p>
          <a:p>
            <a:pPr marL="285750" indent="-285750">
              <a:lnSpc>
                <a:spcPct val="10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Primeiramente, vamos ver que departamentos atendem essa restrição.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1400" b="1" i="0" kern="0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09" y="3140968"/>
            <a:ext cx="7056747" cy="309619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 err="1">
                <a:solidFill>
                  <a:schemeClr val="bg2"/>
                </a:solidFill>
                <a:latin typeface="+mn-lt"/>
                <a:cs typeface="+mn-cs"/>
              </a:rPr>
              <a:t>SubQuery</a:t>
            </a: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 de múltiplas LINHAS</a:t>
            </a:r>
          </a:p>
          <a:p>
            <a:pPr marL="285750" indent="-285750">
              <a:lnSpc>
                <a:spcPct val="100000"/>
              </a:lnSpc>
              <a:defRPr/>
            </a:pPr>
            <a:r>
              <a:rPr lang="pt-BR" sz="24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Vamos listar somente pessoas locadas em departamento com orçamentos superiores a $ 700000, usando a primeira query.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endParaRPr lang="pt-BR" sz="1400" b="1" i="0" kern="0" dirty="0">
              <a:solidFill>
                <a:schemeClr val="bg2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09" y="2060848"/>
            <a:ext cx="6738759" cy="42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81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7851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0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	ANY 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– Permite comparar operadores simples (=, &gt;, &lt; , !=) com um grupo de linhas. </a:t>
            </a:r>
          </a:p>
          <a:p>
            <a:pPr marL="285750" indent="-285750">
              <a:lnSpc>
                <a:spcPct val="10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0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	Vamos listar somente pessoas cujo salário anual exceda o orçamento mensal de algum departamento.</a:t>
            </a:r>
          </a:p>
          <a:p>
            <a:pPr marL="285750" indent="-285750">
              <a:lnSpc>
                <a:spcPct val="100000"/>
              </a:lnSpc>
              <a:defRPr/>
            </a:pPr>
            <a:endParaRPr lang="pt-BR" sz="2000" i="0" kern="0" dirty="0">
              <a:solidFill>
                <a:schemeClr val="bg2"/>
              </a:solidFill>
            </a:endParaRPr>
          </a:p>
          <a:p>
            <a:pPr marL="285750" indent="-285750">
              <a:lnSpc>
                <a:spcPct val="10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	Primeiramente, vamos ver a situação orçamentária dos departamentos:</a:t>
            </a: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64367"/>
            <a:ext cx="3508208" cy="3088821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7851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0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	ANY 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– Permite comparar operadores simples (=, &gt;, &lt; , !=) com um grupo de linhas. </a:t>
            </a:r>
          </a:p>
          <a:p>
            <a:pPr marL="285750" indent="-285750">
              <a:lnSpc>
                <a:spcPct val="10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0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	Vamos listar somente pessoas cujo salário anual exceda o orçamento mensal de algum departamento.</a:t>
            </a:r>
          </a:p>
          <a:p>
            <a:pPr marL="285750" indent="-285750">
              <a:lnSpc>
                <a:spcPct val="100000"/>
              </a:lnSpc>
              <a:defRPr/>
            </a:pPr>
            <a:endParaRPr lang="pt-BR" sz="2000" i="0" kern="0" dirty="0">
              <a:solidFill>
                <a:schemeClr val="bg2"/>
              </a:solidFill>
            </a:endParaRPr>
          </a:p>
          <a:p>
            <a:pPr marL="285750" indent="-285750">
              <a:lnSpc>
                <a:spcPct val="10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	Vamos ver também os salários anuais dos funcionários:</a:t>
            </a: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467702"/>
            <a:ext cx="3194907" cy="299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00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7851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0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ANY 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– Permite comparar operadores simples (=, &gt;, &lt; , !=) com um grupo de linhas. </a:t>
            </a:r>
          </a:p>
          <a:p>
            <a:pPr marL="285750" indent="-285750">
              <a:lnSpc>
                <a:spcPct val="10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0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	Vamos listar somente pessoas cujo salário anual exceda o orçamento mensal de algum departamento.</a:t>
            </a:r>
          </a:p>
          <a:p>
            <a:pPr marL="285750" indent="-285750">
              <a:lnSpc>
                <a:spcPct val="100000"/>
              </a:lnSpc>
              <a:defRPr/>
            </a:pPr>
            <a:endParaRPr lang="pt-BR" sz="2000" i="0" kern="0" dirty="0">
              <a:solidFill>
                <a:schemeClr val="bg2"/>
              </a:solidFill>
            </a:endParaRPr>
          </a:p>
          <a:p>
            <a:pPr marL="285750" indent="-285750">
              <a:lnSpc>
                <a:spcPct val="10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</a:rPr>
              <a:t>	Finalmente, chegamos a nossa solicitação:</a:t>
            </a: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29000"/>
            <a:ext cx="5328592" cy="301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24862" cy="2159769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COUNT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Exemplos: Quando informamos o nome da coluna associado a cláusula </a:t>
            </a:r>
            <a:r>
              <a:rPr lang="pt-BR" sz="2000" i="0" kern="0" dirty="0" err="1">
                <a:solidFill>
                  <a:schemeClr val="bg2"/>
                </a:solidFill>
                <a:latin typeface="+mn-lt"/>
                <a:cs typeface="+mn-cs"/>
              </a:rPr>
              <a:t>distinct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, queremos saber quantos registros possui a tabela  sem repetição, no caso temos 2 financeiros!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Funções de Pesquisa e Grupamento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77" y="2380332"/>
            <a:ext cx="4326773" cy="3738389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0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	</a:t>
            </a:r>
            <a:r>
              <a:rPr lang="pt-BR" sz="2000" b="1" i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ALL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– Este operador é utilizado em combinação com operadores simples (&gt;,&lt;) para que os valores retornados de todas as linhas do SELECT sejam comparados com o SELECT externo.</a:t>
            </a:r>
          </a:p>
          <a:p>
            <a:pPr marL="285750" indent="-285750">
              <a:lnSpc>
                <a:spcPct val="10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0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O CARLOCA tem suas áreas gerais codificadas (inclusive) a partir do departamento 40. É preciso determinar quais funcionários tem rendimento quinquenais (salários somados por cinco anos), maiores que os orçamentos anuais dos departamentos gerenciais (aqueles cujo código seja menor que 40).</a:t>
            </a:r>
          </a:p>
          <a:p>
            <a:pPr marL="285750" indent="-285750">
              <a:lnSpc>
                <a:spcPct val="10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0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Apenas para entendimento é interessante que sejam listados funcionários por departamento (para entender quem está onde), orçamentos departamentais anuais e, finalmente, atender a solicitação que é exibir os funcionários e os seus salários quinquenais que superem o orçamento anual de todos os departamentos gerenciais.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0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	</a:t>
            </a: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95972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8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96300" cy="56880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O SELECT interno </a:t>
            </a:r>
            <a:r>
              <a:rPr lang="pt-BR" sz="2000" i="0" kern="0" dirty="0">
                <a:solidFill>
                  <a:schemeClr val="bg2"/>
                </a:solidFill>
              </a:rPr>
              <a:t>conterá mais de uma linha e coluna.</a:t>
            </a: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A CARLOCA quer identificar quais de seus clientes especiais (códigos menores ou igual a dez) realizou locações especiais (geradora de bônus anual). A locação especial, que só pode ser feita pelos clientes especiais, permite que quando o número de dias de locação seja igual ao número de estrelas, o cliente se credencia ao sorteio do bônus especial.	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solidFill>
                  <a:schemeClr val="bg2"/>
                </a:solidFill>
                <a:latin typeface="+mn-lt"/>
              </a:rPr>
              <a:t>SubQuery</a:t>
            </a:r>
            <a:endParaRPr lang="pt-BR" sz="2400" b="1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56417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62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Line 3"/>
          <p:cNvSpPr>
            <a:spLocks noChangeShapeType="1"/>
          </p:cNvSpPr>
          <p:nvPr/>
        </p:nvSpPr>
        <p:spPr bwMode="auto">
          <a:xfrm>
            <a:off x="0" y="6092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548481"/>
            <a:ext cx="8424863" cy="576103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pt-BR" sz="1800" b="0" i="0" dirty="0"/>
              <a:t>Reduza o número de colunas envolvidas no GROUP BY, que geram grande demanda ao SGBDR.</a:t>
            </a:r>
          </a:p>
          <a:p>
            <a:pPr>
              <a:lnSpc>
                <a:spcPct val="150000"/>
              </a:lnSpc>
            </a:pPr>
            <a:r>
              <a:rPr lang="pt-BR" sz="1800" b="0" i="0" dirty="0"/>
              <a:t>Sempre que possível reduza o número de linhas que precisa agrupar, usando convenientemente a cláusula </a:t>
            </a:r>
            <a:r>
              <a:rPr lang="pt-BR" sz="1800" b="0" i="0" dirty="0" err="1"/>
              <a:t>Where</a:t>
            </a:r>
            <a:r>
              <a:rPr lang="pt-BR" sz="1800" b="0" i="0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1800" b="0" i="0" dirty="0"/>
              <a:t>A cláusula </a:t>
            </a:r>
            <a:r>
              <a:rPr lang="pt-BR" sz="1800" b="0" i="0" dirty="0" err="1"/>
              <a:t>Having</a:t>
            </a:r>
            <a:r>
              <a:rPr lang="pt-BR" sz="1800" b="0" i="0" dirty="0"/>
              <a:t> é bastante onerosa, portanto se uma </a:t>
            </a:r>
            <a:r>
              <a:rPr lang="pt-BR" sz="1800" b="0" i="0" dirty="0" err="1"/>
              <a:t>subquery</a:t>
            </a:r>
            <a:r>
              <a:rPr lang="pt-BR" sz="1800" b="0" i="0" dirty="0"/>
              <a:t> puder solucionar a questão, prefira essa alternativa.</a:t>
            </a:r>
          </a:p>
          <a:p>
            <a:pPr>
              <a:lnSpc>
                <a:spcPct val="150000"/>
              </a:lnSpc>
            </a:pPr>
            <a:r>
              <a:rPr lang="pt-BR" sz="1800" b="0" i="0" dirty="0" err="1"/>
              <a:t>Order</a:t>
            </a:r>
            <a:r>
              <a:rPr lang="pt-BR" sz="1800" b="0" i="0" dirty="0"/>
              <a:t> </a:t>
            </a:r>
            <a:r>
              <a:rPr lang="pt-BR" sz="1800" b="0" i="0" dirty="0" err="1"/>
              <a:t>By</a:t>
            </a:r>
            <a:r>
              <a:rPr lang="pt-BR" sz="1800" b="0" i="0" dirty="0"/>
              <a:t> e </a:t>
            </a:r>
            <a:r>
              <a:rPr lang="pt-BR" sz="1800" b="0" i="0" dirty="0" err="1"/>
              <a:t>Group</a:t>
            </a:r>
            <a:r>
              <a:rPr lang="pt-BR" sz="1800" b="0" i="0" dirty="0"/>
              <a:t> </a:t>
            </a:r>
            <a:r>
              <a:rPr lang="pt-BR" sz="1800" b="0" i="0" dirty="0" err="1"/>
              <a:t>By</a:t>
            </a:r>
            <a:r>
              <a:rPr lang="pt-BR" sz="1800" b="0" i="0" dirty="0"/>
              <a:t> trarão as colunas em ordem. Assim, ao utilizar a mesma ordem para ambos, a cláusula </a:t>
            </a:r>
            <a:r>
              <a:rPr lang="pt-BR" sz="1800" b="0" i="0" dirty="0" err="1"/>
              <a:t>Order</a:t>
            </a:r>
            <a:r>
              <a:rPr lang="pt-BR" sz="1800" b="0" i="0" dirty="0"/>
              <a:t> </a:t>
            </a:r>
            <a:r>
              <a:rPr lang="pt-BR" sz="1800" b="0" i="0" dirty="0" err="1"/>
              <a:t>By</a:t>
            </a:r>
            <a:r>
              <a:rPr lang="pt-BR" sz="1800" b="0" i="0" dirty="0"/>
              <a:t> fica desnecessária.</a:t>
            </a:r>
          </a:p>
          <a:p>
            <a:pPr>
              <a:lnSpc>
                <a:spcPct val="150000"/>
              </a:lnSpc>
            </a:pPr>
            <a:r>
              <a:rPr lang="pt-BR" sz="1800" b="0" i="0" dirty="0"/>
              <a:t>A cláusula </a:t>
            </a:r>
            <a:r>
              <a:rPr lang="pt-BR" sz="1800" b="0" i="0" dirty="0" err="1"/>
              <a:t>Distinct</a:t>
            </a:r>
            <a:r>
              <a:rPr lang="pt-BR" sz="1800" b="0" i="0" dirty="0"/>
              <a:t>  numa </a:t>
            </a:r>
            <a:r>
              <a:rPr lang="pt-BR" sz="1800" b="0" i="0" dirty="0" err="1"/>
              <a:t>subquery</a:t>
            </a:r>
            <a:r>
              <a:rPr lang="pt-BR" sz="1800" b="0" i="0" dirty="0"/>
              <a:t> é indicado na situação em que se deseja evitar a comparação com múltiplos valores idênticos.</a:t>
            </a:r>
          </a:p>
          <a:p>
            <a:pPr>
              <a:lnSpc>
                <a:spcPct val="150000"/>
              </a:lnSpc>
            </a:pPr>
            <a:r>
              <a:rPr lang="pt-BR" sz="1800" b="0" i="0" dirty="0"/>
              <a:t>A criação de </a:t>
            </a:r>
            <a:r>
              <a:rPr lang="pt-BR" sz="1800" b="0" i="0" dirty="0" err="1"/>
              <a:t>subquery</a:t>
            </a:r>
            <a:r>
              <a:rPr lang="pt-BR" sz="1800" b="0" i="0" dirty="0"/>
              <a:t> interna a outra deve ser evitada. Talvez uma união de </a:t>
            </a:r>
            <a:r>
              <a:rPr lang="pt-BR" sz="1800" b="0" i="0" dirty="0" err="1"/>
              <a:t>subquery</a:t>
            </a:r>
            <a:r>
              <a:rPr lang="pt-BR" sz="1800" b="0" i="0" dirty="0"/>
              <a:t> resolva a situação, tornando-a mais performática.</a:t>
            </a:r>
          </a:p>
          <a:p>
            <a:pPr>
              <a:buFont typeface="Wingdings" pitchFamily="2" charset="2"/>
              <a:buNone/>
            </a:pPr>
            <a:endParaRPr lang="pt-BR" sz="18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sz="1800" b="0" i="0" dirty="0"/>
              <a:t>		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pt-BR" sz="1800" b="0" i="0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Boas Práticas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32B43B2-6F2D-4751-A6E6-265F5611D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765175"/>
            <a:ext cx="8424862" cy="129567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COUNT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distinct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nm_depto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i="0" kern="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loc_depto</a:t>
            </a: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b="1" i="0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b="1" i="0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b="1" i="0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Funções de Pesquisa e Grupamento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05432"/>
            <a:ext cx="690070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5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280400" cy="5545138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SUM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</a:rPr>
              <a:t>Retorna o valor total (somatória) de uma determina coluna em um determinado grupo de linhas.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Primeiramente vamos listar os funcionário e em seguida apresentar a somatória de seus salários.</a:t>
            </a:r>
            <a:endParaRPr lang="pt-BR" b="1" i="0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Funções de Pesquisa e Grupamento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79" y="3464719"/>
            <a:ext cx="5144218" cy="25625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92150"/>
            <a:ext cx="8280400" cy="5545138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pt-BR" sz="2400" b="1" i="0" kern="0" dirty="0">
                <a:solidFill>
                  <a:schemeClr val="bg2"/>
                </a:solidFill>
                <a:latin typeface="+mn-lt"/>
                <a:cs typeface="+mn-cs"/>
              </a:rPr>
              <a:t>SUM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latin typeface="+mn-lt"/>
                <a:cs typeface="+mn-cs"/>
              </a:rPr>
              <a:t>	</a:t>
            </a:r>
            <a:r>
              <a:rPr lang="pt-BR" sz="2000" i="0" kern="0" dirty="0">
                <a:solidFill>
                  <a:schemeClr val="bg2"/>
                </a:solidFill>
              </a:rPr>
              <a:t>Retorna o valor total (somatória) de uma determina coluna em um determinado grupo de linhas.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Notar que não podemos manter na expressão o nome do funcionário. Não faz sentido e é reconhecido como erro, se tentado.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b="1" i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	</a:t>
            </a:r>
            <a:r>
              <a:rPr lang="pt-BR" sz="2000" i="0" kern="0" dirty="0" err="1">
                <a:solidFill>
                  <a:schemeClr val="bg2"/>
                </a:solidFill>
                <a:latin typeface="+mn-lt"/>
                <a:cs typeface="+mn-cs"/>
              </a:rPr>
              <a:t>Select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 sum(</a:t>
            </a:r>
            <a:r>
              <a:rPr lang="pt-BR" sz="2000" i="0" kern="0" dirty="0" err="1">
                <a:solidFill>
                  <a:schemeClr val="bg2"/>
                </a:solidFill>
                <a:latin typeface="+mn-lt"/>
                <a:cs typeface="+mn-cs"/>
              </a:rPr>
              <a:t>vl_salario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) </a:t>
            </a:r>
            <a:r>
              <a:rPr lang="pt-BR" sz="2000" i="0" kern="0" dirty="0" err="1">
                <a:solidFill>
                  <a:schemeClr val="bg2"/>
                </a:solidFill>
                <a:latin typeface="+mn-lt"/>
                <a:cs typeface="+mn-cs"/>
              </a:rPr>
              <a:t>from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pt-BR" sz="2000" i="0" kern="0" dirty="0" err="1">
                <a:solidFill>
                  <a:schemeClr val="bg2"/>
                </a:solidFill>
                <a:latin typeface="+mn-lt"/>
                <a:cs typeface="+mn-cs"/>
              </a:rPr>
              <a:t>loc_funcionario</a:t>
            </a: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;</a:t>
            </a:r>
            <a:endParaRPr lang="pt-BR" b="1" i="0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85750" indent="-285750">
              <a:lnSpc>
                <a:spcPct val="150000"/>
              </a:lnSpc>
              <a:defRPr/>
            </a:pPr>
            <a:r>
              <a:rPr lang="pt-BR" sz="2000" i="0" kern="0" dirty="0">
                <a:solidFill>
                  <a:schemeClr val="bg2"/>
                </a:solidFill>
                <a:latin typeface="+mn-lt"/>
                <a:cs typeface="+mn-cs"/>
              </a:rPr>
              <a:t>		</a:t>
            </a: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285750" indent="-285750">
              <a:lnSpc>
                <a:spcPct val="150000"/>
              </a:lnSpc>
              <a:defRPr/>
            </a:pPr>
            <a:endParaRPr lang="pt-BR" sz="2000" i="0" kern="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32793"/>
            <a:ext cx="55801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2"/>
                </a:solidFill>
                <a:latin typeface="+mn-lt"/>
              </a:rPr>
              <a:t>Funções de Pesquisa e Grupamento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933056"/>
            <a:ext cx="54864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45059"/>
      </p:ext>
    </p:extLst>
  </p:cSld>
  <p:clrMapOvr>
    <a:masterClrMapping/>
  </p:clrMapOvr>
</p:sld>
</file>

<file path=ppt/theme/theme1.xml><?xml version="1.0" encoding="utf-8"?>
<a:theme xmlns:a="http://schemas.openxmlformats.org/drawingml/2006/main" name="Aula01_BancoDados">
  <a:themeElements>
    <a:clrScheme name="Aula01_BancoDado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la01_BancoDad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just" defTabSz="914400" rtl="0" eaLnBrk="1" fontAlgn="base" latinLnBrk="0" hangingPunct="1">
          <a:lnSpc>
            <a:spcPct val="80000"/>
          </a:lnSpc>
          <a:spcBef>
            <a:spcPct val="30000"/>
          </a:spcBef>
          <a:spcAft>
            <a:spcPct val="0"/>
          </a:spcAft>
          <a:buClr>
            <a:schemeClr val="bg2"/>
          </a:buClr>
          <a:buSzTx/>
          <a:buFont typeface="Wingdings" pitchFamily="2" charset="2"/>
          <a:buNone/>
          <a:tabLst/>
          <a:defRPr kumimoji="0" lang="pt-BR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quare721 B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just" defTabSz="914400" rtl="0" eaLnBrk="1" fontAlgn="base" latinLnBrk="0" hangingPunct="1">
          <a:lnSpc>
            <a:spcPct val="80000"/>
          </a:lnSpc>
          <a:spcBef>
            <a:spcPct val="30000"/>
          </a:spcBef>
          <a:spcAft>
            <a:spcPct val="0"/>
          </a:spcAft>
          <a:buClr>
            <a:schemeClr val="bg2"/>
          </a:buClr>
          <a:buSzTx/>
          <a:buFont typeface="Wingdings" pitchFamily="2" charset="2"/>
          <a:buNone/>
          <a:tabLst/>
          <a:defRPr kumimoji="0" lang="pt-BR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quare721 BT" pitchFamily="34" charset="0"/>
            <a:cs typeface="Arial" charset="0"/>
          </a:defRPr>
        </a:defPPr>
      </a:lstStyle>
    </a:lnDef>
  </a:objectDefaults>
  <a:extraClrSchemeLst>
    <a:extraClrScheme>
      <a:clrScheme name="Aula01_BancoDad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la01_BancoDado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la01_BancoDado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la01_BancoDado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la01_BancoDado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la01_BancoDado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la01_BancoDado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la01_BancoDado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la01_BancoDado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la01_BancoDado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la01_BancoDado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la01_BancoDado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Arial"/>
      </a:majorFont>
      <a:minorFont>
        <a:latin typeface="Square721 BT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just" defTabSz="914400" rtl="0" eaLnBrk="1" fontAlgn="base" latinLnBrk="0" hangingPunct="1">
          <a:lnSpc>
            <a:spcPct val="80000"/>
          </a:lnSpc>
          <a:spcBef>
            <a:spcPct val="30000"/>
          </a:spcBef>
          <a:spcAft>
            <a:spcPct val="0"/>
          </a:spcAft>
          <a:buClr>
            <a:schemeClr val="bg2"/>
          </a:buClr>
          <a:buSzTx/>
          <a:buFont typeface="Wingdings" pitchFamily="2" charset="2"/>
          <a:buNone/>
          <a:tabLst/>
          <a:defRPr kumimoji="0" lang="pt-BR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quare721 BT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just" defTabSz="914400" rtl="0" eaLnBrk="1" fontAlgn="base" latinLnBrk="0" hangingPunct="1">
          <a:lnSpc>
            <a:spcPct val="80000"/>
          </a:lnSpc>
          <a:spcBef>
            <a:spcPct val="30000"/>
          </a:spcBef>
          <a:spcAft>
            <a:spcPct val="0"/>
          </a:spcAft>
          <a:buClr>
            <a:schemeClr val="bg2"/>
          </a:buClr>
          <a:buSzTx/>
          <a:buFont typeface="Wingdings" pitchFamily="2" charset="2"/>
          <a:buNone/>
          <a:tabLst/>
          <a:defRPr kumimoji="0" lang="pt-BR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quare721 BT" pitchFamily="34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Aula01_BancoDados</Template>
  <TotalTime>4182</TotalTime>
  <Words>1141</Words>
  <Application>Microsoft Office PowerPoint</Application>
  <PresentationFormat>Apresentação na tela (4:3)</PresentationFormat>
  <Paragraphs>404</Paragraphs>
  <Slides>65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Courier New</vt:lpstr>
      <vt:lpstr>Gotham-Bold</vt:lpstr>
      <vt:lpstr>Square721 BT</vt:lpstr>
      <vt:lpstr>Wingdings</vt:lpstr>
      <vt:lpstr>Aula01_BancoDados</vt:lpstr>
      <vt:lpstr>Default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Jorge Surian</dc:creator>
  <cp:lastModifiedBy>Jorge Luiz Surian</cp:lastModifiedBy>
  <cp:revision>979</cp:revision>
  <dcterms:created xsi:type="dcterms:W3CDTF">2006-01-29T18:55:08Z</dcterms:created>
  <dcterms:modified xsi:type="dcterms:W3CDTF">2019-04-28T22:19:03Z</dcterms:modified>
</cp:coreProperties>
</file>