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29"/>
  </p:notesMasterIdLst>
  <p:handoutMasterIdLst>
    <p:handoutMasterId r:id="rId30"/>
  </p:handoutMasterIdLst>
  <p:sldIdLst>
    <p:sldId id="363" r:id="rId3"/>
    <p:sldId id="405" r:id="rId4"/>
    <p:sldId id="365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404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010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39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F7C5C132-B805-43A9-9F3B-5978D2F842B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78888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29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876800"/>
            <a:ext cx="5143500" cy="4049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82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23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014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124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852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94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590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4785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702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29938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12542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69378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7996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9127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10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1925"/>
            <a:ext cx="2074862" cy="64357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1925"/>
            <a:ext cx="6075363" cy="64357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152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401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09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1997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4093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2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728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8902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0A335D-AF82-4AAF-9893-7636F7CEF9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9A507E0C-F274-4F9D-BD9A-A632D3C6055F}" type="slidenum">
              <a:rPr lang="en-US" altLang="pt-BR" sz="1200" i="0">
                <a:solidFill>
                  <a:schemeClr val="tx1"/>
                </a:solidFill>
                <a:latin typeface="Calibri" panose="020F0502020204030204" pitchFamily="34" charset="0"/>
              </a:rPr>
              <a:pPr algn="ctr"/>
              <a:t>‹nº›</a:t>
            </a:fld>
            <a:endParaRPr lang="en-US" altLang="pt-BR" sz="1200" i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4732D-D064-4C1C-B77B-7EB6398FA1B5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FF16A-9580-408F-9672-D6CAC9271F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sz="2000">
          <a:solidFill>
            <a:srgbClr val="000000"/>
          </a:solidFill>
          <a:latin typeface="+mn-lt"/>
          <a:ea typeface="ＭＳ Ｐゴシック" pitchFamily="-108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pitchFamily="-108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3200" i="0" dirty="0" err="1">
                <a:solidFill>
                  <a:schemeClr val="tx1"/>
                </a:solidFill>
              </a:rPr>
              <a:t>View</a:t>
            </a:r>
            <a:endParaRPr lang="pt-BR" altLang="pt-BR" sz="320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 Complexa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Exibe dados a partir de várias tabelas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Contém função ou grupo de dados em seu contexto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Nem sempre permite executar DML sobre as tabelas envolvidas na view</a:t>
            </a:r>
            <a:endParaRPr lang="en-US" altLang="pt-BR" sz="2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Sintaxe View</a:t>
            </a:r>
          </a:p>
        </p:txBody>
      </p:sp>
      <p:pic>
        <p:nvPicPr>
          <p:cNvPr id="13315" name="Picture 3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92150"/>
            <a:ext cx="4535488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44900"/>
            <a:ext cx="6624637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Exemplo View</a:t>
            </a:r>
          </a:p>
        </p:txBody>
      </p:sp>
      <p:pic>
        <p:nvPicPr>
          <p:cNvPr id="14339" name="Picture 4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6796087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i="0" dirty="0">
                <a:latin typeface="Calibri" panose="020F0502020204030204" pitchFamily="34" charset="0"/>
              </a:rPr>
              <a:t>Crie uma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r>
              <a:rPr lang="pt-BR" altLang="pt-BR" i="0" dirty="0">
                <a:latin typeface="Calibri" panose="020F0502020204030204" pitchFamily="34" charset="0"/>
              </a:rPr>
              <a:t> que não exiba os salários dos funcionários, além de selecionar apenas cargos de gestores (Presidente, Diretor e Gerente).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altLang="pt-BR" sz="2000" i="0" dirty="0">
              <a:latin typeface="Calibri" panose="020F0502020204030204" pitchFamily="34" charset="0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CREATE OR REPLACE VIEW V_EMPREGADO AS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SELECT CD_FUNC, NM_FUNC, NM_CARGO, CD_DEPTO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FROM LOC_FUNCIONARIO WHERE NM_CARGO NOT LIKE '%Presidente%'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AND NM_CARGO NOT LIKE '%Diretor%' AND NM_CARGO NOT LIKE '%Gerente%';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altLang="pt-BR" sz="1200" i="0" dirty="0">
              <a:solidFill>
                <a:srgbClr val="2E0DF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i="0" dirty="0">
                <a:latin typeface="Calibri" panose="020F0502020204030204" pitchFamily="34" charset="0"/>
              </a:rPr>
              <a:t>Recuperando dados da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endParaRPr lang="pt-BR" altLang="pt-BR" i="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i="0" dirty="0">
                <a:latin typeface="Calibri" panose="020F0502020204030204" pitchFamily="34" charset="0"/>
              </a:rPr>
              <a:t>		</a:t>
            </a:r>
            <a:r>
              <a:rPr lang="pt-BR" altLang="pt-BR" i="0" dirty="0" err="1">
                <a:latin typeface="Calibri" panose="020F0502020204030204" pitchFamily="34" charset="0"/>
              </a:rPr>
              <a:t>select</a:t>
            </a:r>
            <a:r>
              <a:rPr lang="pt-BR" altLang="pt-BR" i="0" dirty="0">
                <a:latin typeface="Calibri" panose="020F0502020204030204" pitchFamily="34" charset="0"/>
              </a:rPr>
              <a:t> * </a:t>
            </a:r>
            <a:r>
              <a:rPr lang="pt-BR" altLang="pt-BR" i="0" dirty="0" err="1">
                <a:latin typeface="Calibri" panose="020F0502020204030204" pitchFamily="34" charset="0"/>
              </a:rPr>
              <a:t>from</a:t>
            </a:r>
            <a:r>
              <a:rPr lang="pt-BR" altLang="pt-BR" i="0" dirty="0">
                <a:latin typeface="Calibri" panose="020F0502020204030204" pitchFamily="34" charset="0"/>
              </a:rPr>
              <a:t> </a:t>
            </a:r>
            <a:r>
              <a:rPr lang="pt-BR" altLang="pt-BR" i="0" dirty="0" err="1">
                <a:latin typeface="Calibri" panose="020F0502020204030204" pitchFamily="34" charset="0"/>
              </a:rPr>
              <a:t>v_empregado</a:t>
            </a:r>
            <a:r>
              <a:rPr lang="pt-BR" altLang="pt-BR" i="0" dirty="0">
                <a:latin typeface="Calibri" panose="020F0502020204030204" pitchFamily="34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altLang="pt-BR" i="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altLang="pt-BR" i="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i="0" dirty="0">
                <a:latin typeface="Calibri" panose="020F0502020204030204" pitchFamily="34" charset="0"/>
              </a:rPr>
              <a:t>Consultando 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r>
              <a:rPr lang="pt-BR" altLang="pt-BR" i="0" dirty="0">
                <a:latin typeface="Calibri" panose="020F0502020204030204" pitchFamily="34" charset="0"/>
              </a:rPr>
              <a:t> no dicionário de dados  (visão </a:t>
            </a:r>
            <a:r>
              <a:rPr lang="pt-BR" altLang="pt-BR" i="0" dirty="0" err="1">
                <a:latin typeface="Calibri" panose="020F0502020204030204" pitchFamily="34" charset="0"/>
              </a:rPr>
              <a:t>user_views</a:t>
            </a:r>
            <a:r>
              <a:rPr lang="pt-BR" altLang="pt-BR" i="0" dirty="0">
                <a:latin typeface="Calibri" panose="020F0502020204030204" pitchFamily="34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pt-BR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altLang="pt-BR" i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pt-BR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user_views</a:t>
            </a:r>
            <a:r>
              <a:rPr lang="en-US" altLang="pt-BR" i="0" dirty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981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i="0" dirty="0">
                <a:latin typeface="Calibri" panose="020F0502020204030204" pitchFamily="34" charset="0"/>
              </a:rPr>
              <a:t>Retome 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r>
              <a:rPr lang="pt-BR" altLang="pt-BR" i="0" dirty="0">
                <a:latin typeface="Calibri" panose="020F0502020204030204" pitchFamily="34" charset="0"/>
              </a:rPr>
              <a:t>, mas agora  também mostre o nome do departamento no qual o gestor trabalha, porém use 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r>
              <a:rPr lang="pt-BR" altLang="pt-BR" i="0" dirty="0">
                <a:latin typeface="Calibri" panose="020F0502020204030204" pitchFamily="34" charset="0"/>
              </a:rPr>
              <a:t> anterior e, a partir dela, crie uma nova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r>
              <a:rPr lang="pt-BR" altLang="pt-BR" i="0" dirty="0">
                <a:latin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-- Criando somente a query, para ver se “funciona”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select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CD_FUNC, NM_FUNC, NM_CARGO,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v.CD_DEPTO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,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nm_depto</a:t>
            </a:r>
            <a:endParaRPr lang="pt-BR" altLang="pt-BR" sz="1200" i="0" dirty="0">
              <a:solidFill>
                <a:srgbClr val="2E0DF1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from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v_empregado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v,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loc_depto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d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where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v.cd_depto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d.cd_depto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altLang="pt-BR" sz="1200" i="0" dirty="0">
              <a:solidFill>
                <a:srgbClr val="2E0DF1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-- Agora criando a Visão 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CREATE OR REPLACE VIEW V_EMPREGADO_2 AS 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select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CD_FUNC, NM_FUNC, NM_CARGO,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v.CD_DEPTO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,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nm_depto</a:t>
            </a:r>
            <a:endParaRPr lang="pt-BR" altLang="pt-BR" sz="1200" i="0" dirty="0">
              <a:solidFill>
                <a:srgbClr val="2E0DF1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from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v_empregado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v,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loc_depto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d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where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v.cd_depto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1200" i="0" dirty="0" err="1">
                <a:solidFill>
                  <a:srgbClr val="2E0DF1"/>
                </a:solidFill>
                <a:latin typeface="Courier New" panose="02070309020205020404" pitchFamily="49" charset="0"/>
              </a:rPr>
              <a:t>d.cd_depto</a:t>
            </a: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; 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sz="1200" i="0" dirty="0">
                <a:solidFill>
                  <a:srgbClr val="2E0DF1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i="0">
                <a:latin typeface="Calibri" panose="020F0502020204030204" pitchFamily="34" charset="0"/>
              </a:rPr>
              <a:t>Recuperando </a:t>
            </a:r>
            <a:r>
              <a:rPr lang="pt-BR" altLang="pt-BR" i="0" dirty="0">
                <a:latin typeface="Calibri" panose="020F0502020204030204" pitchFamily="34" charset="0"/>
              </a:rPr>
              <a:t>dados da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endParaRPr lang="pt-BR" altLang="pt-BR" i="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altLang="pt-BR" i="0" dirty="0">
                <a:latin typeface="Calibri" panose="020F0502020204030204" pitchFamily="34" charset="0"/>
              </a:rPr>
              <a:t>		</a:t>
            </a:r>
            <a:r>
              <a:rPr lang="pt-BR" altLang="pt-BR" i="0" dirty="0" err="1">
                <a:latin typeface="Calibri" panose="020F0502020204030204" pitchFamily="34" charset="0"/>
              </a:rPr>
              <a:t>select</a:t>
            </a:r>
            <a:r>
              <a:rPr lang="pt-BR" altLang="pt-BR" i="0" dirty="0">
                <a:latin typeface="Calibri" panose="020F0502020204030204" pitchFamily="34" charset="0"/>
              </a:rPr>
              <a:t> * </a:t>
            </a:r>
            <a:r>
              <a:rPr lang="pt-BR" altLang="pt-BR" i="0" dirty="0" err="1">
                <a:latin typeface="Calibri" panose="020F0502020204030204" pitchFamily="34" charset="0"/>
              </a:rPr>
              <a:t>from</a:t>
            </a:r>
            <a:r>
              <a:rPr lang="pt-BR" altLang="pt-BR" i="0" dirty="0">
                <a:latin typeface="Calibri" panose="020F0502020204030204" pitchFamily="34" charset="0"/>
              </a:rPr>
              <a:t> v_empregado_2;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altLang="pt-BR" i="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altLang="pt-BR" i="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i="0" dirty="0">
                <a:latin typeface="Calibri" panose="020F0502020204030204" pitchFamily="34" charset="0"/>
              </a:rPr>
              <a:t>Consultando a </a:t>
            </a:r>
            <a:r>
              <a:rPr lang="pt-BR" altLang="pt-BR" i="0" dirty="0" err="1">
                <a:latin typeface="Calibri" panose="020F0502020204030204" pitchFamily="34" charset="0"/>
              </a:rPr>
              <a:t>view</a:t>
            </a:r>
            <a:r>
              <a:rPr lang="pt-BR" altLang="pt-BR" i="0" dirty="0">
                <a:latin typeface="Calibri" panose="020F0502020204030204" pitchFamily="34" charset="0"/>
              </a:rPr>
              <a:t> no dicionário de dados  (visão </a:t>
            </a:r>
            <a:r>
              <a:rPr lang="pt-BR" altLang="pt-BR" i="0" dirty="0" err="1">
                <a:latin typeface="Calibri" panose="020F0502020204030204" pitchFamily="34" charset="0"/>
              </a:rPr>
              <a:t>user_views</a:t>
            </a:r>
            <a:r>
              <a:rPr lang="pt-BR" altLang="pt-BR" i="0" dirty="0">
                <a:latin typeface="Calibri" panose="020F0502020204030204" pitchFamily="34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pt-BR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altLang="pt-BR" i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pt-BR" i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user_views</a:t>
            </a:r>
            <a:r>
              <a:rPr lang="en-US" altLang="pt-BR" i="0" dirty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8469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Regras importantes View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A subconsulta que define uma view pode conter sintaxe SELECT complexa, composta por junções, funções de grupo  e subconsultas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Não é recomendável utilizar a cláusula ORDER BY dentro de uma view.  Essa cláusula deve ser especificada quando se recuperar dados pela view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Pode-se usar a cláusula OR REPLACE da view sem precisar eliminá-la sem perder os privilégios anteriormente concedidos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pt-BR" sz="2000" b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 com apelido de coluna</a:t>
            </a:r>
          </a:p>
        </p:txBody>
      </p:sp>
      <p:pic>
        <p:nvPicPr>
          <p:cNvPr id="17411" name="Picture 3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6938962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Apelidos em colunas em uma View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Pode-se controlar nome de coluna complexas ou que não seja identificada pelo usuário final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Coluna de cálculos, pertencentes a funções de grupo podem conter um nome significativo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Garante segurança e facilidade no acesso às informações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pt-BR" i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pic>
        <p:nvPicPr>
          <p:cNvPr id="19459" name="Picture 3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6024563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Consultando uma View</a:t>
            </a:r>
          </a:p>
        </p:txBody>
      </p:sp>
      <p:pic>
        <p:nvPicPr>
          <p:cNvPr id="20483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06538"/>
            <a:ext cx="6759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400" b="0" i="0" dirty="0">
                <a:latin typeface="Calibri" panose="020F0502020204030204" pitchFamily="34" charset="0"/>
              </a:rPr>
              <a:t>O que é uma </a:t>
            </a:r>
            <a:r>
              <a:rPr lang="pt-BR" altLang="pt-BR" sz="2400" b="0" i="0" dirty="0" err="1">
                <a:latin typeface="Calibri" panose="020F0502020204030204" pitchFamily="34" charset="0"/>
              </a:rPr>
              <a:t>view</a:t>
            </a:r>
            <a:endParaRPr lang="pt-BR" altLang="pt-BR" sz="2400" b="0" i="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400" b="0" i="0" dirty="0">
                <a:latin typeface="Calibri" panose="020F0502020204030204" pitchFamily="34" charset="0"/>
              </a:rPr>
              <a:t>Onde usar?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400" b="0" i="0" dirty="0">
                <a:latin typeface="Calibri" panose="020F0502020204030204" pitchFamily="34" charset="0"/>
              </a:rPr>
              <a:t>Prática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pt-BR" sz="2400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5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Passos na execuçã de uma View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O Oracle Server recupera a definição da view na visão USER_VIEWS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Verifica os privilégios de acesso para as tabelas-base da view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Converte a consulta da view em uma operação equivalente nas tabelas-base subjacentes. Os dados são recuperados a partir das tabelas-base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b="0" i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pt-BR" i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 Complexa</a:t>
            </a:r>
          </a:p>
        </p:txBody>
      </p:sp>
      <p:pic>
        <p:nvPicPr>
          <p:cNvPr id="22531" name="Picture 3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66675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Regras Importantes View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2875"/>
            <a:ext cx="55245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63086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Negando operações DML em View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1650"/>
            <a:ext cx="504507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pic>
        <p:nvPicPr>
          <p:cNvPr id="26627" name="Picture 3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6929438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E3CE15F-F6F9-49A9-A206-CF49F807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4313"/>
            <a:ext cx="54959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5288" y="908050"/>
            <a:ext cx="82296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É uma tabela lógica baseada em uma outra tabela ou uma outra view.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pt-BR" sz="2000" b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4608513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Uma view não contém não contém dados próprios mas é como uma janela através da qual os dados das tabelas podem ser vistos ou alterados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As tabelas nas quais uma view é baseada são chamadas tabelas-base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Uma view é armazenada como uma instrução SELECT no dicionário de dados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pt-BR" i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</a:t>
            </a:r>
          </a:p>
        </p:txBody>
      </p:sp>
      <p:pic>
        <p:nvPicPr>
          <p:cNvPr id="8195" name="Picture 3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715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Vantagens da View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Restringem o acesso a dados porque uma view pode exibir colunas seletivas a partir de uma ou mais tabelas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Permitem exibir que usuários façam consultas simples para recuperar resultados de consultas complexas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Pode ser usada para recuperar dados de várias tabelas em uma única instrução SQL</a:t>
            </a:r>
            <a:endParaRPr lang="en-US" altLang="pt-BR" sz="2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Tipos de Views</a:t>
            </a:r>
          </a:p>
        </p:txBody>
      </p:sp>
      <p:pic>
        <p:nvPicPr>
          <p:cNvPr id="10243" name="Picture 3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6400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View Simples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288" y="1268413"/>
            <a:ext cx="8229600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Exibe dados a partir de somente uma tabela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Não contém função de grupo e/ou grupos de dados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pt-BR" altLang="pt-BR" sz="2000" b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BR" altLang="pt-BR" sz="2000" b="0">
                <a:latin typeface="Calibri" panose="020F0502020204030204" pitchFamily="34" charset="0"/>
              </a:rPr>
              <a:t> Em algumas situações permite executar-se DML sobre ela</a:t>
            </a:r>
            <a:endParaRPr lang="en-US" altLang="pt-BR" sz="2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</TotalTime>
  <Words>636</Words>
  <Application>Microsoft Office PowerPoint</Application>
  <PresentationFormat>Papel Carta (216 x 279 mm)</PresentationFormat>
  <Paragraphs>100</Paragraphs>
  <Slides>26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Agenda</vt:lpstr>
      <vt:lpstr>View</vt:lpstr>
      <vt:lpstr>View</vt:lpstr>
      <vt:lpstr>View</vt:lpstr>
      <vt:lpstr>View</vt:lpstr>
      <vt:lpstr>Vantagens da View</vt:lpstr>
      <vt:lpstr>Tipos de Views</vt:lpstr>
      <vt:lpstr>View Simples</vt:lpstr>
      <vt:lpstr>View Complexa</vt:lpstr>
      <vt:lpstr>Sintaxe View</vt:lpstr>
      <vt:lpstr>Exemplo View</vt:lpstr>
      <vt:lpstr>View</vt:lpstr>
      <vt:lpstr>View</vt:lpstr>
      <vt:lpstr>Regras importantes View</vt:lpstr>
      <vt:lpstr>View com apelido de coluna</vt:lpstr>
      <vt:lpstr>Apelidos em colunas em uma View</vt:lpstr>
      <vt:lpstr>View</vt:lpstr>
      <vt:lpstr>Consultando uma View</vt:lpstr>
      <vt:lpstr>Passos na execuçã de uma View</vt:lpstr>
      <vt:lpstr>View Complexa</vt:lpstr>
      <vt:lpstr>Regras Importantes View</vt:lpstr>
      <vt:lpstr>View</vt:lpstr>
      <vt:lpstr>Negando operações DML em View</vt:lpstr>
      <vt:lpstr>View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Professor IBTA</dc:creator>
  <cp:lastModifiedBy>Jorge Luiz Surian</cp:lastModifiedBy>
  <cp:revision>377</cp:revision>
  <dcterms:created xsi:type="dcterms:W3CDTF">2008-12-22T12:31:30Z</dcterms:created>
  <dcterms:modified xsi:type="dcterms:W3CDTF">2019-04-28T22:20:45Z</dcterms:modified>
</cp:coreProperties>
</file>