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  <p:sldMasterId id="2147484180" r:id="rId2"/>
    <p:sldMasterId id="2147484744" r:id="rId3"/>
    <p:sldMasterId id="2147484182" r:id="rId4"/>
    <p:sldMasterId id="2147484748" r:id="rId5"/>
  </p:sldMasterIdLst>
  <p:notesMasterIdLst>
    <p:notesMasterId r:id="rId17"/>
  </p:notesMasterIdLst>
  <p:handoutMasterIdLst>
    <p:handoutMasterId r:id="rId18"/>
  </p:handoutMasterIdLst>
  <p:sldIdLst>
    <p:sldId id="791" r:id="rId6"/>
    <p:sldId id="792" r:id="rId7"/>
    <p:sldId id="684" r:id="rId8"/>
    <p:sldId id="833" r:id="rId9"/>
    <p:sldId id="824" r:id="rId10"/>
    <p:sldId id="825" r:id="rId11"/>
    <p:sldId id="826" r:id="rId12"/>
    <p:sldId id="827" r:id="rId13"/>
    <p:sldId id="836" r:id="rId14"/>
    <p:sldId id="813" r:id="rId15"/>
    <p:sldId id="832" r:id="rId16"/>
  </p:sldIdLst>
  <p:sldSz cx="9144000" cy="6858000" type="letter"/>
  <p:notesSz cx="7315200" cy="96012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54">
          <p15:clr>
            <a:srgbClr val="A4A3A4"/>
          </p15:clr>
        </p15:guide>
        <p15:guide id="2" pos="307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99FF"/>
    <a:srgbClr val="FF9966"/>
    <a:srgbClr val="CC6600"/>
    <a:srgbClr val="FFFF66"/>
    <a:srgbClr val="FFCCFF"/>
    <a:srgbClr val="FF5050"/>
    <a:srgbClr val="FF00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9281" autoAdjust="0"/>
  </p:normalViewPr>
  <p:slideViewPr>
    <p:cSldViewPr>
      <p:cViewPr varScale="1">
        <p:scale>
          <a:sx n="84" d="100"/>
          <a:sy n="84" d="100"/>
        </p:scale>
        <p:origin x="774" y="9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2376" y="-78"/>
      </p:cViewPr>
      <p:guideLst>
        <p:guide orient="horz" pos="2454"/>
        <p:guide pos="307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46" descr="top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220663"/>
            <a:ext cx="68373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Group 147"/>
          <p:cNvGraphicFramePr>
            <a:graphicFrameLocks noGrp="1"/>
          </p:cNvGraphicFramePr>
          <p:nvPr/>
        </p:nvGraphicFramePr>
        <p:xfrm>
          <a:off x="247650" y="8650288"/>
          <a:ext cx="6615113" cy="406400"/>
        </p:xfrm>
        <a:graphic>
          <a:graphicData uri="http://schemas.openxmlformats.org/drawingml/2006/table">
            <a:tbl>
              <a:tblPr/>
              <a:tblGrid>
                <a:gridCol w="5670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MBA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em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Business Intelligence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/>
                        </a:rPr>
                        <a:t>egina Claudia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/>
                        </a:rPr>
                        <a:t>Cantele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/>
                      </a:endParaRPr>
                    </a:p>
                  </a:txBody>
                  <a:tcPr marT="45769" marB="45769"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69" marB="45769"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3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95713" y="875347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pt-BR" altLang="pt-BR"/>
              <a:t>Página - </a:t>
            </a:r>
            <a:fld id="{0160AE61-5DC4-4B3E-AC5D-5B877C97F56C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48112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20D8C04-5483-479A-9324-D6E33C3C7D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5126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2063" y="723900"/>
            <a:ext cx="4792662" cy="359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478213" y="8888413"/>
            <a:ext cx="673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2A9B2DD7-905B-4F87-92F4-695F2CB53E69}" type="slidenum">
              <a:rPr lang="pt-BR" altLang="pt-BR" b="0" smtClean="0">
                <a:latin typeface="Book Antiqua" panose="02040602050305030304" pitchFamily="18" charset="0"/>
              </a:rPr>
              <a:pPr>
                <a:defRPr/>
              </a:pPr>
              <a:t>‹nº›</a:t>
            </a:fld>
            <a:endParaRPr lang="pt-BR" altLang="pt-BR" b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405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F22CE7C2-59EF-4D6A-A7CB-AC2EE39D8C89}" type="slidenum">
              <a:rPr lang="pt-BR" altLang="pt-BR" sz="1000" b="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3</a:t>
            </a:fld>
            <a:endParaRPr lang="pt-BR" altLang="pt-BR" sz="10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5488"/>
            <a:ext cx="4783138" cy="3587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2958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B9DDEB0B-508F-498D-8E6C-46352D5056C5}" type="slidenum">
              <a:rPr lang="pt-BR" altLang="pt-BR" sz="1000" b="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5</a:t>
            </a:fld>
            <a:endParaRPr lang="pt-BR" altLang="pt-BR" sz="10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5488"/>
            <a:ext cx="4783138" cy="358775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2569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BE8DCEF7-9396-42A7-A192-2926FD00F630}" type="slidenum">
              <a:rPr lang="pt-BR" altLang="pt-BR" sz="1000" b="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6</a:t>
            </a:fld>
            <a:endParaRPr lang="pt-BR" altLang="pt-BR" sz="10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5488"/>
            <a:ext cx="4783138" cy="358775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6895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611CBD55-B1B1-4439-BDD4-9C0F2E83D9A0}" type="slidenum">
              <a:rPr lang="pt-BR" altLang="pt-BR" sz="1000" b="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7</a:t>
            </a:fld>
            <a:endParaRPr lang="pt-BR" altLang="pt-BR" sz="10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5488"/>
            <a:ext cx="4783138" cy="3587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Resolução de listas de exercícios individualmente  ou em grupo para fixação dos conceitos apresentados. 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60030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7350C0B9-1803-44E3-86DD-F0405072CD48}" type="slidenum">
              <a:rPr lang="pt-BR" altLang="pt-BR" sz="1000" b="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8</a:t>
            </a:fld>
            <a:endParaRPr lang="pt-BR" altLang="pt-BR" sz="10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5488"/>
            <a:ext cx="4783138" cy="358775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21115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9962" cy="3584575"/>
          </a:xfrm>
          <a:ln cap="flat"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2733" y="4574978"/>
            <a:ext cx="5299921" cy="3799080"/>
          </a:xfrm>
          <a:noFill/>
          <a:ln w="9525"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576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AD9002E6-548F-4B88-BA22-790C32C07225}" type="slidenum">
              <a:rPr lang="pt-BR" altLang="pt-BR" sz="1000" b="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10</a:t>
            </a:fld>
            <a:endParaRPr lang="pt-BR" altLang="pt-BR" sz="10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5488"/>
            <a:ext cx="4783138" cy="35877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22691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 cap="flat"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300" y="4575175"/>
            <a:ext cx="5299075" cy="3798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0562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6720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1137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239963" cy="65246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72250" cy="65246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08607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55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6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923928" y="2708920"/>
            <a:ext cx="3529012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5343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995936" y="2708920"/>
            <a:ext cx="3529012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09359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572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47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923928" y="2708920"/>
            <a:ext cx="3529012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179300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995936" y="2708920"/>
            <a:ext cx="3529012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2401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566" y="188640"/>
            <a:ext cx="7200652" cy="763588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7139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349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200652" cy="763588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050925"/>
            <a:ext cx="4316412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050925"/>
            <a:ext cx="4316413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7616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56207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535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8885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53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0884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9403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jpe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3825"/>
            <a:ext cx="7199312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351837" cy="55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pic>
        <p:nvPicPr>
          <p:cNvPr id="3" name="Picture 2" descr="Resultado de imagem para fiap logo">
            <a:extLst>
              <a:ext uri="{FF2B5EF4-FFF2-40B4-BE49-F238E27FC236}">
                <a16:creationId xmlns:a16="http://schemas.microsoft.com/office/drawing/2014/main" id="{2DB73EE0-8FF9-48C4-A43B-DC70E104D4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123" y="185340"/>
            <a:ext cx="1308373" cy="43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31" r:id="rId1"/>
    <p:sldLayoutId id="2147484732" r:id="rId2"/>
    <p:sldLayoutId id="2147484733" r:id="rId3"/>
    <p:sldLayoutId id="2147484734" r:id="rId4"/>
    <p:sldLayoutId id="2147484735" r:id="rId5"/>
    <p:sldLayoutId id="2147484736" r:id="rId6"/>
    <p:sldLayoutId id="2147484737" r:id="rId7"/>
    <p:sldLayoutId id="2147484738" r:id="rId8"/>
    <p:sldLayoutId id="2147484739" r:id="rId9"/>
    <p:sldLayoutId id="2147484740" r:id="rId10"/>
    <p:sldLayoutId id="214748474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C0128"/>
        </a:buClr>
        <a:buSzPct val="100000"/>
        <a:buFont typeface="Wingdings" panose="05000000000000000000" pitchFamily="2" charset="2"/>
        <a:buChar char="ü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C0128"/>
        </a:buClr>
        <a:buSzPct val="10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C0128"/>
        </a:buClr>
        <a:buSzPct val="100000"/>
        <a:buChar char="•"/>
        <a:defRPr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C0128"/>
        </a:buClr>
        <a:buSzPct val="100000"/>
        <a:buFont typeface="Wingdings" panose="05000000000000000000" pitchFamily="2" charset="2"/>
        <a:buChar char="û"/>
        <a:defRPr sz="16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C0128"/>
        </a:buClr>
        <a:buSzPct val="100000"/>
        <a:buFont typeface="Wingdings" panose="05000000000000000000" pitchFamily="2" charset="2"/>
        <a:buChar char="F"/>
        <a:defRPr sz="12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C0128"/>
        </a:buClr>
        <a:buSzPct val="100000"/>
        <a:buFont typeface="Wingdings" pitchFamily="2" charset="2"/>
        <a:buChar char="F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C0128"/>
        </a:buClr>
        <a:buSzPct val="100000"/>
        <a:buFont typeface="Wingdings" pitchFamily="2" charset="2"/>
        <a:buChar char="F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C0128"/>
        </a:buClr>
        <a:buSzPct val="100000"/>
        <a:buFont typeface="Wingdings" pitchFamily="2" charset="2"/>
        <a:buChar char="F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C0128"/>
        </a:buClr>
        <a:buSzPct val="100000"/>
        <a:buFont typeface="Wingdings" pitchFamily="2" charset="2"/>
        <a:buChar char="F"/>
        <a:defRPr sz="12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01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5" r:id="rId1"/>
    <p:sldLayoutId id="2147484746" r:id="rId2"/>
    <p:sldLayoutId id="2147484747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307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373F180-4A5B-41DE-B20A-A90FF2298037}" type="datetimeFigureOut">
              <a:rPr lang="pt-BR"/>
              <a:pPr>
                <a:defRPr/>
              </a:pPr>
              <a:t>11/12/2018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D5D92DD-790B-49DA-BEB7-1524000A3D1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pic>
        <p:nvPicPr>
          <p:cNvPr id="3080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420938"/>
            <a:ext cx="482441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4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31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3">
            <a:extLst>
              <a:ext uri="{FF2B5EF4-FFF2-40B4-BE49-F238E27FC236}">
                <a16:creationId xmlns:a16="http://schemas.microsoft.com/office/drawing/2014/main" id="{7C7F4647-E071-44E2-9B35-51E67708E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2564904"/>
            <a:ext cx="439261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  <a:cs typeface="Arial"/>
              </a:rPr>
              <a:t>Artificial Intelligence &amp; Machine Learning</a:t>
            </a:r>
            <a:endParaRPr lang="pt-BR" sz="2000" dirty="0">
              <a:solidFill>
                <a:schemeClr val="bg1"/>
              </a:solidFill>
              <a:cs typeface="Arial"/>
            </a:endParaRPr>
          </a:p>
          <a:p>
            <a:pPr algn="ctr">
              <a:spcBef>
                <a:spcPct val="50000"/>
              </a:spcBef>
              <a:defRPr/>
            </a:pPr>
            <a:endParaRPr kumimoji="1" lang="pt-PT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00338" y="1155700"/>
            <a:ext cx="6443662" cy="544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C0128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80000"/>
              </a:lnSpc>
              <a:buClrTx/>
              <a:buFont typeface="Arial" panose="020B0604020202020204" pitchFamily="34" charset="0"/>
              <a:buChar char="•"/>
            </a:pPr>
            <a:endParaRPr lang="pt-BR" altLang="pt-BR" sz="1600" b="0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altLang="pt-BR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KIMBALL, R. </a:t>
            </a:r>
            <a:r>
              <a:rPr lang="pt-BR" alt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</a:t>
            </a:r>
            <a:r>
              <a:rPr lang="pt-BR" alt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Warehouse</a:t>
            </a:r>
            <a:r>
              <a:rPr lang="pt-BR" alt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Toolkit</a:t>
            </a:r>
            <a:r>
              <a:rPr lang="pt-BR" altLang="pt-BR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guia completo para modelagem dimensional. Rio de Janeiro: Campus, 2002.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pt-BR" altLang="pt-BR" sz="16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altLang="pt-BR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BARBIERI, Carlos. BI2- </a:t>
            </a:r>
            <a:r>
              <a:rPr lang="pt-BR" alt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</a:t>
            </a:r>
            <a:r>
              <a:rPr lang="pt-BR" alt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Intelligence</a:t>
            </a:r>
            <a:r>
              <a:rPr lang="pt-BR" alt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Modelagem &amp; Qualidade.</a:t>
            </a:r>
            <a:r>
              <a:rPr lang="pt-BR" altLang="pt-BR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Rio de Janeiro, Elsevier, 2011.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pt-BR" altLang="pt-BR" sz="16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altLang="pt-BR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 Data </a:t>
            </a:r>
            <a:r>
              <a:rPr lang="pt-BR" altLang="pt-BR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Analytics</a:t>
            </a:r>
            <a:r>
              <a:rPr lang="pt-BR" altLang="pt-BR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pt-BR" altLang="pt-BR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Dummies</a:t>
            </a:r>
            <a:endParaRPr lang="pt-BR" altLang="pt-BR" sz="16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03" name="TextBox 9"/>
          <p:cNvSpPr txBox="1">
            <a:spLocks noChangeArrowheads="1"/>
          </p:cNvSpPr>
          <p:nvPr/>
        </p:nvSpPr>
        <p:spPr bwMode="auto">
          <a:xfrm>
            <a:off x="525463" y="260350"/>
            <a:ext cx="48704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C0128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2800">
                <a:solidFill>
                  <a:srgbClr val="303030"/>
                </a:solidFill>
                <a:latin typeface="Gotham-Bold"/>
                <a:ea typeface="Gotham-Bold"/>
                <a:cs typeface="Gotham-Bold"/>
              </a:rPr>
              <a:t>Referências Bibliográficas</a:t>
            </a:r>
            <a:endParaRPr lang="en-US" altLang="pt-BR" sz="2800">
              <a:solidFill>
                <a:srgbClr val="303030"/>
              </a:solidFill>
              <a:latin typeface="Gotham-Book"/>
              <a:ea typeface="Gotham-Book"/>
              <a:cs typeface="Gotham-Book"/>
            </a:endParaRPr>
          </a:p>
        </p:txBody>
      </p:sp>
      <p:pic>
        <p:nvPicPr>
          <p:cNvPr id="25604" name="Picture 3" descr="caomputad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0" y="836613"/>
            <a:ext cx="3062288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 descr="chicar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323741">
            <a:off x="1535113" y="2859088"/>
            <a:ext cx="1560512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 descr="livr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7626">
            <a:off x="128588" y="3811588"/>
            <a:ext cx="206375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ChangeArrowheads="1"/>
          </p:cNvSpPr>
          <p:nvPr/>
        </p:nvSpPr>
        <p:spPr bwMode="auto">
          <a:xfrm>
            <a:off x="3923928" y="2492896"/>
            <a:ext cx="4537075" cy="138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kumimoji="1" lang="en-US" altLang="pt-BR" sz="1400" b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Copyright © 2018  </a:t>
            </a:r>
            <a:r>
              <a:rPr kumimoji="1" lang="en-US" altLang="pt-BR" sz="1400" b="0" dirty="0" err="1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Professores</a:t>
            </a:r>
            <a:r>
              <a:rPr kumimoji="1" lang="en-US" altLang="pt-BR" sz="1400" b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: </a:t>
            </a:r>
            <a:r>
              <a:rPr kumimoji="1" lang="pt-BR" sz="1400" b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Jorge Surian, Regina </a:t>
            </a:r>
            <a:r>
              <a:rPr kumimoji="1" lang="pt-BR" sz="1400" b="0" dirty="0" err="1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Cantele</a:t>
            </a:r>
            <a:r>
              <a:rPr kumimoji="1" lang="pt-BR" sz="1400" b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 e Marcelo </a:t>
            </a:r>
            <a:r>
              <a:rPr kumimoji="1" lang="pt-BR" sz="1400" b="0" dirty="0" err="1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Manzano</a:t>
            </a:r>
            <a:r>
              <a:rPr kumimoji="1" lang="pt-BR" sz="1400" b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 (este e demais </a:t>
            </a:r>
            <a:r>
              <a:rPr kumimoji="1" lang="pt-BR" sz="1400" b="0" dirty="0" err="1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ppts</a:t>
            </a:r>
            <a:r>
              <a:rPr kumimoji="1" lang="pt-BR" sz="1400" b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 do curso)</a:t>
            </a:r>
            <a:endParaRPr kumimoji="1" lang="en-US" altLang="pt-BR" sz="1400" b="0" dirty="0">
              <a:solidFill>
                <a:schemeClr val="bg1">
                  <a:lumMod val="85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>
              <a:defRPr/>
            </a:pPr>
            <a:endParaRPr kumimoji="1" lang="en-US" altLang="pt-BR" sz="1400" b="0" dirty="0">
              <a:solidFill>
                <a:schemeClr val="bg1">
                  <a:lumMod val="85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>
              <a:defRPr/>
            </a:pPr>
            <a:r>
              <a:rPr kumimoji="1" lang="en-US" altLang="pt-BR" sz="1400" b="0" dirty="0" err="1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Todos</a:t>
            </a:r>
            <a:r>
              <a:rPr kumimoji="1" lang="en-US" altLang="pt-BR" sz="1400" b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kumimoji="1" lang="en-US" altLang="pt-BR" sz="1400" b="0" dirty="0" err="1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direitos</a:t>
            </a:r>
            <a:r>
              <a:rPr kumimoji="1" lang="en-US" altLang="pt-BR" sz="1400" b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kumimoji="1" lang="en-US" altLang="pt-BR" sz="1400" b="0" dirty="0" err="1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reservados</a:t>
            </a:r>
            <a:r>
              <a:rPr kumimoji="1" lang="en-US" altLang="pt-BR" sz="1400" b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. </a:t>
            </a:r>
            <a:r>
              <a:rPr kumimoji="1" lang="en-US" altLang="pt-BR" sz="1400" b="0" dirty="0" err="1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Reprodução</a:t>
            </a:r>
            <a:r>
              <a:rPr kumimoji="1" lang="en-US" altLang="pt-BR" sz="1400" b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kumimoji="1" lang="en-US" altLang="pt-BR" sz="1400" b="0" dirty="0" err="1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ou</a:t>
            </a:r>
            <a:r>
              <a:rPr kumimoji="1" lang="en-US" altLang="pt-BR" sz="1400" b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kumimoji="1" lang="en-US" altLang="pt-BR" sz="1400" b="0" dirty="0" err="1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divulgação</a:t>
            </a:r>
            <a:r>
              <a:rPr kumimoji="1" lang="en-US" altLang="pt-BR" sz="1400" b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 total </a:t>
            </a:r>
            <a:r>
              <a:rPr kumimoji="1" lang="en-US" altLang="pt-BR" sz="1400" b="0" dirty="0" err="1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ou</a:t>
            </a:r>
            <a:r>
              <a:rPr kumimoji="1" lang="en-US" altLang="pt-BR" sz="1400" b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kumimoji="1" lang="en-US" altLang="pt-BR" sz="1400" b="0" dirty="0" err="1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parcial</a:t>
            </a:r>
            <a:r>
              <a:rPr kumimoji="1" lang="en-US" altLang="pt-BR" sz="1400" b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kumimoji="1" lang="en-US" altLang="pt-BR" sz="1400" b="0" dirty="0" err="1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deste</a:t>
            </a:r>
            <a:r>
              <a:rPr kumimoji="1" lang="en-US" altLang="pt-BR" sz="1400" b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kumimoji="1" lang="en-US" altLang="pt-BR" sz="1400" b="0" dirty="0" err="1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documento</a:t>
            </a:r>
            <a:r>
              <a:rPr kumimoji="1" lang="en-US" altLang="pt-BR" sz="1400" b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 é </a:t>
            </a:r>
            <a:r>
              <a:rPr kumimoji="1" lang="en-US" altLang="pt-BR" sz="1400" b="0" dirty="0" err="1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expressamente</a:t>
            </a:r>
            <a:r>
              <a:rPr kumimoji="1" lang="en-US" altLang="pt-BR" sz="1400" b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kumimoji="1" lang="en-US" altLang="pt-BR" sz="1400" b="0" dirty="0" err="1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proíbido</a:t>
            </a:r>
            <a:r>
              <a:rPr kumimoji="1" lang="en-US" altLang="pt-BR" sz="1400" b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kumimoji="1" lang="en-US" altLang="pt-BR" sz="1400" b="0" dirty="0" err="1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sem</a:t>
            </a:r>
            <a:r>
              <a:rPr kumimoji="1" lang="en-US" altLang="pt-BR" sz="1400" b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 o </a:t>
            </a:r>
            <a:r>
              <a:rPr kumimoji="1" lang="pt-BR" altLang="pt-BR" sz="1400" b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consentimento formal, por escrito,</a:t>
            </a:r>
            <a:r>
              <a:rPr kumimoji="1" lang="en-US" altLang="pt-BR" sz="1400" b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 do Professor (</a:t>
            </a:r>
            <a:r>
              <a:rPr kumimoji="1" lang="en-US" altLang="pt-BR" sz="1400" b="0" dirty="0" err="1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autor</a:t>
            </a:r>
            <a:r>
              <a:rPr kumimoji="1" lang="en-US" altLang="pt-BR" sz="1400" b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tângulo 3"/>
          <p:cNvSpPr>
            <a:spLocks noChangeArrowheads="1"/>
          </p:cNvSpPr>
          <p:nvPr/>
        </p:nvSpPr>
        <p:spPr bwMode="auto">
          <a:xfrm>
            <a:off x="3779912" y="2924944"/>
            <a:ext cx="27927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000" dirty="0">
                <a:solidFill>
                  <a:schemeClr val="bg1"/>
                </a:solidFill>
                <a:cs typeface="Arial" panose="020B0604020202020204" pitchFamily="34" charset="0"/>
              </a:rPr>
              <a:t>Arquitetura de Dados</a:t>
            </a:r>
            <a:endParaRPr lang="en-US" altLang="pt-BR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211960" y="5471470"/>
            <a:ext cx="5112568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pt-BR" altLang="pt-BR" sz="14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Jorge Surian</a:t>
            </a:r>
          </a:p>
          <a:p>
            <a:pPr>
              <a:spcBef>
                <a:spcPct val="20000"/>
              </a:spcBef>
              <a:defRPr/>
            </a:pPr>
            <a:r>
              <a:rPr lang="pt-BR" altLang="pt-BR" sz="1400" b="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Jorge.surian@gmail.com</a:t>
            </a:r>
          </a:p>
          <a:p>
            <a:pPr>
              <a:spcBef>
                <a:spcPct val="20000"/>
              </a:spcBef>
              <a:defRPr/>
            </a:pPr>
            <a:endParaRPr lang="pt-BR" altLang="pt-BR" sz="1400" b="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pt-BR" altLang="pt-BR" sz="1400" b="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Versão </a:t>
            </a:r>
          </a:p>
          <a:p>
            <a:pPr>
              <a:spcBef>
                <a:spcPct val="20000"/>
              </a:spcBef>
              <a:defRPr/>
            </a:pPr>
            <a:r>
              <a:rPr lang="pt-BR" altLang="pt-BR" sz="1400" b="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Novembro * 2018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3419475" y="765175"/>
            <a:ext cx="5256213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C0128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 sz="2000" b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altLang="pt-BR" sz="2000" b="0">
                <a:latin typeface="Calibri" panose="020F0502020204030204" pitchFamily="34" charset="0"/>
                <a:cs typeface="Arial" panose="020B0604020202020204" pitchFamily="34" charset="0"/>
              </a:rPr>
              <a:t>Apresentação do professor</a:t>
            </a:r>
          </a:p>
          <a:p>
            <a:r>
              <a:rPr lang="pt-BR" altLang="pt-BR" sz="2000" b="0">
                <a:latin typeface="Calibri" panose="020F0502020204030204" pitchFamily="34" charset="0"/>
                <a:cs typeface="Arial" panose="020B0604020202020204" pitchFamily="34" charset="0"/>
              </a:rPr>
              <a:t>Objetivo da disciplina</a:t>
            </a:r>
          </a:p>
          <a:p>
            <a:r>
              <a:rPr lang="pt-BR" altLang="pt-BR" sz="2000" b="0">
                <a:latin typeface="Calibri" panose="020F0502020204030204" pitchFamily="34" charset="0"/>
                <a:cs typeface="Arial" panose="020B0604020202020204" pitchFamily="34" charset="0"/>
              </a:rPr>
              <a:t>Conteúdo programático	</a:t>
            </a:r>
            <a:endParaRPr lang="pt-BR" altLang="pt-BR" sz="2000" b="0" i="1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altLang="pt-BR" sz="2000" b="0">
                <a:latin typeface="Calibri" panose="020F0502020204030204" pitchFamily="34" charset="0"/>
                <a:cs typeface="Arial" panose="020B0604020202020204" pitchFamily="34" charset="0"/>
              </a:rPr>
              <a:t>Metodologia aplicada</a:t>
            </a:r>
          </a:p>
          <a:p>
            <a:r>
              <a:rPr lang="pt-BR" altLang="pt-BR" sz="2000" b="0">
                <a:latin typeface="Calibri" panose="020F0502020204030204" pitchFamily="34" charset="0"/>
                <a:cs typeface="Arial" panose="020B0604020202020204" pitchFamily="34" charset="0"/>
              </a:rPr>
              <a:t>Avaliação</a:t>
            </a:r>
          </a:p>
          <a:p>
            <a:r>
              <a:rPr lang="pt-BR" altLang="pt-BR" sz="2000" b="0">
                <a:latin typeface="Calibri" panose="020F0502020204030204" pitchFamily="34" charset="0"/>
                <a:cs typeface="Arial" panose="020B0604020202020204" pitchFamily="34" charset="0"/>
              </a:rPr>
              <a:t>Referências Bibliográficas</a:t>
            </a:r>
          </a:p>
          <a:p>
            <a:endParaRPr lang="pt-BR" altLang="pt-BR" sz="2000" b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pt-PT" altLang="pt-BR" sz="1800" b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pt-PT" altLang="pt-BR" b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TextBox 9"/>
          <p:cNvSpPr txBox="1">
            <a:spLocks noChangeArrowheads="1"/>
          </p:cNvSpPr>
          <p:nvPr/>
        </p:nvSpPr>
        <p:spPr bwMode="auto">
          <a:xfrm>
            <a:off x="468313" y="277813"/>
            <a:ext cx="512603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C0128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2800">
                <a:solidFill>
                  <a:srgbClr val="303030"/>
                </a:solidFill>
                <a:latin typeface="Gotham-Bold"/>
                <a:ea typeface="Gotham-Bold"/>
                <a:cs typeface="Gotham-Bold"/>
              </a:rPr>
              <a:t>Apresentação da Disciplina</a:t>
            </a:r>
            <a:endParaRPr lang="en-US" altLang="pt-BR" sz="2800">
              <a:solidFill>
                <a:srgbClr val="303030"/>
              </a:solidFill>
              <a:latin typeface="Gotham-Book"/>
              <a:ea typeface="Gotham-Book"/>
              <a:cs typeface="Gotham-Book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975"/>
            <a:ext cx="3384550" cy="1508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338" y="3740150"/>
            <a:ext cx="3421062" cy="170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Resultado de imagem para data architecture nuvem de palavras">
            <a:extLst>
              <a:ext uri="{FF2B5EF4-FFF2-40B4-BE49-F238E27FC236}">
                <a16:creationId xmlns:a16="http://schemas.microsoft.com/office/drawing/2014/main" id="{F9BD0236-B3C7-4A48-BD57-B284D5B36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39366"/>
            <a:ext cx="45720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930472" y="4859875"/>
            <a:ext cx="4849174" cy="119609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77606" y="5088588"/>
            <a:ext cx="20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latin typeface="Gotham-Bold"/>
                <a:cs typeface="Gotham-Bold"/>
              </a:rPr>
              <a:t>PROF.  SURIAN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30471" y="1286323"/>
            <a:ext cx="4849175" cy="361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600" dirty="0">
                <a:solidFill>
                  <a:srgbClr val="303030"/>
                </a:solidFill>
                <a:latin typeface="Gotham-Book"/>
                <a:cs typeface="Gotham-Book"/>
              </a:rPr>
              <a:t>Jorge </a:t>
            </a:r>
            <a:r>
              <a:rPr lang="pt-BR" sz="1600" dirty="0" err="1">
                <a:solidFill>
                  <a:srgbClr val="303030"/>
                </a:solidFill>
                <a:latin typeface="Gotham-Book"/>
                <a:cs typeface="Gotham-Book"/>
              </a:rPr>
              <a:t>Surian</a:t>
            </a:r>
            <a:r>
              <a:rPr lang="pt-BR" sz="1600" dirty="0">
                <a:solidFill>
                  <a:srgbClr val="303030"/>
                </a:solidFill>
                <a:latin typeface="Gotham-Book"/>
                <a:cs typeface="Gotham-Book"/>
              </a:rPr>
              <a:t> é pioneiro em microinformática, como era a chamada a TI em micros, ainda nos anos 1980, tendo desenvolvido sistemas em linguagens lendárias como o M-BASIC, o Turbo-Pascal, Clipper e em Turbo-C. No final dos anos 90, deixou o desenvolvimento em Delphi para dedicar-se ao BI, onde trabalhou nos primeiros projetos dessa área.</a:t>
            </a:r>
          </a:p>
          <a:p>
            <a:pPr>
              <a:lnSpc>
                <a:spcPct val="110000"/>
              </a:lnSpc>
            </a:pPr>
            <a:r>
              <a:rPr lang="pt-BR" sz="1600" dirty="0">
                <a:solidFill>
                  <a:srgbClr val="303030"/>
                </a:solidFill>
                <a:latin typeface="Gotham-Book"/>
                <a:cs typeface="Gotham-Book"/>
              </a:rPr>
              <a:t>Atualmente, além de professor, é consultor em Gestão de TI e de BI, especializado nas áreas de saúde e fabril.</a:t>
            </a:r>
          </a:p>
          <a:p>
            <a:pPr>
              <a:lnSpc>
                <a:spcPct val="110000"/>
              </a:lnSpc>
            </a:pPr>
            <a:r>
              <a:rPr lang="pt-BR" sz="1600" dirty="0">
                <a:solidFill>
                  <a:srgbClr val="303030"/>
                </a:solidFill>
                <a:latin typeface="Gotham-Book"/>
                <a:cs typeface="Gotham-Book"/>
              </a:rPr>
              <a:t>Jorge </a:t>
            </a:r>
            <a:r>
              <a:rPr lang="pt-BR" sz="1600" dirty="0" err="1">
                <a:solidFill>
                  <a:srgbClr val="303030"/>
                </a:solidFill>
                <a:latin typeface="Gotham-Book"/>
                <a:cs typeface="Gotham-Book"/>
              </a:rPr>
              <a:t>Surian</a:t>
            </a:r>
            <a:r>
              <a:rPr lang="pt-BR" sz="1600" dirty="0">
                <a:solidFill>
                  <a:srgbClr val="303030"/>
                </a:solidFill>
                <a:latin typeface="Gotham-Book"/>
                <a:cs typeface="Gotham-Book"/>
              </a:rPr>
              <a:t> é engenheiro e mestre em administração de empresas.</a:t>
            </a: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277391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SHORT </a:t>
            </a: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BIO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30483" y="5375006"/>
            <a:ext cx="37657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dirty="0">
                <a:solidFill>
                  <a:srgbClr val="FFFFFF"/>
                </a:solidFill>
                <a:latin typeface="Gotham-Bold"/>
                <a:cs typeface="Gotham-Bold"/>
              </a:rPr>
              <a:t>jorge.surian@gmail.com</a:t>
            </a:r>
            <a:endParaRPr lang="en-US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  <p:sp>
        <p:nvSpPr>
          <p:cNvPr id="3" name="Isosceles Triangle 2"/>
          <p:cNvSpPr/>
          <p:nvPr/>
        </p:nvSpPr>
        <p:spPr>
          <a:xfrm rot="16200000">
            <a:off x="3489444" y="4913820"/>
            <a:ext cx="336316" cy="264160"/>
          </a:xfrm>
          <a:prstGeom prst="triangle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3370"/>
            <a:ext cx="2974034" cy="393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17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9"/>
          <p:cNvSpPr txBox="1">
            <a:spLocks noChangeArrowheads="1"/>
          </p:cNvSpPr>
          <p:nvPr/>
        </p:nvSpPr>
        <p:spPr bwMode="auto">
          <a:xfrm>
            <a:off x="525463" y="260350"/>
            <a:ext cx="48704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C0128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2800">
                <a:solidFill>
                  <a:srgbClr val="303030"/>
                </a:solidFill>
                <a:latin typeface="Gotham-Bold"/>
                <a:ea typeface="Gotham-Bold"/>
                <a:cs typeface="Gotham-Bold"/>
              </a:rPr>
              <a:t>Objetivos da Disciplina</a:t>
            </a:r>
            <a:endParaRPr lang="en-US" altLang="pt-BR" sz="2800">
              <a:solidFill>
                <a:srgbClr val="303030"/>
              </a:solidFill>
              <a:latin typeface="Gotham-Book"/>
              <a:ea typeface="Gotham-Book"/>
              <a:cs typeface="Gotham-Book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683568" y="1124744"/>
            <a:ext cx="8169275" cy="34287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Aperfeiçoar os conhecimentos envolvidos em um ambiente com múltiplos tipos de banco de dados.</a:t>
            </a:r>
            <a:endParaRPr lang="pt-BR" sz="1800" b="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pt-BR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Apresentar um conjunto distinto de gerenciadores de dados em seus contextos.</a:t>
            </a:r>
          </a:p>
          <a:p>
            <a:pPr marL="285750" indent="-28575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pt-BR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Praticar técnicas em várias e distintas tecnologias.</a:t>
            </a:r>
          </a:p>
          <a:p>
            <a:pPr marL="285750" indent="-28575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pt-BR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Capacitar o aluno a tomar decisões, de maneira isolada ou em grupo na fase de escolha estratégica em tecnologias de armazenamento de dados.</a:t>
            </a:r>
          </a:p>
          <a:p>
            <a:pPr>
              <a:lnSpc>
                <a:spcPct val="110000"/>
              </a:lnSpc>
              <a:defRPr/>
            </a:pPr>
            <a:endParaRPr lang="en-US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defRPr/>
            </a:pPr>
            <a:endParaRPr lang="en-US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9"/>
          <p:cNvSpPr txBox="1">
            <a:spLocks noChangeArrowheads="1"/>
          </p:cNvSpPr>
          <p:nvPr/>
        </p:nvSpPr>
        <p:spPr bwMode="auto">
          <a:xfrm>
            <a:off x="525463" y="260350"/>
            <a:ext cx="48704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C0128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2800" dirty="0" err="1">
                <a:solidFill>
                  <a:srgbClr val="303030"/>
                </a:solidFill>
                <a:latin typeface="Gotham-Bold"/>
                <a:ea typeface="Gotham-Bold"/>
                <a:cs typeface="Gotham-Bold"/>
              </a:rPr>
              <a:t>Ementa</a:t>
            </a:r>
            <a:endParaRPr lang="en-US" altLang="pt-BR" sz="2800" dirty="0">
              <a:solidFill>
                <a:srgbClr val="303030"/>
              </a:solidFill>
              <a:latin typeface="Gotham-Book"/>
              <a:ea typeface="Gotham-Book"/>
              <a:cs typeface="Gotham-Book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7303" y="1124744"/>
            <a:ext cx="8957185" cy="4815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b="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Aula 01: Dados x IA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endParaRPr lang="pt-BR" sz="2000" b="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b="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Aula 02: Modelo Relacional ( Técnicas e SQL)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endParaRPr lang="pt-BR" sz="2000" b="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b="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Aula 03: Data Warehousing (Arquitetura, Modelagem Dimensional e </a:t>
            </a:r>
            <a:r>
              <a:rPr lang="pt-BR" sz="2000" b="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Dataviz</a:t>
            </a:r>
            <a:r>
              <a:rPr lang="pt-BR" sz="2000" b="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endParaRPr lang="pt-BR" sz="2000" b="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b="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Aula 04: Data Lake (Big Data, </a:t>
            </a:r>
            <a:r>
              <a:rPr lang="pt-BR" sz="2000" b="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pt-BR" sz="2000" b="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Data Lake)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endParaRPr lang="pt-BR" sz="2000" b="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b="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Aula 05: No-SQL (Chave-Valor, Orientado a Documento, Colunar e Orientados a Grafos)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endParaRPr lang="pt-BR" sz="2000" b="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b="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Aula 06: Semântica (Ontologia, Tecnologia)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endParaRPr lang="pt-BR" sz="2000" b="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defRPr/>
            </a:pPr>
            <a:endParaRPr lang="pt-BR" sz="2000" b="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9"/>
          <p:cNvSpPr txBox="1">
            <a:spLocks noChangeArrowheads="1"/>
          </p:cNvSpPr>
          <p:nvPr/>
        </p:nvSpPr>
        <p:spPr bwMode="auto">
          <a:xfrm>
            <a:off x="525463" y="260350"/>
            <a:ext cx="48704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C0128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2800">
                <a:solidFill>
                  <a:srgbClr val="303030"/>
                </a:solidFill>
                <a:latin typeface="Gotham-Bold"/>
                <a:ea typeface="Gotham-Bold"/>
                <a:cs typeface="Gotham-Bold"/>
              </a:rPr>
              <a:t>Metodologia aplicada</a:t>
            </a:r>
            <a:endParaRPr lang="en-US" altLang="pt-BR" sz="2800">
              <a:solidFill>
                <a:srgbClr val="303030"/>
              </a:solidFill>
              <a:latin typeface="Gotham-Book"/>
              <a:ea typeface="Gotham-Book"/>
              <a:cs typeface="Gotham-Book"/>
            </a:endParaRPr>
          </a:p>
        </p:txBody>
      </p:sp>
      <p:sp>
        <p:nvSpPr>
          <p:cNvPr id="19459" name="TextBox 12"/>
          <p:cNvSpPr txBox="1">
            <a:spLocks noChangeArrowheads="1"/>
          </p:cNvSpPr>
          <p:nvPr/>
        </p:nvSpPr>
        <p:spPr bwMode="auto">
          <a:xfrm>
            <a:off x="795338" y="1412875"/>
            <a:ext cx="8169275" cy="25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C0128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§"/>
            </a:pPr>
            <a:r>
              <a:rPr lang="pt-BR" altLang="pt-BR" sz="1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Aula expositiva para apresentação do conteúdo utilizando </a:t>
            </a:r>
            <a:r>
              <a:rPr lang="pt-BR" altLang="pt-BR" sz="1800" b="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datashow</a:t>
            </a:r>
            <a:r>
              <a:rPr lang="pt-BR" altLang="pt-BR" sz="1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§"/>
            </a:pPr>
            <a:endParaRPr lang="pt-BR" altLang="pt-BR" sz="18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§"/>
            </a:pPr>
            <a:r>
              <a:rPr lang="pt-BR" altLang="pt-BR" sz="1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Debates em sala de aula visando troca de experiências.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§"/>
            </a:pPr>
            <a:endParaRPr lang="pt-BR" altLang="pt-BR" sz="18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§"/>
            </a:pPr>
            <a:r>
              <a:rPr lang="pt-BR" altLang="pt-BR" sz="1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Práticas em ferramentas de diversos tipos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§"/>
            </a:pPr>
            <a:endParaRPr lang="pt-BR" altLang="pt-BR" sz="18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§"/>
            </a:pPr>
            <a:r>
              <a:rPr lang="pt-BR" altLang="pt-BR" sz="1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Conteúdo Programático PPT Essencial, demais complementos a serem ou não utilizados em aula.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9"/>
          <p:cNvSpPr txBox="1">
            <a:spLocks noChangeArrowheads="1"/>
          </p:cNvSpPr>
          <p:nvPr/>
        </p:nvSpPr>
        <p:spPr bwMode="auto">
          <a:xfrm>
            <a:off x="525463" y="260350"/>
            <a:ext cx="48704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C0128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2800">
                <a:solidFill>
                  <a:srgbClr val="303030"/>
                </a:solidFill>
                <a:latin typeface="Gotham-Bold"/>
                <a:ea typeface="Gotham-Bold"/>
                <a:cs typeface="Gotham-Bold"/>
              </a:rPr>
              <a:t>Composição da avaliação</a:t>
            </a:r>
            <a:endParaRPr lang="en-US" altLang="pt-BR" sz="2800">
              <a:solidFill>
                <a:srgbClr val="303030"/>
              </a:solidFill>
              <a:latin typeface="Gotham-Book"/>
              <a:ea typeface="Gotham-Book"/>
              <a:cs typeface="Gotham-Book"/>
            </a:endParaRPr>
          </a:p>
        </p:txBody>
      </p:sp>
      <p:sp>
        <p:nvSpPr>
          <p:cNvPr id="23555" name="TextBox 12"/>
          <p:cNvSpPr txBox="1">
            <a:spLocks noChangeArrowheads="1"/>
          </p:cNvSpPr>
          <p:nvPr/>
        </p:nvSpPr>
        <p:spPr bwMode="auto">
          <a:xfrm>
            <a:off x="525463" y="1412776"/>
            <a:ext cx="8169275" cy="38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C0128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Wingdings" panose="05000000000000000000" pitchFamily="2" charset="2"/>
              <a:buChar char="F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§"/>
            </a:pPr>
            <a:r>
              <a:rPr lang="pt-BR" alt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Trabalhos: Planejados em acordo com a evolução e interesses de cada turma</a:t>
            </a:r>
            <a:endParaRPr lang="pt-BR" altLang="pt-BR" sz="16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332656"/>
            <a:ext cx="5176838" cy="5270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800" i="0" kern="0" dirty="0">
                <a:latin typeface="+mj-lt"/>
                <a:ea typeface="+mj-ea"/>
                <a:cs typeface="+mj-cs"/>
              </a:rPr>
              <a:t>Colaborações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10634" y="859706"/>
            <a:ext cx="8193813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bIns="0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800" i="0" dirty="0">
                <a:latin typeface="Arial" charset="0"/>
              </a:rPr>
              <a:t>Imagens, desenhos e textos usados em nossas apresentações tiveram a importante colaboração dos seguintes professores:</a:t>
            </a:r>
          </a:p>
          <a:p>
            <a:pPr>
              <a:spcBef>
                <a:spcPct val="50000"/>
              </a:spcBef>
            </a:pPr>
            <a:endParaRPr lang="pt-BR" sz="1800" b="0" i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endParaRPr lang="pt-BR" sz="1800" b="0" i="0" dirty="0">
              <a:latin typeface="Arial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5536" y="1575286"/>
            <a:ext cx="79208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1400" i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Alex Sobral </a:t>
            </a:r>
            <a:r>
              <a:rPr lang="pt-BR" sz="1400" b="0" i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 Freitas</a:t>
            </a:r>
            <a:endParaRPr lang="pt-BR" sz="1400" i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1400" i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Celso</a:t>
            </a:r>
            <a:r>
              <a:rPr lang="pt-BR" sz="1400" b="0" i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Henrique </a:t>
            </a:r>
            <a:r>
              <a:rPr lang="pt-BR" sz="1400" i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Poderoso</a:t>
            </a:r>
            <a:r>
              <a:rPr lang="pt-BR" sz="1400" b="0" i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Oliveira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1400" i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Chu</a:t>
            </a:r>
            <a:r>
              <a:rPr lang="pt-BR" sz="1400" b="0" i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400" i="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Shao</a:t>
            </a:r>
            <a:r>
              <a:rPr lang="pt-BR" sz="1400" i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400" i="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Yong</a:t>
            </a:r>
            <a:endParaRPr lang="pt-BR" sz="1400" i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Eduardo </a:t>
            </a:r>
            <a:r>
              <a:rPr lang="pt-BR" sz="14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Resende </a:t>
            </a:r>
            <a:r>
              <a:rPr lang="pt-B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Francisco</a:t>
            </a:r>
            <a:endParaRPr lang="pt-BR" sz="1400" i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1400" i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Lucas </a:t>
            </a:r>
            <a:r>
              <a:rPr lang="pt-BR" sz="1400" i="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Reinhardt</a:t>
            </a:r>
            <a:endParaRPr lang="pt-BR" sz="1400" i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Marcelo </a:t>
            </a:r>
            <a:r>
              <a:rPr lang="pt-B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Manzano</a:t>
            </a:r>
            <a:endParaRPr lang="pt-BR" sz="1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1400" i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Regina </a:t>
            </a:r>
            <a:r>
              <a:rPr lang="pt-BR" sz="14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Claudia </a:t>
            </a:r>
            <a:r>
              <a:rPr lang="pt-BR" sz="1400" i="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Cantele</a:t>
            </a:r>
            <a:endParaRPr lang="pt-BR" sz="1400" i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1400" b="0" i="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Antonio</a:t>
            </a:r>
            <a:r>
              <a:rPr lang="pt-BR" sz="1400" b="0" i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400" i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Roberto</a:t>
            </a:r>
            <a:r>
              <a:rPr lang="pt-BR" sz="1400" b="0" i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400" i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Magalhães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sz="1400" i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Rodrigo </a:t>
            </a:r>
            <a:r>
              <a:rPr lang="pt-BR" sz="1400" i="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Wertz</a:t>
            </a:r>
            <a:endParaRPr lang="pt-BR" sz="1400" i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1175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kPViIxEe7h8vR6PxGiziC"/>
</p:tagLst>
</file>

<file path=ppt/theme/theme1.xml><?xml version="1.0" encoding="utf-8"?>
<a:theme xmlns:a="http://schemas.openxmlformats.org/drawingml/2006/main" name="PHP0705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PHP07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HP0705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P070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P0705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P0705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P0705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P0705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P0705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Glass Layers</Template>
  <TotalTime>3984</TotalTime>
  <Pages>27</Pages>
  <Words>497</Words>
  <Application>Microsoft Office PowerPoint</Application>
  <PresentationFormat>Papel Carta (216 x 279 mm)</PresentationFormat>
  <Paragraphs>80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11</vt:i4>
      </vt:variant>
    </vt:vector>
  </HeadingPairs>
  <TitlesOfParts>
    <vt:vector size="24" baseType="lpstr">
      <vt:lpstr>Arial</vt:lpstr>
      <vt:lpstr>Book Antiqua</vt:lpstr>
      <vt:lpstr>Calibri</vt:lpstr>
      <vt:lpstr>Gotham-Bold</vt:lpstr>
      <vt:lpstr>Gotham-Book</vt:lpstr>
      <vt:lpstr>Square721 BT</vt:lpstr>
      <vt:lpstr>Verdana</vt:lpstr>
      <vt:lpstr>Wingdings</vt:lpstr>
      <vt:lpstr>PHP0705</vt:lpstr>
      <vt:lpstr>Tema do Office</vt:lpstr>
      <vt:lpstr>1_Tema do Office</vt:lpstr>
      <vt:lpstr>4_Personalizar design</vt:lpstr>
      <vt:lpstr>2_Tema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BI</dc:title>
  <dc:subject>Projeto Integrado</dc:subject>
  <dc:creator>Regina Claudia Cantele</dc:creator>
  <cp:lastModifiedBy>Jorge Luiz Surian</cp:lastModifiedBy>
  <cp:revision>846</cp:revision>
  <cp:lastPrinted>1999-07-05T02:57:49Z</cp:lastPrinted>
  <dcterms:created xsi:type="dcterms:W3CDTF">1996-09-08T13:17:58Z</dcterms:created>
  <dcterms:modified xsi:type="dcterms:W3CDTF">2018-12-11T18:58:11Z</dcterms:modified>
</cp:coreProperties>
</file>