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78" r:id="rId2"/>
    <p:sldMasterId id="2147483682" r:id="rId3"/>
    <p:sldMasterId id="2147483688" r:id="rId4"/>
  </p:sldMasterIdLst>
  <p:notesMasterIdLst>
    <p:notesMasterId r:id="rId63"/>
  </p:notesMasterIdLst>
  <p:handoutMasterIdLst>
    <p:handoutMasterId r:id="rId64"/>
  </p:handoutMasterIdLst>
  <p:sldIdLst>
    <p:sldId id="459" r:id="rId5"/>
    <p:sldId id="421" r:id="rId6"/>
    <p:sldId id="422" r:id="rId7"/>
    <p:sldId id="423" r:id="rId8"/>
    <p:sldId id="432" r:id="rId9"/>
    <p:sldId id="661" r:id="rId10"/>
    <p:sldId id="433" r:id="rId11"/>
    <p:sldId id="434" r:id="rId12"/>
    <p:sldId id="424" r:id="rId13"/>
    <p:sldId id="425" r:id="rId14"/>
    <p:sldId id="426" r:id="rId15"/>
    <p:sldId id="427" r:id="rId16"/>
    <p:sldId id="428" r:id="rId17"/>
    <p:sldId id="429" r:id="rId18"/>
    <p:sldId id="439" r:id="rId19"/>
    <p:sldId id="440" r:id="rId20"/>
    <p:sldId id="441" r:id="rId21"/>
    <p:sldId id="442" r:id="rId22"/>
    <p:sldId id="443" r:id="rId23"/>
    <p:sldId id="444" r:id="rId24"/>
    <p:sldId id="445" r:id="rId25"/>
    <p:sldId id="446" r:id="rId26"/>
    <p:sldId id="448" r:id="rId27"/>
    <p:sldId id="449" r:id="rId28"/>
    <p:sldId id="450" r:id="rId29"/>
    <p:sldId id="452" r:id="rId30"/>
    <p:sldId id="451" r:id="rId31"/>
    <p:sldId id="643" r:id="rId32"/>
    <p:sldId id="454" r:id="rId33"/>
    <p:sldId id="453" r:id="rId34"/>
    <p:sldId id="460" r:id="rId35"/>
    <p:sldId id="662" r:id="rId36"/>
    <p:sldId id="417" r:id="rId37"/>
    <p:sldId id="418" r:id="rId38"/>
    <p:sldId id="419" r:id="rId39"/>
    <p:sldId id="420" r:id="rId40"/>
    <p:sldId id="644" r:id="rId41"/>
    <p:sldId id="645" r:id="rId42"/>
    <p:sldId id="646" r:id="rId43"/>
    <p:sldId id="647" r:id="rId44"/>
    <p:sldId id="648" r:id="rId45"/>
    <p:sldId id="649" r:id="rId46"/>
    <p:sldId id="650" r:id="rId47"/>
    <p:sldId id="651" r:id="rId48"/>
    <p:sldId id="652" r:id="rId49"/>
    <p:sldId id="653" r:id="rId50"/>
    <p:sldId id="654" r:id="rId51"/>
    <p:sldId id="655" r:id="rId52"/>
    <p:sldId id="431" r:id="rId53"/>
    <p:sldId id="656" r:id="rId54"/>
    <p:sldId id="657" r:id="rId55"/>
    <p:sldId id="435" r:id="rId56"/>
    <p:sldId id="437" r:id="rId57"/>
    <p:sldId id="658" r:id="rId58"/>
    <p:sldId id="438" r:id="rId59"/>
    <p:sldId id="659" r:id="rId60"/>
    <p:sldId id="660" r:id="rId61"/>
    <p:sldId id="642" r:id="rId62"/>
  </p:sldIdLst>
  <p:sldSz cx="9144000" cy="6858000" type="screen4x3"/>
  <p:notesSz cx="6797675" cy="9926638"/>
  <p:defaultTextStyle>
    <a:defPPr>
      <a:defRPr lang="pt-B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Surian"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FF"/>
    <a:srgbClr val="CC3399"/>
    <a:srgbClr val="FFFF00"/>
    <a:srgbClr val="FF7C80"/>
    <a:srgbClr val="00CC00"/>
    <a:srgbClr val="006600"/>
    <a:srgbClr val="1B1569"/>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774" autoAdjust="0"/>
  </p:normalViewPr>
  <p:slideViewPr>
    <p:cSldViewPr>
      <p:cViewPr varScale="1">
        <p:scale>
          <a:sx n="76" d="100"/>
          <a:sy n="76" d="100"/>
        </p:scale>
        <p:origin x="3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pt-BR"/>
          </a:p>
        </p:txBody>
      </p:sp>
      <p:sp>
        <p:nvSpPr>
          <p:cNvPr id="2560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pt-BR"/>
          </a:p>
        </p:txBody>
      </p:sp>
      <p:sp>
        <p:nvSpPr>
          <p:cNvPr id="2560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t-BR"/>
          </a:p>
        </p:txBody>
      </p:sp>
      <p:sp>
        <p:nvSpPr>
          <p:cNvPr id="2560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173C6F9-8FE5-42C9-8148-1BAE5C08AB54}" type="slidenum">
              <a:rPr lang="pt-BR"/>
              <a:pPr>
                <a:defRPr/>
              </a:pPr>
              <a:t>‹nº›</a:t>
            </a:fld>
            <a:endParaRPr lang="pt-BR"/>
          </a:p>
        </p:txBody>
      </p:sp>
    </p:spTree>
    <p:extLst>
      <p:ext uri="{BB962C8B-B14F-4D97-AF65-F5344CB8AC3E}">
        <p14:creationId xmlns:p14="http://schemas.microsoft.com/office/powerpoint/2010/main" val="710737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pt-BR"/>
          </a:p>
        </p:txBody>
      </p:sp>
      <p:sp>
        <p:nvSpPr>
          <p:cNvPr id="26627"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pt-BR"/>
          </a:p>
        </p:txBody>
      </p:sp>
      <p:sp>
        <p:nvSpPr>
          <p:cNvPr id="3789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26630"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t-BR"/>
          </a:p>
        </p:txBody>
      </p:sp>
      <p:sp>
        <p:nvSpPr>
          <p:cNvPr id="26631"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EF24496-64BE-4AE2-8810-0BE614B1744A}" type="slidenum">
              <a:rPr lang="pt-BR"/>
              <a:pPr>
                <a:defRPr/>
              </a:pPr>
              <a:t>‹nº›</a:t>
            </a:fld>
            <a:endParaRPr lang="pt-BR"/>
          </a:p>
        </p:txBody>
      </p:sp>
    </p:spTree>
    <p:extLst>
      <p:ext uri="{BB962C8B-B14F-4D97-AF65-F5344CB8AC3E}">
        <p14:creationId xmlns:p14="http://schemas.microsoft.com/office/powerpoint/2010/main" val="2160386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917575" y="744538"/>
            <a:ext cx="4962525" cy="3722687"/>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cs typeface="Arial" panose="020B0604020202020204" pitchFamily="34" charset="0"/>
              <a:sym typeface="Arial" panose="020B0604020202020204" pitchFamily="34" charset="0"/>
            </a:endParaRPr>
          </a:p>
        </p:txBody>
      </p:sp>
      <p:sp>
        <p:nvSpPr>
          <p:cNvPr id="911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spcBef>
                <a:spcPct val="30000"/>
              </a:spcBef>
              <a:defRPr sz="1200">
                <a:solidFill>
                  <a:schemeClr val="tx1"/>
                </a:solidFill>
                <a:latin typeface="Book Antiqua" panose="02040602050305030304" pitchFamily="18" charset="0"/>
              </a:defRPr>
            </a:lvl1pPr>
            <a:lvl2pPr marL="742950" indent="-285750" defTabSz="949325">
              <a:spcBef>
                <a:spcPct val="30000"/>
              </a:spcBef>
              <a:defRPr sz="1200">
                <a:solidFill>
                  <a:schemeClr val="tx1"/>
                </a:solidFill>
                <a:latin typeface="Book Antiqua" panose="02040602050305030304" pitchFamily="18" charset="0"/>
              </a:defRPr>
            </a:lvl2pPr>
            <a:lvl3pPr marL="1143000" indent="-228600" defTabSz="949325">
              <a:spcBef>
                <a:spcPct val="30000"/>
              </a:spcBef>
              <a:defRPr sz="1200">
                <a:solidFill>
                  <a:schemeClr val="tx1"/>
                </a:solidFill>
                <a:latin typeface="Book Antiqua" panose="02040602050305030304" pitchFamily="18" charset="0"/>
              </a:defRPr>
            </a:lvl3pPr>
            <a:lvl4pPr marL="1600200" indent="-228600" defTabSz="949325">
              <a:spcBef>
                <a:spcPct val="30000"/>
              </a:spcBef>
              <a:defRPr sz="1200">
                <a:solidFill>
                  <a:schemeClr val="tx1"/>
                </a:solidFill>
                <a:latin typeface="Book Antiqua" panose="02040602050305030304" pitchFamily="18" charset="0"/>
              </a:defRPr>
            </a:lvl4pPr>
            <a:lvl5pPr marL="2057400" indent="-228600" defTabSz="949325">
              <a:spcBef>
                <a:spcPct val="30000"/>
              </a:spcBef>
              <a:defRPr sz="1200">
                <a:solidFill>
                  <a:schemeClr val="tx1"/>
                </a:solidFill>
                <a:latin typeface="Book Antiqua" panose="02040602050305030304" pitchFamily="18" charset="0"/>
              </a:defRPr>
            </a:lvl5pPr>
            <a:lvl6pPr marL="2514600" indent="-228600" defTabSz="949325"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49325"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49325"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49325" eaLnBrk="0" fontAlgn="base" hangingPunct="0">
              <a:spcBef>
                <a:spcPct val="30000"/>
              </a:spcBef>
              <a:spcAft>
                <a:spcPct val="0"/>
              </a:spcAft>
              <a:defRPr sz="1200">
                <a:solidFill>
                  <a:schemeClr val="tx1"/>
                </a:solidFill>
                <a:latin typeface="Book Antiqua" panose="02040602050305030304" pitchFamily="18" charset="0"/>
              </a:defRPr>
            </a:lvl9pPr>
          </a:lstStyle>
          <a:p>
            <a:pPr marL="0" marR="0" lvl="0" indent="0" algn="l" defTabSz="949325" rtl="0" eaLnBrk="0" fontAlgn="base" latinLnBrk="0" hangingPunct="0">
              <a:lnSpc>
                <a:spcPct val="100000"/>
              </a:lnSpc>
              <a:spcBef>
                <a:spcPct val="0"/>
              </a:spcBef>
              <a:spcAft>
                <a:spcPct val="0"/>
              </a:spcAft>
              <a:buClrTx/>
              <a:buSzTx/>
              <a:buFontTx/>
              <a:buNone/>
              <a:tabLst/>
              <a:defRPr/>
            </a:pPr>
            <a:r>
              <a:rPr kumimoji="0" lang="en-US" altLang="pt-BR" sz="1000" b="1" i="1" u="none" strike="noStrike" kern="1200" cap="none" spc="0" normalizeH="0" baseline="0" noProof="0">
                <a:ln>
                  <a:noFill/>
                </a:ln>
                <a:solidFill>
                  <a:srgbClr val="000000"/>
                </a:solidFill>
                <a:effectLst/>
                <a:uLnTx/>
                <a:uFillTx/>
                <a:latin typeface="Arial" panose="020B0604020202020204" pitchFamily="34" charset="0"/>
                <a:ea typeface="+mn-ea"/>
                <a:cs typeface="+mn-cs"/>
                <a:sym typeface="Arial" panose="020B0604020202020204" pitchFamily="34" charset="0"/>
              </a:rPr>
              <a:t>Oracle Database 11g: Ajuste de Desempenho   10 - </a:t>
            </a:r>
            <a:fld id="{FE9BB94E-5284-4519-AE82-3C1BBF81CFA9}" type="slidenum">
              <a:rPr kumimoji="0" lang="en-US" altLang="pt-BR" sz="1000" b="1" i="1" u="none" strike="noStrike" kern="1200" cap="none" spc="0" normalizeH="0" baseline="0" noProof="0" smtClean="0">
                <a:ln>
                  <a:noFill/>
                </a:ln>
                <a:solidFill>
                  <a:srgbClr val="000000"/>
                </a:solidFill>
                <a:effectLst/>
                <a:uLnTx/>
                <a:uFillTx/>
                <a:latin typeface="Arial" panose="020B0604020202020204" pitchFamily="34" charset="0"/>
                <a:ea typeface="+mn-ea"/>
                <a:cs typeface="+mn-cs"/>
                <a:sym typeface="Arial" panose="020B0604020202020204" pitchFamily="34" charset="0"/>
              </a:rPr>
              <a:pPr marL="0" marR="0" lvl="0" indent="0" algn="l" defTabSz="949325" rtl="0" eaLnBrk="0" fontAlgn="base" latinLnBrk="0" hangingPunct="0">
                <a:lnSpc>
                  <a:spcPct val="100000"/>
                </a:lnSpc>
                <a:spcBef>
                  <a:spcPct val="0"/>
                </a:spcBef>
                <a:spcAft>
                  <a:spcPct val="0"/>
                </a:spcAft>
                <a:buClrTx/>
                <a:buSzTx/>
                <a:buFontTx/>
                <a:buNone/>
                <a:tabLst/>
                <a:defRPr/>
              </a:pPr>
              <a:t>2</a:t>
            </a:fld>
            <a:endParaRPr kumimoji="0" lang="en-US" altLang="pt-BR" sz="1000" b="1" i="1" u="none" strike="noStrike" kern="1200" cap="none" spc="0" normalizeH="0" baseline="0" noProof="0">
              <a:ln>
                <a:noFill/>
              </a:ln>
              <a:solidFill>
                <a:srgbClr val="000000"/>
              </a:solidFill>
              <a:effectLst/>
              <a:uLnTx/>
              <a:uFillTx/>
              <a:latin typeface="Arial" panose="020B0604020202020204" pitchFamily="34" charset="0"/>
              <a:ea typeface="+mn-ea"/>
              <a:cs typeface="+mn-cs"/>
              <a:sym typeface="Arial" panose="020B0604020202020204" pitchFamily="34" charset="0"/>
            </a:endParaRPr>
          </a:p>
        </p:txBody>
      </p:sp>
    </p:spTree>
    <p:extLst>
      <p:ext uri="{BB962C8B-B14F-4D97-AF65-F5344CB8AC3E}">
        <p14:creationId xmlns:p14="http://schemas.microsoft.com/office/powerpoint/2010/main" val="2894905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17575" y="744538"/>
            <a:ext cx="4962525" cy="3722687"/>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3413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917575" y="744538"/>
            <a:ext cx="4962525" cy="3722687"/>
          </a:xfrm>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52246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917575" y="744538"/>
            <a:ext cx="4962525" cy="3722687"/>
          </a:xfrm>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a:latin typeface="Arial" panose="020B0604020202020204" pitchFamily="34" charset="0"/>
              </a:rPr>
              <a:t>Indíce clustered -  é aquele cuja ordem física das páginas  é a mesma ordem do índice.</a:t>
            </a:r>
          </a:p>
          <a:p>
            <a:pPr eaLnBrk="1" hangingPunct="1"/>
            <a:r>
              <a:rPr lang="pt-BR" altLang="pt-BR">
                <a:latin typeface="Arial" panose="020B0604020202020204" pitchFamily="34" charset="0"/>
              </a:rPr>
              <a:t>Usar em tabelas que não possuam frequentes atualizações.</a:t>
            </a:r>
          </a:p>
          <a:p>
            <a:pPr eaLnBrk="1" hangingPunct="1"/>
            <a:endParaRPr lang="pt-BR" altLang="pt-BR">
              <a:latin typeface="Arial" panose="020B0604020202020204" pitchFamily="34" charset="0"/>
            </a:endParaRPr>
          </a:p>
          <a:p>
            <a:pPr eaLnBrk="1" hangingPunct="1"/>
            <a:r>
              <a:rPr lang="pt-BR" altLang="pt-BR">
                <a:latin typeface="Arial" panose="020B0604020202020204" pitchFamily="34" charset="0"/>
              </a:rPr>
              <a:t>Indíce noncluster – é feito por ponteiro.</a:t>
            </a:r>
          </a:p>
        </p:txBody>
      </p:sp>
    </p:spTree>
    <p:extLst>
      <p:ext uri="{BB962C8B-B14F-4D97-AF65-F5344CB8AC3E}">
        <p14:creationId xmlns:p14="http://schemas.microsoft.com/office/powerpoint/2010/main" val="2826188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917575" y="744538"/>
            <a:ext cx="4962525" cy="3722687"/>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0259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917575" y="744538"/>
            <a:ext cx="4962525" cy="3722687"/>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399704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917575" y="744538"/>
            <a:ext cx="4962525" cy="3722687"/>
          </a:xfrm>
          <a:ln/>
        </p:spPr>
      </p:sp>
      <p:sp>
        <p:nvSpPr>
          <p:cNvPr id="87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71644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917575" y="744538"/>
            <a:ext cx="4962525" cy="3722687"/>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64648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917575" y="744538"/>
            <a:ext cx="4962525" cy="3722687"/>
          </a:xfrm>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2082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17575" y="744538"/>
            <a:ext cx="4962525" cy="3722687"/>
          </a:xfrm>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32635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17575" y="744538"/>
            <a:ext cx="4962525" cy="3722687"/>
          </a:xfrm>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93995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917575" y="744538"/>
            <a:ext cx="4962525" cy="3722687"/>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cs typeface="Arial" panose="020B0604020202020204" pitchFamily="34" charset="0"/>
              <a:sym typeface="Arial" panose="020B0604020202020204" pitchFamily="34" charset="0"/>
            </a:endParaRPr>
          </a:p>
        </p:txBody>
      </p:sp>
      <p:sp>
        <p:nvSpPr>
          <p:cNvPr id="9114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spcBef>
                <a:spcPct val="30000"/>
              </a:spcBef>
              <a:defRPr sz="1200">
                <a:solidFill>
                  <a:schemeClr val="tx1"/>
                </a:solidFill>
                <a:latin typeface="Book Antiqua" panose="02040602050305030304" pitchFamily="18" charset="0"/>
              </a:defRPr>
            </a:lvl1pPr>
            <a:lvl2pPr marL="742950" indent="-285750" defTabSz="949325">
              <a:spcBef>
                <a:spcPct val="30000"/>
              </a:spcBef>
              <a:defRPr sz="1200">
                <a:solidFill>
                  <a:schemeClr val="tx1"/>
                </a:solidFill>
                <a:latin typeface="Book Antiqua" panose="02040602050305030304" pitchFamily="18" charset="0"/>
              </a:defRPr>
            </a:lvl2pPr>
            <a:lvl3pPr marL="1143000" indent="-228600" defTabSz="949325">
              <a:spcBef>
                <a:spcPct val="30000"/>
              </a:spcBef>
              <a:defRPr sz="1200">
                <a:solidFill>
                  <a:schemeClr val="tx1"/>
                </a:solidFill>
                <a:latin typeface="Book Antiqua" panose="02040602050305030304" pitchFamily="18" charset="0"/>
              </a:defRPr>
            </a:lvl3pPr>
            <a:lvl4pPr marL="1600200" indent="-228600" defTabSz="949325">
              <a:spcBef>
                <a:spcPct val="30000"/>
              </a:spcBef>
              <a:defRPr sz="1200">
                <a:solidFill>
                  <a:schemeClr val="tx1"/>
                </a:solidFill>
                <a:latin typeface="Book Antiqua" panose="02040602050305030304" pitchFamily="18" charset="0"/>
              </a:defRPr>
            </a:lvl4pPr>
            <a:lvl5pPr marL="2057400" indent="-228600" defTabSz="949325">
              <a:spcBef>
                <a:spcPct val="30000"/>
              </a:spcBef>
              <a:defRPr sz="1200">
                <a:solidFill>
                  <a:schemeClr val="tx1"/>
                </a:solidFill>
                <a:latin typeface="Book Antiqua" panose="02040602050305030304" pitchFamily="18" charset="0"/>
              </a:defRPr>
            </a:lvl5pPr>
            <a:lvl6pPr marL="2514600" indent="-228600" defTabSz="949325" eaLnBrk="0" fontAlgn="base" hangingPunct="0">
              <a:spcBef>
                <a:spcPct val="30000"/>
              </a:spcBef>
              <a:spcAft>
                <a:spcPct val="0"/>
              </a:spcAft>
              <a:defRPr sz="1200">
                <a:solidFill>
                  <a:schemeClr val="tx1"/>
                </a:solidFill>
                <a:latin typeface="Book Antiqua" panose="02040602050305030304" pitchFamily="18" charset="0"/>
              </a:defRPr>
            </a:lvl6pPr>
            <a:lvl7pPr marL="2971800" indent="-228600" defTabSz="949325" eaLnBrk="0" fontAlgn="base" hangingPunct="0">
              <a:spcBef>
                <a:spcPct val="30000"/>
              </a:spcBef>
              <a:spcAft>
                <a:spcPct val="0"/>
              </a:spcAft>
              <a:defRPr sz="1200">
                <a:solidFill>
                  <a:schemeClr val="tx1"/>
                </a:solidFill>
                <a:latin typeface="Book Antiqua" panose="02040602050305030304" pitchFamily="18" charset="0"/>
              </a:defRPr>
            </a:lvl7pPr>
            <a:lvl8pPr marL="3429000" indent="-228600" defTabSz="949325" eaLnBrk="0" fontAlgn="base" hangingPunct="0">
              <a:spcBef>
                <a:spcPct val="30000"/>
              </a:spcBef>
              <a:spcAft>
                <a:spcPct val="0"/>
              </a:spcAft>
              <a:defRPr sz="1200">
                <a:solidFill>
                  <a:schemeClr val="tx1"/>
                </a:solidFill>
                <a:latin typeface="Book Antiqua" panose="02040602050305030304" pitchFamily="18" charset="0"/>
              </a:defRPr>
            </a:lvl8pPr>
            <a:lvl9pPr marL="3886200" indent="-228600" defTabSz="949325" eaLnBrk="0" fontAlgn="base" hangingPunct="0">
              <a:spcBef>
                <a:spcPct val="30000"/>
              </a:spcBef>
              <a:spcAft>
                <a:spcPct val="0"/>
              </a:spcAft>
              <a:defRPr sz="1200">
                <a:solidFill>
                  <a:schemeClr val="tx1"/>
                </a:solidFill>
                <a:latin typeface="Book Antiqua" panose="02040602050305030304" pitchFamily="18" charset="0"/>
              </a:defRPr>
            </a:lvl9pPr>
          </a:lstStyle>
          <a:p>
            <a:pPr marL="0" marR="0" lvl="0" indent="0" algn="l" defTabSz="949325" rtl="0" eaLnBrk="0" fontAlgn="base" latinLnBrk="0" hangingPunct="0">
              <a:lnSpc>
                <a:spcPct val="100000"/>
              </a:lnSpc>
              <a:spcBef>
                <a:spcPct val="0"/>
              </a:spcBef>
              <a:spcAft>
                <a:spcPct val="0"/>
              </a:spcAft>
              <a:buClrTx/>
              <a:buSzTx/>
              <a:buFontTx/>
              <a:buNone/>
              <a:tabLst/>
              <a:defRPr/>
            </a:pPr>
            <a:r>
              <a:rPr kumimoji="0" lang="en-US" altLang="pt-BR" sz="1000" b="1" i="1" u="none" strike="noStrike" kern="1200" cap="none" spc="0" normalizeH="0" baseline="0" noProof="0">
                <a:ln>
                  <a:noFill/>
                </a:ln>
                <a:solidFill>
                  <a:srgbClr val="000000"/>
                </a:solidFill>
                <a:effectLst/>
                <a:uLnTx/>
                <a:uFillTx/>
                <a:latin typeface="Arial" panose="020B0604020202020204" pitchFamily="34" charset="0"/>
                <a:ea typeface="+mn-ea"/>
                <a:cs typeface="+mn-cs"/>
                <a:sym typeface="Arial" panose="020B0604020202020204" pitchFamily="34" charset="0"/>
              </a:rPr>
              <a:t>Oracle Database 11g: Ajuste de Desempenho   10 - </a:t>
            </a:r>
            <a:fld id="{FE9BB94E-5284-4519-AE82-3C1BBF81CFA9}" type="slidenum">
              <a:rPr kumimoji="0" lang="en-US" altLang="pt-BR" sz="1000" b="1" i="1" u="none" strike="noStrike" kern="1200" cap="none" spc="0" normalizeH="0" baseline="0" noProof="0" smtClean="0">
                <a:ln>
                  <a:noFill/>
                </a:ln>
                <a:solidFill>
                  <a:srgbClr val="000000"/>
                </a:solidFill>
                <a:effectLst/>
                <a:uLnTx/>
                <a:uFillTx/>
                <a:latin typeface="Arial" panose="020B0604020202020204" pitchFamily="34" charset="0"/>
                <a:ea typeface="+mn-ea"/>
                <a:cs typeface="+mn-cs"/>
                <a:sym typeface="Arial" panose="020B0604020202020204" pitchFamily="34" charset="0"/>
              </a:rPr>
              <a:pPr marL="0" marR="0" lvl="0" indent="0" algn="l" defTabSz="949325" rtl="0" eaLnBrk="0" fontAlgn="base" latinLnBrk="0" hangingPunct="0">
                <a:lnSpc>
                  <a:spcPct val="100000"/>
                </a:lnSpc>
                <a:spcBef>
                  <a:spcPct val="0"/>
                </a:spcBef>
                <a:spcAft>
                  <a:spcPct val="0"/>
                </a:spcAft>
                <a:buClrTx/>
                <a:buSzTx/>
                <a:buFontTx/>
                <a:buNone/>
                <a:tabLst/>
                <a:defRPr/>
              </a:pPr>
              <a:t>3</a:t>
            </a:fld>
            <a:endParaRPr kumimoji="0" lang="en-US" altLang="pt-BR" sz="1000" b="1" i="1" u="none" strike="noStrike" kern="1200" cap="none" spc="0" normalizeH="0" baseline="0" noProof="0">
              <a:ln>
                <a:noFill/>
              </a:ln>
              <a:solidFill>
                <a:srgbClr val="000000"/>
              </a:solidFill>
              <a:effectLst/>
              <a:uLnTx/>
              <a:uFillTx/>
              <a:latin typeface="Arial" panose="020B0604020202020204" pitchFamily="34" charset="0"/>
              <a:ea typeface="+mn-ea"/>
              <a:cs typeface="+mn-cs"/>
              <a:sym typeface="Arial" panose="020B0604020202020204" pitchFamily="34" charset="0"/>
            </a:endParaRPr>
          </a:p>
        </p:txBody>
      </p:sp>
    </p:spTree>
    <p:extLst>
      <p:ext uri="{BB962C8B-B14F-4D97-AF65-F5344CB8AC3E}">
        <p14:creationId xmlns:p14="http://schemas.microsoft.com/office/powerpoint/2010/main" val="2852876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917575" y="744538"/>
            <a:ext cx="4962525" cy="3722687"/>
          </a:xfrm>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1816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917575" y="744538"/>
            <a:ext cx="4962525" cy="3722687"/>
          </a:xfrm>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169982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917575" y="744538"/>
            <a:ext cx="4962525" cy="3722687"/>
          </a:xfrm>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85083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917575" y="744538"/>
            <a:ext cx="4962525" cy="3722687"/>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7281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17575" y="744538"/>
            <a:ext cx="4962525" cy="3722687"/>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0472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917575" y="744538"/>
            <a:ext cx="4962525" cy="3722687"/>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668916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917575" y="744538"/>
            <a:ext cx="4962525" cy="3722687"/>
          </a:xfrm>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28260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917575" y="744538"/>
            <a:ext cx="4962525" cy="3722687"/>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4767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917575" y="744538"/>
            <a:ext cx="4962525" cy="3722687"/>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78425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917575" y="744538"/>
            <a:ext cx="4962525" cy="3722687"/>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9910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endParaRPr lang="en-US"/>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139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7" name="Espaço Reservado para Texto 6"/>
          <p:cNvSpPr>
            <a:spLocks noGrp="1"/>
          </p:cNvSpPr>
          <p:nvPr>
            <p:ph type="body" sz="quarter" idx="10"/>
          </p:nvPr>
        </p:nvSpPr>
        <p:spPr>
          <a:xfrm>
            <a:off x="3923928" y="2708920"/>
            <a:ext cx="3529012" cy="792733"/>
          </a:xfrm>
          <a:prstGeom prst="rect">
            <a:avLst/>
          </a:prstGeom>
        </p:spPr>
        <p:txBody>
          <a:bodyPr anchor="ctr"/>
          <a:lstStyle>
            <a:lvl1pPr marL="0" indent="0">
              <a:buNone/>
              <a:defRPr sz="2000" b="1" baseline="0">
                <a:solidFill>
                  <a:schemeClr val="bg1"/>
                </a:solidFill>
                <a:latin typeface="Arial" panose="020B0604020202020204" pitchFamily="34" charset="0"/>
                <a:cs typeface="Arial" panose="020B0604020202020204" pitchFamily="34" charset="0"/>
              </a:defRPr>
            </a:lvl1pPr>
          </a:lstStyle>
          <a:p>
            <a:pPr lvl="0"/>
            <a:r>
              <a:rPr lang="pt-BR"/>
              <a:t>Clique para editar o texto mestre</a:t>
            </a:r>
          </a:p>
        </p:txBody>
      </p:sp>
    </p:spTree>
    <p:extLst>
      <p:ext uri="{BB962C8B-B14F-4D97-AF65-F5344CB8AC3E}">
        <p14:creationId xmlns:p14="http://schemas.microsoft.com/office/powerpoint/2010/main" val="4257743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sp>
        <p:nvSpPr>
          <p:cNvPr id="3" name="Espaço Reservado para Texto 6"/>
          <p:cNvSpPr>
            <a:spLocks noGrp="1"/>
          </p:cNvSpPr>
          <p:nvPr>
            <p:ph type="body" sz="quarter" idx="10"/>
          </p:nvPr>
        </p:nvSpPr>
        <p:spPr>
          <a:xfrm>
            <a:off x="3995936" y="2708920"/>
            <a:ext cx="3529012" cy="792733"/>
          </a:xfrm>
          <a:prstGeom prst="rect">
            <a:avLst/>
          </a:prstGeom>
        </p:spPr>
        <p:txBody>
          <a:bodyPr anchor="ctr"/>
          <a:lstStyle>
            <a:lvl1pPr marL="0" indent="0">
              <a:buNone/>
              <a:defRPr sz="2000" b="1" baseline="0">
                <a:solidFill>
                  <a:schemeClr val="bg1"/>
                </a:solidFill>
                <a:latin typeface="Arial" panose="020B0604020202020204" pitchFamily="34" charset="0"/>
                <a:cs typeface="Arial" panose="020B0604020202020204" pitchFamily="34" charset="0"/>
              </a:defRPr>
            </a:lvl1pPr>
          </a:lstStyle>
          <a:p>
            <a:pPr lvl="0"/>
            <a:r>
              <a:rPr lang="pt-BR"/>
              <a:t>Clique para editar o texto mestre</a:t>
            </a:r>
          </a:p>
        </p:txBody>
      </p:sp>
    </p:spTree>
    <p:extLst>
      <p:ext uri="{BB962C8B-B14F-4D97-AF65-F5344CB8AC3E}">
        <p14:creationId xmlns:p14="http://schemas.microsoft.com/office/powerpoint/2010/main" val="3558452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175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7" name="Espaço Reservado para Texto 6"/>
          <p:cNvSpPr>
            <a:spLocks noGrp="1"/>
          </p:cNvSpPr>
          <p:nvPr>
            <p:ph type="body" sz="quarter" idx="10"/>
          </p:nvPr>
        </p:nvSpPr>
        <p:spPr>
          <a:xfrm>
            <a:off x="0" y="3212976"/>
            <a:ext cx="9144000" cy="792733"/>
          </a:xfrm>
          <a:prstGeom prst="rect">
            <a:avLst/>
          </a:prstGeom>
        </p:spPr>
        <p:txBody>
          <a:bodyPr anchor="ctr">
            <a:normAutofit/>
          </a:bodyP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endParaRPr lang="pt-BR" dirty="0"/>
          </a:p>
        </p:txBody>
      </p:sp>
    </p:spTree>
    <p:extLst>
      <p:ext uri="{BB962C8B-B14F-4D97-AF65-F5344CB8AC3E}">
        <p14:creationId xmlns:p14="http://schemas.microsoft.com/office/powerpoint/2010/main" val="442928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sp>
        <p:nvSpPr>
          <p:cNvPr id="3" name="Espaço Reservado para Texto 6"/>
          <p:cNvSpPr>
            <a:spLocks noGrp="1"/>
          </p:cNvSpPr>
          <p:nvPr>
            <p:ph type="body" sz="quarter" idx="10"/>
          </p:nvPr>
        </p:nvSpPr>
        <p:spPr>
          <a:xfrm>
            <a:off x="0" y="3212976"/>
            <a:ext cx="9144000" cy="792733"/>
          </a:xfrm>
          <a:prstGeom prst="rect">
            <a:avLst/>
          </a:prstGeom>
        </p:spPr>
        <p:txBody>
          <a:bodyPr anchor="ctr">
            <a:normAutofit/>
          </a:bodyP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endParaRPr lang="pt-BR" dirty="0"/>
          </a:p>
        </p:txBody>
      </p:sp>
    </p:spTree>
    <p:extLst>
      <p:ext uri="{BB962C8B-B14F-4D97-AF65-F5344CB8AC3E}">
        <p14:creationId xmlns:p14="http://schemas.microsoft.com/office/powerpoint/2010/main" val="1669968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sp>
        <p:nvSpPr>
          <p:cNvPr id="7" name="Espaço Reservado para Texto 6"/>
          <p:cNvSpPr>
            <a:spLocks noGrp="1"/>
          </p:cNvSpPr>
          <p:nvPr>
            <p:ph type="body" sz="quarter" idx="10"/>
          </p:nvPr>
        </p:nvSpPr>
        <p:spPr>
          <a:xfrm>
            <a:off x="0" y="3212976"/>
            <a:ext cx="9144000" cy="792733"/>
          </a:xfrm>
          <a:prstGeom prst="rect">
            <a:avLst/>
          </a:prstGeom>
        </p:spPr>
        <p:txBody>
          <a:bodyPr anchor="ctr">
            <a:normAutofit/>
          </a:bodyP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endParaRPr lang="pt-BR" dirty="0"/>
          </a:p>
        </p:txBody>
      </p:sp>
    </p:spTree>
    <p:extLst>
      <p:ext uri="{BB962C8B-B14F-4D97-AF65-F5344CB8AC3E}">
        <p14:creationId xmlns:p14="http://schemas.microsoft.com/office/powerpoint/2010/main" val="1652752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78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endParaRPr lang="en-US"/>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539552" y="260648"/>
            <a:ext cx="7056784" cy="504056"/>
          </a:xfrm>
        </p:spPr>
        <p:txBody>
          <a:bodyPr/>
          <a:lstStyle/>
          <a:p>
            <a:r>
              <a:rPr lang="pt-BR" dirty="0"/>
              <a:t>Clique para editar o estilo do título mestre</a:t>
            </a:r>
          </a:p>
        </p:txBody>
      </p:sp>
      <p:sp>
        <p:nvSpPr>
          <p:cNvPr id="3" name="Subtítulo 2"/>
          <p:cNvSpPr>
            <a:spLocks noGrp="1"/>
          </p:cNvSpPr>
          <p:nvPr>
            <p:ph type="subTitle" idx="1"/>
          </p:nvPr>
        </p:nvSpPr>
        <p:spPr>
          <a:xfrm>
            <a:off x="395536" y="1268760"/>
            <a:ext cx="7916416" cy="5184576"/>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extLst>
      <p:ext uri="{BB962C8B-B14F-4D97-AF65-F5344CB8AC3E}">
        <p14:creationId xmlns:p14="http://schemas.microsoft.com/office/powerpoint/2010/main" val="3800963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39552" y="260648"/>
            <a:ext cx="7272808" cy="504800"/>
          </a:xfrm>
        </p:spPr>
        <p:txBody>
          <a:bodyPr/>
          <a:lstStyle/>
          <a:p>
            <a:r>
              <a:rPr lang="pt-BR" dirty="0"/>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621514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Tree>
    <p:extLst>
      <p:ext uri="{BB962C8B-B14F-4D97-AF65-F5344CB8AC3E}">
        <p14:creationId xmlns:p14="http://schemas.microsoft.com/office/powerpoint/2010/main" val="274676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39552" y="260648"/>
            <a:ext cx="7272337" cy="504825"/>
          </a:xfrm>
        </p:spPr>
        <p:txBody>
          <a:bodyPr/>
          <a:lstStyle/>
          <a:p>
            <a:r>
              <a:rPr lang="pt-BR" dirty="0"/>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93449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9553" y="260648"/>
            <a:ext cx="7056784" cy="504825"/>
          </a:xfrm>
        </p:spPr>
        <p:txBody>
          <a:bodyPr/>
          <a:lstStyle>
            <a:lvl1pPr>
              <a:defRPr/>
            </a:lvl1pPr>
          </a:lstStyle>
          <a:p>
            <a:r>
              <a:rPr lang="pt-BR" dirty="0"/>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71033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39553" y="260648"/>
            <a:ext cx="6912768" cy="504825"/>
          </a:xfrm>
        </p:spPr>
        <p:txBody>
          <a:bodyPr/>
          <a:lstStyle/>
          <a:p>
            <a:r>
              <a:rPr lang="pt-BR" dirty="0"/>
              <a:t>Clique para editar o estilo do título mestre</a:t>
            </a:r>
          </a:p>
        </p:txBody>
      </p:sp>
    </p:spTree>
    <p:extLst>
      <p:ext uri="{BB962C8B-B14F-4D97-AF65-F5344CB8AC3E}">
        <p14:creationId xmlns:p14="http://schemas.microsoft.com/office/powerpoint/2010/main" val="24960249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7407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816247"/>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81624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97829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33945794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061402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0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endParaRPr lang="en-US"/>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stretch>
            <a:fillRect/>
          </a:stretch>
        </p:blipFill>
        <p:spPr>
          <a:xfrm>
            <a:off x="8306046" y="6216481"/>
            <a:ext cx="781050" cy="371475"/>
          </a:xfrm>
          <a:prstGeom prst="rect">
            <a:avLst/>
          </a:prstGeom>
        </p:spPr>
      </p:pic>
      <p:sp>
        <p:nvSpPr>
          <p:cNvPr id="5" name="TextBox 7"/>
          <p:cNvSpPr txBox="1"/>
          <p:nvPr userDrawn="1"/>
        </p:nvSpPr>
        <p:spPr>
          <a:xfrm>
            <a:off x="8426450" y="6216650"/>
            <a:ext cx="269875" cy="276225"/>
          </a:xfrm>
          <a:prstGeom prst="rect">
            <a:avLst/>
          </a:prstGeom>
          <a:noFill/>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8B614E7-2400-45CE-848D-BA84F4236734}" type="slidenum">
              <a:rPr lang="en-US" altLang="pt-BR" sz="1200">
                <a:solidFill>
                  <a:schemeClr val="bg1"/>
                </a:solidFill>
                <a:latin typeface="Gotham-Bold"/>
                <a:ea typeface="Gotham-Bold"/>
                <a:cs typeface="Gotham-Bold"/>
              </a:rPr>
              <a:pPr/>
              <a:t>‹nº›</a:t>
            </a:fld>
            <a:endParaRPr lang="en-US" altLang="pt-BR" sz="1200">
              <a:solidFill>
                <a:schemeClr val="bg1"/>
              </a:solidFill>
              <a:latin typeface="Gotham-Bold"/>
              <a:ea typeface="Gotham-Bold"/>
              <a:cs typeface="Gotham-Bold"/>
            </a:endParaRPr>
          </a:p>
        </p:txBody>
      </p:sp>
    </p:spTree>
    <p:extLst>
      <p:ext uri="{BB962C8B-B14F-4D97-AF65-F5344CB8AC3E}">
        <p14:creationId xmlns:p14="http://schemas.microsoft.com/office/powerpoint/2010/main" val="92443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endParaRPr lang="en-US"/>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endParaRPr lang="en-US"/>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endParaRPr lang="en-US"/>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endParaRPr lang="en-US"/>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5.jpe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Imagem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88"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0594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Espaço Reservado para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3075" name="Espaço Reservado para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AC41ACE-2E38-48FC-84B7-2F86D889C9C4}" type="datetimeFigureOut">
              <a:rPr lang="pt-BR"/>
              <a:pPr>
                <a:defRPr/>
              </a:pPr>
              <a:t>24/11/2018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A253CAE-02C1-421E-90A1-3C2EAD656C92}" type="slidenum">
              <a:rPr lang="pt-BR"/>
              <a:pPr>
                <a:defRPr/>
              </a:pPr>
              <a:t>‹nº›</a:t>
            </a:fld>
            <a:endParaRPr lang="pt-BR"/>
          </a:p>
        </p:txBody>
      </p:sp>
      <p:pic>
        <p:nvPicPr>
          <p:cNvPr id="3079" name="Picture 2" descr="C:\Users\cl0817\Desktop\CoringasLogos.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Imagem 7"/>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614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Imagem 8"/>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1692275"/>
            <a:ext cx="9161463"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133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395288" y="260350"/>
            <a:ext cx="72723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Espaço Reservado para Texto 2"/>
          <p:cNvSpPr>
            <a:spLocks noGrp="1"/>
          </p:cNvSpPr>
          <p:nvPr>
            <p:ph type="body" idx="1"/>
          </p:nvPr>
        </p:nvSpPr>
        <p:spPr bwMode="auto">
          <a:xfrm>
            <a:off x="395288" y="1165225"/>
            <a:ext cx="8497887"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pic>
        <p:nvPicPr>
          <p:cNvPr id="1028" name="Picture 2" descr="C:\Users\cl0817\Desktop\MioloBranco.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Imagem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619534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800" b="1" kern="1200">
          <a:solidFill>
            <a:schemeClr val="tx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2800" b="1">
          <a:solidFill>
            <a:schemeClr val="tx1"/>
          </a:solidFill>
          <a:latin typeface="Arial" charset="0"/>
          <a:cs typeface="Arial" charset="0"/>
        </a:defRPr>
      </a:lvl2pPr>
      <a:lvl3pPr algn="l" rtl="0" eaLnBrk="0" fontAlgn="base" hangingPunct="0">
        <a:spcBef>
          <a:spcPct val="0"/>
        </a:spcBef>
        <a:spcAft>
          <a:spcPct val="0"/>
        </a:spcAft>
        <a:defRPr sz="2800" b="1">
          <a:solidFill>
            <a:schemeClr val="tx1"/>
          </a:solidFill>
          <a:latin typeface="Arial" charset="0"/>
          <a:cs typeface="Arial" charset="0"/>
        </a:defRPr>
      </a:lvl3pPr>
      <a:lvl4pPr algn="l" rtl="0" eaLnBrk="0" fontAlgn="base" hangingPunct="0">
        <a:spcBef>
          <a:spcPct val="0"/>
        </a:spcBef>
        <a:spcAft>
          <a:spcPct val="0"/>
        </a:spcAft>
        <a:defRPr sz="2800" b="1">
          <a:solidFill>
            <a:schemeClr val="tx1"/>
          </a:solidFill>
          <a:latin typeface="Arial" charset="0"/>
          <a:cs typeface="Arial" charset="0"/>
        </a:defRPr>
      </a:lvl4pPr>
      <a:lvl5pPr algn="l" rtl="0" eaLnBrk="0" fontAlgn="base" hangingPunct="0">
        <a:spcBef>
          <a:spcPct val="0"/>
        </a:spcBef>
        <a:spcAft>
          <a:spcPct val="0"/>
        </a:spcAft>
        <a:defRPr sz="2800" b="1">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0.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5.xml"/><Relationship Id="rId5" Type="http://schemas.openxmlformats.org/officeDocument/2006/relationships/image" Target="../media/image30.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251520" y="769060"/>
            <a:ext cx="7847982" cy="5877272"/>
          </a:xfrm>
          <a:prstGeom prst="rect">
            <a:avLst/>
          </a:prstGeom>
          <a:noFill/>
          <a:ln w="9525">
            <a:noFill/>
            <a:miter lim="800000"/>
            <a:headEnd/>
            <a:tailEnd/>
          </a:ln>
        </p:spPr>
      </p:pic>
      <p:sp>
        <p:nvSpPr>
          <p:cNvPr id="5" name="CaixaDeTexto 4"/>
          <p:cNvSpPr txBox="1"/>
          <p:nvPr/>
        </p:nvSpPr>
        <p:spPr>
          <a:xfrm>
            <a:off x="467544" y="231031"/>
            <a:ext cx="6732240" cy="461665"/>
          </a:xfrm>
          <a:prstGeom prst="rect">
            <a:avLst/>
          </a:prstGeom>
          <a:noFill/>
        </p:spPr>
        <p:txBody>
          <a:bodyPr wrap="square" rtlCol="0">
            <a:spAutoFit/>
          </a:bodyPr>
          <a:lstStyle/>
          <a:p>
            <a:r>
              <a:rPr lang="pt-BR" b="1" dirty="0">
                <a:latin typeface="Arial" panose="020B0604020202020204" pitchFamily="34" charset="0"/>
              </a:rPr>
              <a:t>Bases da Modelagem Relacional</a:t>
            </a:r>
            <a:endParaRPr lang="pt-BR" sz="2400" b="1" dirty="0">
              <a:latin typeface="Arial" panose="020B0604020202020204" pitchFamily="34" charset="0"/>
            </a:endParaRPr>
          </a:p>
        </p:txBody>
      </p:sp>
    </p:spTree>
    <p:extLst>
      <p:ext uri="{BB962C8B-B14F-4D97-AF65-F5344CB8AC3E}">
        <p14:creationId xmlns:p14="http://schemas.microsoft.com/office/powerpoint/2010/main" val="1459459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475695" y="386209"/>
            <a:ext cx="7199313" cy="763587"/>
          </a:xfrm>
        </p:spPr>
        <p:txBody>
          <a:bodyPr>
            <a:normAutofit fontScale="90000"/>
          </a:bodyPr>
          <a:lstStyle/>
          <a:p>
            <a:r>
              <a:rPr lang="pt-BR" sz="2700" dirty="0"/>
              <a:t>Modelo Entidade-Relacionamento</a:t>
            </a:r>
            <a:br>
              <a:rPr lang="pt-BR" sz="2700" dirty="0"/>
            </a:br>
            <a:br>
              <a:rPr lang="pt-BR" sz="2800" dirty="0"/>
            </a:br>
            <a:r>
              <a:rPr lang="pt-BR" sz="2200" i="1" dirty="0"/>
              <a:t>Cardinalidade</a:t>
            </a:r>
            <a:endParaRPr lang="pt-BR" sz="2800" i="1" dirty="0"/>
          </a:p>
        </p:txBody>
      </p:sp>
      <p:sp>
        <p:nvSpPr>
          <p:cNvPr id="135" name="TextBox 134"/>
          <p:cNvSpPr txBox="1"/>
          <p:nvPr/>
        </p:nvSpPr>
        <p:spPr>
          <a:xfrm>
            <a:off x="803735" y="1567100"/>
            <a:ext cx="3632981"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rPr>
              <a:t>1 para N</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rPr>
              <a:t>N para 1</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rPr>
              <a:t>N para N</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US"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rPr>
              <a:t>1 para 1</a:t>
            </a:r>
            <a:endParaRPr kumimoji="0" lang="pt-BR"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p:txBody>
      </p:sp>
      <p:sp>
        <p:nvSpPr>
          <p:cNvPr id="22" name="Rectangle 21"/>
          <p:cNvSpPr/>
          <p:nvPr/>
        </p:nvSpPr>
        <p:spPr>
          <a:xfrm>
            <a:off x="6804248" y="1593384"/>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Cliente</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23" name="Rectangle 22"/>
          <p:cNvSpPr/>
          <p:nvPr/>
        </p:nvSpPr>
        <p:spPr>
          <a:xfrm>
            <a:off x="3250645" y="1593384"/>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Vendedor</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25" name="Straight Connector 24"/>
          <p:cNvCxnSpPr>
            <a:stCxn id="24" idx="3"/>
            <a:endCxn id="22" idx="1"/>
          </p:cNvCxnSpPr>
          <p:nvPr/>
        </p:nvCxnSpPr>
        <p:spPr>
          <a:xfrm flipV="1">
            <a:off x="6268975" y="1845412"/>
            <a:ext cx="535273" cy="48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3"/>
            <a:endCxn id="24" idx="1"/>
          </p:cNvCxnSpPr>
          <p:nvPr/>
        </p:nvCxnSpPr>
        <p:spPr>
          <a:xfrm>
            <a:off x="4830836" y="1845412"/>
            <a:ext cx="541211" cy="482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5372047" y="1412776"/>
            <a:ext cx="896928" cy="874911"/>
            <a:chOff x="5372047" y="1412776"/>
            <a:chExt cx="896928" cy="874911"/>
          </a:xfrm>
        </p:grpSpPr>
        <p:sp>
          <p:nvSpPr>
            <p:cNvPr id="24" name="Diamond 23"/>
            <p:cNvSpPr/>
            <p:nvPr/>
          </p:nvSpPr>
          <p:spPr>
            <a:xfrm>
              <a:off x="5372047" y="1412776"/>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27" name="TextBox 26"/>
            <p:cNvSpPr txBox="1"/>
            <p:nvPr/>
          </p:nvSpPr>
          <p:spPr>
            <a:xfrm>
              <a:off x="5413067" y="1691523"/>
              <a:ext cx="78398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Atende</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sp>
        <p:nvSpPr>
          <p:cNvPr id="30" name="TextBox 29"/>
          <p:cNvSpPr txBox="1"/>
          <p:nvPr/>
        </p:nvSpPr>
        <p:spPr>
          <a:xfrm>
            <a:off x="4604926" y="1076198"/>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1</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42" name="TextBox 41"/>
          <p:cNvSpPr txBox="1"/>
          <p:nvPr/>
        </p:nvSpPr>
        <p:spPr>
          <a:xfrm>
            <a:off x="6668945" y="1076198"/>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N</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43" name="Rectangle 42"/>
          <p:cNvSpPr/>
          <p:nvPr/>
        </p:nvSpPr>
        <p:spPr>
          <a:xfrm>
            <a:off x="6804248" y="2820866"/>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Departamento</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44" name="Rectangle 43"/>
          <p:cNvSpPr/>
          <p:nvPr/>
        </p:nvSpPr>
        <p:spPr>
          <a:xfrm>
            <a:off x="3250645" y="2820866"/>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Funcionário</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45" name="Straight Connector 44"/>
          <p:cNvCxnSpPr>
            <a:stCxn id="48" idx="3"/>
            <a:endCxn id="43" idx="1"/>
          </p:cNvCxnSpPr>
          <p:nvPr/>
        </p:nvCxnSpPr>
        <p:spPr>
          <a:xfrm flipV="1">
            <a:off x="6268975" y="3072894"/>
            <a:ext cx="535273" cy="48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3"/>
            <a:endCxn id="48" idx="1"/>
          </p:cNvCxnSpPr>
          <p:nvPr/>
        </p:nvCxnSpPr>
        <p:spPr>
          <a:xfrm>
            <a:off x="4830836" y="3072894"/>
            <a:ext cx="541211" cy="482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5324906" y="2640258"/>
            <a:ext cx="991211" cy="874911"/>
            <a:chOff x="5324906" y="1412776"/>
            <a:chExt cx="991211" cy="874911"/>
          </a:xfrm>
        </p:grpSpPr>
        <p:sp>
          <p:nvSpPr>
            <p:cNvPr id="48" name="Diamond 47"/>
            <p:cNvSpPr/>
            <p:nvPr/>
          </p:nvSpPr>
          <p:spPr>
            <a:xfrm>
              <a:off x="5372047" y="1412776"/>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49" name="TextBox 48"/>
            <p:cNvSpPr txBox="1"/>
            <p:nvPr/>
          </p:nvSpPr>
          <p:spPr>
            <a:xfrm>
              <a:off x="5324906" y="1691523"/>
              <a:ext cx="991211"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Pertence</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sp>
        <p:nvSpPr>
          <p:cNvPr id="50" name="TextBox 49"/>
          <p:cNvSpPr txBox="1"/>
          <p:nvPr/>
        </p:nvSpPr>
        <p:spPr>
          <a:xfrm>
            <a:off x="4604926" y="2303680"/>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N</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51" name="TextBox 50"/>
          <p:cNvSpPr txBox="1"/>
          <p:nvPr/>
        </p:nvSpPr>
        <p:spPr>
          <a:xfrm>
            <a:off x="6668945" y="2303680"/>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1</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52" name="Rectangle 51"/>
          <p:cNvSpPr/>
          <p:nvPr/>
        </p:nvSpPr>
        <p:spPr>
          <a:xfrm>
            <a:off x="6804248" y="4131000"/>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Produto</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53" name="Rectangle 52"/>
          <p:cNvSpPr/>
          <p:nvPr/>
        </p:nvSpPr>
        <p:spPr>
          <a:xfrm>
            <a:off x="3250645" y="4131000"/>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Cliente</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54" name="Straight Connector 53"/>
          <p:cNvCxnSpPr>
            <a:stCxn id="57" idx="3"/>
            <a:endCxn id="52" idx="1"/>
          </p:cNvCxnSpPr>
          <p:nvPr/>
        </p:nvCxnSpPr>
        <p:spPr>
          <a:xfrm flipV="1">
            <a:off x="6268975" y="4383028"/>
            <a:ext cx="535273" cy="48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3" idx="3"/>
            <a:endCxn id="57" idx="1"/>
          </p:cNvCxnSpPr>
          <p:nvPr/>
        </p:nvCxnSpPr>
        <p:spPr>
          <a:xfrm>
            <a:off x="4830836" y="4383028"/>
            <a:ext cx="541211" cy="482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5366109" y="3950392"/>
            <a:ext cx="991211" cy="874911"/>
            <a:chOff x="5366109" y="1412776"/>
            <a:chExt cx="991211" cy="874911"/>
          </a:xfrm>
        </p:grpSpPr>
        <p:sp>
          <p:nvSpPr>
            <p:cNvPr id="57" name="Diamond 56"/>
            <p:cNvSpPr/>
            <p:nvPr/>
          </p:nvSpPr>
          <p:spPr>
            <a:xfrm>
              <a:off x="5372047" y="1412776"/>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58" name="TextBox 57"/>
            <p:cNvSpPr txBox="1"/>
            <p:nvPr/>
          </p:nvSpPr>
          <p:spPr>
            <a:xfrm>
              <a:off x="5366109" y="1691523"/>
              <a:ext cx="991211"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Compra</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sp>
        <p:nvSpPr>
          <p:cNvPr id="59" name="TextBox 58"/>
          <p:cNvSpPr txBox="1"/>
          <p:nvPr/>
        </p:nvSpPr>
        <p:spPr>
          <a:xfrm>
            <a:off x="4604926" y="3613814"/>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N</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60" name="TextBox 59"/>
          <p:cNvSpPr txBox="1"/>
          <p:nvPr/>
        </p:nvSpPr>
        <p:spPr>
          <a:xfrm>
            <a:off x="6668945" y="3613814"/>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N</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61" name="Rectangle 60"/>
          <p:cNvSpPr/>
          <p:nvPr/>
        </p:nvSpPr>
        <p:spPr>
          <a:xfrm>
            <a:off x="6804248" y="5300053"/>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Departamento</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62" name="Rectangle 61"/>
          <p:cNvSpPr/>
          <p:nvPr/>
        </p:nvSpPr>
        <p:spPr>
          <a:xfrm>
            <a:off x="3250645" y="5300053"/>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Funcionário</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63" name="Straight Connector 62"/>
          <p:cNvCxnSpPr>
            <a:stCxn id="66" idx="3"/>
            <a:endCxn id="61" idx="1"/>
          </p:cNvCxnSpPr>
          <p:nvPr/>
        </p:nvCxnSpPr>
        <p:spPr>
          <a:xfrm flipV="1">
            <a:off x="6268975" y="5552081"/>
            <a:ext cx="535273" cy="48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3"/>
            <a:endCxn id="66" idx="1"/>
          </p:cNvCxnSpPr>
          <p:nvPr/>
        </p:nvCxnSpPr>
        <p:spPr>
          <a:xfrm>
            <a:off x="4830836" y="5552081"/>
            <a:ext cx="541211" cy="482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5324906" y="5119445"/>
            <a:ext cx="991211" cy="874911"/>
            <a:chOff x="5324906" y="1412776"/>
            <a:chExt cx="991211" cy="874911"/>
          </a:xfrm>
        </p:grpSpPr>
        <p:sp>
          <p:nvSpPr>
            <p:cNvPr id="66" name="Diamond 65"/>
            <p:cNvSpPr/>
            <p:nvPr/>
          </p:nvSpPr>
          <p:spPr>
            <a:xfrm>
              <a:off x="5372047" y="1412776"/>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67" name="TextBox 66"/>
            <p:cNvSpPr txBox="1"/>
            <p:nvPr/>
          </p:nvSpPr>
          <p:spPr>
            <a:xfrm>
              <a:off x="5324906" y="1691523"/>
              <a:ext cx="991211"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Gerencia</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sp>
        <p:nvSpPr>
          <p:cNvPr id="68" name="TextBox 67"/>
          <p:cNvSpPr txBox="1"/>
          <p:nvPr/>
        </p:nvSpPr>
        <p:spPr>
          <a:xfrm>
            <a:off x="4604926" y="4782867"/>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1</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69" name="TextBox 68"/>
          <p:cNvSpPr txBox="1"/>
          <p:nvPr/>
        </p:nvSpPr>
        <p:spPr>
          <a:xfrm>
            <a:off x="6668945" y="4782867"/>
            <a:ext cx="27060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rPr>
              <a:t>1</a:t>
            </a:r>
            <a:endParaRPr kumimoji="0" lang="pt-BR" sz="24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9827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0" grpId="0"/>
      <p:bldP spid="42" grpId="0"/>
      <p:bldP spid="43" grpId="0" animBg="1"/>
      <p:bldP spid="44" grpId="0" animBg="1"/>
      <p:bldP spid="50" grpId="0"/>
      <p:bldP spid="51" grpId="0"/>
      <p:bldP spid="52" grpId="0" animBg="1"/>
      <p:bldP spid="53" grpId="0" animBg="1"/>
      <p:bldP spid="59" grpId="0"/>
      <p:bldP spid="60" grpId="0"/>
      <p:bldP spid="61" grpId="0" animBg="1"/>
      <p:bldP spid="62" grpId="0" animBg="1"/>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7544" y="144462"/>
            <a:ext cx="7200900" cy="763588"/>
          </a:xfrm>
        </p:spPr>
        <p:txBody>
          <a:bodyPr/>
          <a:lstStyle/>
          <a:p>
            <a:r>
              <a:rPr lang="en-US" dirty="0" err="1"/>
              <a:t>Exemplificando</a:t>
            </a:r>
            <a:r>
              <a:rPr lang="en-US" dirty="0"/>
              <a:t> a </a:t>
            </a:r>
            <a:r>
              <a:rPr lang="en-US" dirty="0" err="1"/>
              <a:t>questão</a:t>
            </a:r>
            <a:r>
              <a:rPr lang="en-US" dirty="0"/>
              <a:t>…</a:t>
            </a:r>
            <a:endParaRPr lang="pt-BR" dirty="0"/>
          </a:p>
        </p:txBody>
      </p:sp>
      <p:sp>
        <p:nvSpPr>
          <p:cNvPr id="3" name="Content Placeholder 2"/>
          <p:cNvSpPr>
            <a:spLocks noGrp="1"/>
          </p:cNvSpPr>
          <p:nvPr>
            <p:ph idx="4294967295"/>
          </p:nvPr>
        </p:nvSpPr>
        <p:spPr>
          <a:xfrm>
            <a:off x="467544" y="1052736"/>
            <a:ext cx="8317681" cy="5616352"/>
          </a:xfrm>
        </p:spPr>
        <p:txBody>
          <a:bodyPr/>
          <a:lstStyle/>
          <a:p>
            <a:pPr marL="0" indent="0">
              <a:buNone/>
            </a:pPr>
            <a:r>
              <a:rPr lang="pt-BR" sz="2000" dirty="0"/>
              <a:t>A empresa Vendas </a:t>
            </a:r>
            <a:r>
              <a:rPr lang="pt-BR" sz="2000" dirty="0" err="1"/>
              <a:t>Ltda</a:t>
            </a:r>
            <a:r>
              <a:rPr lang="pt-BR" sz="2000" dirty="0"/>
              <a:t> deseja um Sistema que armazene os dados referentes ao seus negócios.</a:t>
            </a:r>
          </a:p>
          <a:p>
            <a:pPr marL="0" indent="0">
              <a:buNone/>
            </a:pPr>
            <a:r>
              <a:rPr lang="pt-BR" sz="2000" dirty="0"/>
              <a:t>Atualmente o processo funciona da seguinte forma:</a:t>
            </a:r>
          </a:p>
          <a:p>
            <a:pPr marL="0" indent="0">
              <a:buNone/>
            </a:pPr>
            <a:r>
              <a:rPr lang="pt-BR" sz="2000" dirty="0"/>
              <a:t>Cada vendedor é responsável por atender um grupo de clientes que quando interessados em algum produtos fazem os pedidos.</a:t>
            </a:r>
          </a:p>
          <a:p>
            <a:pPr marL="0" indent="0">
              <a:buNone/>
            </a:pPr>
            <a:r>
              <a:rPr lang="pt-BR" sz="2000" dirty="0"/>
              <a:t>Cada Pedido que chega é composto de itens com as quantidades de cada produto e valor unitário por produto, nosso sistema deve verificar se o produto existe em estoque, caso exista o Produto é separado e enviado a um distribuidor responsável por fazer a entrega ao cliente.</a:t>
            </a:r>
          </a:p>
        </p:txBody>
      </p:sp>
    </p:spTree>
    <p:extLst>
      <p:ext uri="{BB962C8B-B14F-4D97-AF65-F5344CB8AC3E}">
        <p14:creationId xmlns:p14="http://schemas.microsoft.com/office/powerpoint/2010/main" val="891443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8000" y="106868"/>
            <a:ext cx="7199313" cy="763588"/>
          </a:xfrm>
        </p:spPr>
        <p:txBody>
          <a:bodyPr/>
          <a:lstStyle/>
          <a:p>
            <a:r>
              <a:rPr lang="en-US" dirty="0" err="1"/>
              <a:t>Solução</a:t>
            </a:r>
            <a:endParaRPr lang="pt-BR" dirty="0"/>
          </a:p>
        </p:txBody>
      </p:sp>
      <p:sp>
        <p:nvSpPr>
          <p:cNvPr id="3" name="Content Placeholder 2"/>
          <p:cNvSpPr>
            <a:spLocks noGrp="1"/>
          </p:cNvSpPr>
          <p:nvPr>
            <p:ph idx="4294967295"/>
          </p:nvPr>
        </p:nvSpPr>
        <p:spPr>
          <a:xfrm>
            <a:off x="323528" y="754062"/>
            <a:ext cx="8461697" cy="5699125"/>
          </a:xfrm>
        </p:spPr>
        <p:txBody>
          <a:bodyPr/>
          <a:lstStyle/>
          <a:p>
            <a:pPr marL="0" indent="0">
              <a:buNone/>
            </a:pPr>
            <a:r>
              <a:rPr lang="pt-BR" sz="2000" dirty="0"/>
              <a:t>Passo 1: identifica – se as Entidades</a:t>
            </a:r>
          </a:p>
        </p:txBody>
      </p:sp>
      <p:sp>
        <p:nvSpPr>
          <p:cNvPr id="4" name="Content Placeholder 2"/>
          <p:cNvSpPr txBox="1">
            <a:spLocks/>
          </p:cNvSpPr>
          <p:nvPr/>
        </p:nvSpPr>
        <p:spPr>
          <a:xfrm>
            <a:off x="539552" y="1362360"/>
            <a:ext cx="8013576" cy="5099359"/>
          </a:xfrm>
          <a:prstGeom prst="rect">
            <a:avLst/>
          </a:prstGeom>
        </p:spPr>
        <p:txBody>
          <a:bodyPr/>
          <a:lstStyle>
            <a:lvl1pPr marL="342900" indent="-342900" algn="l" defTabSz="914400" rtl="0" eaLnBrk="1" latinLnBrk="0" hangingPunct="1">
              <a:spcBef>
                <a:spcPct val="20000"/>
              </a:spcBef>
              <a:buFont typeface="Arial" pitchFamily="34" charset="0"/>
              <a:buChar char="•"/>
              <a:defRPr sz="3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Cada </a:t>
            </a:r>
            <a:r>
              <a:rPr kumimoji="0" lang="pt-BR" sz="20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vendedor</a:t>
            </a:r>
            <a:r>
              <a:rPr kumimoji="0" lang="pt-BR"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a:t>
            </a: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é responsável por atender um grupo de </a:t>
            </a:r>
            <a:r>
              <a:rPr kumimoji="0" lang="pt-BR" sz="20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clientes</a:t>
            </a: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que quando interessados em algum </a:t>
            </a:r>
            <a:r>
              <a:rPr kumimoji="0" lang="pt-BR" sz="20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produtos</a:t>
            </a: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fazem os </a:t>
            </a:r>
            <a:r>
              <a:rPr kumimoji="0" lang="pt-BR" sz="20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pedidos</a:t>
            </a: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Cada Pedido que chega é composto de </a:t>
            </a:r>
            <a:r>
              <a:rPr kumimoji="0" lang="pt-BR" sz="20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itens</a:t>
            </a:r>
            <a:r>
              <a:rPr kumimoji="0" lang="pt-BR"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a:t>
            </a: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com as quantidades de cada produto e valor unitário por produto, nosso sistema deve verificar se o produto existe em </a:t>
            </a:r>
            <a:r>
              <a:rPr kumimoji="0" lang="pt-BR" sz="20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estoque</a:t>
            </a: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caso exista o Produto é separado e enviado a um </a:t>
            </a:r>
            <a:r>
              <a:rPr kumimoji="0" lang="pt-BR" sz="2000" b="1"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distribuidor</a:t>
            </a:r>
            <a:r>
              <a:rPr kumimoji="0" lang="pt-BR"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a:t>
            </a:r>
            <a:r>
              <a:rPr kumimoji="0" lang="pt-BR"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responsável por fazer a entrega ao cliente.</a:t>
            </a:r>
          </a:p>
        </p:txBody>
      </p:sp>
      <p:sp>
        <p:nvSpPr>
          <p:cNvPr id="5" name="Rectangle 4"/>
          <p:cNvSpPr/>
          <p:nvPr/>
        </p:nvSpPr>
        <p:spPr>
          <a:xfrm>
            <a:off x="2719505" y="4293096"/>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Pedidos</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p:cNvSpPr/>
          <p:nvPr/>
        </p:nvSpPr>
        <p:spPr>
          <a:xfrm>
            <a:off x="681805" y="4991583"/>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Cliente</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7" name="Rectangle 6"/>
          <p:cNvSpPr/>
          <p:nvPr/>
        </p:nvSpPr>
        <p:spPr>
          <a:xfrm>
            <a:off x="2719504" y="5017256"/>
            <a:ext cx="163647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ItensPedido</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8" name="Rectangle 7"/>
          <p:cNvSpPr/>
          <p:nvPr/>
        </p:nvSpPr>
        <p:spPr>
          <a:xfrm>
            <a:off x="681805" y="5690070"/>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Produto</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9" name="Rectangle 8"/>
          <p:cNvSpPr/>
          <p:nvPr/>
        </p:nvSpPr>
        <p:spPr>
          <a:xfrm>
            <a:off x="2719505" y="5702205"/>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Estoque</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681805" y="4293096"/>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Vendedor</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4589959" y="5715396"/>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Arial"/>
                <a:ea typeface="+mn-ea"/>
                <a:cs typeface="+mn-cs"/>
              </a:rPr>
              <a:t>Distribuidor</a:t>
            </a:r>
            <a:endParaRPr kumimoji="0" lang="pt-BR" sz="1800"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84181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9912" y="2204864"/>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Pedidos</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5" name="Diamond 4"/>
          <p:cNvSpPr/>
          <p:nvPr/>
        </p:nvSpPr>
        <p:spPr>
          <a:xfrm>
            <a:off x="5765053" y="2029558"/>
            <a:ext cx="896928" cy="8546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Faz</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p:cNvSpPr/>
          <p:nvPr/>
        </p:nvSpPr>
        <p:spPr>
          <a:xfrm>
            <a:off x="6972439" y="2204864"/>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Cliente</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7" name="Straight Connector 6"/>
          <p:cNvCxnSpPr/>
          <p:nvPr/>
        </p:nvCxnSpPr>
        <p:spPr>
          <a:xfrm>
            <a:off x="5148064" y="2456892"/>
            <a:ext cx="616989"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3"/>
            <a:endCxn id="6" idx="1"/>
          </p:cNvCxnSpPr>
          <p:nvPr/>
        </p:nvCxnSpPr>
        <p:spPr>
          <a:xfrm flipV="1">
            <a:off x="6661981" y="2456892"/>
            <a:ext cx="310458"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2250689" y="2019437"/>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278560" y="2204864"/>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ItensPedido</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3463764" y="4017561"/>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Produto</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p:nvSpPr>
        <p:spPr>
          <a:xfrm>
            <a:off x="274783" y="4017561"/>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Estoque</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5165742" y="3299562"/>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Vendedor</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6972439" y="5486672"/>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a:ea typeface="+mn-ea"/>
                <a:cs typeface="+mn-cs"/>
              </a:rPr>
              <a:t>Distribuidor</a:t>
            </a:r>
            <a:endParaRPr kumimoji="0" lang="pt-BR"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5" name="Diamond 14"/>
          <p:cNvSpPr/>
          <p:nvPr/>
        </p:nvSpPr>
        <p:spPr>
          <a:xfrm>
            <a:off x="510395" y="2921173"/>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6" name="Diamond 15"/>
          <p:cNvSpPr/>
          <p:nvPr/>
        </p:nvSpPr>
        <p:spPr>
          <a:xfrm>
            <a:off x="2104885" y="3832133"/>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17" name="Straight Connector 16"/>
          <p:cNvCxnSpPr>
            <a:stCxn id="15" idx="2"/>
            <a:endCxn id="12" idx="0"/>
          </p:cNvCxnSpPr>
          <p:nvPr/>
        </p:nvCxnSpPr>
        <p:spPr>
          <a:xfrm>
            <a:off x="958859" y="3796084"/>
            <a:ext cx="0" cy="2214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47617" y="2456892"/>
            <a:ext cx="63229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57947" y="2456892"/>
            <a:ext cx="592742"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6" idx="1"/>
          </p:cNvCxnSpPr>
          <p:nvPr/>
        </p:nvCxnSpPr>
        <p:spPr>
          <a:xfrm>
            <a:off x="1642935" y="4269589"/>
            <a:ext cx="4619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15" idx="0"/>
          </p:cNvCxnSpPr>
          <p:nvPr/>
        </p:nvCxnSpPr>
        <p:spPr>
          <a:xfrm flipH="1">
            <a:off x="958859" y="2708920"/>
            <a:ext cx="3777" cy="2122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3"/>
            <a:endCxn id="11" idx="1"/>
          </p:cNvCxnSpPr>
          <p:nvPr/>
        </p:nvCxnSpPr>
        <p:spPr>
          <a:xfrm>
            <a:off x="3001813" y="4269589"/>
            <a:ext cx="4619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3699376" y="4987636"/>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24" name="Diamond 23"/>
          <p:cNvSpPr/>
          <p:nvPr/>
        </p:nvSpPr>
        <p:spPr>
          <a:xfrm>
            <a:off x="8096120" y="4338609"/>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25" name="Diamond 24"/>
          <p:cNvSpPr/>
          <p:nvPr/>
        </p:nvSpPr>
        <p:spPr>
          <a:xfrm>
            <a:off x="7314070" y="3115434"/>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26" name="Elbow Connector 25"/>
          <p:cNvCxnSpPr>
            <a:stCxn id="23" idx="3"/>
            <a:endCxn id="14" idx="1"/>
          </p:cNvCxnSpPr>
          <p:nvPr/>
        </p:nvCxnSpPr>
        <p:spPr>
          <a:xfrm>
            <a:off x="4596304" y="5425092"/>
            <a:ext cx="2376135" cy="313608"/>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0"/>
            <a:endCxn id="11" idx="2"/>
          </p:cNvCxnSpPr>
          <p:nvPr/>
        </p:nvCxnSpPr>
        <p:spPr>
          <a:xfrm flipV="1">
            <a:off x="4147840" y="4521617"/>
            <a:ext cx="0" cy="4660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0"/>
            <a:endCxn id="6" idx="2"/>
          </p:cNvCxnSpPr>
          <p:nvPr/>
        </p:nvCxnSpPr>
        <p:spPr>
          <a:xfrm flipV="1">
            <a:off x="7762534" y="2708920"/>
            <a:ext cx="1" cy="406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78648" y="2303003"/>
            <a:ext cx="95906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Possui</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0" name="TextBox 29"/>
          <p:cNvSpPr txBox="1"/>
          <p:nvPr/>
        </p:nvSpPr>
        <p:spPr>
          <a:xfrm>
            <a:off x="510395" y="3181658"/>
            <a:ext cx="95906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Verifica</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1" name="TextBox 30"/>
          <p:cNvSpPr txBox="1"/>
          <p:nvPr/>
        </p:nvSpPr>
        <p:spPr>
          <a:xfrm>
            <a:off x="2139728" y="4103528"/>
            <a:ext cx="95906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Separa</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2" name="TextBox 31"/>
          <p:cNvSpPr txBox="1"/>
          <p:nvPr/>
        </p:nvSpPr>
        <p:spPr>
          <a:xfrm>
            <a:off x="3894578" y="5274119"/>
            <a:ext cx="95906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vai</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3" name="TextBox 32"/>
          <p:cNvSpPr txBox="1"/>
          <p:nvPr/>
        </p:nvSpPr>
        <p:spPr>
          <a:xfrm>
            <a:off x="8096120" y="4622176"/>
            <a:ext cx="95906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Entrega</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34" name="Elbow Connector 33"/>
          <p:cNvCxnSpPr>
            <a:stCxn id="14" idx="0"/>
            <a:endCxn id="24" idx="2"/>
          </p:cNvCxnSpPr>
          <p:nvPr/>
        </p:nvCxnSpPr>
        <p:spPr>
          <a:xfrm rot="5400000" flipH="1" flipV="1">
            <a:off x="8016983" y="4959072"/>
            <a:ext cx="273152" cy="782049"/>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6" idx="3"/>
            <a:endCxn id="24" idx="0"/>
          </p:cNvCxnSpPr>
          <p:nvPr/>
        </p:nvCxnSpPr>
        <p:spPr>
          <a:xfrm flipH="1">
            <a:off x="8544584" y="2456892"/>
            <a:ext cx="8046" cy="1881717"/>
          </a:xfrm>
          <a:prstGeom prst="bentConnector4">
            <a:avLst>
              <a:gd name="adj1" fmla="val -2841163"/>
              <a:gd name="adj2" fmla="val 56697"/>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3" idx="3"/>
            <a:endCxn id="25" idx="1"/>
          </p:cNvCxnSpPr>
          <p:nvPr/>
        </p:nvCxnSpPr>
        <p:spPr>
          <a:xfrm>
            <a:off x="6745933" y="3551590"/>
            <a:ext cx="568137" cy="13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79755" y="3358168"/>
            <a:ext cx="95906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Atende</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8" name="Rectangle 2"/>
          <p:cNvSpPr>
            <a:spLocks noGrp="1" noChangeArrowheads="1"/>
          </p:cNvSpPr>
          <p:nvPr>
            <p:ph type="title" idx="4294967295"/>
          </p:nvPr>
        </p:nvSpPr>
        <p:spPr>
          <a:xfrm>
            <a:off x="456859" y="206741"/>
            <a:ext cx="7305675" cy="563562"/>
          </a:xfrm>
        </p:spPr>
        <p:txBody>
          <a:bodyPr>
            <a:normAutofit/>
          </a:bodyPr>
          <a:lstStyle/>
          <a:p>
            <a:r>
              <a:rPr lang="pt-BR" dirty="0"/>
              <a:t>Modelo Entidade-Relacionamento</a:t>
            </a:r>
          </a:p>
        </p:txBody>
      </p:sp>
      <p:sp>
        <p:nvSpPr>
          <p:cNvPr id="39" name="Content Placeholder 2"/>
          <p:cNvSpPr>
            <a:spLocks noGrp="1"/>
          </p:cNvSpPr>
          <p:nvPr>
            <p:ph idx="4294967295"/>
          </p:nvPr>
        </p:nvSpPr>
        <p:spPr>
          <a:xfrm>
            <a:off x="130896" y="1356894"/>
            <a:ext cx="8229600" cy="649287"/>
          </a:xfrm>
        </p:spPr>
        <p:txBody>
          <a:bodyPr/>
          <a:lstStyle/>
          <a:p>
            <a:pPr marL="0" indent="0">
              <a:buNone/>
            </a:pPr>
            <a:r>
              <a:rPr lang="pt-BR" sz="2000" dirty="0"/>
              <a:t>Passo 2: Criação dos relacionamentos</a:t>
            </a:r>
          </a:p>
        </p:txBody>
      </p:sp>
    </p:spTree>
    <p:extLst>
      <p:ext uri="{BB962C8B-B14F-4D97-AF65-F5344CB8AC3E}">
        <p14:creationId xmlns:p14="http://schemas.microsoft.com/office/powerpoint/2010/main" val="285656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9912" y="2204864"/>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Pedidos</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5" name="Diamond 4"/>
          <p:cNvSpPr/>
          <p:nvPr/>
        </p:nvSpPr>
        <p:spPr>
          <a:xfrm>
            <a:off x="5765053" y="2029558"/>
            <a:ext cx="896928" cy="8546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Faz</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6" name="Rectangle 5"/>
          <p:cNvSpPr/>
          <p:nvPr/>
        </p:nvSpPr>
        <p:spPr>
          <a:xfrm>
            <a:off x="6972439" y="2204864"/>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Cliente</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7" name="Straight Connector 6"/>
          <p:cNvCxnSpPr/>
          <p:nvPr/>
        </p:nvCxnSpPr>
        <p:spPr>
          <a:xfrm>
            <a:off x="5148064" y="2456892"/>
            <a:ext cx="616989"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3"/>
            <a:endCxn id="6" idx="1"/>
          </p:cNvCxnSpPr>
          <p:nvPr/>
        </p:nvCxnSpPr>
        <p:spPr>
          <a:xfrm flipV="1">
            <a:off x="6661981" y="2456892"/>
            <a:ext cx="310458"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2250689" y="2019437"/>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0" name="Rectangle 9"/>
          <p:cNvSpPr/>
          <p:nvPr/>
        </p:nvSpPr>
        <p:spPr>
          <a:xfrm>
            <a:off x="278560" y="2204864"/>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ItensPedido</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1" name="Rectangle 10"/>
          <p:cNvSpPr/>
          <p:nvPr/>
        </p:nvSpPr>
        <p:spPr>
          <a:xfrm>
            <a:off x="3463764" y="4017561"/>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Produto</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2" name="Rectangle 11"/>
          <p:cNvSpPr/>
          <p:nvPr/>
        </p:nvSpPr>
        <p:spPr>
          <a:xfrm>
            <a:off x="274783" y="4017561"/>
            <a:ext cx="13681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Estoque</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Rectangle 12"/>
          <p:cNvSpPr/>
          <p:nvPr/>
        </p:nvSpPr>
        <p:spPr>
          <a:xfrm>
            <a:off x="5165742" y="3299562"/>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Vendedor</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4" name="Rectangle 13"/>
          <p:cNvSpPr/>
          <p:nvPr/>
        </p:nvSpPr>
        <p:spPr>
          <a:xfrm>
            <a:off x="6972439" y="5486672"/>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a:ea typeface="+mn-ea"/>
                <a:cs typeface="+mn-cs"/>
              </a:rPr>
              <a:t>Distribuidor</a:t>
            </a: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5" name="Diamond 14"/>
          <p:cNvSpPr/>
          <p:nvPr/>
        </p:nvSpPr>
        <p:spPr>
          <a:xfrm>
            <a:off x="510395" y="2921173"/>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6" name="Diamond 15"/>
          <p:cNvSpPr/>
          <p:nvPr/>
        </p:nvSpPr>
        <p:spPr>
          <a:xfrm>
            <a:off x="2104885" y="3832133"/>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17" name="Straight Connector 16"/>
          <p:cNvCxnSpPr>
            <a:stCxn id="15" idx="2"/>
            <a:endCxn id="12" idx="0"/>
          </p:cNvCxnSpPr>
          <p:nvPr/>
        </p:nvCxnSpPr>
        <p:spPr>
          <a:xfrm>
            <a:off x="958859" y="3796084"/>
            <a:ext cx="0" cy="2214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147617" y="2456892"/>
            <a:ext cx="63229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57947" y="2456892"/>
            <a:ext cx="592742"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3"/>
            <a:endCxn id="16" idx="1"/>
          </p:cNvCxnSpPr>
          <p:nvPr/>
        </p:nvCxnSpPr>
        <p:spPr>
          <a:xfrm>
            <a:off x="1642935" y="4269589"/>
            <a:ext cx="4619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15" idx="0"/>
          </p:cNvCxnSpPr>
          <p:nvPr/>
        </p:nvCxnSpPr>
        <p:spPr>
          <a:xfrm flipH="1">
            <a:off x="958859" y="2708920"/>
            <a:ext cx="3777" cy="2122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3"/>
            <a:endCxn id="11" idx="1"/>
          </p:cNvCxnSpPr>
          <p:nvPr/>
        </p:nvCxnSpPr>
        <p:spPr>
          <a:xfrm>
            <a:off x="3001813" y="4269589"/>
            <a:ext cx="4619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3699376" y="4987636"/>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24" name="Diamond 23"/>
          <p:cNvSpPr/>
          <p:nvPr/>
        </p:nvSpPr>
        <p:spPr>
          <a:xfrm>
            <a:off x="8096120" y="4338609"/>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25" name="Diamond 24"/>
          <p:cNvSpPr/>
          <p:nvPr/>
        </p:nvSpPr>
        <p:spPr>
          <a:xfrm>
            <a:off x="7314070" y="3115434"/>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cxnSp>
        <p:nvCxnSpPr>
          <p:cNvPr id="26" name="Elbow Connector 25"/>
          <p:cNvCxnSpPr>
            <a:stCxn id="23" idx="3"/>
            <a:endCxn id="14" idx="1"/>
          </p:cNvCxnSpPr>
          <p:nvPr/>
        </p:nvCxnSpPr>
        <p:spPr>
          <a:xfrm>
            <a:off x="4596304" y="5425092"/>
            <a:ext cx="2376135" cy="313608"/>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0"/>
            <a:endCxn id="11" idx="2"/>
          </p:cNvCxnSpPr>
          <p:nvPr/>
        </p:nvCxnSpPr>
        <p:spPr>
          <a:xfrm flipV="1">
            <a:off x="4147840" y="4521617"/>
            <a:ext cx="0" cy="4660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0"/>
            <a:endCxn id="6" idx="2"/>
          </p:cNvCxnSpPr>
          <p:nvPr/>
        </p:nvCxnSpPr>
        <p:spPr>
          <a:xfrm flipV="1">
            <a:off x="7762534" y="2708920"/>
            <a:ext cx="1" cy="406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78648" y="2303003"/>
            <a:ext cx="95906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Possui</a:t>
            </a:r>
            <a:endParaRPr kumimoji="0" lang="pt-BR"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0" name="TextBox 29"/>
          <p:cNvSpPr txBox="1"/>
          <p:nvPr/>
        </p:nvSpPr>
        <p:spPr>
          <a:xfrm>
            <a:off x="510395" y="3181658"/>
            <a:ext cx="95906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Verifica</a:t>
            </a:r>
            <a:endParaRPr kumimoji="0" lang="pt-BR"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1" name="TextBox 30"/>
          <p:cNvSpPr txBox="1"/>
          <p:nvPr/>
        </p:nvSpPr>
        <p:spPr>
          <a:xfrm>
            <a:off x="2139728" y="4103528"/>
            <a:ext cx="95906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Separa</a:t>
            </a:r>
            <a:endParaRPr kumimoji="0" lang="pt-BR"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2" name="TextBox 31"/>
          <p:cNvSpPr txBox="1"/>
          <p:nvPr/>
        </p:nvSpPr>
        <p:spPr>
          <a:xfrm>
            <a:off x="3894578" y="5274119"/>
            <a:ext cx="95906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vai</a:t>
            </a:r>
            <a:endParaRPr kumimoji="0" lang="pt-BR"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3" name="TextBox 32"/>
          <p:cNvSpPr txBox="1"/>
          <p:nvPr/>
        </p:nvSpPr>
        <p:spPr>
          <a:xfrm>
            <a:off x="8096120" y="4622176"/>
            <a:ext cx="95906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Entrega</a:t>
            </a:r>
            <a:endParaRPr kumimoji="0" lang="pt-BR"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cxnSp>
        <p:nvCxnSpPr>
          <p:cNvPr id="34" name="Elbow Connector 33"/>
          <p:cNvCxnSpPr>
            <a:stCxn id="14" idx="0"/>
            <a:endCxn id="24" idx="2"/>
          </p:cNvCxnSpPr>
          <p:nvPr/>
        </p:nvCxnSpPr>
        <p:spPr>
          <a:xfrm rot="5400000" flipH="1" flipV="1">
            <a:off x="8016983" y="4959072"/>
            <a:ext cx="273152" cy="782049"/>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6" idx="3"/>
            <a:endCxn id="24" idx="0"/>
          </p:cNvCxnSpPr>
          <p:nvPr/>
        </p:nvCxnSpPr>
        <p:spPr>
          <a:xfrm flipH="1">
            <a:off x="8544584" y="2456892"/>
            <a:ext cx="8046" cy="1881717"/>
          </a:xfrm>
          <a:prstGeom prst="bentConnector4">
            <a:avLst>
              <a:gd name="adj1" fmla="val -2841163"/>
              <a:gd name="adj2" fmla="val 56697"/>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3" idx="3"/>
            <a:endCxn id="25" idx="1"/>
          </p:cNvCxnSpPr>
          <p:nvPr/>
        </p:nvCxnSpPr>
        <p:spPr>
          <a:xfrm>
            <a:off x="6745933" y="3551590"/>
            <a:ext cx="568137" cy="13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80312" y="3356992"/>
            <a:ext cx="959066"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Atende</a:t>
            </a:r>
            <a:endParaRPr kumimoji="0" lang="pt-BR"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8" name="Rectangle 2"/>
          <p:cNvSpPr>
            <a:spLocks noGrp="1" noChangeArrowheads="1"/>
          </p:cNvSpPr>
          <p:nvPr>
            <p:ph type="title" idx="4294967295"/>
          </p:nvPr>
        </p:nvSpPr>
        <p:spPr>
          <a:xfrm>
            <a:off x="430665" y="252493"/>
            <a:ext cx="7305675" cy="561975"/>
          </a:xfrm>
        </p:spPr>
        <p:txBody>
          <a:bodyPr>
            <a:normAutofit/>
          </a:bodyPr>
          <a:lstStyle/>
          <a:p>
            <a:r>
              <a:rPr lang="pt-BR" dirty="0"/>
              <a:t>Modelo Entidade-Relacionamento</a:t>
            </a:r>
          </a:p>
        </p:txBody>
      </p:sp>
      <p:sp>
        <p:nvSpPr>
          <p:cNvPr id="39" name="Content Placeholder 2"/>
          <p:cNvSpPr>
            <a:spLocks noGrp="1"/>
          </p:cNvSpPr>
          <p:nvPr>
            <p:ph idx="4294967295"/>
          </p:nvPr>
        </p:nvSpPr>
        <p:spPr>
          <a:xfrm>
            <a:off x="259311" y="1188888"/>
            <a:ext cx="8229600" cy="649287"/>
          </a:xfrm>
        </p:spPr>
        <p:txBody>
          <a:bodyPr/>
          <a:lstStyle/>
          <a:p>
            <a:pPr marL="0" indent="0">
              <a:buNone/>
            </a:pPr>
            <a:r>
              <a:rPr lang="pt-BR" sz="2000" dirty="0"/>
              <a:t>Passo 3: Definir a Cardinalidade entre os relacionamentos</a:t>
            </a:r>
          </a:p>
        </p:txBody>
      </p:sp>
      <p:sp>
        <p:nvSpPr>
          <p:cNvPr id="2" name="TextBox 1"/>
          <p:cNvSpPr txBox="1"/>
          <p:nvPr/>
        </p:nvSpPr>
        <p:spPr>
          <a:xfrm flipH="1">
            <a:off x="6732240" y="3140968"/>
            <a:ext cx="320159"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0" name="TextBox 39"/>
          <p:cNvSpPr txBox="1"/>
          <p:nvPr/>
        </p:nvSpPr>
        <p:spPr>
          <a:xfrm>
            <a:off x="7236296" y="2780928"/>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1" name="TextBox 40"/>
          <p:cNvSpPr txBox="1"/>
          <p:nvPr/>
        </p:nvSpPr>
        <p:spPr>
          <a:xfrm>
            <a:off x="8532440" y="2060848"/>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2" name="TextBox 41"/>
          <p:cNvSpPr txBox="1"/>
          <p:nvPr/>
        </p:nvSpPr>
        <p:spPr>
          <a:xfrm>
            <a:off x="7194063" y="5069600"/>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3" name="TextBox 42"/>
          <p:cNvSpPr txBox="1"/>
          <p:nvPr/>
        </p:nvSpPr>
        <p:spPr>
          <a:xfrm>
            <a:off x="3828185" y="4460327"/>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4" name="TextBox 43"/>
          <p:cNvSpPr txBox="1"/>
          <p:nvPr/>
        </p:nvSpPr>
        <p:spPr>
          <a:xfrm>
            <a:off x="6388471" y="5333146"/>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5" name="TextBox 44"/>
          <p:cNvSpPr txBox="1"/>
          <p:nvPr/>
        </p:nvSpPr>
        <p:spPr>
          <a:xfrm>
            <a:off x="2886681" y="3871134"/>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6" name="TextBox 45"/>
          <p:cNvSpPr txBox="1"/>
          <p:nvPr/>
        </p:nvSpPr>
        <p:spPr>
          <a:xfrm>
            <a:off x="1693429" y="3820978"/>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7" name="TextBox 46"/>
          <p:cNvSpPr txBox="1"/>
          <p:nvPr/>
        </p:nvSpPr>
        <p:spPr>
          <a:xfrm>
            <a:off x="381776" y="3686468"/>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8" name="TextBox 47"/>
          <p:cNvSpPr txBox="1"/>
          <p:nvPr/>
        </p:nvSpPr>
        <p:spPr>
          <a:xfrm>
            <a:off x="323528" y="2708920"/>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49" name="TextBox 48"/>
          <p:cNvSpPr txBox="1"/>
          <p:nvPr/>
        </p:nvSpPr>
        <p:spPr>
          <a:xfrm>
            <a:off x="5220072" y="2060848"/>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0" name="TextBox 49"/>
          <p:cNvSpPr txBox="1"/>
          <p:nvPr/>
        </p:nvSpPr>
        <p:spPr>
          <a:xfrm>
            <a:off x="6660232" y="2060848"/>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1" name="TextBox 50"/>
          <p:cNvSpPr txBox="1"/>
          <p:nvPr/>
        </p:nvSpPr>
        <p:spPr>
          <a:xfrm>
            <a:off x="3275856" y="1988840"/>
            <a:ext cx="214275"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a:t>
            </a:r>
            <a:endParaRPr kumimoji="0" lang="pt-BR"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2" name="TextBox 51"/>
          <p:cNvSpPr txBox="1"/>
          <p:nvPr/>
        </p:nvSpPr>
        <p:spPr>
          <a:xfrm>
            <a:off x="1763688" y="2060848"/>
            <a:ext cx="214275"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t>
            </a:r>
            <a:endParaRPr kumimoji="0" lang="pt-BR" sz="2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8265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9566" y="1124744"/>
            <a:ext cx="8424863" cy="4158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São informações que qualificam e caracterizam uma entidade, nos seus detalhes.</a:t>
            </a:r>
          </a:p>
          <a:p>
            <a:pPr marL="0" marR="0" lvl="0" indent="0" algn="just" defTabSz="914400" rtl="0" eaLnBrk="0" fontAlgn="base" latinLnBrk="0" hangingPunct="0">
              <a:lnSpc>
                <a:spcPct val="150000"/>
              </a:lnSpc>
              <a:spcBef>
                <a:spcPct val="0"/>
              </a:spcBef>
              <a:spcAft>
                <a:spcPct val="0"/>
              </a:spcAft>
              <a:buClrTx/>
              <a:buSzTx/>
              <a:buFontTx/>
              <a:buNone/>
              <a:tabLst/>
              <a:defRPr/>
            </a:pPr>
            <a:endPar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Uma entidade necessita de pelo menos dois atributos para ser caracterizada como entidade. </a:t>
            </a:r>
          </a:p>
          <a:p>
            <a:pPr marL="0" marR="0" lvl="0" indent="0" algn="just" defTabSz="914400" rtl="0" eaLnBrk="0" fontAlgn="base" latinLnBrk="0" hangingPunct="0">
              <a:lnSpc>
                <a:spcPct val="150000"/>
              </a:lnSpc>
              <a:spcBef>
                <a:spcPct val="0"/>
              </a:spcBef>
              <a:spcAft>
                <a:spcPct val="0"/>
              </a:spcAft>
              <a:buClrTx/>
              <a:buSzTx/>
              <a:buFontTx/>
              <a:buNone/>
              <a:tabLst/>
              <a:defRPr/>
            </a:pPr>
            <a:endPar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Quando pensamos nas entidades de dados Mestres, como clientes, produtos, entre outras, facilmente percebemos que são inúmeros seus atributos (Nome, Endereço, Maior Compra; Descrição, Preço, Peso). Mas, facilmente também notamos que os dados de Referência, como tipo de produto e estado, podem ter dois atributos apenas (Código do Tipo e Descrição do Tipo; Sigla do Estado, Nome do Estado).</a:t>
            </a:r>
          </a:p>
        </p:txBody>
      </p:sp>
      <p:sp>
        <p:nvSpPr>
          <p:cNvPr id="3" name="Text Box 2"/>
          <p:cNvSpPr txBox="1">
            <a:spLocks noChangeArrowheads="1"/>
          </p:cNvSpPr>
          <p:nvPr/>
        </p:nvSpPr>
        <p:spPr bwMode="auto">
          <a:xfrm>
            <a:off x="468311" y="260648"/>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Os Atributos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88030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tângulo 2"/>
          <p:cNvSpPr>
            <a:spLocks noChangeArrowheads="1"/>
          </p:cNvSpPr>
          <p:nvPr/>
        </p:nvSpPr>
        <p:spPr bwMode="auto">
          <a:xfrm>
            <a:off x="447079" y="1124744"/>
            <a:ext cx="8496300" cy="420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Atributo Simples: Contém um único valor indivisível.</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	Exemplos: Descrição, Preço, Peso, para Produtos.</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Atributo Composto: Contém mais de um valor</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	Exemplo: Endereço (Tipo de Logradouro, Nome do Logradouro,   		    Número e Complemento).</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Atributo Multivalorado: Contém várias ocorrências</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	Exemplo: Telefone (Residencial, Comercial, Celular, Recado)</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Atributo Determinante: Aquele que garante a unicidade de cada ocorrência da 	Entidade.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	Exemplo: Cliente (Código), Aluno (Número da Matrícula)</a:t>
            </a:r>
          </a:p>
        </p:txBody>
      </p:sp>
      <p:sp>
        <p:nvSpPr>
          <p:cNvPr id="4" name="Text Box 2"/>
          <p:cNvSpPr txBox="1">
            <a:spLocks noChangeArrowheads="1"/>
          </p:cNvSpPr>
          <p:nvPr/>
        </p:nvSpPr>
        <p:spPr bwMode="auto">
          <a:xfrm>
            <a:off x="468437" y="319008"/>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Os Atributos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126189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8312" y="1268760"/>
            <a:ext cx="820737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100" b="0" i="0" u="none" strike="noStrike" kern="1200" cap="none" spc="0" normalizeH="0" baseline="0" noProof="0" dirty="0">
                <a:ln>
                  <a:noFill/>
                </a:ln>
                <a:solidFill>
                  <a:srgbClr val="000000"/>
                </a:solidFill>
                <a:effectLst/>
                <a:uLnTx/>
                <a:uFillTx/>
                <a:latin typeface="Square721 BT" pitchFamily="34" charset="0"/>
                <a:ea typeface="+mn-ea"/>
                <a:cs typeface="+mn-cs"/>
              </a:rPr>
              <a:t>Exemplos de Atributos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100" b="0"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80" y="1766185"/>
            <a:ext cx="75723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468312" y="254466"/>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Os Atributos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70190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tângulo 34"/>
          <p:cNvSpPr>
            <a:spLocks noChangeArrowheads="1"/>
          </p:cNvSpPr>
          <p:nvPr/>
        </p:nvSpPr>
        <p:spPr bwMode="auto">
          <a:xfrm>
            <a:off x="231230" y="1196752"/>
            <a:ext cx="84248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É cada existência ou ocorrência de um objeto na Entidade, um conjunto de valores.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endParaRPr kumimoji="0" lang="pt-BR" altLang="pt-BR" sz="2000" b="0" i="0" u="none" strike="noStrike" kern="1200" cap="none" spc="0" normalizeH="0" baseline="0" noProof="0" dirty="0">
              <a:ln>
                <a:noFill/>
              </a:ln>
              <a:solidFill>
                <a:srgbClr val="C00000"/>
              </a:solidFill>
              <a:effectLst/>
              <a:uLnTx/>
              <a:uFillTx/>
              <a:latin typeface="Square721 BT" pitchFamily="34" charset="0"/>
              <a:ea typeface="+mn-ea"/>
              <a:cs typeface="+mn-cs"/>
            </a:endParaRP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07" y="2060848"/>
            <a:ext cx="80962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468312" y="297585"/>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As Instâncias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136780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528" y="1052736"/>
            <a:ext cx="820737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É a estrutura de atributos relacionados e interdependentes que residem em uma entidade.</a:t>
            </a:r>
          </a:p>
          <a:p>
            <a:pPr marL="0" marR="0" lvl="0" indent="0" algn="just" defTabSz="914400" rtl="0" eaLnBrk="0" fontAlgn="base" latinLnBrk="0" hangingPunct="0">
              <a:lnSpc>
                <a:spcPct val="150000"/>
              </a:lnSpc>
              <a:spcBef>
                <a:spcPct val="0"/>
              </a:spcBef>
              <a:spcAft>
                <a:spcPct val="0"/>
              </a:spcAft>
              <a:buClrTx/>
              <a:buSzTx/>
              <a:buFontTx/>
              <a:buNone/>
              <a:tabLst/>
              <a:defRPr/>
            </a:pPr>
            <a:endPar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Equivale a uma instância ou ocorrência de uma entidade (modelo lógico) e a um registro ou linha da tabela  (modelo físico).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p>
          <a:p>
            <a:pPr marL="0" marR="0" lvl="0" indent="0" algn="l" defTabSz="914400" rtl="0" eaLnBrk="1" fontAlgn="base" latinLnBrk="0" hangingPunct="1">
              <a:lnSpc>
                <a:spcPct val="90000"/>
              </a:lnSpc>
              <a:spcBef>
                <a:spcPct val="20000"/>
              </a:spcBef>
              <a:spcAft>
                <a:spcPct val="0"/>
              </a:spcAft>
              <a:buClrTx/>
              <a:buSzTx/>
              <a:buFontTx/>
              <a:buNone/>
              <a:tabLst/>
              <a:defRPr/>
            </a:pPr>
            <a:endPar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3" name="Text Box 2"/>
          <p:cNvSpPr txBox="1">
            <a:spLocks noChangeArrowheads="1"/>
          </p:cNvSpPr>
          <p:nvPr/>
        </p:nvSpPr>
        <p:spPr bwMode="auto">
          <a:xfrm>
            <a:off x="468312" y="260648"/>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As </a:t>
            </a:r>
            <a:r>
              <a:rPr kumimoji="0" lang="pt-BR" altLang="pt-BR" sz="2000" b="1" i="0" u="none" strike="noStrike" kern="1200" cap="none" spc="0" normalizeH="0" baseline="0" noProof="0" dirty="0" err="1">
                <a:ln>
                  <a:noFill/>
                </a:ln>
                <a:solidFill>
                  <a:srgbClr val="000000"/>
                </a:solidFill>
                <a:effectLst/>
                <a:uLnTx/>
                <a:uFillTx/>
                <a:latin typeface="Square721 BT" pitchFamily="34" charset="0"/>
                <a:ea typeface="+mn-ea"/>
                <a:cs typeface="+mn-cs"/>
              </a:rPr>
              <a:t>Tuplas</a:t>
            </a: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281981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Box 7"/>
          <p:cNvSpPr txBox="1">
            <a:spLocks noChangeArrowheads="1"/>
          </p:cNvSpPr>
          <p:nvPr/>
        </p:nvSpPr>
        <p:spPr bwMode="auto">
          <a:xfrm>
            <a:off x="8426450" y="6216650"/>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C0128"/>
              </a:buClr>
              <a:buSzPct val="100000"/>
              <a:buFont typeface="Wingdings" panose="05000000000000000000" pitchFamily="2" charset="2"/>
              <a:buChar char="ü"/>
              <a:defRPr sz="2400">
                <a:solidFill>
                  <a:schemeClr val="tx1"/>
                </a:solidFill>
                <a:latin typeface="Arial" panose="020B0604020202020204" pitchFamily="34" charset="0"/>
              </a:defRPr>
            </a:lvl1pPr>
            <a:lvl2pPr marL="742950" indent="-285750">
              <a:spcBef>
                <a:spcPct val="20000"/>
              </a:spcBef>
              <a:buClr>
                <a:srgbClr val="FC0128"/>
              </a:buClr>
              <a:buSzPct val="10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FC0128"/>
              </a:buClr>
              <a:buSzPct val="100000"/>
              <a:buChar char="•"/>
              <a:defRPr>
                <a:solidFill>
                  <a:schemeClr val="tx1"/>
                </a:solidFill>
                <a:latin typeface="Arial" panose="020B0604020202020204" pitchFamily="34" charset="0"/>
              </a:defRPr>
            </a:lvl3pPr>
            <a:lvl4pPr marL="1600200" indent="-228600">
              <a:spcBef>
                <a:spcPct val="20000"/>
              </a:spcBef>
              <a:buClr>
                <a:srgbClr val="FC0128"/>
              </a:buClr>
              <a:buSzPct val="100000"/>
              <a:buFont typeface="Wingdings" panose="05000000000000000000" pitchFamily="2" charset="2"/>
              <a:buChar char="û"/>
              <a:defRPr sz="1600">
                <a:solidFill>
                  <a:schemeClr val="tx1"/>
                </a:solidFill>
                <a:latin typeface="Arial" panose="020B0604020202020204" pitchFamily="34" charset="0"/>
              </a:defRPr>
            </a:lvl4pPr>
            <a:lvl5pPr marL="2057400" indent="-228600">
              <a:spcBef>
                <a:spcPct val="20000"/>
              </a:spcBef>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9071F227-A711-4C48-8F2C-0F29CE0FF1F5}" type="slidenum">
              <a:rPr kumimoji="0" lang="en-US" altLang="pt-BR" sz="1200" b="1" i="0" u="none" strike="noStrike" kern="1200" cap="none" spc="0" normalizeH="0" baseline="0" noProof="0">
                <a:ln>
                  <a:noFill/>
                </a:ln>
                <a:solidFill>
                  <a:srgbClr val="FFFFFF"/>
                </a:solidFill>
                <a:effectLst/>
                <a:uLnTx/>
                <a:uFillTx/>
                <a:latin typeface="Gotham-Bold"/>
                <a:ea typeface="Gotham-Bold"/>
                <a:cs typeface="Gotham-Bold"/>
              </a:rPr>
              <a:pPr marL="0" marR="0" lvl="0" indent="0" algn="l" defTabSz="914400" rtl="0" eaLnBrk="0" fontAlgn="base" latinLnBrk="0" hangingPunct="0">
                <a:lnSpc>
                  <a:spcPct val="100000"/>
                </a:lnSpc>
                <a:spcBef>
                  <a:spcPct val="0"/>
                </a:spcBef>
                <a:spcAft>
                  <a:spcPct val="0"/>
                </a:spcAft>
                <a:buClrTx/>
                <a:buSzTx/>
                <a:buFontTx/>
                <a:buNone/>
                <a:tabLst/>
                <a:defRPr/>
              </a:pPr>
              <a:t>2</a:t>
            </a:fld>
            <a:endParaRPr kumimoji="0" lang="en-US" altLang="pt-BR" sz="1200" b="1" i="0" u="none" strike="noStrike" kern="1200" cap="none" spc="0" normalizeH="0" baseline="0" noProof="0">
              <a:ln>
                <a:noFill/>
              </a:ln>
              <a:solidFill>
                <a:srgbClr val="FFFFFF"/>
              </a:solidFill>
              <a:effectLst/>
              <a:uLnTx/>
              <a:uFillTx/>
              <a:latin typeface="Gotham-Bold"/>
              <a:ea typeface="Gotham-Bold"/>
              <a:cs typeface="Gotham-Bold"/>
            </a:endParaRPr>
          </a:p>
        </p:txBody>
      </p:sp>
      <p:sp>
        <p:nvSpPr>
          <p:cNvPr id="3" name="Text Box 213"/>
          <p:cNvSpPr txBox="1">
            <a:spLocks noChangeArrowheads="1"/>
          </p:cNvSpPr>
          <p:nvPr/>
        </p:nvSpPr>
        <p:spPr bwMode="auto">
          <a:xfrm>
            <a:off x="3616325" y="-7938"/>
            <a:ext cx="184150" cy="457201"/>
          </a:xfrm>
          <a:prstGeom prst="rect">
            <a:avLst/>
          </a:prstGeom>
          <a:noFill/>
          <a:ln w="9525" algn="ctr">
            <a:noFill/>
            <a:miter lim="800000"/>
            <a:headEnd/>
            <a:tailEnd/>
          </a:ln>
          <a:effec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outerShdw blurRad="38100" dist="38100" dir="2700000" algn="tl">
                  <a:srgbClr val="000000"/>
                </a:outerShdw>
              </a:effectLst>
              <a:uLnTx/>
              <a:uFillTx/>
              <a:latin typeface="Arial" panose="020B0604020202020204" pitchFamily="34" charset="0"/>
              <a:ea typeface="+mn-ea"/>
              <a:cs typeface="+mn-cs"/>
            </a:endParaRPr>
          </a:p>
        </p:txBody>
      </p:sp>
      <p:sp>
        <p:nvSpPr>
          <p:cNvPr id="4" name="Rectangle 214"/>
          <p:cNvSpPr>
            <a:spLocks noChangeArrowheads="1"/>
          </p:cNvSpPr>
          <p:nvPr/>
        </p:nvSpPr>
        <p:spPr bwMode="auto">
          <a:xfrm>
            <a:off x="476565" y="175112"/>
            <a:ext cx="4246162" cy="523220"/>
          </a:xfrm>
          <a:prstGeom prst="rect">
            <a:avLst/>
          </a:prstGeom>
          <a:noFill/>
          <a:ln w="9525" algn="ctr">
            <a:noFill/>
            <a:miter lim="800000"/>
            <a:headEnd/>
            <a:tailEnd/>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a:t>
            </a:r>
            <a:r>
              <a:rPr kumimoji="0" lang="pt-BR"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Dinâmica</a:t>
            </a:r>
            <a:r>
              <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do Mercado</a:t>
            </a:r>
          </a:p>
        </p:txBody>
      </p:sp>
      <p:sp>
        <p:nvSpPr>
          <p:cNvPr id="5" name="TextBox 220"/>
          <p:cNvSpPr txBox="1"/>
          <p:nvPr/>
        </p:nvSpPr>
        <p:spPr>
          <a:xfrm>
            <a:off x="476565" y="2375540"/>
            <a:ext cx="2599109" cy="70788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defRPr/>
            </a:pPr>
            <a:r>
              <a:rPr kumimoji="0" lang="pt-BR" sz="2000" b="1" i="0" u="none" strike="noStrike" kern="1200" cap="none" spc="0" normalizeH="0" baseline="0" noProof="0" dirty="0">
                <a:ln>
                  <a:noFill/>
                </a:ln>
                <a:solidFill>
                  <a:srgbClr val="000000"/>
                </a:solidFill>
                <a:effectLst/>
                <a:uLnTx/>
                <a:uFillTx/>
                <a:latin typeface="Arial"/>
                <a:ea typeface="+mn-ea"/>
                <a:cs typeface="Chalkboard"/>
              </a:rPr>
              <a:t>Dados em todos os lugares</a:t>
            </a:r>
          </a:p>
        </p:txBody>
      </p:sp>
      <p:sp>
        <p:nvSpPr>
          <p:cNvPr id="6" name="Rounded Rectangle 221"/>
          <p:cNvSpPr/>
          <p:nvPr/>
        </p:nvSpPr>
        <p:spPr>
          <a:xfrm>
            <a:off x="224106" y="1412776"/>
            <a:ext cx="8452350" cy="4536504"/>
          </a:xfrm>
          <a:prstGeom prst="round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222"/>
          <p:cNvSpPr txBox="1"/>
          <p:nvPr/>
        </p:nvSpPr>
        <p:spPr>
          <a:xfrm>
            <a:off x="502515" y="3258698"/>
            <a:ext cx="2551280" cy="70788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
              <a:tabLst/>
              <a:defRPr/>
            </a:pPr>
            <a:r>
              <a:rPr kumimoji="0" lang="pt-BR" sz="2000" b="1" i="0" u="none" strike="noStrike" kern="1200" cap="none" spc="0" normalizeH="0" baseline="0" noProof="0" dirty="0">
                <a:ln>
                  <a:noFill/>
                </a:ln>
                <a:solidFill>
                  <a:srgbClr val="000000"/>
                </a:solidFill>
                <a:effectLst/>
                <a:uLnTx/>
                <a:uFillTx/>
                <a:latin typeface="Arial"/>
                <a:ea typeface="+mn-ea"/>
                <a:cs typeface="Chalkboard"/>
              </a:rPr>
              <a:t>Pessoas tomam decisões</a:t>
            </a:r>
          </a:p>
        </p:txBody>
      </p:sp>
      <p:sp>
        <p:nvSpPr>
          <p:cNvPr id="8" name="TextBox 223"/>
          <p:cNvSpPr txBox="1"/>
          <p:nvPr/>
        </p:nvSpPr>
        <p:spPr>
          <a:xfrm>
            <a:off x="3407879" y="1567821"/>
            <a:ext cx="2403222"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sng" strike="noStrike" kern="1200" cap="none" spc="0" normalizeH="0" baseline="0" noProof="0" dirty="0">
                <a:ln>
                  <a:noFill/>
                </a:ln>
                <a:solidFill>
                  <a:srgbClr val="000000"/>
                </a:solidFill>
                <a:effectLst/>
                <a:uLnTx/>
                <a:uFillTx/>
                <a:latin typeface="Chalkboard"/>
                <a:ea typeface="+mn-ea"/>
                <a:cs typeface="Chalkboard"/>
              </a:rPr>
              <a:t>Panorama de Dados</a:t>
            </a:r>
          </a:p>
        </p:txBody>
      </p:sp>
      <p:grpSp>
        <p:nvGrpSpPr>
          <p:cNvPr id="9" name="Group 224"/>
          <p:cNvGrpSpPr/>
          <p:nvPr/>
        </p:nvGrpSpPr>
        <p:grpSpPr>
          <a:xfrm>
            <a:off x="3203848" y="2420888"/>
            <a:ext cx="913287" cy="1301012"/>
            <a:chOff x="3909594" y="1600547"/>
            <a:chExt cx="913287" cy="1301012"/>
          </a:xfrm>
        </p:grpSpPr>
        <p:sp>
          <p:nvSpPr>
            <p:cNvPr id="10" name="Can 225"/>
            <p:cNvSpPr/>
            <p:nvPr/>
          </p:nvSpPr>
          <p:spPr>
            <a:xfrm>
              <a:off x="3909594" y="1975469"/>
              <a:ext cx="913287" cy="926090"/>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Chalkboard"/>
                <a:ea typeface="+mn-ea"/>
                <a:cs typeface="Chalkboard"/>
              </a:endParaRPr>
            </a:p>
          </p:txBody>
        </p:sp>
        <p:sp>
          <p:nvSpPr>
            <p:cNvPr id="11" name="TextBox 226"/>
            <p:cNvSpPr txBox="1"/>
            <p:nvPr/>
          </p:nvSpPr>
          <p:spPr>
            <a:xfrm>
              <a:off x="3909594" y="2320627"/>
              <a:ext cx="801823"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err="1">
                  <a:ln>
                    <a:noFill/>
                  </a:ln>
                  <a:solidFill>
                    <a:srgbClr val="000000"/>
                  </a:solidFill>
                  <a:effectLst/>
                  <a:uLnTx/>
                  <a:uFillTx/>
                  <a:latin typeface="Chalkboard"/>
                  <a:ea typeface="+mn-ea"/>
                  <a:cs typeface="Chalkboard"/>
                </a:rPr>
                <a:t>BDs</a:t>
              </a:r>
              <a:endParaRPr kumimoji="0" lang="pt-BR" sz="2400" b="1" i="0" u="none" strike="noStrike" kern="1200" cap="none" spc="0" normalizeH="0" baseline="0" noProof="0" dirty="0">
                <a:ln>
                  <a:noFill/>
                </a:ln>
                <a:solidFill>
                  <a:srgbClr val="000000"/>
                </a:solidFill>
                <a:effectLst/>
                <a:uLnTx/>
                <a:uFillTx/>
                <a:latin typeface="Chalkboard"/>
                <a:ea typeface="+mn-ea"/>
                <a:cs typeface="Chalkboard"/>
              </a:endParaRPr>
            </a:p>
          </p:txBody>
        </p:sp>
        <p:sp>
          <p:nvSpPr>
            <p:cNvPr id="12" name="TextBox 227"/>
            <p:cNvSpPr txBox="1"/>
            <p:nvPr/>
          </p:nvSpPr>
          <p:spPr>
            <a:xfrm>
              <a:off x="4154671" y="1600547"/>
              <a:ext cx="389850"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Chalkboard"/>
                  <a:ea typeface="+mn-ea"/>
                  <a:cs typeface="Chalkboard"/>
                </a:rPr>
                <a:t>IT</a:t>
              </a:r>
            </a:p>
          </p:txBody>
        </p:sp>
      </p:grpSp>
      <p:grpSp>
        <p:nvGrpSpPr>
          <p:cNvPr id="13" name="Group 228"/>
          <p:cNvGrpSpPr/>
          <p:nvPr/>
        </p:nvGrpSpPr>
        <p:grpSpPr>
          <a:xfrm>
            <a:off x="4572000" y="2492896"/>
            <a:ext cx="2160240" cy="1499487"/>
            <a:chOff x="4967009" y="1640992"/>
            <a:chExt cx="2160240" cy="1499487"/>
          </a:xfrm>
        </p:grpSpPr>
        <p:cxnSp>
          <p:nvCxnSpPr>
            <p:cNvPr id="14" name="Straight Arrow Connector 229"/>
            <p:cNvCxnSpPr/>
            <p:nvPr/>
          </p:nvCxnSpPr>
          <p:spPr>
            <a:xfrm>
              <a:off x="4967009" y="2503419"/>
              <a:ext cx="56692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230"/>
            <p:cNvSpPr txBox="1"/>
            <p:nvPr/>
          </p:nvSpPr>
          <p:spPr>
            <a:xfrm>
              <a:off x="5595740" y="1640992"/>
              <a:ext cx="612668"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Arial"/>
                  <a:ea typeface="+mn-ea"/>
                  <a:cs typeface="Chalkboard"/>
                </a:rPr>
                <a:t>DW</a:t>
              </a:r>
            </a:p>
          </p:txBody>
        </p:sp>
        <p:sp>
          <p:nvSpPr>
            <p:cNvPr id="16" name="Can 231"/>
            <p:cNvSpPr/>
            <p:nvPr/>
          </p:nvSpPr>
          <p:spPr>
            <a:xfrm>
              <a:off x="5633226" y="2234403"/>
              <a:ext cx="504371" cy="577158"/>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Chalkboard"/>
                <a:ea typeface="+mn-ea"/>
                <a:cs typeface="Chalkboard"/>
              </a:endParaRPr>
            </a:p>
          </p:txBody>
        </p:sp>
        <p:sp>
          <p:nvSpPr>
            <p:cNvPr id="17" name="Can 232"/>
            <p:cNvSpPr/>
            <p:nvPr/>
          </p:nvSpPr>
          <p:spPr>
            <a:xfrm>
              <a:off x="5894651" y="2563321"/>
              <a:ext cx="504371" cy="577158"/>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Chalkboard"/>
                <a:ea typeface="+mn-ea"/>
                <a:cs typeface="Chalkboard"/>
              </a:endParaRPr>
            </a:p>
          </p:txBody>
        </p:sp>
        <p:grpSp>
          <p:nvGrpSpPr>
            <p:cNvPr id="18" name="Group 233"/>
            <p:cNvGrpSpPr/>
            <p:nvPr/>
          </p:nvGrpSpPr>
          <p:grpSpPr>
            <a:xfrm>
              <a:off x="5856967" y="1975469"/>
              <a:ext cx="1270282" cy="673635"/>
              <a:chOff x="5891295" y="1923986"/>
              <a:chExt cx="1270282" cy="673635"/>
            </a:xfrm>
          </p:grpSpPr>
          <p:sp>
            <p:nvSpPr>
              <p:cNvPr id="19" name="Cloud 234"/>
              <p:cNvSpPr/>
              <p:nvPr/>
            </p:nvSpPr>
            <p:spPr>
              <a:xfrm>
                <a:off x="5891295" y="1923986"/>
                <a:ext cx="1270282" cy="673635"/>
              </a:xfrm>
              <a:prstGeom prst="clou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Arial"/>
                  <a:ea typeface="+mn-ea"/>
                  <a:cs typeface="+mn-cs"/>
                </a:endParaRPr>
              </a:p>
            </p:txBody>
          </p:sp>
          <p:sp>
            <p:nvSpPr>
              <p:cNvPr id="20" name="TextBox 235"/>
              <p:cNvSpPr txBox="1"/>
              <p:nvPr/>
            </p:nvSpPr>
            <p:spPr>
              <a:xfrm>
                <a:off x="5944523" y="1990192"/>
                <a:ext cx="1112805" cy="400110"/>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Arial"/>
                    <a:ea typeface="+mn-ea"/>
                    <a:cs typeface="Chalkboard"/>
                  </a:rPr>
                  <a:t>NUVEM</a:t>
                </a:r>
              </a:p>
            </p:txBody>
          </p:sp>
        </p:grpSp>
      </p:grpSp>
      <p:grpSp>
        <p:nvGrpSpPr>
          <p:cNvPr id="21" name="Group 236"/>
          <p:cNvGrpSpPr/>
          <p:nvPr/>
        </p:nvGrpSpPr>
        <p:grpSpPr>
          <a:xfrm>
            <a:off x="6754002" y="2492896"/>
            <a:ext cx="1339404" cy="1427437"/>
            <a:chOff x="6980158" y="1640992"/>
            <a:chExt cx="1339404" cy="1427437"/>
          </a:xfrm>
        </p:grpSpPr>
        <p:cxnSp>
          <p:nvCxnSpPr>
            <p:cNvPr id="22" name="Straight Arrow Connector 237"/>
            <p:cNvCxnSpPr/>
            <p:nvPr/>
          </p:nvCxnSpPr>
          <p:spPr>
            <a:xfrm>
              <a:off x="6980158" y="2516430"/>
              <a:ext cx="56692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Can 238"/>
            <p:cNvSpPr/>
            <p:nvPr/>
          </p:nvSpPr>
          <p:spPr>
            <a:xfrm>
              <a:off x="7755152" y="2114276"/>
              <a:ext cx="377189" cy="409293"/>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Chalkboard"/>
                <a:ea typeface="+mn-ea"/>
                <a:cs typeface="Chalkboard"/>
              </a:endParaRPr>
            </a:p>
          </p:txBody>
        </p:sp>
        <p:grpSp>
          <p:nvGrpSpPr>
            <p:cNvPr id="24" name="Group 239"/>
            <p:cNvGrpSpPr/>
            <p:nvPr/>
          </p:nvGrpSpPr>
          <p:grpSpPr>
            <a:xfrm>
              <a:off x="7947711" y="2523569"/>
              <a:ext cx="371851" cy="460564"/>
              <a:chOff x="7673087" y="2523569"/>
              <a:chExt cx="371851" cy="460564"/>
            </a:xfrm>
          </p:grpSpPr>
          <p:sp>
            <p:nvSpPr>
              <p:cNvPr id="32" name="Folded Corner 247"/>
              <p:cNvSpPr/>
              <p:nvPr/>
            </p:nvSpPr>
            <p:spPr>
              <a:xfrm>
                <a:off x="7679657" y="2523569"/>
                <a:ext cx="365281" cy="460564"/>
              </a:xfrm>
              <a:prstGeom prst="foldedCorner">
                <a:avLst>
                  <a:gd name="adj" fmla="val 43708"/>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Arial"/>
                  <a:ea typeface="+mn-ea"/>
                  <a:cs typeface="+mn-cs"/>
                </a:endParaRPr>
              </a:p>
            </p:txBody>
          </p:sp>
          <p:sp>
            <p:nvSpPr>
              <p:cNvPr id="33" name="TextBox 248"/>
              <p:cNvSpPr txBox="1"/>
              <p:nvPr/>
            </p:nvSpPr>
            <p:spPr>
              <a:xfrm>
                <a:off x="7673087" y="2526442"/>
                <a:ext cx="338554"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Chalkboard"/>
                    <a:ea typeface="+mn-ea"/>
                    <a:cs typeface="Chalkboard"/>
                  </a:rPr>
                  <a:t>X</a:t>
                </a:r>
              </a:p>
            </p:txBody>
          </p:sp>
        </p:grpSp>
        <p:sp>
          <p:nvSpPr>
            <p:cNvPr id="25" name="TextBox 240"/>
            <p:cNvSpPr txBox="1"/>
            <p:nvPr/>
          </p:nvSpPr>
          <p:spPr>
            <a:xfrm>
              <a:off x="7246428" y="1640992"/>
              <a:ext cx="1005403"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Chalkboard"/>
                  <a:ea typeface="+mn-ea"/>
                  <a:cs typeface="Chalkboard"/>
                </a:rPr>
                <a:t>Grupos</a:t>
              </a:r>
            </a:p>
          </p:txBody>
        </p:sp>
        <p:grpSp>
          <p:nvGrpSpPr>
            <p:cNvPr id="26" name="Group 241"/>
            <p:cNvGrpSpPr/>
            <p:nvPr/>
          </p:nvGrpSpPr>
          <p:grpSpPr>
            <a:xfrm>
              <a:off x="7656109" y="2723118"/>
              <a:ext cx="133518" cy="345311"/>
              <a:chOff x="5007265" y="4665417"/>
              <a:chExt cx="309802" cy="801224"/>
            </a:xfrm>
          </p:grpSpPr>
          <p:sp>
            <p:nvSpPr>
              <p:cNvPr id="27" name="Oval 242"/>
              <p:cNvSpPr/>
              <p:nvPr/>
            </p:nvSpPr>
            <p:spPr>
              <a:xfrm>
                <a:off x="5007265" y="4665417"/>
                <a:ext cx="287583" cy="287583"/>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Arial"/>
                  <a:ea typeface="+mn-ea"/>
                  <a:cs typeface="+mn-cs"/>
                </a:endParaRPr>
              </a:p>
            </p:txBody>
          </p:sp>
          <p:cxnSp>
            <p:nvCxnSpPr>
              <p:cNvPr id="28" name="Straight Connector 243"/>
              <p:cNvCxnSpPr/>
              <p:nvPr/>
            </p:nvCxnSpPr>
            <p:spPr>
              <a:xfrm>
                <a:off x="5164667" y="4953000"/>
                <a:ext cx="0" cy="33866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44"/>
              <p:cNvCxnSpPr/>
              <p:nvPr/>
            </p:nvCxnSpPr>
            <p:spPr>
              <a:xfrm>
                <a:off x="5013040" y="5063070"/>
                <a:ext cx="30402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45"/>
              <p:cNvCxnSpPr/>
              <p:nvPr/>
            </p:nvCxnSpPr>
            <p:spPr>
              <a:xfrm>
                <a:off x="5167849" y="5286026"/>
                <a:ext cx="149218" cy="17497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246"/>
              <p:cNvCxnSpPr/>
              <p:nvPr/>
            </p:nvCxnSpPr>
            <p:spPr>
              <a:xfrm flipH="1">
                <a:off x="5007265" y="5291667"/>
                <a:ext cx="149218" cy="17497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sp>
        <p:nvSpPr>
          <p:cNvPr id="34" name="TextBox 249"/>
          <p:cNvSpPr txBox="1"/>
          <p:nvPr/>
        </p:nvSpPr>
        <p:spPr>
          <a:xfrm>
            <a:off x="502515" y="4030925"/>
            <a:ext cx="2285997" cy="101566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
              <a:tabLst/>
              <a:defRPr/>
            </a:pPr>
            <a:r>
              <a:rPr kumimoji="0" lang="pt-BR" sz="2000" b="1" i="0" u="none" strike="noStrike" kern="1200" cap="none" spc="0" normalizeH="0" baseline="0" noProof="0" dirty="0">
                <a:ln>
                  <a:noFill/>
                </a:ln>
                <a:solidFill>
                  <a:srgbClr val="000000"/>
                </a:solidFill>
                <a:effectLst/>
                <a:uLnTx/>
                <a:uFillTx/>
                <a:latin typeface="Arial"/>
                <a:ea typeface="+mn-ea"/>
                <a:cs typeface="Chalkboard"/>
              </a:rPr>
              <a:t>Os negócios se movem rapidamente!</a:t>
            </a:r>
          </a:p>
        </p:txBody>
      </p:sp>
      <p:sp>
        <p:nvSpPr>
          <p:cNvPr id="35" name="TextBox 250"/>
          <p:cNvSpPr txBox="1"/>
          <p:nvPr/>
        </p:nvSpPr>
        <p:spPr>
          <a:xfrm>
            <a:off x="3635896" y="4365104"/>
            <a:ext cx="3163045"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Chalkboard"/>
                <a:ea typeface="+mn-ea"/>
                <a:cs typeface="Chalkboard"/>
                <a:sym typeface="Wingdings"/>
              </a:rPr>
              <a:t> </a:t>
            </a:r>
            <a:r>
              <a:rPr kumimoji="0" lang="pt-BR" sz="2400" b="1" i="0" u="none" strike="noStrike" kern="1200" cap="none" spc="0" normalizeH="0" baseline="0" noProof="0" dirty="0">
                <a:ln>
                  <a:noFill/>
                </a:ln>
                <a:solidFill>
                  <a:srgbClr val="000000"/>
                </a:solidFill>
                <a:effectLst/>
                <a:uLnTx/>
                <a:uFillTx/>
                <a:latin typeface="Chalkboard"/>
                <a:ea typeface="+mn-ea"/>
                <a:cs typeface="Chalkboard"/>
              </a:rPr>
              <a:t>lacuna de inteligência </a:t>
            </a:r>
            <a:r>
              <a:rPr kumimoji="0" lang="pt-BR" sz="2400" b="1" i="0" u="none" strike="noStrike" kern="1200" cap="none" spc="0" normalizeH="0" baseline="0" noProof="0" dirty="0">
                <a:ln>
                  <a:noFill/>
                </a:ln>
                <a:solidFill>
                  <a:srgbClr val="000000"/>
                </a:solidFill>
                <a:effectLst/>
                <a:uLnTx/>
                <a:uFillTx/>
                <a:latin typeface="Chalkboard"/>
                <a:ea typeface="+mn-ea"/>
                <a:cs typeface="Chalkboard"/>
                <a:sym typeface="Wingdings"/>
              </a:rPr>
              <a:t></a:t>
            </a:r>
            <a:endParaRPr kumimoji="0" lang="pt-BR" sz="2400" b="1" i="0" u="none" strike="noStrike" kern="1200" cap="none" spc="0" normalizeH="0" baseline="0" noProof="0" dirty="0">
              <a:ln>
                <a:noFill/>
              </a:ln>
              <a:solidFill>
                <a:srgbClr val="000000"/>
              </a:solidFill>
              <a:effectLst/>
              <a:uLnTx/>
              <a:uFillTx/>
              <a:latin typeface="Chalkboard"/>
              <a:ea typeface="+mn-ea"/>
              <a:cs typeface="Chalkboard"/>
            </a:endParaRPr>
          </a:p>
        </p:txBody>
      </p:sp>
      <p:sp>
        <p:nvSpPr>
          <p:cNvPr id="36" name="Rectangle 251"/>
          <p:cNvSpPr/>
          <p:nvPr/>
        </p:nvSpPr>
        <p:spPr>
          <a:xfrm>
            <a:off x="2919095" y="2492896"/>
            <a:ext cx="1394459" cy="1721629"/>
          </a:xfrm>
          <a:prstGeom prst="rect">
            <a:avLst/>
          </a:prstGeom>
          <a:noFill/>
          <a:ln>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Arial"/>
              <a:ea typeface="+mn-ea"/>
              <a:cs typeface="+mn-cs"/>
            </a:endParaRPr>
          </a:p>
        </p:txBody>
      </p:sp>
      <p:sp>
        <p:nvSpPr>
          <p:cNvPr id="37" name="Rectangle 252"/>
          <p:cNvSpPr/>
          <p:nvPr/>
        </p:nvSpPr>
        <p:spPr>
          <a:xfrm>
            <a:off x="6909780" y="2517531"/>
            <a:ext cx="1394459" cy="1721629"/>
          </a:xfrm>
          <a:prstGeom prst="rect">
            <a:avLst/>
          </a:prstGeom>
          <a:noFill/>
          <a:ln>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45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4" grpId="0"/>
      <p:bldP spid="35" grpId="0"/>
      <p:bldP spid="36"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47662" y="1050796"/>
            <a:ext cx="7848674" cy="5200164"/>
          </a:xfrm>
          <a:prstGeom prst="rect">
            <a:avLst/>
          </a:prstGeom>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Cada Entidade possui uma forma única e exclusiva para identificar cada um de seus elementos. Se pensarmos numa pessoa física, podemos identifica-la exclusivamente por seus documentos como RG, CPF, Número da Carteira de Seguro Saúde ou Número da Carteira Profissional.</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Todos esses atributos identificam a pessoa como cidadão, contribuintes, beneficiário do serviço de saúde e como trabalhador.</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Fazendo uma associação, as instâncias de uma entidade precisam de alguma coisa que as identifique de maneira única e exclusiva, garantindo que as informações não se repitam.</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Pensemos no exemplo Bazar... Pense o que ocorreria se dois clientes tivessem o mesmo código?</a:t>
            </a:r>
            <a:endParaRPr kumimoji="0" lang="pt-BR" sz="1800" b="0"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4" name="Text Box 2"/>
          <p:cNvSpPr txBox="1">
            <a:spLocks noChangeArrowheads="1"/>
          </p:cNvSpPr>
          <p:nvPr/>
        </p:nvSpPr>
        <p:spPr bwMode="auto">
          <a:xfrm>
            <a:off x="468311" y="276180"/>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Chave Primária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70247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tângulo 2"/>
          <p:cNvSpPr>
            <a:spLocks noChangeArrowheads="1"/>
          </p:cNvSpPr>
          <p:nvPr/>
        </p:nvSpPr>
        <p:spPr bwMode="auto">
          <a:xfrm>
            <a:off x="205631" y="1228397"/>
            <a:ext cx="84963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Chamamos de chave Primária o atributo que identifica uma única ocorrência dentro de uma entidade.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Percebemos que nem todos os atributos são boas chaves (Exemplo: data de nascimento, telefone, endereço e nome).</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Normalmente são utilizados campos numéricos como chave primária de uma entidade, pois em um SGBD sua localização é muito mais rápida.</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Toda tabela deve conter uma chave primária.</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Caso não exista um atributo que possa assumir a chave primária, se faz necessário criá-lo.</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3" name="Text Box 2"/>
          <p:cNvSpPr txBox="1">
            <a:spLocks noChangeArrowheads="1"/>
          </p:cNvSpPr>
          <p:nvPr/>
        </p:nvSpPr>
        <p:spPr bwMode="auto">
          <a:xfrm>
            <a:off x="460226" y="247000"/>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Chave Primária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1980788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tângulo 31"/>
          <p:cNvSpPr>
            <a:spLocks noChangeArrowheads="1"/>
          </p:cNvSpPr>
          <p:nvPr/>
        </p:nvSpPr>
        <p:spPr bwMode="auto">
          <a:xfrm>
            <a:off x="200025" y="980728"/>
            <a:ext cx="84963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Chave Primária – Exemplo</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pt-BR" altLang="pt-BR" sz="2000" b="1" i="1"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Entidade: Funcionário</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pt-BR" altLang="pt-BR" sz="2000" b="1" i="1"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2000" b="1" i="1" u="none" strike="noStrike" kern="1200" cap="none" spc="0" normalizeH="0" baseline="0" noProof="0" dirty="0">
                <a:ln>
                  <a:noFill/>
                </a:ln>
                <a:solidFill>
                  <a:srgbClr val="000000"/>
                </a:solidFill>
                <a:effectLst/>
                <a:uLnTx/>
                <a:uFillTx/>
                <a:latin typeface="Square721 BT" pitchFamily="34" charset="0"/>
                <a:ea typeface="+mn-ea"/>
                <a:cs typeface="+mn-cs"/>
              </a:rPr>
              <a:t>	</a:t>
            </a:r>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8248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381174" y="342786"/>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Chave Primária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1293193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64" y="1985516"/>
            <a:ext cx="83058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tângulo 4"/>
          <p:cNvSpPr>
            <a:spLocks noChangeArrowheads="1"/>
          </p:cNvSpPr>
          <p:nvPr/>
        </p:nvSpPr>
        <p:spPr bwMode="auto">
          <a:xfrm>
            <a:off x="251520" y="1096491"/>
            <a:ext cx="84978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1800" b="1" i="0" u="none" strike="noStrike" kern="1200" cap="none" spc="0" normalizeH="0" baseline="0" noProof="0" dirty="0">
                <a:ln>
                  <a:noFill/>
                </a:ln>
                <a:solidFill>
                  <a:srgbClr val="000000"/>
                </a:solidFill>
                <a:effectLst/>
                <a:uLnTx/>
                <a:uFillTx/>
                <a:latin typeface="Square721 BT" pitchFamily="34" charset="0"/>
                <a:ea typeface="+mn-ea"/>
                <a:cs typeface="+mn-cs"/>
              </a:rPr>
              <a:t>Entidade, Atributo, </a:t>
            </a:r>
            <a:r>
              <a:rPr kumimoji="0" lang="pt-BR" altLang="pt-BR" sz="1800" b="1" i="0" u="none" strike="noStrike" kern="1200" cap="none" spc="0" normalizeH="0" baseline="0" noProof="0" dirty="0" err="1">
                <a:ln>
                  <a:noFill/>
                </a:ln>
                <a:solidFill>
                  <a:srgbClr val="000000"/>
                </a:solidFill>
                <a:effectLst/>
                <a:uLnTx/>
                <a:uFillTx/>
                <a:latin typeface="Square721 BT" pitchFamily="34" charset="0"/>
                <a:ea typeface="+mn-ea"/>
                <a:cs typeface="+mn-cs"/>
              </a:rPr>
              <a:t>Tupla</a:t>
            </a:r>
            <a:r>
              <a:rPr kumimoji="0" lang="pt-BR" altLang="pt-BR" sz="1800" b="1" i="0" u="none" strike="noStrike" kern="1200" cap="none" spc="0" normalizeH="0" baseline="0" noProof="0" dirty="0">
                <a:ln>
                  <a:noFill/>
                </a:ln>
                <a:solidFill>
                  <a:srgbClr val="000000"/>
                </a:solidFill>
                <a:effectLst/>
                <a:uLnTx/>
                <a:uFillTx/>
                <a:latin typeface="Square721 BT" pitchFamily="34" charset="0"/>
                <a:ea typeface="+mn-ea"/>
                <a:cs typeface="+mn-cs"/>
              </a:rPr>
              <a:t> e Chave Primária</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pt-BR" altLang="pt-BR" sz="1800" b="1" i="1"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1800" b="1" i="1" u="none" strike="noStrike" kern="1200" cap="none" spc="0" normalizeH="0" baseline="0" noProof="0" dirty="0">
                <a:ln>
                  <a:noFill/>
                </a:ln>
                <a:solidFill>
                  <a:srgbClr val="000000"/>
                </a:solidFill>
                <a:effectLst/>
                <a:uLnTx/>
                <a:uFillTx/>
                <a:latin typeface="Square721 BT" pitchFamily="34" charset="0"/>
                <a:ea typeface="+mn-ea"/>
                <a:cs typeface="+mn-cs"/>
              </a:rPr>
              <a:t>	</a:t>
            </a:r>
          </a:p>
        </p:txBody>
      </p:sp>
      <p:sp>
        <p:nvSpPr>
          <p:cNvPr id="5" name="Text Box 2"/>
          <p:cNvSpPr txBox="1">
            <a:spLocks noChangeArrowheads="1"/>
          </p:cNvSpPr>
          <p:nvPr/>
        </p:nvSpPr>
        <p:spPr bwMode="auto">
          <a:xfrm>
            <a:off x="542033" y="264908"/>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Componentes...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4189420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564904"/>
            <a:ext cx="7222672" cy="39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6" name="Retângulo 58"/>
          <p:cNvSpPr>
            <a:spLocks noChangeArrowheads="1"/>
          </p:cNvSpPr>
          <p:nvPr/>
        </p:nvSpPr>
        <p:spPr bwMode="auto">
          <a:xfrm>
            <a:off x="431800" y="958266"/>
            <a:ext cx="860027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É o atributo que estabelece uma relação entre entidades. A entidade relacionada possui a </a:t>
            </a:r>
            <a:r>
              <a:rPr kumimoji="0" lang="pt-BR" altLang="pt-BR" sz="1800" b="1" i="0" u="none" strike="noStrike" kern="1200" cap="none" spc="0" normalizeH="0" baseline="0" noProof="0" dirty="0">
                <a:ln>
                  <a:noFill/>
                </a:ln>
                <a:solidFill>
                  <a:srgbClr val="000000"/>
                </a:solidFill>
                <a:effectLst/>
                <a:uLnTx/>
                <a:uFillTx/>
                <a:latin typeface="Square721 BT" pitchFamily="34" charset="0"/>
                <a:ea typeface="+mn-ea"/>
                <a:cs typeface="+mn-cs"/>
              </a:rPr>
              <a:t>chave primária</a:t>
            </a: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 de outra entidade ou até da mesma entidade (</a:t>
            </a:r>
            <a:r>
              <a:rPr kumimoji="0" lang="pt-BR" altLang="pt-BR" sz="1800" b="0" i="0" u="none" strike="noStrike" kern="1200" cap="none" spc="0" normalizeH="0" baseline="0" noProof="0" dirty="0" err="1">
                <a:ln>
                  <a:noFill/>
                </a:ln>
                <a:solidFill>
                  <a:srgbClr val="000000"/>
                </a:solidFill>
                <a:effectLst/>
                <a:uLnTx/>
                <a:uFillTx/>
                <a:latin typeface="Square721 BT" pitchFamily="34" charset="0"/>
                <a:ea typeface="+mn-ea"/>
                <a:cs typeface="+mn-cs"/>
              </a:rPr>
              <a:t>auto-relacionamento</a:t>
            </a: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 Assim, para sabermos o nome do departamento onde o funcionário trabalha, basta termos o código do departamento.</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pt-BR" altLang="pt-BR" sz="1800" b="1" i="1"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pt-BR" altLang="pt-BR" sz="1800" b="1" i="1" u="none" strike="noStrike" kern="1200" cap="none" spc="0" normalizeH="0" baseline="0" noProof="0" dirty="0">
                <a:ln>
                  <a:noFill/>
                </a:ln>
                <a:solidFill>
                  <a:srgbClr val="000000"/>
                </a:solidFill>
                <a:effectLst/>
                <a:uLnTx/>
                <a:uFillTx/>
                <a:latin typeface="Square721 BT" pitchFamily="34" charset="0"/>
                <a:ea typeface="+mn-ea"/>
                <a:cs typeface="+mn-cs"/>
              </a:rPr>
              <a:t>	</a:t>
            </a:r>
          </a:p>
        </p:txBody>
      </p:sp>
      <p:sp>
        <p:nvSpPr>
          <p:cNvPr id="4" name="Text Box 2"/>
          <p:cNvSpPr txBox="1">
            <a:spLocks noChangeArrowheads="1"/>
          </p:cNvSpPr>
          <p:nvPr/>
        </p:nvSpPr>
        <p:spPr bwMode="auto">
          <a:xfrm>
            <a:off x="504825" y="188640"/>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Chave Estrangeira</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4125368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68312" y="1142156"/>
            <a:ext cx="8207375" cy="45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São usadas como meios alternativos de classificação ou de pesquisa em entidades.</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Muitas vezes precisamos obter um lista ordenada de clientes, por ordem alfabética, por exemplo. Nesses casos podemos criar várias chaves secundárias para buscar ou ordenar dados semelhantes em ordem ascendente ou descendente.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Um dos grandes benefícios dos bancos de dados é sua capacidade de construção dessas ordenações sem que seja necessário criarmos uma chave previamente destinada a obtenção desse ordenamento.</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Todavia, o banco de dados relacional, por exemplo, promove essa ordenação no momento em que a ordenação for solicitada, o que pode resultar em desempenho abaixo do esperado. A alternativa, nesse caso, é a construção de um índice auxiliar, cujo campo base é uma chave secundária.</a:t>
            </a:r>
          </a:p>
        </p:txBody>
      </p:sp>
      <p:sp>
        <p:nvSpPr>
          <p:cNvPr id="3" name="Text Box 2"/>
          <p:cNvSpPr txBox="1">
            <a:spLocks noChangeArrowheads="1"/>
          </p:cNvSpPr>
          <p:nvPr/>
        </p:nvSpPr>
        <p:spPr bwMode="auto">
          <a:xfrm>
            <a:off x="468312" y="260648"/>
            <a:ext cx="82073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Chaves Auxiliares/Secundárias </a:t>
            </a:r>
          </a:p>
        </p:txBody>
      </p:sp>
    </p:spTree>
    <p:extLst>
      <p:ext uri="{BB962C8B-B14F-4D97-AF65-F5344CB8AC3E}">
        <p14:creationId xmlns:p14="http://schemas.microsoft.com/office/powerpoint/2010/main" val="3655086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tângulo 3"/>
          <p:cNvSpPr>
            <a:spLocks noChangeArrowheads="1"/>
          </p:cNvSpPr>
          <p:nvPr/>
        </p:nvSpPr>
        <p:spPr bwMode="auto">
          <a:xfrm>
            <a:off x="287337" y="1484784"/>
            <a:ext cx="856932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São entidades de dados que possuem alto grau de independência com relação à sua existência e identificação.</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Toda entidade forte possui atributos candidatos a chave primária.</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Exemplificando:</a:t>
            </a:r>
          </a:p>
          <a:p>
            <a:pPr marL="1085850" marR="0" lvl="1"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Funcionário</a:t>
            </a:r>
          </a:p>
          <a:p>
            <a:pPr marL="1085850" marR="0" lvl="1"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Departamento</a:t>
            </a:r>
          </a:p>
          <a:p>
            <a:pPr marL="1085850" marR="0" lvl="1"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Pedido</a:t>
            </a:r>
          </a:p>
        </p:txBody>
      </p:sp>
      <p:sp>
        <p:nvSpPr>
          <p:cNvPr id="4" name="Text Box 2"/>
          <p:cNvSpPr txBox="1">
            <a:spLocks noChangeArrowheads="1"/>
          </p:cNvSpPr>
          <p:nvPr/>
        </p:nvSpPr>
        <p:spPr bwMode="auto">
          <a:xfrm>
            <a:off x="468311" y="260648"/>
            <a:ext cx="82073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Entidade Forte</a:t>
            </a:r>
          </a:p>
        </p:txBody>
      </p:sp>
    </p:spTree>
    <p:extLst>
      <p:ext uri="{BB962C8B-B14F-4D97-AF65-F5344CB8AC3E}">
        <p14:creationId xmlns:p14="http://schemas.microsoft.com/office/powerpoint/2010/main" val="157224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tângulo 2"/>
          <p:cNvSpPr>
            <a:spLocks noChangeArrowheads="1"/>
          </p:cNvSpPr>
          <p:nvPr/>
        </p:nvSpPr>
        <p:spPr bwMode="auto">
          <a:xfrm>
            <a:off x="323850" y="1074509"/>
            <a:ext cx="84963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São entidades que dependem de outras para sua existência. Dependem de uma </a:t>
            </a: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Entidade Forte</a:t>
            </a: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de onde derivam.</a:t>
            </a: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A entidade fraca no modelo lógico não possui uma identificação exclusiva, justamente por apenas possuir itens da entidade forte.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Nas entidades fracas, quando passamos ao modelo físico, teremos uma chave primária que será sempre formada por uma chave estrangeira, que associa a entidade fraca a forte, adicionada a um atributo da própria entidade fraca, geralmente um número </a:t>
            </a:r>
            <a:r>
              <a:rPr kumimoji="0" lang="pt-BR" altLang="pt-BR" sz="2000" b="0" i="0" u="none" strike="noStrike" kern="1200" cap="none" spc="0" normalizeH="0" baseline="0" noProof="0" dirty="0" err="1">
                <a:ln>
                  <a:noFill/>
                </a:ln>
                <a:solidFill>
                  <a:srgbClr val="000000"/>
                </a:solidFill>
                <a:effectLst/>
                <a:uLnTx/>
                <a:uFillTx/>
                <a:latin typeface="Square721 BT" pitchFamily="34" charset="0"/>
                <a:ea typeface="+mn-ea"/>
                <a:cs typeface="+mn-cs"/>
              </a:rPr>
              <a:t>auto-incrementável</a:t>
            </a: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ou ainda de uma chave primária de outra entidade.</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endParaRPr kumimoji="0" lang="pt-BR" altLang="pt-BR" sz="2000" b="1" i="1"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3" name="Text Box 2"/>
          <p:cNvSpPr txBox="1">
            <a:spLocks noChangeArrowheads="1"/>
          </p:cNvSpPr>
          <p:nvPr/>
        </p:nvSpPr>
        <p:spPr bwMode="auto">
          <a:xfrm>
            <a:off x="468313" y="279331"/>
            <a:ext cx="82073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Entidade Fraca</a:t>
            </a:r>
          </a:p>
        </p:txBody>
      </p:sp>
    </p:spTree>
    <p:extLst>
      <p:ext uri="{BB962C8B-B14F-4D97-AF65-F5344CB8AC3E}">
        <p14:creationId xmlns:p14="http://schemas.microsoft.com/office/powerpoint/2010/main" val="74255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tângulo 2"/>
          <p:cNvSpPr>
            <a:spLocks noChangeArrowheads="1"/>
          </p:cNvSpPr>
          <p:nvPr/>
        </p:nvSpPr>
        <p:spPr bwMode="auto">
          <a:xfrm>
            <a:off x="287524" y="867529"/>
            <a:ext cx="8568952" cy="512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Exemplificando:</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A entidade Dependente, é ligada a entidade Funcionário, da qual depende. Se o funcionário for demitido, todos os seus dependentes deixam de receber os benefícios que possuíam por depender do funcionário. A chave primária de Dependente será o código do funcionário acrescido de um contador (primeiro, segundo, terceiro...) dependente.</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A entidade Item do Pedido, é ligada a entidade Pedido, que como seu nome indica é mero item do pedido. Todavia, cada item precisa ser identificado e uma forma de fazermos isso é termos uma chave que seja composta por dois atributos: Número do Pedido acrescido do Código do Produto, ambas primárias em suas respectivas entidades.</a:t>
            </a:r>
            <a:endParaRPr kumimoji="0" lang="pt-BR" altLang="pt-BR" sz="2000" b="1" i="1"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3" name="Text Box 2"/>
          <p:cNvSpPr txBox="1">
            <a:spLocks noChangeArrowheads="1"/>
          </p:cNvSpPr>
          <p:nvPr/>
        </p:nvSpPr>
        <p:spPr bwMode="auto">
          <a:xfrm>
            <a:off x="504825" y="292377"/>
            <a:ext cx="82073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Entidade Fraca</a:t>
            </a:r>
          </a:p>
        </p:txBody>
      </p:sp>
    </p:spTree>
    <p:extLst>
      <p:ext uri="{BB962C8B-B14F-4D97-AF65-F5344CB8AC3E}">
        <p14:creationId xmlns:p14="http://schemas.microsoft.com/office/powerpoint/2010/main" val="1148838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tângulo 20"/>
          <p:cNvSpPr>
            <a:spLocks noChangeArrowheads="1"/>
          </p:cNvSpPr>
          <p:nvPr/>
        </p:nvSpPr>
        <p:spPr bwMode="auto">
          <a:xfrm>
            <a:off x="406538" y="866248"/>
            <a:ext cx="8395454"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371600" indent="-4572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No exemplo, vamos indicar duas Entidade, Funcionário e Telefone, que tem um claro relacionamento (o funcionário possui de 0 a “N” telefones). Chamamos a essa situação de “atributos multivalorados” que nos leva:</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Funcionário tem como chave primária seu número de registro.</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Telefone tem como chave estrangeira, a chave primária da entidade Funcionário.</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Telefone precisa de uma chave primária que será o Número do Registro acrescido do Número do Telefone.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A chave primária da nova tabela é a combinação da chave estrangeira e  o valor do atributo.</a:t>
            </a:r>
          </a:p>
        </p:txBody>
      </p:sp>
      <p:pic>
        <p:nvPicPr>
          <p:cNvPr id="471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594528"/>
            <a:ext cx="56165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Conector de seta reta 22"/>
          <p:cNvCxnSpPr/>
          <p:nvPr/>
        </p:nvCxnSpPr>
        <p:spPr>
          <a:xfrm rot="10800000" flipV="1">
            <a:off x="971550" y="5242228"/>
            <a:ext cx="792163" cy="360363"/>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endCxn id="47112" idx="0"/>
          </p:cNvCxnSpPr>
          <p:nvPr/>
        </p:nvCxnSpPr>
        <p:spPr>
          <a:xfrm rot="5400000">
            <a:off x="1970087" y="5377166"/>
            <a:ext cx="360363" cy="9048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a:endCxn id="47113" idx="0"/>
          </p:cNvCxnSpPr>
          <p:nvPr/>
        </p:nvCxnSpPr>
        <p:spPr>
          <a:xfrm rot="16200000" flipH="1">
            <a:off x="2836069" y="5322397"/>
            <a:ext cx="360363" cy="20002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47111" name="CaixaDeTexto 25"/>
          <p:cNvSpPr txBox="1">
            <a:spLocks noChangeArrowheads="1"/>
          </p:cNvSpPr>
          <p:nvPr/>
        </p:nvSpPr>
        <p:spPr bwMode="auto">
          <a:xfrm>
            <a:off x="395288" y="5602591"/>
            <a:ext cx="1130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1400" b="0" i="0" u="none" strike="noStrike" kern="1200" cap="none" spc="0" normalizeH="0" baseline="0" noProof="0" dirty="0">
                <a:ln>
                  <a:noFill/>
                </a:ln>
                <a:solidFill>
                  <a:srgbClr val="000000"/>
                </a:solidFill>
                <a:effectLst/>
                <a:uLnTx/>
                <a:uFillTx/>
                <a:latin typeface="Square721 BT" pitchFamily="34" charset="0"/>
                <a:ea typeface="+mn-ea"/>
                <a:cs typeface="+mn-cs"/>
              </a:rPr>
              <a:t>No Registro</a:t>
            </a:r>
          </a:p>
        </p:txBody>
      </p:sp>
      <p:sp>
        <p:nvSpPr>
          <p:cNvPr id="47112" name="CaixaDeTexto 26"/>
          <p:cNvSpPr txBox="1">
            <a:spLocks noChangeArrowheads="1"/>
          </p:cNvSpPr>
          <p:nvPr/>
        </p:nvSpPr>
        <p:spPr bwMode="auto">
          <a:xfrm>
            <a:off x="1763713" y="5602591"/>
            <a:ext cx="68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1400" b="0" i="0" u="none" strike="noStrike" kern="1200" cap="none" spc="0" normalizeH="0" baseline="0" noProof="0" dirty="0">
                <a:ln>
                  <a:noFill/>
                </a:ln>
                <a:solidFill>
                  <a:srgbClr val="000000"/>
                </a:solidFill>
                <a:effectLst/>
                <a:uLnTx/>
                <a:uFillTx/>
                <a:latin typeface="Square721 BT" pitchFamily="34" charset="0"/>
                <a:ea typeface="+mn-ea"/>
                <a:cs typeface="+mn-cs"/>
              </a:rPr>
              <a:t>Nome</a:t>
            </a:r>
          </a:p>
        </p:txBody>
      </p:sp>
      <p:sp>
        <p:nvSpPr>
          <p:cNvPr id="47113" name="CaixaDeTexto 27"/>
          <p:cNvSpPr txBox="1">
            <a:spLocks noChangeArrowheads="1"/>
          </p:cNvSpPr>
          <p:nvPr/>
        </p:nvSpPr>
        <p:spPr bwMode="auto">
          <a:xfrm>
            <a:off x="2843213" y="5602591"/>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1400" b="0" i="0" u="none" strike="noStrike" kern="1200" cap="none" spc="0" normalizeH="0" baseline="0" noProof="0" dirty="0">
                <a:ln>
                  <a:noFill/>
                </a:ln>
                <a:solidFill>
                  <a:srgbClr val="000000"/>
                </a:solidFill>
                <a:effectLst/>
                <a:uLnTx/>
                <a:uFillTx/>
                <a:latin typeface="Square721 BT" pitchFamily="34" charset="0"/>
                <a:ea typeface="+mn-ea"/>
                <a:cs typeface="+mn-cs"/>
              </a:rPr>
              <a:t>CPF</a:t>
            </a:r>
          </a:p>
        </p:txBody>
      </p:sp>
      <p:sp>
        <p:nvSpPr>
          <p:cNvPr id="47114" name="CaixaDeTexto 28"/>
          <p:cNvSpPr txBox="1">
            <a:spLocks noChangeArrowheads="1"/>
          </p:cNvSpPr>
          <p:nvPr/>
        </p:nvSpPr>
        <p:spPr bwMode="auto">
          <a:xfrm>
            <a:off x="5148263" y="5675616"/>
            <a:ext cx="1130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1400" b="0" i="0" u="none" strike="noStrike" kern="1200" cap="none" spc="0" normalizeH="0" baseline="0" noProof="0" dirty="0">
                <a:ln>
                  <a:noFill/>
                </a:ln>
                <a:solidFill>
                  <a:srgbClr val="000000"/>
                </a:solidFill>
                <a:effectLst/>
                <a:uLnTx/>
                <a:uFillTx/>
                <a:latin typeface="Square721 BT" pitchFamily="34" charset="0"/>
                <a:ea typeface="+mn-ea"/>
                <a:cs typeface="+mn-cs"/>
              </a:rPr>
              <a:t>No Registro</a:t>
            </a:r>
          </a:p>
        </p:txBody>
      </p:sp>
      <p:sp>
        <p:nvSpPr>
          <p:cNvPr id="47115" name="CaixaDeTexto 29"/>
          <p:cNvSpPr txBox="1">
            <a:spLocks noChangeArrowheads="1"/>
          </p:cNvSpPr>
          <p:nvPr/>
        </p:nvSpPr>
        <p:spPr bwMode="auto">
          <a:xfrm>
            <a:off x="6210373" y="5675616"/>
            <a:ext cx="860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1400" b="0" i="0" u="none" strike="noStrike" kern="1200" cap="none" spc="0" normalizeH="0" baseline="0" noProof="0" dirty="0">
                <a:ln>
                  <a:noFill/>
                </a:ln>
                <a:solidFill>
                  <a:srgbClr val="000000"/>
                </a:solidFill>
                <a:effectLst/>
                <a:uLnTx/>
                <a:uFillTx/>
                <a:latin typeface="Square721 BT" pitchFamily="34" charset="0"/>
                <a:ea typeface="+mn-ea"/>
                <a:cs typeface="+mn-cs"/>
              </a:rPr>
              <a:t>Telefone</a:t>
            </a:r>
          </a:p>
        </p:txBody>
      </p:sp>
      <p:sp>
        <p:nvSpPr>
          <p:cNvPr id="47116" name="CaixaDeTexto 30"/>
          <p:cNvSpPr txBox="1">
            <a:spLocks noChangeArrowheads="1"/>
          </p:cNvSpPr>
          <p:nvPr/>
        </p:nvSpPr>
        <p:spPr bwMode="auto">
          <a:xfrm>
            <a:off x="7164388" y="5675616"/>
            <a:ext cx="10318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1400" b="0" i="0" u="none" strike="noStrike" kern="1200" cap="none" spc="0" normalizeH="0" baseline="0" noProof="0">
                <a:ln>
                  <a:noFill/>
                </a:ln>
                <a:solidFill>
                  <a:srgbClr val="000000"/>
                </a:solidFill>
                <a:effectLst/>
                <a:uLnTx/>
                <a:uFillTx/>
                <a:latin typeface="Square721 BT" pitchFamily="34" charset="0"/>
                <a:ea typeface="+mn-ea"/>
                <a:cs typeface="+mn-cs"/>
              </a:rPr>
              <a:t>Tipo_Fone</a:t>
            </a:r>
          </a:p>
        </p:txBody>
      </p:sp>
      <p:cxnSp>
        <p:nvCxnSpPr>
          <p:cNvPr id="32" name="Conector de seta reta 31"/>
          <p:cNvCxnSpPr/>
          <p:nvPr/>
        </p:nvCxnSpPr>
        <p:spPr>
          <a:xfrm rot="5400000">
            <a:off x="5688013" y="5278740"/>
            <a:ext cx="433388" cy="360363"/>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p:cNvCxnSpPr>
            <a:endCxn id="47115" idx="0"/>
          </p:cNvCxnSpPr>
          <p:nvPr/>
        </p:nvCxnSpPr>
        <p:spPr>
          <a:xfrm flipH="1">
            <a:off x="6640619" y="5242228"/>
            <a:ext cx="217456" cy="43338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a:endCxn id="47116" idx="0"/>
          </p:cNvCxnSpPr>
          <p:nvPr/>
        </p:nvCxnSpPr>
        <p:spPr>
          <a:xfrm rot="16200000" flipH="1">
            <a:off x="7277894" y="5273184"/>
            <a:ext cx="433388" cy="37147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35" name="Retângulo de cantos arredondados 34"/>
          <p:cNvSpPr/>
          <p:nvPr/>
        </p:nvSpPr>
        <p:spPr>
          <a:xfrm>
            <a:off x="347732" y="5639103"/>
            <a:ext cx="1296987" cy="215900"/>
          </a:xfrm>
          <a:prstGeom prst="round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800" b="1" i="1" u="none" strike="noStrike" kern="1200" cap="none" spc="0" normalizeH="0" baseline="0" noProof="0">
              <a:ln>
                <a:noFill/>
              </a:ln>
              <a:solidFill>
                <a:srgbClr val="FFFFFF"/>
              </a:solidFill>
              <a:effectLst/>
              <a:uLnTx/>
              <a:uFillTx/>
              <a:latin typeface="Square721 BT"/>
              <a:ea typeface="+mn-ea"/>
              <a:cs typeface="+mn-cs"/>
            </a:endParaRPr>
          </a:p>
        </p:txBody>
      </p:sp>
      <p:sp>
        <p:nvSpPr>
          <p:cNvPr id="36" name="Retângulo de cantos arredondados 35"/>
          <p:cNvSpPr/>
          <p:nvPr/>
        </p:nvSpPr>
        <p:spPr>
          <a:xfrm>
            <a:off x="5172939" y="5700413"/>
            <a:ext cx="1944688" cy="215900"/>
          </a:xfrm>
          <a:prstGeom prst="roundRect">
            <a:avLst/>
          </a:prstGeom>
          <a:solidFill>
            <a:schemeClr val="bg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800" b="1" i="1" u="none" strike="noStrike" kern="1200" cap="none" spc="0" normalizeH="0" baseline="0" noProof="0">
              <a:ln>
                <a:noFill/>
              </a:ln>
              <a:solidFill>
                <a:srgbClr val="FFFFFF"/>
              </a:solidFill>
              <a:effectLst/>
              <a:uLnTx/>
              <a:uFillTx/>
              <a:latin typeface="Square721 BT"/>
              <a:ea typeface="+mn-ea"/>
              <a:cs typeface="+mn-cs"/>
            </a:endParaRPr>
          </a:p>
        </p:txBody>
      </p:sp>
      <p:sp>
        <p:nvSpPr>
          <p:cNvPr id="47122" name="Text Box 30"/>
          <p:cNvSpPr txBox="1">
            <a:spLocks noChangeArrowheads="1"/>
          </p:cNvSpPr>
          <p:nvPr/>
        </p:nvSpPr>
        <p:spPr bwMode="auto">
          <a:xfrm>
            <a:off x="2987675" y="6323316"/>
            <a:ext cx="2016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pt-BR" altLang="pt-BR" sz="1400" b="1" i="0" u="none" strike="noStrike" kern="1200" cap="none" spc="0" normalizeH="0" baseline="0" noProof="0">
                <a:ln>
                  <a:noFill/>
                </a:ln>
                <a:solidFill>
                  <a:srgbClr val="C00000"/>
                </a:solidFill>
                <a:effectLst/>
                <a:uLnTx/>
                <a:uFillTx/>
                <a:latin typeface="Square721 BT" pitchFamily="34" charset="0"/>
                <a:ea typeface="+mn-ea"/>
                <a:cs typeface="+mn-cs"/>
              </a:rPr>
              <a:t>Chave Primária</a:t>
            </a:r>
          </a:p>
        </p:txBody>
      </p:sp>
      <p:cxnSp>
        <p:nvCxnSpPr>
          <p:cNvPr id="38" name="Conector de seta reta 37"/>
          <p:cNvCxnSpPr>
            <a:stCxn id="47122" idx="1"/>
          </p:cNvCxnSpPr>
          <p:nvPr/>
        </p:nvCxnSpPr>
        <p:spPr>
          <a:xfrm rot="10800000">
            <a:off x="1042988" y="5962953"/>
            <a:ext cx="1944687" cy="51435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flipV="1">
            <a:off x="4427538" y="6034391"/>
            <a:ext cx="1584325" cy="433387"/>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1" name="Text Box 2"/>
          <p:cNvSpPr txBox="1">
            <a:spLocks noChangeArrowheads="1"/>
          </p:cNvSpPr>
          <p:nvPr/>
        </p:nvSpPr>
        <p:spPr bwMode="auto">
          <a:xfrm>
            <a:off x="406538" y="319526"/>
            <a:ext cx="82073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Entidades Relacionadas</a:t>
            </a:r>
          </a:p>
        </p:txBody>
      </p:sp>
    </p:spTree>
    <p:extLst>
      <p:ext uri="{BB962C8B-B14F-4D97-AF65-F5344CB8AC3E}">
        <p14:creationId xmlns:p14="http://schemas.microsoft.com/office/powerpoint/2010/main" val="204972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Box 7"/>
          <p:cNvSpPr txBox="1">
            <a:spLocks noChangeArrowheads="1"/>
          </p:cNvSpPr>
          <p:nvPr/>
        </p:nvSpPr>
        <p:spPr bwMode="auto">
          <a:xfrm>
            <a:off x="8426450" y="6216650"/>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C0128"/>
              </a:buClr>
              <a:buSzPct val="100000"/>
              <a:buFont typeface="Wingdings" panose="05000000000000000000" pitchFamily="2" charset="2"/>
              <a:buChar char="ü"/>
              <a:defRPr sz="2400">
                <a:solidFill>
                  <a:schemeClr val="tx1"/>
                </a:solidFill>
                <a:latin typeface="Arial" panose="020B0604020202020204" pitchFamily="34" charset="0"/>
              </a:defRPr>
            </a:lvl1pPr>
            <a:lvl2pPr marL="742950" indent="-285750">
              <a:spcBef>
                <a:spcPct val="20000"/>
              </a:spcBef>
              <a:buClr>
                <a:srgbClr val="FC0128"/>
              </a:buClr>
              <a:buSzPct val="10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rgbClr val="FC0128"/>
              </a:buClr>
              <a:buSzPct val="100000"/>
              <a:buChar char="•"/>
              <a:defRPr>
                <a:solidFill>
                  <a:schemeClr val="tx1"/>
                </a:solidFill>
                <a:latin typeface="Arial" panose="020B0604020202020204" pitchFamily="34" charset="0"/>
              </a:defRPr>
            </a:lvl3pPr>
            <a:lvl4pPr marL="1600200" indent="-228600">
              <a:spcBef>
                <a:spcPct val="20000"/>
              </a:spcBef>
              <a:buClr>
                <a:srgbClr val="FC0128"/>
              </a:buClr>
              <a:buSzPct val="100000"/>
              <a:buFont typeface="Wingdings" panose="05000000000000000000" pitchFamily="2" charset="2"/>
              <a:buChar char="û"/>
              <a:defRPr sz="1600">
                <a:solidFill>
                  <a:schemeClr val="tx1"/>
                </a:solidFill>
                <a:latin typeface="Arial" panose="020B0604020202020204" pitchFamily="34" charset="0"/>
              </a:defRPr>
            </a:lvl4pPr>
            <a:lvl5pPr marL="2057400" indent="-228600">
              <a:spcBef>
                <a:spcPct val="20000"/>
              </a:spcBef>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C0128"/>
              </a:buClr>
              <a:buSzPct val="100000"/>
              <a:buFont typeface="Wingdings" panose="05000000000000000000" pitchFamily="2" charset="2"/>
              <a:buChar char="F"/>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9071F227-A711-4C48-8F2C-0F29CE0FF1F5}" type="slidenum">
              <a:rPr kumimoji="0" lang="en-US" altLang="pt-BR" sz="1200" b="1" i="0" u="none" strike="noStrike" kern="1200" cap="none" spc="0" normalizeH="0" baseline="0" noProof="0">
                <a:ln>
                  <a:noFill/>
                </a:ln>
                <a:solidFill>
                  <a:srgbClr val="FFFFFF"/>
                </a:solidFill>
                <a:effectLst/>
                <a:uLnTx/>
                <a:uFillTx/>
                <a:latin typeface="Gotham-Bold"/>
                <a:ea typeface="Gotham-Bold"/>
                <a:cs typeface="Gotham-Bold"/>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altLang="pt-BR" sz="1200" b="1" i="0" u="none" strike="noStrike" kern="1200" cap="none" spc="0" normalizeH="0" baseline="0" noProof="0">
              <a:ln>
                <a:noFill/>
              </a:ln>
              <a:solidFill>
                <a:srgbClr val="FFFFFF"/>
              </a:solidFill>
              <a:effectLst/>
              <a:uLnTx/>
              <a:uFillTx/>
              <a:latin typeface="Gotham-Bold"/>
              <a:ea typeface="Gotham-Bold"/>
              <a:cs typeface="Gotham-Bold"/>
            </a:endParaRPr>
          </a:p>
        </p:txBody>
      </p:sp>
      <p:pic>
        <p:nvPicPr>
          <p:cNvPr id="5" name="Picture 1"/>
          <p:cNvPicPr>
            <a:picLocks noChangeAspect="1"/>
          </p:cNvPicPr>
          <p:nvPr/>
        </p:nvPicPr>
        <p:blipFill rotWithShape="1">
          <a:blip r:embed="rId3"/>
          <a:srcRect r="1908" b="2631"/>
          <a:stretch/>
        </p:blipFill>
        <p:spPr>
          <a:xfrm>
            <a:off x="0" y="1124744"/>
            <a:ext cx="4326318" cy="2808312"/>
          </a:xfrm>
          <a:prstGeom prst="rect">
            <a:avLst/>
          </a:prstGeom>
        </p:spPr>
      </p:pic>
      <p:pic>
        <p:nvPicPr>
          <p:cNvPr id="6" name="Picture 2"/>
          <p:cNvPicPr>
            <a:picLocks noChangeAspect="1"/>
          </p:cNvPicPr>
          <p:nvPr/>
        </p:nvPicPr>
        <p:blipFill>
          <a:blip r:embed="rId4"/>
          <a:stretch>
            <a:fillRect/>
          </a:stretch>
        </p:blipFill>
        <p:spPr>
          <a:xfrm>
            <a:off x="5580112" y="980728"/>
            <a:ext cx="3339195" cy="2654764"/>
          </a:xfrm>
          <a:prstGeom prst="rect">
            <a:avLst/>
          </a:prstGeom>
        </p:spPr>
      </p:pic>
      <p:sp>
        <p:nvSpPr>
          <p:cNvPr id="8" name="TextBox 6"/>
          <p:cNvSpPr txBox="1"/>
          <p:nvPr/>
        </p:nvSpPr>
        <p:spPr>
          <a:xfrm>
            <a:off x="5390503" y="3933056"/>
            <a:ext cx="3753497" cy="2554545"/>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Estrutura Intuitiva</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Concebida nos Anos 60</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Tabelas de Fato (Núcleo) Normalizadas</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Dimensões, funcionam como filtros e são usualmente </a:t>
            </a:r>
            <a:r>
              <a:rPr kumimoji="0" lang="pt-BR"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desnormalizadas</a:t>
            </a: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São ponto de entrada nas pesquisas.</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Joined</a:t>
            </a: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simplificado</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TextBox 7"/>
          <p:cNvSpPr txBox="1"/>
          <p:nvPr/>
        </p:nvSpPr>
        <p:spPr>
          <a:xfrm>
            <a:off x="107504" y="4005064"/>
            <a:ext cx="3753497" cy="1631216"/>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Estrutura Complexa</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Concebida nos Anos 70</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Todas Tabelas Normalizadas</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Não se aplica esse conceito</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pt-BR"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Joined</a:t>
            </a:r>
            <a:r>
              <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complexo</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0" name="Rectangle 214"/>
          <p:cNvSpPr>
            <a:spLocks noChangeArrowheads="1"/>
          </p:cNvSpPr>
          <p:nvPr/>
        </p:nvSpPr>
        <p:spPr bwMode="auto">
          <a:xfrm>
            <a:off x="467544" y="188640"/>
            <a:ext cx="4680520" cy="523220"/>
          </a:xfrm>
          <a:prstGeom prst="rect">
            <a:avLst/>
          </a:prstGeom>
          <a:noFill/>
          <a:ln w="9525" algn="ctr">
            <a:noFill/>
            <a:miter lim="800000"/>
            <a:headEnd/>
            <a:tailEnd/>
          </a:ln>
          <a:effec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Relacional  x  Dimensional</a:t>
            </a:r>
            <a:endPar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6" name="Picture 2" descr="Resultado de imagem para vers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499992" y="1988840"/>
            <a:ext cx="788420" cy="76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16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79512" y="1124744"/>
            <a:ext cx="842486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Toda entidade tem um nome, em geral um substantivo como são Cliente, Funcionário, Produto ou Pedido.</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Notar que esse será o nome da entidade que estará sempre no singular, mesmo porque qualquer entidade terá mais de uma ocorrência, ou seja, em Cliente teremos vários clientes, assim como em pedidos teremos vários pedidos.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Cada entidade deverá representar algo da realidade da organização que desejamos representar. São significantes para uma clínica médica as especialidades dos médicos. Faz sentido uma entidade Médico e outra Especialidade. Já se o médico é cliente de um restaurante onde almoça, sequer sua profissão pode constar no cadastro. Sua especialidade, mais raramente ainda será controlada.</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Basicamente, qualquer informação relevante para uma organização ou negócio precisará estar representada em alguma entidade.</a:t>
            </a:r>
          </a:p>
        </p:txBody>
      </p:sp>
      <p:sp>
        <p:nvSpPr>
          <p:cNvPr id="3" name="Text Box 2"/>
          <p:cNvSpPr txBox="1">
            <a:spLocks noChangeArrowheads="1"/>
          </p:cNvSpPr>
          <p:nvPr/>
        </p:nvSpPr>
        <p:spPr bwMode="auto">
          <a:xfrm>
            <a:off x="468312" y="285611"/>
            <a:ext cx="82073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Como identificar entidades</a:t>
            </a:r>
          </a:p>
        </p:txBody>
      </p:sp>
    </p:spTree>
    <p:extLst>
      <p:ext uri="{BB962C8B-B14F-4D97-AF65-F5344CB8AC3E}">
        <p14:creationId xmlns:p14="http://schemas.microsoft.com/office/powerpoint/2010/main" val="2468964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51520" y="1196752"/>
            <a:ext cx="8424863"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1800" b="0" i="0" u="none" strike="noStrike" kern="1200" cap="none" spc="0" normalizeH="0" baseline="0" noProof="0" dirty="0">
                <a:ln>
                  <a:noFill/>
                </a:ln>
                <a:solidFill>
                  <a:srgbClr val="000000"/>
                </a:solidFill>
                <a:effectLst/>
                <a:uLnTx/>
                <a:uFillTx/>
                <a:latin typeface="Square721 BT" pitchFamily="34" charset="0"/>
                <a:ea typeface="+mn-ea"/>
                <a:cs typeface="+mn-cs"/>
              </a:rPr>
              <a:t>Toda entidade precisa ter identificador único e exclusivo, que será sua chave primária. Este pode ser natural a entidade, como um atributo próprio da entidade ou ser artificial. Um código, para uma entidade Pessoa é uma entidade artificial que só vale naquela circunstância. Já o número de uma Nota Fiscal é natural da entidade Nota Fiscal.</a:t>
            </a:r>
          </a:p>
          <a:p>
            <a:pPr marL="0" marR="0" lvl="0" indent="0" algn="l" defTabSz="914400" rtl="0" eaLnBrk="1" fontAlgn="base" latinLnBrk="0" hangingPunct="1">
              <a:lnSpc>
                <a:spcPct val="90000"/>
              </a:lnSpc>
              <a:spcBef>
                <a:spcPct val="20000"/>
              </a:spcBef>
              <a:spcAft>
                <a:spcPct val="0"/>
              </a:spcAft>
              <a:buClrTx/>
              <a:buSzTx/>
              <a:buFontTx/>
              <a:buNone/>
              <a:tabLst/>
              <a:defRPr/>
            </a:pPr>
            <a:endParaRPr kumimoji="0" lang="pt-BR" altLang="pt-BR" sz="1600" b="0"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3" name="Text Box 2"/>
          <p:cNvSpPr txBox="1">
            <a:spLocks noChangeArrowheads="1"/>
          </p:cNvSpPr>
          <p:nvPr/>
        </p:nvSpPr>
        <p:spPr bwMode="auto">
          <a:xfrm>
            <a:off x="455856" y="260648"/>
            <a:ext cx="82073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b="1" i="0" u="none" strike="noStrike" kern="1200" cap="none" spc="0" normalizeH="0" baseline="0" noProof="0" dirty="0">
                <a:ln>
                  <a:noFill/>
                </a:ln>
                <a:solidFill>
                  <a:srgbClr val="000000"/>
                </a:solidFill>
                <a:effectLst/>
                <a:uLnTx/>
                <a:uFillTx/>
                <a:latin typeface="Square721 BT" pitchFamily="34" charset="0"/>
                <a:ea typeface="+mn-ea"/>
                <a:cs typeface="+mn-cs"/>
              </a:rPr>
              <a:t>MER – Como identificar entidades</a:t>
            </a:r>
          </a:p>
        </p:txBody>
      </p:sp>
    </p:spTree>
    <p:extLst>
      <p:ext uri="{BB962C8B-B14F-4D97-AF65-F5344CB8AC3E}">
        <p14:creationId xmlns:p14="http://schemas.microsoft.com/office/powerpoint/2010/main" val="1776360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251520" y="769060"/>
            <a:ext cx="7847982" cy="5877272"/>
          </a:xfrm>
          <a:prstGeom prst="rect">
            <a:avLst/>
          </a:prstGeom>
          <a:noFill/>
          <a:ln w="9525">
            <a:noFill/>
            <a:miter lim="800000"/>
            <a:headEnd/>
            <a:tailEnd/>
          </a:ln>
        </p:spPr>
      </p:pic>
      <p:sp>
        <p:nvSpPr>
          <p:cNvPr id="5" name="CaixaDeTexto 4"/>
          <p:cNvSpPr txBox="1"/>
          <p:nvPr/>
        </p:nvSpPr>
        <p:spPr>
          <a:xfrm>
            <a:off x="467544" y="231031"/>
            <a:ext cx="6732240" cy="461665"/>
          </a:xfrm>
          <a:prstGeom prst="rect">
            <a:avLst/>
          </a:prstGeom>
          <a:noFill/>
        </p:spPr>
        <p:txBody>
          <a:bodyPr wrap="square" rtlCol="0">
            <a:spAutoFit/>
          </a:bodyPr>
          <a:lstStyle/>
          <a:p>
            <a:r>
              <a:rPr lang="pt-BR" b="1" dirty="0">
                <a:latin typeface="Arial" panose="020B0604020202020204" pitchFamily="34" charset="0"/>
              </a:rPr>
              <a:t>Normalização</a:t>
            </a:r>
            <a:endParaRPr lang="pt-BR" sz="2400" b="1" dirty="0">
              <a:latin typeface="Arial" panose="020B0604020202020204" pitchFamily="34" charset="0"/>
            </a:endParaRPr>
          </a:p>
        </p:txBody>
      </p:sp>
    </p:spTree>
    <p:extLst>
      <p:ext uri="{BB962C8B-B14F-4D97-AF65-F5344CB8AC3E}">
        <p14:creationId xmlns:p14="http://schemas.microsoft.com/office/powerpoint/2010/main" val="635310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p:cNvSpPr>
            <a:spLocks noGrp="1"/>
          </p:cNvSpPr>
          <p:nvPr>
            <p:ph type="dt" sz="quarter" idx="4294967295"/>
          </p:nvPr>
        </p:nvSpPr>
        <p:spPr>
          <a:xfrm>
            <a:off x="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FD256AEC-F794-43AD-855F-17AC86C97FD9}" type="datetime1">
              <a:rPr kumimoji="0" lang="pt-BR" sz="1800" b="1" i="1" u="none" strike="noStrike" kern="1200" cap="none" spc="0" normalizeH="0" baseline="0" noProof="0">
                <a:ln>
                  <a:noFill/>
                </a:ln>
                <a:solidFill>
                  <a:srgbClr val="FFFFFF"/>
                </a:solidFill>
                <a:effectLst/>
                <a:uLnTx/>
                <a:uFillTx/>
                <a:latin typeface="Square721 BT"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24/11/2018</a:t>
            </a:fld>
            <a:endParaRPr kumimoji="0" lang="pt-BR" sz="1800" b="1" i="1" u="none" strike="noStrike" kern="1200" cap="none" spc="0" normalizeH="0" baseline="0" noProof="0">
              <a:ln>
                <a:noFill/>
              </a:ln>
              <a:solidFill>
                <a:srgbClr val="FFFFFF"/>
              </a:solidFill>
              <a:effectLst/>
              <a:uLnTx/>
              <a:uFillTx/>
              <a:latin typeface="Square721 BT" pitchFamily="34" charset="0"/>
              <a:ea typeface="+mn-ea"/>
              <a:cs typeface="+mn-cs"/>
            </a:endParaRPr>
          </a:p>
        </p:txBody>
      </p:sp>
      <p:sp>
        <p:nvSpPr>
          <p:cNvPr id="5" name="Retângulo 4"/>
          <p:cNvSpPr/>
          <p:nvPr/>
        </p:nvSpPr>
        <p:spPr>
          <a:xfrm>
            <a:off x="323850" y="1125538"/>
            <a:ext cx="8351838" cy="2954655"/>
          </a:xfrm>
          <a:prstGeom prst="rect">
            <a:avLst/>
          </a:prstGeom>
        </p:spPr>
        <p:txBody>
          <a:bodyPr>
            <a:spAutoFit/>
          </a:bodyPr>
          <a:lstStyle/>
          <a:p>
            <a:pPr marL="285750" marR="0" lvl="0" indent="-285750" algn="just" defTabSz="914400" rtl="0" eaLnBrk="0" fontAlgn="auto" latinLnBrk="0" hangingPunct="0">
              <a:lnSpc>
                <a:spcPct val="150000"/>
              </a:lnSpc>
              <a:spcBef>
                <a:spcPct val="30000"/>
              </a:spcBef>
              <a:spcAft>
                <a:spcPts val="0"/>
              </a:spcAft>
              <a:buClr>
                <a:srgbClr val="000000"/>
              </a:buClr>
              <a:buSzTx/>
              <a:buFont typeface="Wingdings" pitchFamily="2" charset="2"/>
              <a:buNone/>
              <a:tabLst/>
              <a:defRPr/>
            </a:pPr>
            <a:r>
              <a:rPr kumimoji="0" lang="pt-BR" sz="2000" b="0"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	É um instrumento para verificar a qualidade e simplicidade (redução da complexidade) dos nossos projetos de bancos de dados. </a:t>
            </a:r>
          </a:p>
          <a:p>
            <a:pPr marL="285750" marR="0" lvl="0" indent="-285750" algn="just" defTabSz="914400" rtl="0" eaLnBrk="0" fontAlgn="auto" latinLnBrk="0" hangingPunct="0">
              <a:lnSpc>
                <a:spcPct val="150000"/>
              </a:lnSpc>
              <a:spcBef>
                <a:spcPct val="30000"/>
              </a:spcBef>
              <a:spcAft>
                <a:spcPts val="0"/>
              </a:spcAft>
              <a:buClr>
                <a:srgbClr val="000000"/>
              </a:buClr>
              <a:buSzTx/>
              <a:buFont typeface="Wingdings" pitchFamily="2" charset="2"/>
              <a:buNone/>
              <a:tabLst/>
              <a:defRPr/>
            </a:pPr>
            <a:r>
              <a:rPr kumimoji="0" lang="pt-BR" sz="2000" b="0"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	São aplicações de regras ao projeto que irão garantir a eliminação de redundâncias e valores nulos, o que irá reduzir o tempo de acesso aos disco, sua complexidade estrutural e o espaço físico necessário para mantê-los.</a:t>
            </a:r>
          </a:p>
        </p:txBody>
      </p:sp>
      <p:sp>
        <p:nvSpPr>
          <p:cNvPr id="6" name="CaixaDeTexto 5"/>
          <p:cNvSpPr txBox="1"/>
          <p:nvPr/>
        </p:nvSpPr>
        <p:spPr>
          <a:xfrm>
            <a:off x="467544" y="260648"/>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1373802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850" y="1125538"/>
            <a:ext cx="8496300" cy="3876675"/>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 de Dados</a:t>
            </a:r>
          </a:p>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Tomemos uma planilha para analisarmos</a:t>
            </a: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a:t>
            </a:r>
          </a:p>
          <a:p>
            <a:pPr marL="0" marR="0" lvl="0" indent="0" algn="l" defTabSz="914400" rtl="0" eaLnBrk="0" fontAlgn="auto" latinLnBrk="0" hangingPunct="0">
              <a:lnSpc>
                <a:spcPct val="150000"/>
              </a:lnSpc>
              <a:spcBef>
                <a:spcPts val="0"/>
              </a:spcBef>
              <a:spcAft>
                <a:spcPts val="0"/>
              </a:spcAft>
              <a:buClrTx/>
              <a:buSzTx/>
              <a:buFontTx/>
              <a:buNone/>
              <a:tabLst/>
              <a:defRPr/>
            </a:pPr>
            <a:endPar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endParaRPr>
          </a:p>
          <a:p>
            <a:pPr marL="0" marR="0" lvl="0" indent="0" algn="l" defTabSz="914400" rtl="0" eaLnBrk="0" fontAlgn="auto" latinLnBrk="0" hangingPunct="0">
              <a:lnSpc>
                <a:spcPct val="150000"/>
              </a:lnSpc>
              <a:spcBef>
                <a:spcPts val="0"/>
              </a:spcBef>
              <a:spcAft>
                <a:spcPts val="0"/>
              </a:spcAft>
              <a:buClrTx/>
              <a:buSzTx/>
              <a:buFontTx/>
              <a:buNone/>
              <a:tabLst/>
              <a:defRPr/>
            </a:pPr>
            <a:endPar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endParaRPr>
          </a:p>
          <a:p>
            <a:pPr marL="0" marR="0" lvl="0" indent="0" algn="l" defTabSz="914400" rtl="0" eaLnBrk="0" fontAlgn="auto" latinLnBrk="0" hangingPunct="0">
              <a:lnSpc>
                <a:spcPct val="150000"/>
              </a:lnSpc>
              <a:spcBef>
                <a:spcPts val="0"/>
              </a:spcBef>
              <a:spcAft>
                <a:spcPts val="0"/>
              </a:spcAft>
              <a:buClrTx/>
              <a:buSzTx/>
              <a:buFontTx/>
              <a:buNone/>
              <a:tabLst/>
              <a:defRPr/>
            </a:pPr>
            <a:endPar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endParaRPr>
          </a:p>
          <a:p>
            <a:pPr marL="0" marR="0" lvl="0" indent="0" algn="l" defTabSz="914400" rtl="0" eaLnBrk="0" fontAlgn="auto" latinLnBrk="0" hangingPunct="0">
              <a:lnSpc>
                <a:spcPct val="150000"/>
              </a:lnSpc>
              <a:spcBef>
                <a:spcPts val="0"/>
              </a:spcBef>
              <a:spcAft>
                <a:spcPts val="0"/>
              </a:spcAft>
              <a:buClrTx/>
              <a:buSzTx/>
              <a:buFontTx/>
              <a:buNone/>
              <a:tabLst/>
              <a:defRPr/>
            </a:pPr>
            <a:endParaRPr kumimoji="0" lang="pt-BR" sz="2000" b="1" i="0" u="none" strike="noStrike" kern="1200" cap="none" spc="0" normalizeH="0" baseline="0" noProof="0" dirty="0">
              <a:ln>
                <a:noFill/>
              </a:ln>
              <a:solidFill>
                <a:srgbClr val="000000"/>
              </a:solidFill>
              <a:effectLst/>
              <a:uLnTx/>
              <a:uFillTx/>
              <a:latin typeface="Square721 BT"/>
              <a:ea typeface="+mn-ea"/>
              <a:cs typeface="+mn-cs"/>
            </a:endParaRPr>
          </a:p>
          <a:p>
            <a:pPr marL="457200" marR="0" lvl="0" indent="-45720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	</a:t>
            </a:r>
          </a:p>
          <a:p>
            <a:pPr marL="457200" marR="0" lvl="0" indent="-45720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	</a:t>
            </a:r>
            <a:endParaRPr kumimoji="0" lang="pt-BR" sz="2000" b="1" i="0"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539552" y="225394"/>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00" y="2276872"/>
            <a:ext cx="7754432" cy="4124901"/>
          </a:xfrm>
          <a:prstGeom prst="rect">
            <a:avLst/>
          </a:prstGeom>
        </p:spPr>
      </p:pic>
    </p:spTree>
    <p:extLst>
      <p:ext uri="{BB962C8B-B14F-4D97-AF65-F5344CB8AC3E}">
        <p14:creationId xmlns:p14="http://schemas.microsoft.com/office/powerpoint/2010/main" val="154110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850" y="1125538"/>
            <a:ext cx="8280400" cy="3323987"/>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Revendo nosso “velho conhecido” bazar temos alguns problemas</a:t>
            </a:r>
          </a:p>
          <a:p>
            <a:pPr marL="342900" marR="0" lvl="0" indent="-342900" algn="just" defTabSz="914400" rtl="0" eaLnBrk="0" fontAlgn="auto" latinLnBrk="0" hangingPunct="0">
              <a:lnSpc>
                <a:spcPct val="150000"/>
              </a:lnSpc>
              <a:spcBef>
                <a:spcPts val="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Para saber quais clientes compraram réguas, teríamos que ler linha a linha da tabela.</a:t>
            </a:r>
          </a:p>
          <a:p>
            <a:pPr marL="342900" marR="0" lvl="0" indent="-342900" algn="just" defTabSz="914400" rtl="0" eaLnBrk="0" fontAlgn="auto" latinLnBrk="0" hangingPunct="0">
              <a:lnSpc>
                <a:spcPct val="150000"/>
              </a:lnSpc>
              <a:spcBef>
                <a:spcPts val="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Para saber o endereço de um cliente, teríamos que redigitá-lo a cada compra que fizesse.</a:t>
            </a:r>
          </a:p>
          <a:p>
            <a:pPr marL="342900" marR="0" lvl="0" indent="-342900" algn="just" defTabSz="914400" rtl="0" eaLnBrk="0" fontAlgn="auto" latinLnBrk="0" hangingPunct="0">
              <a:lnSpc>
                <a:spcPct val="150000"/>
              </a:lnSpc>
              <a:spcBef>
                <a:spcPts val="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Se excluirmos a compra do Raposo, eliminaremos todas as suas referências, pois só temos uma ocorrência dele.</a:t>
            </a: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467544" y="18864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2076891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tângulo 4"/>
          <p:cNvSpPr>
            <a:spLocks noChangeArrowheads="1"/>
          </p:cNvSpPr>
          <p:nvPr/>
        </p:nvSpPr>
        <p:spPr bwMode="auto">
          <a:xfrm>
            <a:off x="323850" y="1125538"/>
            <a:ext cx="8351838" cy="189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As formas normais, ou a </a:t>
            </a:r>
            <a:r>
              <a:rPr kumimoji="0" lang="pt-BR" altLang="pt-BR"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normalização dos dados</a:t>
            </a:r>
            <a:r>
              <a:rPr kumimoji="0" lang="pt-BR" altLang="pt-BR"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são um conjunto de restrições que quando satisfeitas deixarão nossa base de dados otimizada. São cinco as formas normais a serem estudadas, mas na prática nosso curso será focado nas três primeiras, que são as mais usuais e praticadas.</a:t>
            </a:r>
          </a:p>
        </p:txBody>
      </p:sp>
      <p:sp>
        <p:nvSpPr>
          <p:cNvPr id="5" name="CaixaDeTexto 4"/>
          <p:cNvSpPr txBox="1"/>
          <p:nvPr/>
        </p:nvSpPr>
        <p:spPr>
          <a:xfrm>
            <a:off x="539552" y="260648"/>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4062018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850" y="1125538"/>
            <a:ext cx="8351838" cy="5632311"/>
          </a:xfrm>
          <a:prstGeom prst="rect">
            <a:avLst/>
          </a:prstGeom>
        </p:spPr>
        <p:txBody>
          <a:bodyPr>
            <a:spAutoFit/>
          </a:bodyPr>
          <a:lstStyle/>
          <a:p>
            <a:pPr marL="457200" marR="0" lvl="0" indent="-45720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Antecedente</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1" i="1"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Antes de serem aplicadas as formas normais devemos “atomizar” os atributos de acordo com as necessidades do negócio, todavia a recomendação que se faz é que </a:t>
            </a:r>
            <a:r>
              <a:rPr kumimoji="0" lang="pt-BR" sz="2000" b="1" i="0" u="none" strike="noStrike" kern="1200" cap="none" spc="0" normalizeH="0" baseline="0" noProof="0" dirty="0">
                <a:ln>
                  <a:noFill/>
                </a:ln>
                <a:solidFill>
                  <a:srgbClr val="000000"/>
                </a:solidFill>
                <a:effectLst/>
                <a:uLnTx/>
                <a:uFillTx/>
                <a:latin typeface="Square721 BT"/>
                <a:ea typeface="+mn-ea"/>
                <a:cs typeface="+mn-cs"/>
              </a:rPr>
              <a:t>sempre </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se procure detalhar o máximo possível cada atributo. </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Assim em vez de </a:t>
            </a:r>
            <a:r>
              <a:rPr kumimoji="0" lang="pt-BR" sz="2000" b="0" i="0" u="none" strike="noStrike" kern="1200" cap="none" spc="0" normalizeH="0" baseline="0" noProof="0" dirty="0" err="1">
                <a:ln>
                  <a:noFill/>
                </a:ln>
                <a:solidFill>
                  <a:srgbClr val="000000"/>
                </a:solidFill>
                <a:effectLst/>
                <a:uLnTx/>
                <a:uFillTx/>
                <a:latin typeface="Square721 BT"/>
                <a:ea typeface="+mn-ea"/>
                <a:cs typeface="+mn-cs"/>
              </a:rPr>
              <a:t>Endereco_Cliente</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será preferível termos </a:t>
            </a:r>
            <a:r>
              <a:rPr kumimoji="0" lang="pt-BR" sz="2000" b="0" i="0" u="none" strike="noStrike" kern="1200" cap="none" spc="0" normalizeH="0" baseline="0" noProof="0" dirty="0" err="1">
                <a:ln>
                  <a:noFill/>
                </a:ln>
                <a:solidFill>
                  <a:srgbClr val="000000"/>
                </a:solidFill>
                <a:effectLst/>
                <a:uLnTx/>
                <a:uFillTx/>
                <a:latin typeface="Square721 BT"/>
                <a:ea typeface="+mn-ea"/>
                <a:cs typeface="+mn-cs"/>
              </a:rPr>
              <a:t>Tipo_Logradouro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r>
              <a:rPr kumimoji="0" lang="pt-BR" sz="2000" b="0" i="0" u="none" strike="noStrike" kern="1200" cap="none" spc="0" normalizeH="0" baseline="0" noProof="0" dirty="0" err="1">
                <a:ln>
                  <a:noFill/>
                </a:ln>
                <a:solidFill>
                  <a:srgbClr val="000000"/>
                </a:solidFill>
                <a:effectLst/>
                <a:uLnTx/>
                <a:uFillTx/>
                <a:latin typeface="Square721 BT"/>
                <a:ea typeface="+mn-ea"/>
                <a:cs typeface="+mn-cs"/>
              </a:rPr>
              <a:t>Nome_Logradouro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r>
              <a:rPr kumimoji="0" lang="pt-BR" sz="2000" b="0" i="0" u="none" strike="noStrike" kern="1200" cap="none" spc="0" normalizeH="0" baseline="0" noProof="0" dirty="0" err="1">
                <a:ln>
                  <a:noFill/>
                </a:ln>
                <a:solidFill>
                  <a:srgbClr val="000000"/>
                </a:solidFill>
                <a:effectLst/>
                <a:uLnTx/>
                <a:uFillTx/>
                <a:latin typeface="Square721 BT"/>
                <a:ea typeface="+mn-ea"/>
                <a:cs typeface="+mn-cs"/>
              </a:rPr>
              <a:t>Numero_Logradouro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r>
              <a:rPr kumimoji="0" lang="pt-BR" sz="2000" b="0" i="0" u="none" strike="noStrike" kern="1200" cap="none" spc="0" normalizeH="0" baseline="0" noProof="0" dirty="0" err="1">
                <a:ln>
                  <a:noFill/>
                </a:ln>
                <a:solidFill>
                  <a:srgbClr val="000000"/>
                </a:solidFill>
                <a:effectLst/>
                <a:uLnTx/>
                <a:uFillTx/>
                <a:latin typeface="Square721 BT"/>
                <a:ea typeface="+mn-ea"/>
                <a:cs typeface="+mn-cs"/>
              </a:rPr>
              <a:t>Complemento_Logradouro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r>
              <a:rPr kumimoji="0" lang="pt-BR" sz="2000" b="0" i="0" u="none" strike="noStrike" kern="1200" cap="none" spc="0" normalizeH="0" baseline="0" noProof="0" dirty="0" err="1">
                <a:ln>
                  <a:noFill/>
                </a:ln>
                <a:solidFill>
                  <a:srgbClr val="000000"/>
                </a:solidFill>
                <a:effectLst/>
                <a:uLnTx/>
                <a:uFillTx/>
                <a:latin typeface="Square721 BT"/>
                <a:ea typeface="+mn-ea"/>
                <a:cs typeface="+mn-cs"/>
              </a:rPr>
              <a:t>CEP_Cliente</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A depender da estratégia podemos ter Cidades e Estados numa tabela isolada, assim como bairros ou estarem todos dentro da tabela de </a:t>
            </a:r>
            <a:r>
              <a:rPr kumimoji="0" lang="pt-BR" sz="2000" b="0" i="0" u="none" strike="noStrike" kern="1200" cap="none" spc="0" normalizeH="0" baseline="0" noProof="0" dirty="0" err="1">
                <a:ln>
                  <a:noFill/>
                </a:ln>
                <a:solidFill>
                  <a:srgbClr val="000000"/>
                </a:solidFill>
                <a:effectLst/>
                <a:uLnTx/>
                <a:uFillTx/>
                <a:latin typeface="Square721 BT"/>
                <a:ea typeface="+mn-ea"/>
                <a:cs typeface="+mn-cs"/>
              </a:rPr>
              <a:t>CEPs</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a:t>
            </a:r>
          </a:p>
        </p:txBody>
      </p:sp>
      <p:sp>
        <p:nvSpPr>
          <p:cNvPr id="6" name="CaixaDeTexto 5"/>
          <p:cNvSpPr txBox="1"/>
          <p:nvPr/>
        </p:nvSpPr>
        <p:spPr>
          <a:xfrm>
            <a:off x="539552" y="260648"/>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3484685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850" y="1125538"/>
            <a:ext cx="8351838" cy="5632311"/>
          </a:xfrm>
          <a:prstGeom prst="rect">
            <a:avLst/>
          </a:prstGeom>
        </p:spPr>
        <p:txBody>
          <a:bodyPr>
            <a:spAutoFit/>
          </a:bodyPr>
          <a:lstStyle/>
          <a:p>
            <a:pPr marL="457200" marR="0" lvl="0" indent="-45720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Primeira Forma Normal (1FN)</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1" i="1"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Uma entidade está  na primeira forma normal quando nenhum de seus atributos (na estrutura) possuir repetições.</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sng" strike="noStrike" kern="1200" cap="none" spc="0" normalizeH="0" baseline="0" noProof="0" dirty="0">
                <a:ln>
                  <a:noFill/>
                </a:ln>
                <a:solidFill>
                  <a:srgbClr val="000000"/>
                </a:solidFill>
                <a:effectLst/>
                <a:uLnTx/>
                <a:uFillTx/>
                <a:latin typeface="Square721 BT"/>
                <a:ea typeface="+mn-ea"/>
                <a:cs typeface="+mn-cs"/>
              </a:rPr>
              <a:t>Solução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p>
          <a:p>
            <a:pPr marL="457200" marR="0" lvl="0" indent="-457200" algn="just" defTabSz="914400" rtl="0" eaLnBrk="0" fontAlgn="auto" latinLnBrk="0" hangingPunct="0">
              <a:lnSpc>
                <a:spcPct val="150000"/>
              </a:lnSpc>
              <a:spcBef>
                <a:spcPts val="0"/>
              </a:spcBef>
              <a:spcAft>
                <a:spcPts val="0"/>
              </a:spcAft>
              <a:buClrTx/>
              <a:buSzTx/>
              <a:buFont typeface="+mj-lt"/>
              <a:buAutoNum type="arabicPeriod"/>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Separar o dado que se repete em uma nova entidade. </a:t>
            </a:r>
          </a:p>
          <a:p>
            <a:pPr marL="457200" marR="0" lvl="0" indent="-457200" algn="just" defTabSz="914400" rtl="0" eaLnBrk="0" fontAlgn="auto" latinLnBrk="0" hangingPunct="0">
              <a:lnSpc>
                <a:spcPct val="150000"/>
              </a:lnSpc>
              <a:spcBef>
                <a:spcPts val="0"/>
              </a:spcBef>
              <a:spcAft>
                <a:spcPts val="0"/>
              </a:spcAft>
              <a:buClrTx/>
              <a:buSzTx/>
              <a:buFont typeface="+mj-lt"/>
              <a:buAutoNum type="arabicPeriod"/>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Levar-se a chave primária da entidade original para a nova entidade.</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Podemos localizar um atributo que unido a chave primária, formará a chave da nova entidade ou criarmos um atributo identificador para esta nova entidade, que é chamado de chave artificial.</a:t>
            </a:r>
          </a:p>
        </p:txBody>
      </p:sp>
      <p:sp>
        <p:nvSpPr>
          <p:cNvPr id="6" name="CaixaDeTexto 5"/>
          <p:cNvSpPr txBox="1"/>
          <p:nvPr/>
        </p:nvSpPr>
        <p:spPr>
          <a:xfrm>
            <a:off x="539552" y="260648"/>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1850811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Data 1"/>
          <p:cNvSpPr>
            <a:spLocks noGrp="1"/>
          </p:cNvSpPr>
          <p:nvPr>
            <p:ph type="dt" sz="quarter" idx="4294967295"/>
          </p:nvPr>
        </p:nvSpPr>
        <p:spPr>
          <a:xfrm>
            <a:off x="0" y="6356350"/>
            <a:ext cx="2133600" cy="3651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FD256AEC-F794-43AD-855F-17AC86C97FD9}" type="datetime1">
              <a:rPr kumimoji="0" lang="pt-BR" sz="1800" b="1" i="1" u="none" strike="noStrike" kern="1200" cap="none" spc="0" normalizeH="0" baseline="0" noProof="0">
                <a:ln>
                  <a:noFill/>
                </a:ln>
                <a:solidFill>
                  <a:srgbClr val="FFFFFF"/>
                </a:solidFill>
                <a:effectLst/>
                <a:uLnTx/>
                <a:uFillTx/>
                <a:latin typeface="Square721 BT"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24/11/2018</a:t>
            </a:fld>
            <a:endParaRPr kumimoji="0" lang="pt-BR" sz="1800" b="1" i="1" u="none" strike="noStrike" kern="1200" cap="none" spc="0" normalizeH="0" baseline="0" noProof="0">
              <a:ln>
                <a:noFill/>
              </a:ln>
              <a:solidFill>
                <a:srgbClr val="FFFFFF"/>
              </a:solidFill>
              <a:effectLst/>
              <a:uLnTx/>
              <a:uFillTx/>
              <a:latin typeface="Square721 BT" pitchFamily="34" charset="0"/>
              <a:ea typeface="+mn-ea"/>
              <a:cs typeface="+mn-cs"/>
            </a:endParaRPr>
          </a:p>
        </p:txBody>
      </p:sp>
      <p:sp>
        <p:nvSpPr>
          <p:cNvPr id="5" name="Retângulo 4"/>
          <p:cNvSpPr/>
          <p:nvPr/>
        </p:nvSpPr>
        <p:spPr>
          <a:xfrm>
            <a:off x="323850" y="1125538"/>
            <a:ext cx="8351838" cy="3323987"/>
          </a:xfrm>
          <a:prstGeom prst="rect">
            <a:avLst/>
          </a:prstGeom>
        </p:spPr>
        <p:txBody>
          <a:bodyPr>
            <a:spAutoFit/>
          </a:bodyPr>
          <a:lstStyle/>
          <a:p>
            <a:pPr marL="457200" marR="0" lvl="0" indent="-45720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Primeira Forma Normal (1FN)</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Notemos que vários produtos estão num mesmo pedido, portanto estes elementos precisam ser retirados da estrutura.</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Aplicando a primeira forma normal, podemos criar dois grupos:</a:t>
            </a:r>
          </a:p>
          <a:p>
            <a:pPr marL="342900" marR="0" lvl="0" indent="-342900" algn="just" defTabSz="914400" rtl="0" eaLnBrk="0" fontAlgn="auto" latinLnBrk="0" hangingPunct="0">
              <a:lnSpc>
                <a:spcPct val="150000"/>
              </a:lnSpc>
              <a:spcBef>
                <a:spcPts val="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Pedido</a:t>
            </a:r>
          </a:p>
          <a:p>
            <a:pPr marL="342900" marR="0" lvl="0" indent="-342900" algn="just" defTabSz="914400" rtl="0" eaLnBrk="0" fontAlgn="auto" latinLnBrk="0" hangingPunct="0">
              <a:lnSpc>
                <a:spcPct val="150000"/>
              </a:lnSpc>
              <a:spcBef>
                <a:spcPts val="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Item</a:t>
            </a:r>
          </a:p>
          <a:p>
            <a:pPr marL="457200" marR="0" lvl="0" indent="-457200" algn="l"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O número do pedido é nossa natural chave primária.</a:t>
            </a:r>
          </a:p>
        </p:txBody>
      </p:sp>
      <p:sp>
        <p:nvSpPr>
          <p:cNvPr id="6" name="CaixaDeTexto 5"/>
          <p:cNvSpPr txBox="1"/>
          <p:nvPr/>
        </p:nvSpPr>
        <p:spPr>
          <a:xfrm>
            <a:off x="539552" y="260648"/>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128807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2725" y="74665"/>
            <a:ext cx="7200900" cy="763588"/>
          </a:xfrm>
        </p:spPr>
        <p:txBody>
          <a:bodyPr/>
          <a:lstStyle/>
          <a:p>
            <a:r>
              <a:rPr lang="en-US" dirty="0" err="1"/>
              <a:t>Vultos</a:t>
            </a:r>
            <a:r>
              <a:rPr lang="en-US" dirty="0"/>
              <a:t> do Mundo </a:t>
            </a:r>
            <a:r>
              <a:rPr lang="en-US" dirty="0" err="1"/>
              <a:t>Relacional</a:t>
            </a:r>
            <a:endParaRPr lang="pt-BR" dirty="0"/>
          </a:p>
        </p:txBody>
      </p:sp>
      <p:pic>
        <p:nvPicPr>
          <p:cNvPr id="4" name="Picture 3"/>
          <p:cNvPicPr>
            <a:picLocks noChangeAspect="1"/>
          </p:cNvPicPr>
          <p:nvPr/>
        </p:nvPicPr>
        <p:blipFill rotWithShape="1">
          <a:blip r:embed="rId2"/>
          <a:srcRect l="3549"/>
          <a:stretch/>
        </p:blipFill>
        <p:spPr>
          <a:xfrm>
            <a:off x="512725" y="2651968"/>
            <a:ext cx="1957100" cy="2600688"/>
          </a:xfrm>
          <a:prstGeom prst="rect">
            <a:avLst/>
          </a:prstGeom>
        </p:spPr>
      </p:pic>
      <p:sp>
        <p:nvSpPr>
          <p:cNvPr id="5" name="TextBox 4"/>
          <p:cNvSpPr txBox="1"/>
          <p:nvPr/>
        </p:nvSpPr>
        <p:spPr>
          <a:xfrm>
            <a:off x="303143" y="5252656"/>
            <a:ext cx="3449942"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Edgar Frank </a:t>
            </a:r>
            <a:r>
              <a:rPr kumimoji="0" lang="en-US" sz="2400" b="1"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Codd</a:t>
            </a:r>
            <a:endParaRPr kumimoji="0" lang="pt-BR"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TextBox 5"/>
          <p:cNvSpPr txBox="1"/>
          <p:nvPr/>
        </p:nvSpPr>
        <p:spPr>
          <a:xfrm>
            <a:off x="303143" y="5621988"/>
            <a:ext cx="4896544"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Criador</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do banco de dados </a:t>
            </a: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relacional</a:t>
            </a:r>
            <a:endPar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7" name="Picture 6"/>
          <p:cNvPicPr>
            <a:picLocks noChangeAspect="1"/>
          </p:cNvPicPr>
          <p:nvPr/>
        </p:nvPicPr>
        <p:blipFill rotWithShape="1">
          <a:blip r:embed="rId3"/>
          <a:srcRect r="3661" b="3172"/>
          <a:stretch/>
        </p:blipFill>
        <p:spPr>
          <a:xfrm>
            <a:off x="3291476" y="970320"/>
            <a:ext cx="1872208" cy="2232248"/>
          </a:xfrm>
          <a:prstGeom prst="rect">
            <a:avLst/>
          </a:prstGeom>
        </p:spPr>
      </p:pic>
      <p:sp>
        <p:nvSpPr>
          <p:cNvPr id="9" name="TextBox 8"/>
          <p:cNvSpPr txBox="1"/>
          <p:nvPr/>
        </p:nvSpPr>
        <p:spPr>
          <a:xfrm>
            <a:off x="3219467" y="3275692"/>
            <a:ext cx="3168352"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Donald Chamberlin</a:t>
            </a:r>
            <a:endParaRPr kumimoji="0" lang="pt-BR"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0" name="TextBox 9"/>
          <p:cNvSpPr txBox="1"/>
          <p:nvPr/>
        </p:nvSpPr>
        <p:spPr>
          <a:xfrm>
            <a:off x="3219467" y="3645024"/>
            <a:ext cx="4896544"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Criador</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da </a:t>
            </a: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Linguagem</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SQL</a:t>
            </a:r>
            <a:endPar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12" name="Picture 11"/>
          <p:cNvPicPr>
            <a:picLocks noChangeAspect="1"/>
          </p:cNvPicPr>
          <p:nvPr/>
        </p:nvPicPr>
        <p:blipFill>
          <a:blip r:embed="rId4"/>
          <a:stretch>
            <a:fillRect/>
          </a:stretch>
        </p:blipFill>
        <p:spPr>
          <a:xfrm>
            <a:off x="6156176" y="3645024"/>
            <a:ext cx="2254345" cy="2374723"/>
          </a:xfrm>
          <a:prstGeom prst="rect">
            <a:avLst/>
          </a:prstGeom>
        </p:spPr>
      </p:pic>
      <p:sp>
        <p:nvSpPr>
          <p:cNvPr id="13" name="TextBox 12"/>
          <p:cNvSpPr txBox="1"/>
          <p:nvPr/>
        </p:nvSpPr>
        <p:spPr>
          <a:xfrm>
            <a:off x="6084168" y="5949280"/>
            <a:ext cx="1800200" cy="4616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Peter Chen</a:t>
            </a:r>
            <a:endParaRPr kumimoji="0" lang="pt-BR"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4" name="TextBox 13"/>
          <p:cNvSpPr txBox="1"/>
          <p:nvPr/>
        </p:nvSpPr>
        <p:spPr>
          <a:xfrm>
            <a:off x="4355976" y="6478876"/>
            <a:ext cx="4896544"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Criador</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do </a:t>
            </a: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Modelo</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de </a:t>
            </a: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Entidade</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e </a:t>
            </a:r>
            <a:r>
              <a:rPr kumimoji="0" lang="en-US" sz="16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Relacionamento</a:t>
            </a:r>
            <a:endParaRPr kumimoji="0" lang="pt-BR"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56039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388" y="692150"/>
            <a:ext cx="8496300" cy="3739485"/>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a:ea typeface="+mn-ea"/>
                <a:cs typeface="+mn-cs"/>
              </a:rPr>
              <a:t>Normalização de Dados - </a:t>
            </a: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Primeira Forma Normal (1FN)</a:t>
            </a:r>
          </a:p>
          <a:p>
            <a:pPr marL="342900" marR="0" lvl="0" indent="-342900" algn="just" defTabSz="914400" rtl="0" eaLnBrk="0" fontAlgn="auto" latinLnBrk="0" hangingPunct="0">
              <a:lnSpc>
                <a:spcPct val="150000"/>
              </a:lnSpc>
              <a:spcBef>
                <a:spcPts val="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Tabela de Pedido</a:t>
            </a:r>
            <a:r>
              <a:rPr kumimoji="0" lang="pt-BR" sz="1800" b="0" i="0" u="none" strike="noStrike" kern="1200" cap="none" spc="0" normalizeH="0" baseline="0" noProof="0" dirty="0">
                <a:ln>
                  <a:noFill/>
                </a:ln>
                <a:solidFill>
                  <a:srgbClr val="000000"/>
                </a:solidFill>
                <a:effectLst/>
                <a:uLnTx/>
                <a:uFillTx/>
                <a:latin typeface="Square721 BT"/>
                <a:ea typeface="+mn-ea"/>
                <a:cs typeface="+mn-cs"/>
              </a:rPr>
              <a:t>  (Elementos que compõem a estrutura original, excluindo os elementos repetidos).</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sp>
        <p:nvSpPr>
          <p:cNvPr id="7" name="CaixaDeTexto 6"/>
          <p:cNvSpPr txBox="1"/>
          <p:nvPr/>
        </p:nvSpPr>
        <p:spPr>
          <a:xfrm>
            <a:off x="502071" y="230485"/>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5" y="1648219"/>
            <a:ext cx="4096322" cy="2448267"/>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86" y="2872353"/>
            <a:ext cx="3105583" cy="3781953"/>
          </a:xfrm>
          <a:prstGeom prst="rect">
            <a:avLst/>
          </a:prstGeom>
        </p:spPr>
      </p:pic>
      <p:sp>
        <p:nvSpPr>
          <p:cNvPr id="8" name="CaixaDeTexto 7"/>
          <p:cNvSpPr txBox="1"/>
          <p:nvPr/>
        </p:nvSpPr>
        <p:spPr>
          <a:xfrm>
            <a:off x="0" y="4612330"/>
            <a:ext cx="5427579" cy="1846659"/>
          </a:xfrm>
          <a:prstGeom prst="rect">
            <a:avLst/>
          </a:prstGeom>
          <a:noFill/>
        </p:spPr>
        <p:txBody>
          <a:bodyPr wrap="square" rtlCol="0">
            <a:spAutoFit/>
          </a:bodyPr>
          <a:lstStyle/>
          <a:p>
            <a:pPr marL="342900" marR="0" lvl="0" indent="-342900" algn="just" defTabSz="914400" rtl="0" eaLnBrk="0" fontAlgn="auto" latinLnBrk="0" hangingPunct="0">
              <a:lnSpc>
                <a:spcPct val="150000"/>
              </a:lnSpc>
              <a:spcBef>
                <a:spcPts val="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Tabela </a:t>
            </a:r>
            <a:r>
              <a:rPr kumimoji="0" lang="pt-BR" sz="2000" b="0" i="0" u="none" strike="noStrike" kern="1200" cap="none" spc="0" normalizeH="0" baseline="0" noProof="0" dirty="0" err="1">
                <a:ln>
                  <a:noFill/>
                </a:ln>
                <a:solidFill>
                  <a:srgbClr val="000000"/>
                </a:solidFill>
                <a:effectLst/>
                <a:uLnTx/>
                <a:uFillTx/>
                <a:latin typeface="Square721 BT" pitchFamily="34" charset="0"/>
                <a:ea typeface="+mn-ea"/>
                <a:cs typeface="+mn-cs"/>
              </a:rPr>
              <a:t>Itens_Pedido</a:t>
            </a: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a:t>
            </a:r>
            <a:r>
              <a:rPr kumimoji="0" lang="pt-BR" sz="1800" b="0" i="0" u="none" strike="noStrike" kern="1200" cap="none" spc="0" normalizeH="0" baseline="0" noProof="0" dirty="0">
                <a:ln>
                  <a:noFill/>
                </a:ln>
                <a:solidFill>
                  <a:srgbClr val="000000"/>
                </a:solidFill>
                <a:effectLst/>
                <a:uLnTx/>
                <a:uFillTx/>
                <a:latin typeface="Square721 BT" pitchFamily="34" charset="0"/>
                <a:ea typeface="+mn-ea"/>
                <a:cs typeface="+mn-cs"/>
              </a:rPr>
              <a:t>(temos os dados que compõem os elementos repetidos da estrutura original, tendo como chave primária o campo </a:t>
            </a:r>
            <a:r>
              <a:rPr kumimoji="0" lang="pt-BR" sz="1800" b="0" i="0" u="none" strike="noStrike" kern="1200" cap="none" spc="0" normalizeH="0" baseline="0" noProof="0" dirty="0" err="1">
                <a:ln>
                  <a:noFill/>
                </a:ln>
                <a:solidFill>
                  <a:srgbClr val="000000"/>
                </a:solidFill>
                <a:effectLst/>
                <a:uLnTx/>
                <a:uFillTx/>
                <a:latin typeface="Square721 BT" pitchFamily="34" charset="0"/>
                <a:ea typeface="+mn-ea"/>
                <a:cs typeface="+mn-cs"/>
              </a:rPr>
              <a:t>Nr</a:t>
            </a:r>
            <a:r>
              <a:rPr kumimoji="0" lang="pt-BR" sz="1800" b="0" i="0" u="none" strike="noStrike" kern="1200" cap="none" spc="0" normalizeH="0" baseline="0" noProof="0" dirty="0">
                <a:ln>
                  <a:noFill/>
                </a:ln>
                <a:solidFill>
                  <a:srgbClr val="000000"/>
                </a:solidFill>
                <a:effectLst/>
                <a:uLnTx/>
                <a:uFillTx/>
                <a:latin typeface="Square721 BT" pitchFamily="34" charset="0"/>
                <a:ea typeface="+mn-ea"/>
                <a:cs typeface="+mn-cs"/>
              </a:rPr>
              <a:t>. Pedido e o produto).</a:t>
            </a:r>
            <a:endPar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373942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850" y="1125538"/>
            <a:ext cx="8351838" cy="4708981"/>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a:ea typeface="+mn-ea"/>
                <a:cs typeface="+mn-cs"/>
              </a:rPr>
              <a:t>Normalização de Dados - </a:t>
            </a:r>
            <a:r>
              <a:rPr kumimoji="0" lang="pt-BR" sz="2000" b="1" i="0" u="none" strike="noStrike" kern="1200" cap="none" spc="0" normalizeH="0" baseline="0" noProof="0" dirty="0">
                <a:ln>
                  <a:noFill/>
                </a:ln>
                <a:solidFill>
                  <a:srgbClr val="000000"/>
                </a:solidFill>
                <a:effectLst/>
                <a:uLnTx/>
                <a:uFillTx/>
                <a:latin typeface="Square721 BT"/>
                <a:ea typeface="Arial Unicode MS" pitchFamily="34" charset="-128"/>
                <a:cs typeface="Arial Unicode MS" pitchFamily="34" charset="-128"/>
                <a:sym typeface="Wingdings" pitchFamily="2" charset="2"/>
              </a:rPr>
              <a:t>Segunda Forma Normal (2FN)</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Uma entidade está na segunda forma normal, se já estiver na 1FN e quando todos os seus atributos não chave dependerem unicamente da chave.</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sng" strike="noStrike" kern="1200" cap="none" spc="0" normalizeH="0" baseline="0" noProof="0" dirty="0">
                <a:ln>
                  <a:noFill/>
                </a:ln>
                <a:solidFill>
                  <a:srgbClr val="000000"/>
                </a:solidFill>
                <a:effectLst/>
                <a:uLnTx/>
                <a:uFillTx/>
                <a:latin typeface="Square721 BT"/>
                <a:ea typeface="+mn-ea"/>
                <a:cs typeface="+mn-cs"/>
              </a:rPr>
              <a:t>Solução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Separar os atributos repetidos que não fazem parte  (dependência parcial) exclusivamente da chave primária, e criar uma nova entidade.</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539552" y="18864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689657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23850" y="1125538"/>
            <a:ext cx="8280400" cy="2400657"/>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pitchFamily="34" charset="0"/>
                <a:ea typeface="+mn-ea"/>
                <a:cs typeface="+mn-cs"/>
              </a:rPr>
              <a:t>Normalização de Dados - </a:t>
            </a:r>
            <a:r>
              <a:rPr kumimoji="0" lang="pt-BR" sz="2000" b="1" i="0" u="none" strike="noStrike" kern="1200" cap="none" spc="0" normalizeH="0" baseline="0" noProof="0" dirty="0">
                <a:ln>
                  <a:noFill/>
                </a:ln>
                <a:solidFill>
                  <a:srgbClr val="000000"/>
                </a:solidFill>
                <a:effectLst/>
                <a:uLnTx/>
                <a:uFillTx/>
                <a:latin typeface="Square721 BT" pitchFamily="34" charset="0"/>
                <a:ea typeface="Arial Unicode MS" pitchFamily="34" charset="-128"/>
                <a:cs typeface="Arial Unicode MS" pitchFamily="34" charset="-128"/>
                <a:sym typeface="Wingdings" pitchFamily="2" charset="2"/>
              </a:rPr>
              <a:t>Segunda Forma Normal (2FN)</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Como sabemos, não podemos identificar o produto por seu nome, mas por um código. Nessas condições é fácil notar que sua descrição dependerá apenas do código do produto e não do número do pedido.</a:t>
            </a:r>
          </a:p>
        </p:txBody>
      </p:sp>
      <p:sp>
        <p:nvSpPr>
          <p:cNvPr id="6" name="CaixaDeTexto 5"/>
          <p:cNvSpPr txBox="1"/>
          <p:nvPr/>
        </p:nvSpPr>
        <p:spPr>
          <a:xfrm>
            <a:off x="467544" y="18864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3171300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1520" y="908051"/>
            <a:ext cx="8568630" cy="3370153"/>
          </a:xfrm>
          <a:prstGeom prst="rect">
            <a:avLst/>
          </a:prstGeom>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pitchFamily="34" charset="0"/>
                <a:ea typeface="+mn-ea"/>
                <a:cs typeface="+mn-cs"/>
              </a:rPr>
              <a:t>Normalização de Dados - </a:t>
            </a:r>
            <a:r>
              <a:rPr kumimoji="0" lang="pt-BR" sz="2400" b="1" i="0" u="none" strike="noStrike" kern="1200" cap="none" spc="0" normalizeH="0" baseline="0" noProof="0" dirty="0">
                <a:ln>
                  <a:noFill/>
                </a:ln>
                <a:solidFill>
                  <a:srgbClr val="000000"/>
                </a:solidFill>
                <a:effectLst/>
                <a:uLnTx/>
                <a:uFillTx/>
                <a:latin typeface="Square721 BT" pitchFamily="34" charset="0"/>
                <a:ea typeface="Arial Unicode MS" pitchFamily="34" charset="-128"/>
                <a:cs typeface="Arial Unicode MS" pitchFamily="34" charset="-128"/>
                <a:sym typeface="Wingdings" pitchFamily="2" charset="2"/>
              </a:rPr>
              <a:t>Segunda Forma Normal (2FN)</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Tabela Produto</a:t>
            </a:r>
            <a:r>
              <a:rPr kumimoji="0" lang="pt-BR" sz="1800" b="0" i="0" u="none" strike="noStrike" kern="1200" cap="none" spc="0" normalizeH="0" baseline="0" noProof="0" dirty="0">
                <a:ln>
                  <a:noFill/>
                </a:ln>
                <a:solidFill>
                  <a:srgbClr val="000000"/>
                </a:solidFill>
                <a:effectLst/>
                <a:uLnTx/>
                <a:uFillTx/>
                <a:latin typeface="Square721 BT"/>
                <a:ea typeface="+mn-ea"/>
                <a:cs typeface="+mn-cs"/>
              </a:rPr>
              <a:t>  (Contém os elementos que são identificados (dependentes) através do produto).</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sp>
        <p:nvSpPr>
          <p:cNvPr id="7" name="CaixaDeTexto 6"/>
          <p:cNvSpPr txBox="1"/>
          <p:nvPr/>
        </p:nvSpPr>
        <p:spPr>
          <a:xfrm>
            <a:off x="558328" y="247422"/>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
        <p:nvSpPr>
          <p:cNvPr id="8" name="Retângulo 7"/>
          <p:cNvSpPr/>
          <p:nvPr/>
        </p:nvSpPr>
        <p:spPr>
          <a:xfrm>
            <a:off x="0" y="2729836"/>
            <a:ext cx="5256584" cy="3647152"/>
          </a:xfrm>
          <a:prstGeom prst="rect">
            <a:avLst/>
          </a:prstGeom>
        </p:spPr>
        <p:txBody>
          <a:bodyPr wrap="square">
            <a:spAutoFit/>
          </a:bodyPr>
          <a:lstStyle/>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Tabela Item</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1800" b="0" i="0" u="none" strike="noStrike" kern="1200" cap="none" spc="0" normalizeH="0" baseline="0" noProof="0" dirty="0">
                <a:ln>
                  <a:noFill/>
                </a:ln>
                <a:solidFill>
                  <a:srgbClr val="000000"/>
                </a:solidFill>
                <a:effectLst/>
                <a:uLnTx/>
                <a:uFillTx/>
                <a:latin typeface="Square721 BT"/>
                <a:ea typeface="+mn-ea"/>
                <a:cs typeface="+mn-cs"/>
              </a:rPr>
              <a:t>(Contém os elementos originais, excluídos os campos que são dependentes apenas do Produto. A chave primária será o atributo participante da chave primária da tabela origem).</a:t>
            </a: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086" y="3233719"/>
            <a:ext cx="3467584" cy="2981741"/>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593127"/>
            <a:ext cx="1781424" cy="1533739"/>
          </a:xfrm>
          <a:prstGeom prst="rect">
            <a:avLst/>
          </a:prstGeom>
        </p:spPr>
      </p:pic>
    </p:spTree>
    <p:extLst>
      <p:ext uri="{BB962C8B-B14F-4D97-AF65-F5344CB8AC3E}">
        <p14:creationId xmlns:p14="http://schemas.microsoft.com/office/powerpoint/2010/main" val="2819669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07504" y="836712"/>
            <a:ext cx="8964488" cy="6186309"/>
          </a:xfrm>
          <a:prstGeom prst="rect">
            <a:avLst/>
          </a:prstGeom>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pitchFamily="34" charset="0"/>
                <a:ea typeface="+mn-ea"/>
                <a:cs typeface="+mn-cs"/>
              </a:rPr>
              <a:t>Normalização de Dados - </a:t>
            </a:r>
            <a:r>
              <a:rPr kumimoji="0" lang="pt-BR" sz="2400" b="1" i="0" u="none" strike="noStrike" kern="1200" cap="none" spc="0" normalizeH="0" baseline="0" noProof="0" dirty="0">
                <a:ln>
                  <a:noFill/>
                </a:ln>
                <a:solidFill>
                  <a:srgbClr val="000000"/>
                </a:solidFill>
                <a:effectLst/>
                <a:uLnTx/>
                <a:uFillTx/>
                <a:latin typeface="Square721 BT" pitchFamily="34" charset="0"/>
                <a:ea typeface="Arial Unicode MS" pitchFamily="34" charset="-128"/>
                <a:cs typeface="Arial Unicode MS" pitchFamily="34" charset="-128"/>
                <a:sym typeface="Wingdings" pitchFamily="2" charset="2"/>
              </a:rPr>
              <a:t>Terceira Forma Normal (3FN)</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Uma entidade está na terceira forma normal, se já estiver na 2FN e  quando todos os seus atributos não chave não dependem de nenhum outro atributo não chave, ou seja, um atributo não deve depender de outro atributo (dependência transitiva). </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sng" strike="noStrike" kern="1200" cap="none" spc="0" normalizeH="0" baseline="0" noProof="0" dirty="0">
                <a:ln>
                  <a:noFill/>
                </a:ln>
                <a:solidFill>
                  <a:srgbClr val="000000"/>
                </a:solidFill>
                <a:effectLst/>
                <a:uLnTx/>
                <a:uFillTx/>
                <a:latin typeface="Square721 BT"/>
                <a:ea typeface="+mn-ea"/>
                <a:cs typeface="+mn-cs"/>
              </a:rPr>
              <a:t>Solução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Quando o atributo for resultante de cálculo, devemos simplesmente excluir esse atributo, uma vez que ele não acrescenta nada no modelo de dados. Se for um grupo de informações relacionadas, devemos aplicar a segunda forma normal. Se for um atributo de outra entidade, devemos levá-lo à entidade da qual depende.</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395536" y="260648"/>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2905151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07504" y="836712"/>
            <a:ext cx="8351838" cy="2862322"/>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pitchFamily="34" charset="0"/>
                <a:ea typeface="+mn-ea"/>
                <a:cs typeface="+mn-cs"/>
              </a:rPr>
              <a:t>Normalização de Dados - </a:t>
            </a:r>
            <a:r>
              <a:rPr kumimoji="0" lang="pt-BR" sz="2000" b="1" i="0" u="none" strike="noStrike" kern="1200" cap="none" spc="0" normalizeH="0" baseline="0" noProof="0" dirty="0">
                <a:ln>
                  <a:noFill/>
                </a:ln>
                <a:solidFill>
                  <a:srgbClr val="000000"/>
                </a:solidFill>
                <a:effectLst/>
                <a:uLnTx/>
                <a:uFillTx/>
                <a:latin typeface="Square721 BT" pitchFamily="34" charset="0"/>
                <a:ea typeface="Arial Unicode MS" pitchFamily="34" charset="-128"/>
                <a:cs typeface="Arial Unicode MS" pitchFamily="34" charset="-128"/>
                <a:sym typeface="Wingdings" pitchFamily="2" charset="2"/>
              </a:rPr>
              <a:t>Terceira Forma Normal (3FN)</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Quando observamos nosso vendedor e nosso cliente, notamos que ambos se relacionam ao pedido, mas não são dependentes destes. Na verdade o pedido é uma relação constituída pelo </a:t>
            </a:r>
            <a:r>
              <a:rPr kumimoji="0" lang="pt-BR" sz="2000" b="1" i="0" u="none" strike="noStrike" kern="1200" cap="none" spc="0" normalizeH="0" baseline="0" noProof="0" dirty="0">
                <a:ln>
                  <a:noFill/>
                </a:ln>
                <a:solidFill>
                  <a:srgbClr val="000000"/>
                </a:solidFill>
                <a:effectLst/>
                <a:uLnTx/>
                <a:uFillTx/>
                <a:latin typeface="Square721 BT"/>
                <a:ea typeface="+mn-ea"/>
                <a:cs typeface="+mn-cs"/>
              </a:rPr>
              <a:t>cliente </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que </a:t>
            </a:r>
            <a:r>
              <a:rPr kumimoji="0" lang="pt-BR" sz="2000" b="1" i="1" u="none" strike="noStrike" kern="1200" cap="none" spc="0" normalizeH="0" baseline="0" noProof="0" dirty="0">
                <a:ln>
                  <a:noFill/>
                </a:ln>
                <a:solidFill>
                  <a:srgbClr val="FF0000"/>
                </a:solidFill>
                <a:effectLst/>
                <a:uLnTx/>
                <a:uFillTx/>
                <a:latin typeface="Square721 BT"/>
                <a:ea typeface="+mn-ea"/>
                <a:cs typeface="+mn-cs"/>
              </a:rPr>
              <a:t>pede</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a:t>
            </a: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ao </a:t>
            </a:r>
            <a:r>
              <a:rPr kumimoji="0" lang="pt-BR" sz="2000" b="1" i="0" u="none" strike="noStrike" kern="1200" cap="none" spc="0" normalizeH="0" baseline="0" noProof="0" dirty="0">
                <a:ln>
                  <a:noFill/>
                </a:ln>
                <a:solidFill>
                  <a:srgbClr val="000000"/>
                </a:solidFill>
                <a:effectLst/>
                <a:uLnTx/>
                <a:uFillTx/>
                <a:latin typeface="Square721 BT" pitchFamily="34" charset="0"/>
                <a:ea typeface="+mn-ea"/>
                <a:cs typeface="+mn-cs"/>
              </a:rPr>
              <a:t>vendedor </a:t>
            </a: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o </a:t>
            </a:r>
            <a:r>
              <a:rPr kumimoji="0" lang="pt-BR" sz="2000" b="1" i="0" u="none" strike="noStrike" kern="1200" cap="none" spc="0" normalizeH="0" baseline="0" noProof="0" dirty="0">
                <a:ln>
                  <a:noFill/>
                </a:ln>
                <a:solidFill>
                  <a:srgbClr val="000000"/>
                </a:solidFill>
                <a:effectLst/>
                <a:uLnTx/>
                <a:uFillTx/>
                <a:latin typeface="Square721 BT" pitchFamily="34" charset="0"/>
                <a:ea typeface="+mn-ea"/>
                <a:cs typeface="+mn-cs"/>
              </a:rPr>
              <a:t>produto.</a:t>
            </a: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457200" marR="0" lvl="0" indent="-457200" algn="l" defTabSz="914400" rtl="0" eaLnBrk="0" fontAlgn="auto" latinLnBrk="0" hangingPunct="0">
              <a:lnSpc>
                <a:spcPct val="150000"/>
              </a:lnSpc>
              <a:spcBef>
                <a:spcPts val="0"/>
              </a:spcBef>
              <a:spcAft>
                <a:spcPts val="0"/>
              </a:spcAft>
              <a:buClrTx/>
              <a:buSzTx/>
              <a:buFontTx/>
              <a:buNone/>
              <a:tabLst/>
              <a:defRPr/>
            </a:pPr>
            <a:endParaRPr kumimoji="0" lang="pt-BR" sz="2000" b="1" i="1"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467544" y="253165"/>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429000"/>
            <a:ext cx="3734321" cy="2572109"/>
          </a:xfrm>
          <a:prstGeom prst="rect">
            <a:avLst/>
          </a:prstGeom>
        </p:spPr>
      </p:pic>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708920"/>
            <a:ext cx="2400635" cy="1762371"/>
          </a:xfrm>
          <a:prstGeom prst="rect">
            <a:avLst/>
          </a:prstGeom>
        </p:spPr>
      </p:pic>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092" y="3868859"/>
            <a:ext cx="2305372" cy="1962424"/>
          </a:xfrm>
          <a:prstGeom prst="rect">
            <a:avLst/>
          </a:prstGeom>
        </p:spPr>
      </p:pic>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4715054"/>
            <a:ext cx="1752845" cy="1895740"/>
          </a:xfrm>
          <a:prstGeom prst="rect">
            <a:avLst/>
          </a:prstGeom>
        </p:spPr>
      </p:pic>
    </p:spTree>
    <p:extLst>
      <p:ext uri="{BB962C8B-B14F-4D97-AF65-F5344CB8AC3E}">
        <p14:creationId xmlns:p14="http://schemas.microsoft.com/office/powerpoint/2010/main" val="4127577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07504" y="836712"/>
            <a:ext cx="8964488" cy="4801314"/>
          </a:xfrm>
          <a:prstGeom prst="rect">
            <a:avLst/>
          </a:prstGeom>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pitchFamily="34" charset="0"/>
                <a:ea typeface="+mn-ea"/>
                <a:cs typeface="+mn-cs"/>
              </a:rPr>
              <a:t>Normalização de Dados - </a:t>
            </a:r>
            <a:r>
              <a:rPr kumimoji="0" lang="pt-BR" sz="2400" b="1" i="0" u="none" strike="noStrike" kern="1200" cap="none" spc="0" normalizeH="0" baseline="0" noProof="0" dirty="0">
                <a:ln>
                  <a:noFill/>
                </a:ln>
                <a:solidFill>
                  <a:srgbClr val="000000"/>
                </a:solidFill>
                <a:effectLst/>
                <a:uLnTx/>
                <a:uFillTx/>
                <a:latin typeface="Square721 BT" pitchFamily="34" charset="0"/>
                <a:ea typeface="Arial Unicode MS" pitchFamily="34" charset="-128"/>
                <a:cs typeface="Arial Unicode MS" pitchFamily="34" charset="-128"/>
                <a:sym typeface="Wingdings" pitchFamily="2" charset="2"/>
              </a:rPr>
              <a:t>Quarta Forma Normal (4FN)</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Uma entidade está na quarta forma normal, se já estiver na 3FN e  não pode ter dependência multivalorada.</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sng" strike="noStrike" kern="1200" cap="none" spc="0" normalizeH="0" baseline="0" noProof="0" dirty="0">
                <a:ln>
                  <a:noFill/>
                </a:ln>
                <a:solidFill>
                  <a:srgbClr val="000000"/>
                </a:solidFill>
                <a:effectLst/>
                <a:uLnTx/>
                <a:uFillTx/>
                <a:latin typeface="Square721 BT"/>
                <a:ea typeface="+mn-ea"/>
                <a:cs typeface="+mn-cs"/>
              </a:rPr>
              <a:t>Solução</a:t>
            </a:r>
            <a:r>
              <a:rPr kumimoji="0" lang="pt-BR" sz="2000" b="0" i="0" u="none" strike="noStrike" kern="1200" cap="none" spc="0" normalizeH="0" baseline="0" noProof="0" dirty="0">
                <a:ln>
                  <a:noFill/>
                </a:ln>
                <a:solidFill>
                  <a:srgbClr val="000000"/>
                </a:solidFill>
                <a:effectLst/>
                <a:uLnTx/>
                <a:uFillTx/>
                <a:latin typeface="Square721 BT"/>
                <a:ea typeface="+mn-ea"/>
                <a:cs typeface="+mn-cs"/>
              </a:rPr>
              <a:t>: Quando temos um Produto que é de uma Categoria e é fabricado por vários Fornecedores ou ainda quando o Produto fabricado por um Fornecedor se enquadra em mais de uma categoria precisamos separar essas ocorrências em tabelas adequadas.</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467544" y="18864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33745562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07504" y="836712"/>
            <a:ext cx="8351838" cy="4247317"/>
          </a:xfrm>
          <a:prstGeom prst="rect">
            <a:avLst/>
          </a:prstGeom>
        </p:spPr>
        <p:txBody>
          <a:bodyPr>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000" b="1" i="0" u="none" strike="noStrike" kern="1200" cap="none" spc="0" normalizeH="0" baseline="0" noProof="0" dirty="0">
                <a:ln>
                  <a:noFill/>
                </a:ln>
                <a:solidFill>
                  <a:srgbClr val="000000"/>
                </a:solidFill>
                <a:effectLst/>
                <a:uLnTx/>
                <a:uFillTx/>
                <a:latin typeface="Square721 BT" pitchFamily="34" charset="0"/>
                <a:ea typeface="+mn-ea"/>
                <a:cs typeface="+mn-cs"/>
              </a:rPr>
              <a:t>Normalização de Dados - </a:t>
            </a:r>
            <a:r>
              <a:rPr kumimoji="0" lang="pt-BR" sz="2000" b="1" i="0" u="none" strike="noStrike" kern="1200" cap="none" spc="0" normalizeH="0" baseline="0" noProof="0" dirty="0">
                <a:ln>
                  <a:noFill/>
                </a:ln>
                <a:solidFill>
                  <a:srgbClr val="000000"/>
                </a:solidFill>
                <a:effectLst/>
                <a:uLnTx/>
                <a:uFillTx/>
                <a:latin typeface="Square721 BT" pitchFamily="34" charset="0"/>
                <a:ea typeface="Arial Unicode MS" pitchFamily="34" charset="-128"/>
                <a:cs typeface="Arial Unicode MS" pitchFamily="34" charset="-128"/>
                <a:sym typeface="Wingdings" pitchFamily="2" charset="2"/>
              </a:rPr>
              <a:t>Quarta Forma Normal (4FN)</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É possível observar que há produtos de várias categorias e o mesmo produto é fabricado por vários fabricantes, nesse hipotético exemplo. Caberia, então a separação de Produto, Categoria e Fornecedor em tabelas distintas.</a:t>
            </a: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Notar que essa é uma situação que depende diretamente de regra de negócio associada. Por exemplo, se recomenda fortemente que se crie um código para cada produto específico.</a:t>
            </a:r>
          </a:p>
          <a:p>
            <a:pPr marL="457200" marR="0" lvl="0" indent="-457200" algn="l" defTabSz="914400" rtl="0" eaLnBrk="0" fontAlgn="auto" latinLnBrk="0" hangingPunct="0">
              <a:lnSpc>
                <a:spcPct val="150000"/>
              </a:lnSpc>
              <a:spcBef>
                <a:spcPts val="0"/>
              </a:spcBef>
              <a:spcAft>
                <a:spcPts val="0"/>
              </a:spcAft>
              <a:buClrTx/>
              <a:buSzTx/>
              <a:buFontTx/>
              <a:buNone/>
              <a:tabLst/>
              <a:defRPr/>
            </a:pPr>
            <a:endParaRPr kumimoji="0" lang="pt-BR" sz="2000" b="1" i="1"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493260" y="186553"/>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276" y="4221088"/>
            <a:ext cx="3250066" cy="2470401"/>
          </a:xfrm>
          <a:prstGeom prst="rect">
            <a:avLst/>
          </a:prstGeom>
        </p:spPr>
      </p:pic>
    </p:spTree>
    <p:extLst>
      <p:ext uri="{BB962C8B-B14F-4D97-AF65-F5344CB8AC3E}">
        <p14:creationId xmlns:p14="http://schemas.microsoft.com/office/powerpoint/2010/main" val="2374565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07504" y="836712"/>
            <a:ext cx="8964488" cy="5262979"/>
          </a:xfrm>
          <a:prstGeom prst="rect">
            <a:avLst/>
          </a:prstGeom>
        </p:spPr>
        <p:txBody>
          <a:bodyPr wrap="square">
            <a:spAutoFit/>
          </a:bodyPr>
          <a:lstStyle/>
          <a:p>
            <a:pPr marL="0" marR="0" lvl="0" indent="0" algn="l" defTabSz="914400" rtl="0" eaLnBrk="0" fontAlgn="auto" latinLnBrk="0" hangingPunct="0">
              <a:lnSpc>
                <a:spcPct val="150000"/>
              </a:lnSpc>
              <a:spcBef>
                <a:spcPts val="0"/>
              </a:spcBef>
              <a:spcAft>
                <a:spcPts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pitchFamily="34" charset="0"/>
                <a:ea typeface="+mn-ea"/>
                <a:cs typeface="+mn-cs"/>
              </a:rPr>
              <a:t>Normalização de Dados - </a:t>
            </a:r>
            <a:r>
              <a:rPr kumimoji="0" lang="pt-BR" sz="2400" b="1" i="0" u="none" strike="noStrike" kern="1200" cap="none" spc="0" normalizeH="0" baseline="0" noProof="0" dirty="0">
                <a:ln>
                  <a:noFill/>
                </a:ln>
                <a:solidFill>
                  <a:srgbClr val="000000"/>
                </a:solidFill>
                <a:effectLst/>
                <a:uLnTx/>
                <a:uFillTx/>
                <a:latin typeface="Square721 BT" pitchFamily="34" charset="0"/>
                <a:ea typeface="Arial Unicode MS" pitchFamily="34" charset="-128"/>
                <a:cs typeface="Arial Unicode MS" pitchFamily="34" charset="-128"/>
                <a:sym typeface="Wingdings" pitchFamily="2" charset="2"/>
              </a:rPr>
              <a:t>Quinta Forma Normal (5FN)</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a:ea typeface="+mn-ea"/>
                <a:cs typeface="+mn-cs"/>
              </a:rPr>
              <a:t>Situação teórica, raramente aplicável. </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Uma entidade está na quinta forma normal, se já estiver na 4FN e não </a:t>
            </a:r>
            <a:r>
              <a:rPr kumimoji="0" lang="pt-BR" sz="2000" b="0" i="0" u="none" strike="noStrike" kern="1200" cap="none" spc="0" normalizeH="0" baseline="0" noProof="0">
                <a:ln>
                  <a:noFill/>
                </a:ln>
                <a:solidFill>
                  <a:srgbClr val="000000"/>
                </a:solidFill>
                <a:effectLst/>
                <a:uLnTx/>
                <a:uFillTx/>
                <a:latin typeface="Square721 BT" pitchFamily="34" charset="0"/>
                <a:ea typeface="+mn-ea"/>
                <a:cs typeface="+mn-cs"/>
              </a:rPr>
              <a:t>for possível </a:t>
            </a: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reconstruir as informações originais a partir de registros menores, resultado de sua decomposição relativa a um registro principal. Isso ocorre quando temos um relacionamento múltiplo num sistema e este não puder ser montado apenas a partir de junções (</a:t>
            </a:r>
            <a:r>
              <a:rPr kumimoji="0" lang="pt-BR" sz="2000" b="0" i="1" u="none" strike="noStrike" kern="1200" cap="none" spc="0" normalizeH="0" baseline="0" noProof="0" dirty="0" err="1">
                <a:ln>
                  <a:noFill/>
                </a:ln>
                <a:solidFill>
                  <a:srgbClr val="000000"/>
                </a:solidFill>
                <a:effectLst/>
                <a:uLnTx/>
                <a:uFillTx/>
                <a:latin typeface="Square721 BT" pitchFamily="34" charset="0"/>
                <a:ea typeface="+mn-ea"/>
                <a:cs typeface="+mn-cs"/>
              </a:rPr>
              <a:t>join</a:t>
            </a:r>
            <a:r>
              <a:rPr kumimoji="0" 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de registros menores. </a:t>
            </a: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endParaRPr kumimoji="0" lang="pt-BR" sz="2000" b="0" i="0" u="none" strike="noStrike" kern="1200" cap="none" spc="0" normalizeH="0" baseline="0" noProof="0" dirty="0">
              <a:ln>
                <a:noFill/>
              </a:ln>
              <a:solidFill>
                <a:srgbClr val="000000"/>
              </a:solidFill>
              <a:effectLst/>
              <a:uLnTx/>
              <a:uFillTx/>
              <a:latin typeface="Square721 BT"/>
              <a:ea typeface="+mn-ea"/>
              <a:cs typeface="+mn-cs"/>
            </a:endParaRPr>
          </a:p>
        </p:txBody>
      </p:sp>
      <p:sp>
        <p:nvSpPr>
          <p:cNvPr id="6" name="CaixaDeTexto 5"/>
          <p:cNvSpPr txBox="1"/>
          <p:nvPr/>
        </p:nvSpPr>
        <p:spPr>
          <a:xfrm>
            <a:off x="467544" y="188640"/>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solidFill>
                  <a:srgbClr val="000000"/>
                </a:solidFill>
                <a:effectLst/>
                <a:uLnTx/>
                <a:uFillTx/>
                <a:latin typeface="Square721 BT"/>
                <a:ea typeface="+mn-ea"/>
                <a:cs typeface="+mn-cs"/>
              </a:rPr>
              <a:t>Normalização</a:t>
            </a:r>
          </a:p>
        </p:txBody>
      </p:sp>
    </p:spTree>
    <p:extLst>
      <p:ext uri="{BB962C8B-B14F-4D97-AF65-F5344CB8AC3E}">
        <p14:creationId xmlns:p14="http://schemas.microsoft.com/office/powerpoint/2010/main" val="2261481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11560" y="268495"/>
            <a:ext cx="4716016"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sz="2400" b="1" i="0" u="none" strike="noStrike" kern="1200" cap="none" spc="0" normalizeH="0" baseline="0" noProof="0" dirty="0">
                <a:ln>
                  <a:noFill/>
                </a:ln>
                <a:effectLst/>
                <a:uLnTx/>
                <a:uFillTx/>
                <a:latin typeface="Square721 BT"/>
                <a:ea typeface="+mn-ea"/>
                <a:cs typeface="+mn-cs"/>
              </a:rPr>
              <a:t>Normalização - Roteirização</a:t>
            </a:r>
          </a:p>
        </p:txBody>
      </p:sp>
      <p:graphicFrame>
        <p:nvGraphicFramePr>
          <p:cNvPr id="10" name="Tabela 9"/>
          <p:cNvGraphicFramePr>
            <a:graphicFrameLocks noGrp="1"/>
          </p:cNvGraphicFramePr>
          <p:nvPr>
            <p:extLst>
              <p:ext uri="{D42A27DB-BD31-4B8C-83A1-F6EECF244321}">
                <p14:modId xmlns:p14="http://schemas.microsoft.com/office/powerpoint/2010/main" val="316360028"/>
              </p:ext>
            </p:extLst>
          </p:nvPr>
        </p:nvGraphicFramePr>
        <p:xfrm>
          <a:off x="179512" y="836712"/>
          <a:ext cx="8784976" cy="5521960"/>
        </p:xfrm>
        <a:graphic>
          <a:graphicData uri="http://schemas.openxmlformats.org/drawingml/2006/table">
            <a:tbl>
              <a:tblPr firstRow="1" bandRow="1">
                <a:tableStyleId>{21E4AEA4-8DFA-4A89-87EB-49C32662AFE0}</a:tableStyleId>
              </a:tblPr>
              <a:tblGrid>
                <a:gridCol w="1080815">
                  <a:extLst>
                    <a:ext uri="{9D8B030D-6E8A-4147-A177-3AD203B41FA5}">
                      <a16:colId xmlns:a16="http://schemas.microsoft.com/office/drawing/2014/main" val="20000"/>
                    </a:ext>
                  </a:extLst>
                </a:gridCol>
                <a:gridCol w="7704161">
                  <a:extLst>
                    <a:ext uri="{9D8B030D-6E8A-4147-A177-3AD203B41FA5}">
                      <a16:colId xmlns:a16="http://schemas.microsoft.com/office/drawing/2014/main" val="20001"/>
                    </a:ext>
                  </a:extLst>
                </a:gridCol>
              </a:tblGrid>
              <a:tr h="370840">
                <a:tc>
                  <a:txBody>
                    <a:bodyPr/>
                    <a:lstStyle/>
                    <a:p>
                      <a:r>
                        <a:rPr lang="pt-BR" dirty="0">
                          <a:solidFill>
                            <a:schemeClr val="tx1"/>
                          </a:solidFill>
                        </a:rPr>
                        <a:t>Formas</a:t>
                      </a:r>
                    </a:p>
                  </a:txBody>
                  <a:tcPr/>
                </a:tc>
                <a:tc>
                  <a:txBody>
                    <a:bodyPr/>
                    <a:lstStyle/>
                    <a:p>
                      <a:r>
                        <a:rPr lang="pt-BR" dirty="0">
                          <a:solidFill>
                            <a:schemeClr val="tx1"/>
                          </a:solidFill>
                        </a:rPr>
                        <a:t>Procedimentos</a:t>
                      </a:r>
                    </a:p>
                  </a:txBody>
                  <a:tcPr/>
                </a:tc>
                <a:extLst>
                  <a:ext uri="{0D108BD9-81ED-4DB2-BD59-A6C34878D82A}">
                    <a16:rowId xmlns:a16="http://schemas.microsoft.com/office/drawing/2014/main" val="10000"/>
                  </a:ext>
                </a:extLst>
              </a:tr>
              <a:tr h="370840">
                <a:tc>
                  <a:txBody>
                    <a:bodyPr/>
                    <a:lstStyle/>
                    <a:p>
                      <a:r>
                        <a:rPr lang="pt-BR" sz="1800" b="1" dirty="0">
                          <a:solidFill>
                            <a:schemeClr val="tx1"/>
                          </a:solidFill>
                        </a:rPr>
                        <a:t>1 FN</a:t>
                      </a:r>
                    </a:p>
                  </a:txBody>
                  <a:tcPr marL="91433" marR="91433" marT="45714" marB="45714"/>
                </a:tc>
                <a:tc>
                  <a:txBody>
                    <a:bodyPr/>
                    <a:lstStyle/>
                    <a:p>
                      <a:pPr marL="285750" indent="-285750">
                        <a:buFont typeface="Arial" panose="020B0604020202020204" pitchFamily="34" charset="0"/>
                        <a:buChar char="•"/>
                      </a:pPr>
                      <a:r>
                        <a:rPr lang="pt-BR" sz="1600" b="0" dirty="0">
                          <a:solidFill>
                            <a:schemeClr val="tx1"/>
                          </a:solidFill>
                        </a:rPr>
                        <a:t>Decompor a entidade em uma ou mais entidades, sem grupos repetitivos;</a:t>
                      </a:r>
                    </a:p>
                    <a:p>
                      <a:pPr marL="285750" indent="-285750">
                        <a:buFont typeface="Arial" panose="020B0604020202020204" pitchFamily="34" charset="0"/>
                        <a:buChar char="•"/>
                      </a:pPr>
                      <a:r>
                        <a:rPr lang="pt-BR" sz="1600" b="0" dirty="0">
                          <a:solidFill>
                            <a:schemeClr val="tx1"/>
                          </a:solidFill>
                        </a:rPr>
                        <a:t>Destacar</a:t>
                      </a:r>
                      <a:r>
                        <a:rPr lang="pt-BR" sz="1600" b="0" baseline="0" dirty="0">
                          <a:solidFill>
                            <a:schemeClr val="tx1"/>
                          </a:solidFill>
                        </a:rPr>
                        <a:t> um ou mais atributos como chave primária da(s) nova(s) entidade(s), e este será concatenado com a chave primária da entidade original;</a:t>
                      </a:r>
                    </a:p>
                    <a:p>
                      <a:pPr marL="285750" indent="-285750">
                        <a:buFont typeface="Arial" panose="020B0604020202020204" pitchFamily="34" charset="0"/>
                        <a:buChar char="•"/>
                      </a:pPr>
                      <a:r>
                        <a:rPr lang="pt-BR" sz="1600" b="0" baseline="0" dirty="0">
                          <a:solidFill>
                            <a:schemeClr val="tx1"/>
                          </a:solidFill>
                        </a:rPr>
                        <a:t>Estabelecer o relacionamento e a cardinalidade entre a(s) nova(s) entidade(s) gerada(s) e a entidade geradora;</a:t>
                      </a:r>
                    </a:p>
                    <a:p>
                      <a:pPr marL="285750" indent="-285750">
                        <a:buFont typeface="Arial" panose="020B0604020202020204" pitchFamily="34" charset="0"/>
                        <a:buChar char="•"/>
                      </a:pPr>
                      <a:r>
                        <a:rPr lang="pt-BR" sz="1600" b="0" baseline="0" dirty="0">
                          <a:solidFill>
                            <a:schemeClr val="tx1"/>
                          </a:solidFill>
                        </a:rPr>
                        <a:t>Criar relacionamentos 1:N entre a entidade original e a entidade criada.</a:t>
                      </a:r>
                      <a:endParaRPr lang="pt-BR" dirty="0">
                        <a:solidFill>
                          <a:schemeClr val="tx1"/>
                        </a:solidFill>
                      </a:endParaRPr>
                    </a:p>
                  </a:txBody>
                  <a:tcPr/>
                </a:tc>
                <a:extLst>
                  <a:ext uri="{0D108BD9-81ED-4DB2-BD59-A6C34878D82A}">
                    <a16:rowId xmlns:a16="http://schemas.microsoft.com/office/drawing/2014/main" val="10001"/>
                  </a:ext>
                </a:extLst>
              </a:tr>
              <a:tr h="370840">
                <a:tc>
                  <a:txBody>
                    <a:bodyPr/>
                    <a:lstStyle/>
                    <a:p>
                      <a:r>
                        <a:rPr lang="pt-BR" sz="1800" b="1" dirty="0">
                          <a:solidFill>
                            <a:schemeClr val="tx1"/>
                          </a:solidFill>
                        </a:rPr>
                        <a:t>2 FN</a:t>
                      </a:r>
                    </a:p>
                  </a:txBody>
                  <a:tcPr marL="91433" marR="91433" marT="45714" marB="45714"/>
                </a:tc>
                <a:tc>
                  <a:txBody>
                    <a:bodyPr/>
                    <a:lstStyle/>
                    <a:p>
                      <a:pPr marL="285750" indent="-285750">
                        <a:buFont typeface="Arial" panose="020B0604020202020204" pitchFamily="34" charset="0"/>
                        <a:buChar char="•"/>
                      </a:pPr>
                      <a:r>
                        <a:rPr lang="pt-BR" sz="1600" dirty="0">
                          <a:solidFill>
                            <a:schemeClr val="tx1"/>
                          </a:solidFill>
                        </a:rPr>
                        <a:t>Para entidades que contenham</a:t>
                      </a:r>
                      <a:r>
                        <a:rPr lang="pt-BR" sz="1600" baseline="0" dirty="0">
                          <a:solidFill>
                            <a:schemeClr val="tx1"/>
                          </a:solidFill>
                        </a:rPr>
                        <a:t> chaves primárias concatenadas, destacar os atributos que tenham dependência parcial em relação à chave primária concatenada;</a:t>
                      </a:r>
                    </a:p>
                    <a:p>
                      <a:pPr marL="285750" indent="-285750">
                        <a:buFont typeface="Arial" panose="020B0604020202020204" pitchFamily="34" charset="0"/>
                        <a:buChar char="•"/>
                      </a:pPr>
                      <a:r>
                        <a:rPr lang="pt-BR" sz="1600" baseline="0" dirty="0">
                          <a:solidFill>
                            <a:schemeClr val="tx1"/>
                          </a:solidFill>
                        </a:rPr>
                        <a:t>Criar uma entidade que conterá esses atributos, e que terá como chave primária o(s) atributo(s) do(s) qual(quais) se tenha dependência parcial.</a:t>
                      </a:r>
                    </a:p>
                    <a:p>
                      <a:pPr marL="285750" indent="-285750">
                        <a:buFont typeface="Arial" panose="020B0604020202020204" pitchFamily="34" charset="0"/>
                        <a:buChar char="•"/>
                      </a:pPr>
                      <a:r>
                        <a:rPr lang="pt-BR" sz="1600" baseline="0" dirty="0">
                          <a:solidFill>
                            <a:schemeClr val="tx1"/>
                          </a:solidFill>
                        </a:rPr>
                        <a:t>Serão criadas tantas entidades quantos forem os atributos da chave primária concatenada, que gerem dependência parcial.</a:t>
                      </a:r>
                    </a:p>
                    <a:p>
                      <a:pPr marL="285750" indent="-285750">
                        <a:buFont typeface="Arial" panose="020B0604020202020204" pitchFamily="34" charset="0"/>
                        <a:buChar char="•"/>
                      </a:pPr>
                      <a:r>
                        <a:rPr lang="pt-BR" sz="1600" baseline="0" dirty="0">
                          <a:solidFill>
                            <a:schemeClr val="tx1"/>
                          </a:solidFill>
                        </a:rPr>
                        <a:t>Estabelecer o relacionamento e a cardinalidade entre a(s) nova(s) entidade(s) gerada(s) e a entidade geradora.</a:t>
                      </a:r>
                      <a:endParaRPr lang="pt-BR" sz="1600" dirty="0">
                        <a:solidFill>
                          <a:schemeClr val="tx1"/>
                        </a:solidFill>
                      </a:endParaRPr>
                    </a:p>
                  </a:txBody>
                  <a:tcPr/>
                </a:tc>
                <a:extLst>
                  <a:ext uri="{0D108BD9-81ED-4DB2-BD59-A6C34878D82A}">
                    <a16:rowId xmlns:a16="http://schemas.microsoft.com/office/drawing/2014/main" val="10002"/>
                  </a:ext>
                </a:extLst>
              </a:tr>
              <a:tr h="370840">
                <a:tc>
                  <a:txBody>
                    <a:bodyPr/>
                    <a:lstStyle/>
                    <a:p>
                      <a:r>
                        <a:rPr lang="pt-BR" sz="1800" b="1" dirty="0">
                          <a:solidFill>
                            <a:schemeClr val="tx1"/>
                          </a:solidFill>
                        </a:rPr>
                        <a:t>3 FN</a:t>
                      </a:r>
                    </a:p>
                  </a:txBody>
                  <a:tcPr marL="91433" marR="91433" marT="45714" marB="45714"/>
                </a:tc>
                <a:tc>
                  <a:txBody>
                    <a:bodyPr/>
                    <a:lstStyle/>
                    <a:p>
                      <a:pPr marL="285750" indent="-285750">
                        <a:buFont typeface="Arial" panose="020B0604020202020204" pitchFamily="34" charset="0"/>
                        <a:buChar char="•"/>
                      </a:pPr>
                      <a:r>
                        <a:rPr lang="pt-BR" sz="1600" dirty="0">
                          <a:solidFill>
                            <a:schemeClr val="tx1"/>
                          </a:solidFill>
                        </a:rPr>
                        <a:t>Verificar se existem atributos que sejam dependentes</a:t>
                      </a:r>
                      <a:r>
                        <a:rPr lang="pt-BR" sz="1600" baseline="0" dirty="0">
                          <a:solidFill>
                            <a:schemeClr val="tx1"/>
                          </a:solidFill>
                        </a:rPr>
                        <a:t> transitivos de outros que não pertencem à chave primária, sendo ela concatenada ou não, bem como atributos que sejam dependentes de cálculo realizado a partir de outros atributos.</a:t>
                      </a:r>
                    </a:p>
                    <a:p>
                      <a:pPr marL="285750" indent="-285750">
                        <a:buFont typeface="Arial" panose="020B0604020202020204" pitchFamily="34" charset="0"/>
                        <a:buChar char="•"/>
                      </a:pPr>
                      <a:r>
                        <a:rPr lang="pt-BR" sz="1600" baseline="0" dirty="0">
                          <a:solidFill>
                            <a:schemeClr val="tx1"/>
                          </a:solidFill>
                        </a:rPr>
                        <a:t>Destacar os atributos com dependência transitiva, gerando uma nova entidade com esse atributo e cuja chave primária é o atributo que originou a dependência.</a:t>
                      </a:r>
                    </a:p>
                    <a:p>
                      <a:pPr marL="285750" indent="-285750">
                        <a:buFont typeface="Arial" panose="020B0604020202020204" pitchFamily="34" charset="0"/>
                        <a:buChar char="•"/>
                      </a:pPr>
                      <a:r>
                        <a:rPr lang="pt-BR" sz="1600" baseline="0" dirty="0">
                          <a:solidFill>
                            <a:schemeClr val="tx1"/>
                          </a:solidFill>
                        </a:rPr>
                        <a:t>Eliminar os atributos obtidos por cálculos realizados a partir de outros atributos.</a:t>
                      </a:r>
                      <a:endParaRPr lang="pt-BR" dirty="0">
                        <a:solidFill>
                          <a:schemeClr val="tx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154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tângulo 2"/>
          <p:cNvSpPr>
            <a:spLocks noChangeArrowheads="1"/>
          </p:cNvSpPr>
          <p:nvPr/>
        </p:nvSpPr>
        <p:spPr bwMode="auto">
          <a:xfrm>
            <a:off x="251520" y="1074509"/>
            <a:ext cx="842486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Um banco de dados relacional ou uma base de dados relacional é um sistema de armazenamento de dados baseado nos relacionamentos entre elementos de dados buscando uma normalização dos dados.</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Entendemos por normalização a técnica criada a partir do trabalho de </a:t>
            </a:r>
            <a:r>
              <a:rPr kumimoji="0" lang="pt-BR" altLang="pt-BR" sz="2000" b="0" i="0" u="none" strike="noStrike" kern="1200" cap="none" spc="0" normalizeH="0" baseline="0" noProof="0" dirty="0" err="1">
                <a:ln>
                  <a:noFill/>
                </a:ln>
                <a:solidFill>
                  <a:srgbClr val="000000"/>
                </a:solidFill>
                <a:effectLst/>
                <a:uLnTx/>
                <a:uFillTx/>
                <a:latin typeface="Square721 BT" pitchFamily="34" charset="0"/>
                <a:ea typeface="+mn-ea"/>
                <a:cs typeface="+mn-cs"/>
              </a:rPr>
              <a:t>Codd</a:t>
            </a: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voltada a eliminação de redundância. Foram vários os especialistas que trabalharam e indicaram técnicas de normalização como Tom </a:t>
            </a:r>
            <a:r>
              <a:rPr kumimoji="0" lang="pt-BR" altLang="pt-BR" sz="2000" b="0" i="0" u="none" strike="noStrike" kern="1200" cap="none" spc="0" normalizeH="0" baseline="0" noProof="0" dirty="0" err="1">
                <a:ln>
                  <a:noFill/>
                </a:ln>
                <a:solidFill>
                  <a:srgbClr val="000000"/>
                </a:solidFill>
                <a:effectLst/>
                <a:uLnTx/>
                <a:uFillTx/>
                <a:latin typeface="Square721 BT" pitchFamily="34" charset="0"/>
                <a:ea typeface="+mn-ea"/>
                <a:cs typeface="+mn-cs"/>
              </a:rPr>
              <a:t>DeMarco</a:t>
            </a: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Ivar Jacobson, CJ Date, entre outros.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Preferencialmente, utilizaremos a proposta metodológica proposta por Chris Gane, um dos principais autores, nas referências técnicas de modelagem relacional.</a:t>
            </a:r>
          </a:p>
        </p:txBody>
      </p:sp>
      <p:sp>
        <p:nvSpPr>
          <p:cNvPr id="3" name="Text Box 2"/>
          <p:cNvSpPr txBox="1">
            <a:spLocks noChangeArrowheads="1"/>
          </p:cNvSpPr>
          <p:nvPr/>
        </p:nvSpPr>
        <p:spPr bwMode="auto">
          <a:xfrm>
            <a:off x="469008" y="254283"/>
            <a:ext cx="820737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pitchFamily="34" charset="0"/>
                <a:ea typeface="+mn-ea"/>
                <a:cs typeface="+mn-cs"/>
              </a:rPr>
              <a:t>Abordagem Relacional</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4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27222887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a:r>
              <a:rPr lang="pt-BR" altLang="pt-BR" sz="2400" i="0" dirty="0">
                <a:latin typeface="+mn-lt"/>
              </a:rPr>
              <a:t>Normalização: Processo Prático</a:t>
            </a:r>
          </a:p>
        </p:txBody>
      </p:sp>
      <p:sp>
        <p:nvSpPr>
          <p:cNvPr id="13315" name="Rectangle 3"/>
          <p:cNvSpPr>
            <a:spLocks noGrp="1" noChangeArrowheads="1"/>
          </p:cNvSpPr>
          <p:nvPr>
            <p:ph type="body" idx="4294967295"/>
          </p:nvPr>
        </p:nvSpPr>
        <p:spPr>
          <a:xfrm>
            <a:off x="0" y="933450"/>
            <a:ext cx="8785225" cy="5159375"/>
          </a:xfrm>
        </p:spPr>
        <p:txBody>
          <a:bodyPr/>
          <a:lstStyle/>
          <a:p>
            <a:pPr>
              <a:buFont typeface="Wingdings" panose="05000000000000000000" pitchFamily="2" charset="2"/>
              <a:buNone/>
            </a:pPr>
            <a:r>
              <a:rPr lang="pt-BR" altLang="pt-BR" sz="1800" b="0" i="0" dirty="0"/>
              <a:t>	Primeira Etapa: </a:t>
            </a:r>
          </a:p>
          <a:p>
            <a:pPr>
              <a:buFont typeface="Wingdings" panose="05000000000000000000" pitchFamily="2" charset="2"/>
              <a:buNone/>
            </a:pPr>
            <a:r>
              <a:rPr lang="pt-BR" altLang="pt-BR" sz="1800" b="0" i="0" dirty="0"/>
              <a:t>	Uma relação se encontra na primeira forma normal se todos os domínios de atributos possuem apenas valores atômicos (simples e indivisíveis) e que os valores de cada atributo na </a:t>
            </a:r>
            <a:r>
              <a:rPr lang="pt-BR" altLang="pt-BR" sz="1800" b="0" i="0" dirty="0" err="1"/>
              <a:t>tupla</a:t>
            </a:r>
            <a:r>
              <a:rPr lang="pt-BR" altLang="pt-BR" sz="1800" b="0" i="0" dirty="0"/>
              <a:t> seja um valor simples. </a:t>
            </a:r>
          </a:p>
          <a:p>
            <a:pPr>
              <a:buFont typeface="Wingdings" panose="05000000000000000000" pitchFamily="2" charset="2"/>
              <a:buNone/>
            </a:pPr>
            <a:r>
              <a:rPr lang="pt-BR" altLang="pt-BR" sz="1800" b="0" i="0" dirty="0"/>
              <a:t>	Assim sendo todos os atributos compostos devem ser divididos em atributos atômicos e deve existir uma forma exclusiva a identificar esse domínio, nomeado chave primária.</a:t>
            </a:r>
          </a:p>
          <a:p>
            <a:pPr>
              <a:buFont typeface="Wingdings" panose="05000000000000000000" pitchFamily="2" charset="2"/>
              <a:buNone/>
            </a:pPr>
            <a:r>
              <a:rPr lang="pt-BR" altLang="pt-BR" sz="1800" b="0" i="0" dirty="0"/>
              <a:t>	Em seguida deve-se eliminar os grupos de repetição existentes no registro identificado pela chave primária.</a:t>
            </a:r>
          </a:p>
          <a:p>
            <a:pPr>
              <a:buFont typeface="Wingdings" panose="05000000000000000000" pitchFamily="2" charset="2"/>
              <a:buNone/>
            </a:pPr>
            <a:r>
              <a:rPr lang="pt-BR" altLang="pt-BR" sz="1800" b="0" i="0" dirty="0"/>
              <a:t>	</a:t>
            </a:r>
          </a:p>
          <a:p>
            <a:pPr>
              <a:buFont typeface="Wingdings" panose="05000000000000000000" pitchFamily="2" charset="2"/>
              <a:buNone/>
            </a:pPr>
            <a:r>
              <a:rPr lang="pt-BR" altLang="pt-BR" sz="1800" b="0" i="0" dirty="0">
                <a:solidFill>
                  <a:schemeClr val="hlink"/>
                </a:solidFill>
              </a:rPr>
              <a:t>	Palavra Chave: Grupos de Repetição</a:t>
            </a:r>
          </a:p>
          <a:p>
            <a:pPr>
              <a:buFont typeface="Wingdings" panose="05000000000000000000" pitchFamily="2" charset="2"/>
              <a:buNone/>
            </a:pPr>
            <a:endParaRPr lang="pt-BR" altLang="pt-BR" sz="1800" b="0" i="0" dirty="0"/>
          </a:p>
        </p:txBody>
      </p:sp>
    </p:spTree>
    <p:extLst>
      <p:ext uri="{BB962C8B-B14F-4D97-AF65-F5344CB8AC3E}">
        <p14:creationId xmlns:p14="http://schemas.microsoft.com/office/powerpoint/2010/main" val="2541810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0" y="836613"/>
            <a:ext cx="8712200" cy="4895850"/>
          </a:xfrm>
        </p:spPr>
        <p:txBody>
          <a:bodyPr/>
          <a:lstStyle/>
          <a:p>
            <a:pPr>
              <a:buFont typeface="Wingdings" panose="05000000000000000000" pitchFamily="2" charset="2"/>
              <a:buNone/>
            </a:pPr>
            <a:r>
              <a:rPr lang="pt-BR" altLang="pt-BR" sz="1800" b="0" i="0" dirty="0"/>
              <a:t>	Segunda Etapa:</a:t>
            </a:r>
          </a:p>
          <a:p>
            <a:pPr>
              <a:buFont typeface="Wingdings" panose="05000000000000000000" pitchFamily="2" charset="2"/>
              <a:buNone/>
            </a:pPr>
            <a:r>
              <a:rPr lang="pt-BR" altLang="pt-BR" sz="1800" b="0" i="0" dirty="0"/>
              <a:t>   	Uma relação se encontra na segunda forma normal quando estiver na primeira forma normal e todos os atributos que não participam da chave primária são dependentes desta. Assim devemos verificar se todos os atributos são dependentes da chave primária e retirar-se da relação todos os atributos de um grupo não dependente que dará origem a uma nova relação, que conterá esse atributo como não chave. Desta maneira, na segunda forma normal evita inconsistências devido a duplicidades.</a:t>
            </a:r>
          </a:p>
          <a:p>
            <a:pPr>
              <a:buFont typeface="Wingdings" panose="05000000000000000000" pitchFamily="2" charset="2"/>
              <a:buNone/>
            </a:pPr>
            <a:r>
              <a:rPr lang="pt-BR" altLang="pt-BR" sz="1800" b="0" i="0" dirty="0"/>
              <a:t>	As tabelas geradas a partir da aplicação da 2ª FN devem ter os segmentos separados e inseridos em nova tabela.</a:t>
            </a:r>
          </a:p>
          <a:p>
            <a:pPr>
              <a:buFont typeface="Wingdings" panose="05000000000000000000" pitchFamily="2" charset="2"/>
              <a:buNone/>
            </a:pPr>
            <a:endParaRPr lang="pt-BR" altLang="pt-BR" sz="1800" b="0" i="0" dirty="0"/>
          </a:p>
          <a:p>
            <a:pPr>
              <a:buFont typeface="Wingdings" panose="05000000000000000000" pitchFamily="2" charset="2"/>
              <a:buNone/>
            </a:pPr>
            <a:r>
              <a:rPr lang="pt-BR" altLang="pt-BR" sz="1800" b="0" i="0" dirty="0"/>
              <a:t>	</a:t>
            </a:r>
            <a:r>
              <a:rPr lang="pt-BR" altLang="pt-BR" sz="1800" b="0" i="0" dirty="0">
                <a:solidFill>
                  <a:srgbClr val="C00000"/>
                </a:solidFill>
              </a:rPr>
              <a:t>Palavra Chave: Separar Segmentos</a:t>
            </a:r>
          </a:p>
          <a:p>
            <a:endParaRPr lang="pt-BR" altLang="pt-BR" sz="1800" b="0" i="0" dirty="0"/>
          </a:p>
        </p:txBody>
      </p:sp>
      <p:sp>
        <p:nvSpPr>
          <p:cNvPr id="14341" name="Rectangle 2"/>
          <p:cNvSpPr>
            <a:spLocks noChangeArrowheads="1"/>
          </p:cNvSpPr>
          <p:nvPr/>
        </p:nvSpPr>
        <p:spPr bwMode="auto">
          <a:xfrm>
            <a:off x="482600" y="393105"/>
            <a:ext cx="8229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1pPr>
            <a:lvl2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2pPr>
            <a:lvl3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3pPr>
            <a:lvl4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4pPr>
            <a:lvl5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5pPr>
            <a:lvl6pPr marL="4572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6pPr>
            <a:lvl7pPr marL="9144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7pPr>
            <a:lvl8pPr marL="13716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8pPr>
            <a:lvl9pPr marL="18288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a:ea typeface="+mn-ea"/>
                <a:cs typeface="+mn-cs"/>
              </a:rPr>
              <a:t>Normalização: Processo Prático</a:t>
            </a:r>
          </a:p>
        </p:txBody>
      </p:sp>
    </p:spTree>
    <p:extLst>
      <p:ext uri="{BB962C8B-B14F-4D97-AF65-F5344CB8AC3E}">
        <p14:creationId xmlns:p14="http://schemas.microsoft.com/office/powerpoint/2010/main" val="3478839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0" y="836613"/>
            <a:ext cx="8374063" cy="5905500"/>
          </a:xfrm>
        </p:spPr>
        <p:txBody>
          <a:bodyPr/>
          <a:lstStyle/>
          <a:p>
            <a:pPr>
              <a:buFont typeface="Wingdings" panose="05000000000000000000" pitchFamily="2" charset="2"/>
              <a:buNone/>
            </a:pPr>
            <a:r>
              <a:rPr lang="pt-BR" altLang="pt-BR" sz="1800" b="0" i="0" dirty="0"/>
              <a:t>	Terceira Etapa: </a:t>
            </a:r>
          </a:p>
          <a:p>
            <a:pPr>
              <a:buFont typeface="Wingdings" panose="05000000000000000000" pitchFamily="2" charset="2"/>
              <a:buNone/>
            </a:pPr>
            <a:r>
              <a:rPr lang="pt-BR" altLang="pt-BR" sz="1800" b="0" i="0" dirty="0"/>
              <a:t>	Uma relação estará na terceira forma normal, quando estiver na primeira forma norma e todos os atributos que não participam da chave primária são dependentes desta porém não transitivos. Assim devemos verificar se existe um atributo que não depende diretamente da chave, retirá-lo criando uma nova relação que conterá esse grupo de atributos, e defina com a chave, os atributos dos quais esse grupo depende diretamente.</a:t>
            </a:r>
          </a:p>
          <a:p>
            <a:pPr>
              <a:buFont typeface="Wingdings" panose="05000000000000000000" pitchFamily="2" charset="2"/>
              <a:buNone/>
            </a:pPr>
            <a:r>
              <a:rPr lang="pt-BR" altLang="pt-BR" sz="1800" b="0" i="0" dirty="0"/>
              <a:t>	</a:t>
            </a:r>
          </a:p>
          <a:p>
            <a:pPr>
              <a:buFont typeface="Wingdings" panose="05000000000000000000" pitchFamily="2" charset="2"/>
              <a:buNone/>
            </a:pPr>
            <a:r>
              <a:rPr lang="pt-BR" altLang="pt-BR" sz="1800" b="0" i="0" dirty="0"/>
              <a:t>	</a:t>
            </a:r>
            <a:r>
              <a:rPr lang="pt-BR" altLang="pt-BR" sz="1800" b="0" i="0" dirty="0">
                <a:solidFill>
                  <a:srgbClr val="C00000"/>
                </a:solidFill>
              </a:rPr>
              <a:t>Palavra Chave: Chave Estrangeira</a:t>
            </a:r>
          </a:p>
          <a:p>
            <a:endParaRPr lang="pt-BR" altLang="pt-BR" sz="1800" b="0" i="0" dirty="0"/>
          </a:p>
        </p:txBody>
      </p:sp>
      <p:sp>
        <p:nvSpPr>
          <p:cNvPr id="15365" name="Rectangle 2"/>
          <p:cNvSpPr>
            <a:spLocks noChangeArrowheads="1"/>
          </p:cNvSpPr>
          <p:nvPr/>
        </p:nvSpPr>
        <p:spPr bwMode="auto">
          <a:xfrm>
            <a:off x="457200" y="260648"/>
            <a:ext cx="8229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1pPr>
            <a:lvl2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2pPr>
            <a:lvl3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3pPr>
            <a:lvl4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4pPr>
            <a:lvl5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5pPr>
            <a:lvl6pPr marL="4572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6pPr>
            <a:lvl7pPr marL="9144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7pPr>
            <a:lvl8pPr marL="13716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8pPr>
            <a:lvl9pPr marL="18288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a:ea typeface="+mn-ea"/>
                <a:cs typeface="+mn-cs"/>
              </a:rPr>
              <a:t>Normalização: Processo Prático</a:t>
            </a:r>
          </a:p>
        </p:txBody>
      </p:sp>
    </p:spTree>
    <p:extLst>
      <p:ext uri="{BB962C8B-B14F-4D97-AF65-F5344CB8AC3E}">
        <p14:creationId xmlns:p14="http://schemas.microsoft.com/office/powerpoint/2010/main" val="2590582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287337" y="980728"/>
            <a:ext cx="8569325" cy="4464050"/>
          </a:xfrm>
        </p:spPr>
        <p:txBody>
          <a:bodyPr/>
          <a:lstStyle/>
          <a:p>
            <a:pPr>
              <a:buFont typeface="Wingdings" panose="05000000000000000000" pitchFamily="2" charset="2"/>
              <a:buNone/>
            </a:pPr>
            <a:r>
              <a:rPr lang="pt-BR" altLang="pt-BR" sz="2000" b="0" i="0" dirty="0">
                <a:solidFill>
                  <a:srgbClr val="FF0000"/>
                </a:solidFill>
              </a:rPr>
              <a:t>1ª Etapa: Eliminar Grupos de Repetição </a:t>
            </a:r>
          </a:p>
          <a:p>
            <a:pPr>
              <a:buFont typeface="Wingdings" panose="05000000000000000000" pitchFamily="2" charset="2"/>
              <a:buNone/>
            </a:pPr>
            <a:r>
              <a:rPr lang="pt-BR" altLang="pt-BR" sz="2000" b="0" i="0" dirty="0"/>
              <a:t>Pedido: </a:t>
            </a:r>
            <a:r>
              <a:rPr lang="pt-BR" altLang="pt-BR" sz="2000" b="0" i="0" u="sng" dirty="0"/>
              <a:t>Número do Pedido</a:t>
            </a:r>
            <a:r>
              <a:rPr lang="pt-BR" altLang="pt-BR" sz="2000" b="0" i="0" dirty="0"/>
              <a:t>, Valor do Pedido, Data do Pedido, Código do Cliente, Nome do Cliente.</a:t>
            </a:r>
          </a:p>
          <a:p>
            <a:pPr>
              <a:buFont typeface="Wingdings" panose="05000000000000000000" pitchFamily="2" charset="2"/>
              <a:buNone/>
            </a:pPr>
            <a:r>
              <a:rPr lang="pt-BR" altLang="pt-BR" sz="2000" b="0" i="0" dirty="0"/>
              <a:t>Item: </a:t>
            </a:r>
            <a:r>
              <a:rPr lang="pt-BR" altLang="pt-BR" sz="2000" b="0" i="0" u="sng" dirty="0"/>
              <a:t>Número do Pedido, Código do Produto</a:t>
            </a:r>
            <a:r>
              <a:rPr lang="pt-BR" altLang="pt-BR" sz="2000" b="0" i="0" dirty="0"/>
              <a:t>, Nome do Produto, Quantidade Vendida , Saldo do Produto, Preço do Produto.</a:t>
            </a:r>
          </a:p>
          <a:p>
            <a:pPr>
              <a:buFont typeface="Wingdings" panose="05000000000000000000" pitchFamily="2" charset="2"/>
              <a:buNone/>
            </a:pPr>
            <a:r>
              <a:rPr lang="pt-BR" altLang="pt-BR" sz="2000" b="0" i="0" dirty="0"/>
              <a:t>	Valor Total do Pedido:  A opção por manter esse atributo, em oposição a teoria da normalização é plenamente justificável. Esse valor pode ser aquele da data da geração ou da impressão do pedido, que a partir do cálculo não pode mais ser alterado. </a:t>
            </a:r>
            <a:endParaRPr lang="pt-BR" altLang="pt-BR" sz="2000" b="0" i="0" u="sng" dirty="0"/>
          </a:p>
        </p:txBody>
      </p:sp>
      <p:sp>
        <p:nvSpPr>
          <p:cNvPr id="4" name="Rectangle 2"/>
          <p:cNvSpPr>
            <a:spLocks noChangeArrowheads="1"/>
          </p:cNvSpPr>
          <p:nvPr/>
        </p:nvSpPr>
        <p:spPr bwMode="auto">
          <a:xfrm>
            <a:off x="457200" y="260648"/>
            <a:ext cx="8229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1pPr>
            <a:lvl2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2pPr>
            <a:lvl3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3pPr>
            <a:lvl4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4pPr>
            <a:lvl5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5pPr>
            <a:lvl6pPr marL="4572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6pPr>
            <a:lvl7pPr marL="9144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7pPr>
            <a:lvl8pPr marL="13716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8pPr>
            <a:lvl9pPr marL="18288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a:ea typeface="+mn-ea"/>
                <a:cs typeface="+mn-cs"/>
              </a:rPr>
              <a:t>Normalização: Exemplo</a:t>
            </a:r>
          </a:p>
        </p:txBody>
      </p:sp>
    </p:spTree>
    <p:extLst>
      <p:ext uri="{BB962C8B-B14F-4D97-AF65-F5344CB8AC3E}">
        <p14:creationId xmlns:p14="http://schemas.microsoft.com/office/powerpoint/2010/main" val="1436470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278456" y="1124744"/>
            <a:ext cx="8424863" cy="4105275"/>
          </a:xfrm>
        </p:spPr>
        <p:txBody>
          <a:bodyPr/>
          <a:lstStyle/>
          <a:p>
            <a:pPr>
              <a:buFont typeface="Wingdings" panose="05000000000000000000" pitchFamily="2" charset="2"/>
              <a:buNone/>
            </a:pPr>
            <a:r>
              <a:rPr lang="pt-BR" altLang="pt-BR" sz="1800" b="0" i="0" dirty="0">
                <a:solidFill>
                  <a:srgbClr val="FF0000"/>
                </a:solidFill>
              </a:rPr>
              <a:t>2ª Etapa: Separar Segmentos da Chave Composta Primária</a:t>
            </a:r>
          </a:p>
          <a:p>
            <a:pPr>
              <a:buFont typeface="Wingdings" panose="05000000000000000000" pitchFamily="2" charset="2"/>
              <a:buNone/>
            </a:pPr>
            <a:r>
              <a:rPr lang="pt-BR" altLang="pt-BR" sz="1800" b="0" i="0" dirty="0"/>
              <a:t>Item: </a:t>
            </a:r>
            <a:r>
              <a:rPr lang="pt-BR" altLang="pt-BR" sz="1800" b="0" i="0" u="sng" dirty="0"/>
              <a:t>Número do Pedido, Código do Produto</a:t>
            </a:r>
            <a:r>
              <a:rPr lang="pt-BR" altLang="pt-BR" sz="1800" b="0" i="0" dirty="0"/>
              <a:t>, Quantidade Vendida, Preço do Produto (na data da criação do pedido).</a:t>
            </a:r>
          </a:p>
          <a:p>
            <a:pPr>
              <a:buFont typeface="Wingdings" panose="05000000000000000000" pitchFamily="2" charset="2"/>
              <a:buNone/>
            </a:pPr>
            <a:r>
              <a:rPr lang="pt-BR" altLang="pt-BR" sz="1800" b="0" i="0" dirty="0"/>
              <a:t>Produto: </a:t>
            </a:r>
            <a:r>
              <a:rPr lang="pt-BR" altLang="pt-BR" sz="1800" b="0" i="0" u="sng" dirty="0"/>
              <a:t>Código do Produto</a:t>
            </a:r>
            <a:r>
              <a:rPr lang="pt-BR" altLang="pt-BR" sz="1800" b="0" i="0" dirty="0"/>
              <a:t>, Nome do Produto, Saldo do Produto, Preço do Produto.</a:t>
            </a:r>
          </a:p>
          <a:p>
            <a:pPr>
              <a:buFont typeface="Wingdings" panose="05000000000000000000" pitchFamily="2" charset="2"/>
              <a:buNone/>
            </a:pPr>
            <a:r>
              <a:rPr lang="pt-BR" altLang="pt-BR" sz="1800" b="0" i="0" dirty="0"/>
              <a:t>	O Preço aparece nas duas tabelas, pois em item é o valor na data da geração do pedido (portanto fixo) e no produto é o valor que muda ao longo do tempo.</a:t>
            </a:r>
          </a:p>
        </p:txBody>
      </p:sp>
      <p:sp>
        <p:nvSpPr>
          <p:cNvPr id="4" name="Rectangle 2"/>
          <p:cNvSpPr>
            <a:spLocks noChangeArrowheads="1"/>
          </p:cNvSpPr>
          <p:nvPr/>
        </p:nvSpPr>
        <p:spPr bwMode="auto">
          <a:xfrm>
            <a:off x="457200" y="332656"/>
            <a:ext cx="8229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1pPr>
            <a:lvl2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2pPr>
            <a:lvl3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3pPr>
            <a:lvl4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4pPr>
            <a:lvl5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5pPr>
            <a:lvl6pPr marL="4572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6pPr>
            <a:lvl7pPr marL="9144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7pPr>
            <a:lvl8pPr marL="13716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8pPr>
            <a:lvl9pPr marL="18288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a:ea typeface="+mn-ea"/>
                <a:cs typeface="+mn-cs"/>
              </a:rPr>
              <a:t>Normalização: Exemplo</a:t>
            </a:r>
          </a:p>
        </p:txBody>
      </p:sp>
    </p:spTree>
    <p:extLst>
      <p:ext uri="{BB962C8B-B14F-4D97-AF65-F5344CB8AC3E}">
        <p14:creationId xmlns:p14="http://schemas.microsoft.com/office/powerpoint/2010/main" val="187597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287337" y="1166018"/>
            <a:ext cx="8569325" cy="4525963"/>
          </a:xfrm>
        </p:spPr>
        <p:txBody>
          <a:bodyPr/>
          <a:lstStyle/>
          <a:p>
            <a:pPr>
              <a:buFont typeface="Wingdings" panose="05000000000000000000" pitchFamily="2" charset="2"/>
              <a:buNone/>
            </a:pPr>
            <a:r>
              <a:rPr lang="pt-BR" altLang="pt-BR" sz="2000" b="0" i="0" dirty="0">
                <a:solidFill>
                  <a:srgbClr val="FF0000"/>
                </a:solidFill>
              </a:rPr>
              <a:t>3ª Etapa: Chave Estrangeira</a:t>
            </a:r>
          </a:p>
          <a:p>
            <a:pPr>
              <a:buFont typeface="Wingdings" panose="05000000000000000000" pitchFamily="2" charset="2"/>
              <a:buNone/>
            </a:pPr>
            <a:r>
              <a:rPr lang="pt-BR" altLang="pt-BR" sz="2000" b="0" i="0" dirty="0"/>
              <a:t>Pedido:  </a:t>
            </a:r>
            <a:r>
              <a:rPr lang="pt-BR" altLang="pt-BR" sz="2000" b="0" i="0" u="sng" dirty="0"/>
              <a:t>Número do Pedido</a:t>
            </a:r>
            <a:r>
              <a:rPr lang="pt-BR" altLang="pt-BR" sz="2000" b="0" i="0" dirty="0"/>
              <a:t>, Valor do Pedido, Data do Pedido, Código do Cliente.</a:t>
            </a:r>
          </a:p>
          <a:p>
            <a:pPr>
              <a:buFont typeface="Wingdings" panose="05000000000000000000" pitchFamily="2" charset="2"/>
              <a:buNone/>
            </a:pPr>
            <a:r>
              <a:rPr lang="pt-BR" altLang="pt-BR" sz="2000" b="0" i="0" dirty="0"/>
              <a:t>Cliente: </a:t>
            </a:r>
            <a:r>
              <a:rPr lang="pt-BR" altLang="pt-BR" sz="2000" b="0" i="0" u="sng" dirty="0"/>
              <a:t>Código do Cliente</a:t>
            </a:r>
            <a:r>
              <a:rPr lang="pt-BR" altLang="pt-BR" sz="2000" b="0" i="0" dirty="0"/>
              <a:t>, Nome.</a:t>
            </a:r>
          </a:p>
          <a:p>
            <a:pPr>
              <a:buFont typeface="Wingdings" panose="05000000000000000000" pitchFamily="2" charset="2"/>
              <a:buNone/>
            </a:pPr>
            <a:endParaRPr lang="pt-BR" altLang="pt-BR" sz="2000" b="0" i="0" dirty="0"/>
          </a:p>
        </p:txBody>
      </p:sp>
      <p:sp>
        <p:nvSpPr>
          <p:cNvPr id="5" name="Rectangle 2"/>
          <p:cNvSpPr>
            <a:spLocks noChangeArrowheads="1"/>
          </p:cNvSpPr>
          <p:nvPr/>
        </p:nvSpPr>
        <p:spPr bwMode="auto">
          <a:xfrm>
            <a:off x="457200" y="332656"/>
            <a:ext cx="8229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1pPr>
            <a:lvl2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2pPr>
            <a:lvl3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3pPr>
            <a:lvl4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4pPr>
            <a:lvl5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5pPr>
            <a:lvl6pPr marL="4572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6pPr>
            <a:lvl7pPr marL="9144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7pPr>
            <a:lvl8pPr marL="13716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8pPr>
            <a:lvl9pPr marL="18288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a:ea typeface="+mn-ea"/>
                <a:cs typeface="+mn-cs"/>
              </a:rPr>
              <a:t>Normalização: Exemplo</a:t>
            </a:r>
          </a:p>
        </p:txBody>
      </p:sp>
    </p:spTree>
    <p:extLst>
      <p:ext uri="{BB962C8B-B14F-4D97-AF65-F5344CB8AC3E}">
        <p14:creationId xmlns:p14="http://schemas.microsoft.com/office/powerpoint/2010/main" val="4202549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339725" y="765175"/>
            <a:ext cx="8229600" cy="4525963"/>
          </a:xfrm>
        </p:spPr>
        <p:txBody>
          <a:bodyPr/>
          <a:lstStyle/>
          <a:p>
            <a:pPr>
              <a:buFont typeface="Wingdings" panose="05000000000000000000" pitchFamily="2" charset="2"/>
              <a:buNone/>
            </a:pPr>
            <a:endParaRPr lang="pt-BR" altLang="pt-BR" sz="1800" b="0" i="0" dirty="0"/>
          </a:p>
          <a:p>
            <a:pPr>
              <a:buFont typeface="Wingdings" panose="05000000000000000000" pitchFamily="2" charset="2"/>
              <a:buNone/>
            </a:pPr>
            <a:r>
              <a:rPr lang="pt-BR" altLang="pt-BR" sz="1800" b="0" i="0" dirty="0"/>
              <a:t>Pedido:  </a:t>
            </a:r>
            <a:r>
              <a:rPr lang="pt-BR" altLang="pt-BR" sz="1800" b="0" i="0" u="sng" dirty="0"/>
              <a:t>Número do Pedido</a:t>
            </a:r>
            <a:r>
              <a:rPr lang="pt-BR" altLang="pt-BR" sz="1800" b="0" i="0" dirty="0"/>
              <a:t>, Valor do Pedido, Data do Pedido, Código do Cliente, Código do Vendedor (que originará outra tabela), etc.</a:t>
            </a:r>
          </a:p>
          <a:p>
            <a:pPr>
              <a:buFont typeface="Wingdings" panose="05000000000000000000" pitchFamily="2" charset="2"/>
              <a:buNone/>
            </a:pPr>
            <a:r>
              <a:rPr lang="pt-BR" altLang="pt-BR" sz="1800" b="0" i="0" dirty="0"/>
              <a:t>Cliente: </a:t>
            </a:r>
            <a:r>
              <a:rPr lang="pt-BR" altLang="pt-BR" sz="1800" b="0" i="0" u="sng" dirty="0"/>
              <a:t>Código do Cliente</a:t>
            </a:r>
            <a:r>
              <a:rPr lang="pt-BR" altLang="pt-BR" sz="1800" b="0" i="0" dirty="0"/>
              <a:t>, Nome, Endereço (um ou quatro atributos?), telefone (separado do DDD e do ramal?), etc.</a:t>
            </a:r>
          </a:p>
          <a:p>
            <a:pPr>
              <a:buFont typeface="Wingdings" panose="05000000000000000000" pitchFamily="2" charset="2"/>
              <a:buNone/>
            </a:pPr>
            <a:r>
              <a:rPr lang="pt-BR" altLang="pt-BR" sz="1800" b="0" i="0" dirty="0"/>
              <a:t>Item: </a:t>
            </a:r>
            <a:r>
              <a:rPr lang="pt-BR" altLang="pt-BR" sz="1800" b="0" i="0" u="sng" dirty="0"/>
              <a:t>Número do Pedido, Código do Produto</a:t>
            </a:r>
            <a:r>
              <a:rPr lang="pt-BR" altLang="pt-BR" sz="1800" b="0" i="0" dirty="0"/>
              <a:t>, Quantidade Vendida, Preço do Produto, </a:t>
            </a:r>
            <a:r>
              <a:rPr lang="pt-BR" altLang="pt-BR" sz="1800" b="0" i="0" dirty="0" err="1"/>
              <a:t>etc</a:t>
            </a:r>
            <a:endParaRPr lang="pt-BR" altLang="pt-BR" sz="1800" b="0" i="0" dirty="0"/>
          </a:p>
          <a:p>
            <a:pPr>
              <a:buFont typeface="Wingdings" panose="05000000000000000000" pitchFamily="2" charset="2"/>
              <a:buNone/>
            </a:pPr>
            <a:r>
              <a:rPr lang="pt-BR" altLang="pt-BR" sz="1800" b="0" i="0" dirty="0"/>
              <a:t>Produto: </a:t>
            </a:r>
            <a:r>
              <a:rPr lang="pt-BR" altLang="pt-BR" sz="1800" b="0" i="0" u="sng" dirty="0"/>
              <a:t>Código do Produto</a:t>
            </a:r>
            <a:r>
              <a:rPr lang="pt-BR" altLang="pt-BR" sz="1800" b="0" i="0" dirty="0"/>
              <a:t>, Nome do Produto, Saldo do Produto, Preço do Produto, </a:t>
            </a:r>
            <a:r>
              <a:rPr lang="pt-BR" altLang="pt-BR" sz="1800" b="0" i="0" dirty="0" err="1"/>
              <a:t>etc</a:t>
            </a:r>
            <a:endParaRPr lang="pt-BR" altLang="pt-BR" sz="1800" b="0" i="0" dirty="0"/>
          </a:p>
          <a:p>
            <a:pPr>
              <a:buFont typeface="Wingdings" panose="05000000000000000000" pitchFamily="2" charset="2"/>
              <a:buNone/>
            </a:pPr>
            <a:endParaRPr lang="pt-BR" altLang="pt-BR" sz="1800" b="0" i="0" dirty="0"/>
          </a:p>
          <a:p>
            <a:pPr>
              <a:buFont typeface="Wingdings" panose="05000000000000000000" pitchFamily="2" charset="2"/>
              <a:buNone/>
            </a:pPr>
            <a:endParaRPr lang="pt-BR" altLang="pt-BR" sz="1800" b="0" i="0" dirty="0"/>
          </a:p>
          <a:p>
            <a:pPr>
              <a:buFont typeface="Wingdings" panose="05000000000000000000" pitchFamily="2" charset="2"/>
              <a:buNone/>
            </a:pPr>
            <a:endParaRPr lang="pt-BR" altLang="pt-BR" sz="1800" b="0" i="0" dirty="0"/>
          </a:p>
          <a:p>
            <a:pPr>
              <a:buFont typeface="Wingdings" panose="05000000000000000000" pitchFamily="2" charset="2"/>
              <a:buNone/>
            </a:pPr>
            <a:endParaRPr lang="pt-BR" altLang="pt-BR" sz="1800" b="0" i="0" dirty="0"/>
          </a:p>
          <a:p>
            <a:pPr>
              <a:buFont typeface="Wingdings" panose="05000000000000000000" pitchFamily="2" charset="2"/>
              <a:buNone/>
            </a:pPr>
            <a:endParaRPr lang="pt-BR" altLang="pt-BR" sz="1800" b="0" i="0" dirty="0"/>
          </a:p>
          <a:p>
            <a:pPr>
              <a:buFont typeface="Wingdings" panose="05000000000000000000" pitchFamily="2" charset="2"/>
              <a:buNone/>
            </a:pPr>
            <a:endParaRPr lang="pt-BR" altLang="pt-BR" sz="1800" b="0" i="0" dirty="0"/>
          </a:p>
          <a:p>
            <a:pPr>
              <a:buFont typeface="Wingdings" panose="05000000000000000000" pitchFamily="2" charset="2"/>
              <a:buNone/>
            </a:pPr>
            <a:endParaRPr lang="pt-BR" altLang="pt-BR" sz="1800" b="0" i="0" dirty="0"/>
          </a:p>
          <a:p>
            <a:pPr>
              <a:buFont typeface="Wingdings" panose="05000000000000000000" pitchFamily="2" charset="2"/>
              <a:buNone/>
            </a:pPr>
            <a:endParaRPr lang="pt-BR" altLang="pt-BR" sz="1800" b="0" i="0" dirty="0"/>
          </a:p>
        </p:txBody>
      </p:sp>
      <p:sp>
        <p:nvSpPr>
          <p:cNvPr id="5" name="Rectangle 2"/>
          <p:cNvSpPr>
            <a:spLocks noChangeArrowheads="1"/>
          </p:cNvSpPr>
          <p:nvPr/>
        </p:nvSpPr>
        <p:spPr bwMode="auto">
          <a:xfrm>
            <a:off x="457200" y="344487"/>
            <a:ext cx="8229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1pPr>
            <a:lvl2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2pPr>
            <a:lvl3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3pPr>
            <a:lvl4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4pPr>
            <a:lvl5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5pPr>
            <a:lvl6pPr marL="4572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6pPr>
            <a:lvl7pPr marL="9144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7pPr>
            <a:lvl8pPr marL="13716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8pPr>
            <a:lvl9pPr marL="18288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a:ea typeface="+mn-ea"/>
                <a:cs typeface="+mn-cs"/>
              </a:rPr>
              <a:t>Normalização: Exemplo</a:t>
            </a:r>
          </a:p>
        </p:txBody>
      </p:sp>
    </p:spTree>
    <p:extLst>
      <p:ext uri="{BB962C8B-B14F-4D97-AF65-F5344CB8AC3E}">
        <p14:creationId xmlns:p14="http://schemas.microsoft.com/office/powerpoint/2010/main" val="2795774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4" descr="ER006"/>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0" y="1103313"/>
            <a:ext cx="8353425" cy="5056187"/>
          </a:xfrm>
        </p:spPr>
      </p:pic>
      <p:sp>
        <p:nvSpPr>
          <p:cNvPr id="4" name="Rectangle 2"/>
          <p:cNvSpPr>
            <a:spLocks noChangeArrowheads="1"/>
          </p:cNvSpPr>
          <p:nvPr/>
        </p:nvSpPr>
        <p:spPr bwMode="auto">
          <a:xfrm>
            <a:off x="457200" y="277812"/>
            <a:ext cx="8229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1pPr>
            <a:lvl2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2pPr>
            <a:lvl3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3pPr>
            <a:lvl4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4pPr>
            <a:lvl5pPr>
              <a:lnSpc>
                <a:spcPct val="90000"/>
              </a:lnSpc>
              <a:defRPr sz="2400" b="1">
                <a:solidFill>
                  <a:schemeClr val="bg2"/>
                </a:solidFill>
                <a:effectLst>
                  <a:outerShdw blurRad="38100" dist="38100" dir="2700000" algn="tl">
                    <a:srgbClr val="C0C0C0"/>
                  </a:outerShdw>
                </a:effectLst>
                <a:latin typeface="Verdana" panose="020B0604030504040204" pitchFamily="34" charset="0"/>
              </a:defRPr>
            </a:lvl5pPr>
            <a:lvl6pPr marL="4572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6pPr>
            <a:lvl7pPr marL="9144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7pPr>
            <a:lvl8pPr marL="13716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8pPr>
            <a:lvl9pPr marL="1828800" eaLnBrk="0" fontAlgn="base" hangingPunct="0">
              <a:lnSpc>
                <a:spcPct val="90000"/>
              </a:lnSpc>
              <a:spcBef>
                <a:spcPct val="0"/>
              </a:spcBef>
              <a:spcAft>
                <a:spcPct val="0"/>
              </a:spcAft>
              <a:defRPr sz="2400" b="1">
                <a:solidFill>
                  <a:schemeClr val="bg2"/>
                </a:solidFill>
                <a:effectLst>
                  <a:outerShdw blurRad="38100" dist="38100" dir="2700000" algn="tl">
                    <a:srgbClr val="C0C0C0"/>
                  </a:outerShdw>
                </a:effectLst>
                <a:latin typeface="Verdana" panose="020B060403050404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altLang="pt-BR" sz="2400" b="1" i="0" u="none" strike="noStrike" kern="1200" cap="none" spc="0" normalizeH="0" baseline="0" noProof="0" dirty="0">
                <a:ln>
                  <a:noFill/>
                </a:ln>
                <a:solidFill>
                  <a:srgbClr val="000000"/>
                </a:solidFill>
                <a:effectLst/>
                <a:uLnTx/>
                <a:uFillTx/>
                <a:latin typeface="Square721 BT"/>
                <a:ea typeface="+mn-ea"/>
                <a:cs typeface="+mn-cs"/>
              </a:rPr>
              <a:t>Normalização: Processo Prático</a:t>
            </a:r>
          </a:p>
        </p:txBody>
      </p:sp>
    </p:spTree>
    <p:extLst>
      <p:ext uri="{BB962C8B-B14F-4D97-AF65-F5344CB8AC3E}">
        <p14:creationId xmlns:p14="http://schemas.microsoft.com/office/powerpoint/2010/main" val="28440220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24300" y="2565400"/>
            <a:ext cx="4679950" cy="1170193"/>
          </a:xfrm>
          <a:prstGeom prst="rect">
            <a:avLst/>
          </a:prstGeom>
          <a:noFill/>
          <a:ln w="9525">
            <a:noFill/>
            <a:miter lim="800000"/>
            <a:headEnd/>
            <a:tailEnd/>
          </a:ln>
        </p:spPr>
        <p:txBody>
          <a:bodyPr lIns="92075" tIns="46038" rIns="92075" bIns="46038">
            <a:spAutoFit/>
          </a:bodyPr>
          <a:lstStyle/>
          <a:p>
            <a:pPr eaLnBrk="1" hangingPunct="1">
              <a:defRPr/>
            </a:pPr>
            <a:r>
              <a:rPr kumimoji="1" lang="en-US" sz="1400" dirty="0">
                <a:solidFill>
                  <a:schemeClr val="bg1">
                    <a:lumMod val="85000"/>
                  </a:schemeClr>
                </a:solidFill>
              </a:rPr>
              <a:t>Copyright © </a:t>
            </a:r>
            <a:r>
              <a:rPr kumimoji="1" lang="en-US" sz="1400" b="1" dirty="0">
                <a:solidFill>
                  <a:schemeClr val="bg1">
                    <a:lumMod val="85000"/>
                  </a:schemeClr>
                </a:solidFill>
              </a:rPr>
              <a:t>2016  </a:t>
            </a:r>
            <a:r>
              <a:rPr kumimoji="1" lang="en-US" sz="1400" dirty="0">
                <a:solidFill>
                  <a:schemeClr val="bg1">
                    <a:lumMod val="85000"/>
                  </a:schemeClr>
                </a:solidFill>
              </a:rPr>
              <a:t>Prof. Jorge  </a:t>
            </a:r>
            <a:r>
              <a:rPr kumimoji="1" lang="en-US" sz="1400" dirty="0" err="1">
                <a:solidFill>
                  <a:schemeClr val="bg1">
                    <a:lumMod val="85000"/>
                  </a:schemeClr>
                </a:solidFill>
              </a:rPr>
              <a:t>Surian</a:t>
            </a:r>
            <a:endParaRPr kumimoji="1" lang="en-US" sz="1400" dirty="0">
              <a:solidFill>
                <a:schemeClr val="bg1">
                  <a:lumMod val="85000"/>
                </a:schemeClr>
              </a:solidFill>
            </a:endParaRPr>
          </a:p>
          <a:p>
            <a:pPr eaLnBrk="1" hangingPunct="1">
              <a:defRPr/>
            </a:pPr>
            <a:endParaRPr kumimoji="1" lang="en-US" sz="1400" dirty="0">
              <a:solidFill>
                <a:schemeClr val="bg1">
                  <a:lumMod val="85000"/>
                </a:schemeClr>
              </a:solidFill>
            </a:endParaRPr>
          </a:p>
          <a:p>
            <a:pPr eaLnBrk="1" hangingPunct="1">
              <a:defRPr/>
            </a:pPr>
            <a:r>
              <a:rPr kumimoji="1" lang="en-US" sz="1400" dirty="0" err="1">
                <a:solidFill>
                  <a:schemeClr val="bg1">
                    <a:lumMod val="85000"/>
                  </a:schemeClr>
                </a:solidFill>
              </a:rPr>
              <a:t>Todos</a:t>
            </a:r>
            <a:r>
              <a:rPr kumimoji="1" lang="en-US" sz="1400" dirty="0">
                <a:solidFill>
                  <a:schemeClr val="bg1">
                    <a:lumMod val="85000"/>
                  </a:schemeClr>
                </a:solidFill>
              </a:rPr>
              <a:t> </a:t>
            </a:r>
            <a:r>
              <a:rPr kumimoji="1" lang="en-US" sz="1400" dirty="0" err="1">
                <a:solidFill>
                  <a:schemeClr val="bg1">
                    <a:lumMod val="85000"/>
                  </a:schemeClr>
                </a:solidFill>
              </a:rPr>
              <a:t>direitos</a:t>
            </a:r>
            <a:r>
              <a:rPr kumimoji="1" lang="en-US" sz="1400" dirty="0">
                <a:solidFill>
                  <a:schemeClr val="bg1">
                    <a:lumMod val="85000"/>
                  </a:schemeClr>
                </a:solidFill>
              </a:rPr>
              <a:t> </a:t>
            </a:r>
            <a:r>
              <a:rPr kumimoji="1" lang="en-US" sz="1400" dirty="0" err="1">
                <a:solidFill>
                  <a:schemeClr val="bg1">
                    <a:lumMod val="85000"/>
                  </a:schemeClr>
                </a:solidFill>
              </a:rPr>
              <a:t>reservados</a:t>
            </a:r>
            <a:r>
              <a:rPr kumimoji="1" lang="en-US" sz="1400" dirty="0">
                <a:solidFill>
                  <a:schemeClr val="bg1">
                    <a:lumMod val="85000"/>
                  </a:schemeClr>
                </a:solidFill>
              </a:rPr>
              <a:t>. </a:t>
            </a:r>
            <a:r>
              <a:rPr kumimoji="1" lang="en-US" sz="1400" dirty="0" err="1">
                <a:solidFill>
                  <a:schemeClr val="bg1">
                    <a:lumMod val="85000"/>
                  </a:schemeClr>
                </a:solidFill>
              </a:rPr>
              <a:t>Reprodução</a:t>
            </a:r>
            <a:r>
              <a:rPr kumimoji="1" lang="en-US" sz="1400" dirty="0">
                <a:solidFill>
                  <a:schemeClr val="bg1">
                    <a:lumMod val="85000"/>
                  </a:schemeClr>
                </a:solidFill>
              </a:rPr>
              <a:t> </a:t>
            </a:r>
            <a:r>
              <a:rPr kumimoji="1" lang="en-US" sz="1400" dirty="0" err="1">
                <a:solidFill>
                  <a:schemeClr val="bg1">
                    <a:lumMod val="85000"/>
                  </a:schemeClr>
                </a:solidFill>
              </a:rPr>
              <a:t>ou</a:t>
            </a:r>
            <a:r>
              <a:rPr kumimoji="1" lang="en-US" sz="1400" dirty="0">
                <a:solidFill>
                  <a:schemeClr val="bg1">
                    <a:lumMod val="85000"/>
                  </a:schemeClr>
                </a:solidFill>
              </a:rPr>
              <a:t> </a:t>
            </a:r>
            <a:r>
              <a:rPr kumimoji="1" lang="en-US" sz="1400" dirty="0" err="1">
                <a:solidFill>
                  <a:schemeClr val="bg1">
                    <a:lumMod val="85000"/>
                  </a:schemeClr>
                </a:solidFill>
              </a:rPr>
              <a:t>divulgação</a:t>
            </a:r>
            <a:r>
              <a:rPr kumimoji="1" lang="en-US" sz="1400" dirty="0">
                <a:solidFill>
                  <a:schemeClr val="bg1">
                    <a:lumMod val="85000"/>
                  </a:schemeClr>
                </a:solidFill>
              </a:rPr>
              <a:t> total </a:t>
            </a:r>
            <a:r>
              <a:rPr kumimoji="1" lang="en-US" sz="1400" dirty="0" err="1">
                <a:solidFill>
                  <a:schemeClr val="bg1">
                    <a:lumMod val="85000"/>
                  </a:schemeClr>
                </a:solidFill>
              </a:rPr>
              <a:t>ou</a:t>
            </a:r>
            <a:r>
              <a:rPr kumimoji="1" lang="en-US" sz="1400" dirty="0">
                <a:solidFill>
                  <a:schemeClr val="bg1">
                    <a:lumMod val="85000"/>
                  </a:schemeClr>
                </a:solidFill>
              </a:rPr>
              <a:t> </a:t>
            </a:r>
            <a:r>
              <a:rPr kumimoji="1" lang="en-US" sz="1400" dirty="0" err="1">
                <a:solidFill>
                  <a:schemeClr val="bg1">
                    <a:lumMod val="85000"/>
                  </a:schemeClr>
                </a:solidFill>
              </a:rPr>
              <a:t>parcial</a:t>
            </a:r>
            <a:r>
              <a:rPr kumimoji="1" lang="en-US" sz="1400" dirty="0">
                <a:solidFill>
                  <a:schemeClr val="bg1">
                    <a:lumMod val="85000"/>
                  </a:schemeClr>
                </a:solidFill>
              </a:rPr>
              <a:t> </a:t>
            </a:r>
            <a:r>
              <a:rPr kumimoji="1" lang="en-US" sz="1400" dirty="0" err="1">
                <a:solidFill>
                  <a:schemeClr val="bg1">
                    <a:lumMod val="85000"/>
                  </a:schemeClr>
                </a:solidFill>
              </a:rPr>
              <a:t>deste</a:t>
            </a:r>
            <a:r>
              <a:rPr kumimoji="1" lang="en-US" sz="1400" dirty="0">
                <a:solidFill>
                  <a:schemeClr val="bg1">
                    <a:lumMod val="85000"/>
                  </a:schemeClr>
                </a:solidFill>
              </a:rPr>
              <a:t> </a:t>
            </a:r>
            <a:r>
              <a:rPr kumimoji="1" lang="en-US" sz="1400" dirty="0" err="1">
                <a:solidFill>
                  <a:schemeClr val="bg1">
                    <a:lumMod val="85000"/>
                  </a:schemeClr>
                </a:solidFill>
              </a:rPr>
              <a:t>documento</a:t>
            </a:r>
            <a:r>
              <a:rPr kumimoji="1" lang="en-US" sz="1400" dirty="0">
                <a:solidFill>
                  <a:schemeClr val="bg1">
                    <a:lumMod val="85000"/>
                  </a:schemeClr>
                </a:solidFill>
              </a:rPr>
              <a:t> é </a:t>
            </a:r>
            <a:r>
              <a:rPr kumimoji="1" lang="en-US" sz="1400" dirty="0" err="1">
                <a:solidFill>
                  <a:schemeClr val="bg1">
                    <a:lumMod val="85000"/>
                  </a:schemeClr>
                </a:solidFill>
              </a:rPr>
              <a:t>expressamente</a:t>
            </a:r>
            <a:r>
              <a:rPr kumimoji="1" lang="en-US" sz="1400" dirty="0">
                <a:solidFill>
                  <a:schemeClr val="bg1">
                    <a:lumMod val="85000"/>
                  </a:schemeClr>
                </a:solidFill>
              </a:rPr>
              <a:t> </a:t>
            </a:r>
            <a:r>
              <a:rPr kumimoji="1" lang="en-US" sz="1400" dirty="0" err="1">
                <a:solidFill>
                  <a:schemeClr val="bg1">
                    <a:lumMod val="85000"/>
                  </a:schemeClr>
                </a:solidFill>
              </a:rPr>
              <a:t>proíbido</a:t>
            </a:r>
            <a:r>
              <a:rPr kumimoji="1" lang="en-US" sz="1400" dirty="0">
                <a:solidFill>
                  <a:schemeClr val="bg1">
                    <a:lumMod val="85000"/>
                  </a:schemeClr>
                </a:solidFill>
              </a:rPr>
              <a:t> </a:t>
            </a:r>
            <a:r>
              <a:rPr kumimoji="1" lang="en-US" sz="1400" dirty="0" err="1">
                <a:solidFill>
                  <a:schemeClr val="bg1">
                    <a:lumMod val="85000"/>
                  </a:schemeClr>
                </a:solidFill>
              </a:rPr>
              <a:t>sem</a:t>
            </a:r>
            <a:r>
              <a:rPr kumimoji="1" lang="en-US" sz="1400" dirty="0">
                <a:solidFill>
                  <a:schemeClr val="bg1">
                    <a:lumMod val="85000"/>
                  </a:schemeClr>
                </a:solidFill>
              </a:rPr>
              <a:t> o </a:t>
            </a:r>
            <a:r>
              <a:rPr kumimoji="1" lang="pt-BR" sz="1400" dirty="0">
                <a:solidFill>
                  <a:schemeClr val="bg1">
                    <a:lumMod val="85000"/>
                  </a:schemeClr>
                </a:solidFill>
              </a:rPr>
              <a:t>consentimento formal, por escrito,</a:t>
            </a:r>
            <a:r>
              <a:rPr kumimoji="1" lang="en-US" sz="1400" dirty="0">
                <a:solidFill>
                  <a:schemeClr val="bg1">
                    <a:lumMod val="85000"/>
                  </a:schemeClr>
                </a:solidFill>
              </a:rPr>
              <a:t> do Professor (</a:t>
            </a:r>
            <a:r>
              <a:rPr kumimoji="1" lang="en-US" sz="1400" dirty="0" err="1">
                <a:solidFill>
                  <a:schemeClr val="bg1">
                    <a:lumMod val="85000"/>
                  </a:schemeClr>
                </a:solidFill>
              </a:rPr>
              <a:t>autor</a:t>
            </a:r>
            <a:r>
              <a:rPr kumimoji="1" lang="en-US" sz="1400" dirty="0">
                <a:solidFill>
                  <a:schemeClr val="bg1">
                    <a:lumMod val="85000"/>
                  </a:schemeClr>
                </a:solidFill>
              </a:rPr>
              <a:t>).</a:t>
            </a:r>
          </a:p>
        </p:txBody>
      </p:sp>
    </p:spTree>
    <p:extLst>
      <p:ext uri="{BB962C8B-B14F-4D97-AF65-F5344CB8AC3E}">
        <p14:creationId xmlns:p14="http://schemas.microsoft.com/office/powerpoint/2010/main" val="263408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1"/>
          <p:cNvPicPr>
            <a:picLocks noChangeAspect="1"/>
          </p:cNvPicPr>
          <p:nvPr/>
        </p:nvPicPr>
        <p:blipFill>
          <a:blip r:embed="rId2" cstate="print"/>
          <a:srcRect/>
          <a:stretch>
            <a:fillRect/>
          </a:stretch>
        </p:blipFill>
        <p:spPr bwMode="auto">
          <a:xfrm>
            <a:off x="251520" y="769060"/>
            <a:ext cx="7847982" cy="5877272"/>
          </a:xfrm>
          <a:prstGeom prst="rect">
            <a:avLst/>
          </a:prstGeom>
          <a:noFill/>
          <a:ln w="9525">
            <a:noFill/>
            <a:miter lim="800000"/>
            <a:headEnd/>
            <a:tailEnd/>
          </a:ln>
        </p:spPr>
      </p:pic>
      <p:sp>
        <p:nvSpPr>
          <p:cNvPr id="5" name="CaixaDeTexto 4"/>
          <p:cNvSpPr txBox="1"/>
          <p:nvPr/>
        </p:nvSpPr>
        <p:spPr>
          <a:xfrm>
            <a:off x="467544" y="231031"/>
            <a:ext cx="6732240" cy="830997"/>
          </a:xfrm>
          <a:prstGeom prst="rect">
            <a:avLst/>
          </a:prstGeom>
          <a:noFill/>
        </p:spPr>
        <p:txBody>
          <a:bodyPr wrap="square" rtlCol="0">
            <a:spAutoFit/>
          </a:bodyPr>
          <a:lstStyle/>
          <a:p>
            <a:r>
              <a:rPr lang="pt-BR" b="1" dirty="0">
                <a:latin typeface="Arial" panose="020B0604020202020204" pitchFamily="34" charset="0"/>
              </a:rPr>
              <a:t>MER – Modelo de Entidade e Relacionamento</a:t>
            </a:r>
            <a:endParaRPr lang="pt-BR" sz="2400" b="1" dirty="0">
              <a:latin typeface="Arial" panose="020B0604020202020204" pitchFamily="34" charset="0"/>
            </a:endParaRPr>
          </a:p>
        </p:txBody>
      </p:sp>
    </p:spTree>
    <p:extLst>
      <p:ext uri="{BB962C8B-B14F-4D97-AF65-F5344CB8AC3E}">
        <p14:creationId xmlns:p14="http://schemas.microsoft.com/office/powerpoint/2010/main" val="125167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68312" y="980728"/>
            <a:ext cx="8207375" cy="459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A Modelagem de Entidade-Relacionamento, foi criada por Peter Chen, ainda em 1976. É uma das técnicas mais usadas na modelagem conceitual para bancos de dados relacionais.</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A técnica objetiva construir um modelo que represente as necessidades do negócio.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Trata-se de uma técnica de reconhecida simplicidade, o que ajudou muito em sua popularização.</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Substitui, com êxito, a técnica dos </a:t>
            </a:r>
            <a:r>
              <a:rPr kumimoji="0" lang="pt-BR" altLang="pt-BR" sz="2000" b="0" i="0" u="none" strike="noStrike" kern="1200" cap="none" spc="0" normalizeH="0" baseline="0" noProof="0" dirty="0" err="1">
                <a:ln>
                  <a:noFill/>
                </a:ln>
                <a:solidFill>
                  <a:srgbClr val="000000"/>
                </a:solidFill>
                <a:effectLst/>
                <a:uLnTx/>
                <a:uFillTx/>
                <a:latin typeface="Square721 BT" pitchFamily="34" charset="0"/>
                <a:ea typeface="+mn-ea"/>
                <a:cs typeface="+mn-cs"/>
              </a:rPr>
              <a:t>DFDs</a:t>
            </a: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 (Diagramas de Fluxo de Dados), que foi muito usada nos anos 1980 e princípio dos anos 1990.</a:t>
            </a:r>
          </a:p>
          <a:p>
            <a:pPr marL="0" marR="0" lvl="0" indent="0" algn="l" defTabSz="914400" rtl="0" eaLnBrk="1" fontAlgn="base" latinLnBrk="0" hangingPunct="1">
              <a:lnSpc>
                <a:spcPct val="150000"/>
              </a:lnSpc>
              <a:spcBef>
                <a:spcPct val="20000"/>
              </a:spcBef>
              <a:spcAft>
                <a:spcPct val="0"/>
              </a:spcAft>
              <a:buClrTx/>
              <a:buSzTx/>
              <a:buFontTx/>
              <a:buNone/>
              <a:tabLst/>
              <a:defRPr/>
            </a:pPr>
            <a:endParaRPr kumimoji="0" lang="pt-BR" altLang="pt-BR" sz="1500" b="0"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3" name="Text Box 2"/>
          <p:cNvSpPr txBox="1">
            <a:spLocks noChangeArrowheads="1"/>
          </p:cNvSpPr>
          <p:nvPr/>
        </p:nvSpPr>
        <p:spPr bwMode="auto">
          <a:xfrm>
            <a:off x="468311" y="319008"/>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Modelo de Entidade-Relacionamento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382923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34" y="1184193"/>
            <a:ext cx="69056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468312" y="262723"/>
            <a:ext cx="8207375"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MER – Modelo de Entidade-Relacionamento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
        <p:nvSpPr>
          <p:cNvPr id="5" name="Text Box 2"/>
          <p:cNvSpPr txBox="1">
            <a:spLocks noChangeArrowheads="1"/>
          </p:cNvSpPr>
          <p:nvPr/>
        </p:nvSpPr>
        <p:spPr bwMode="auto">
          <a:xfrm>
            <a:off x="1043608" y="3227694"/>
            <a:ext cx="7368547"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No exemplo temos os dados de Consultas (Transação) sendo relacionadas a dados Mestres (Médicos e Pacientes) que são </a:t>
            </a:r>
            <a:r>
              <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rPr>
              <a:t>relacionados </a:t>
            </a:r>
            <a:r>
              <a:rPr kumimoji="0" lang="pt-BR" altLang="pt-BR" sz="2000" b="0" i="0" u="none" strike="noStrike" kern="1200" cap="none" spc="0" normalizeH="0" baseline="0" noProof="0" dirty="0">
                <a:ln>
                  <a:noFill/>
                </a:ln>
                <a:solidFill>
                  <a:srgbClr val="000000"/>
                </a:solidFill>
                <a:effectLst/>
                <a:uLnTx/>
                <a:uFillTx/>
                <a:latin typeface="Square721 BT" pitchFamily="34" charset="0"/>
                <a:ea typeface="+mn-ea"/>
                <a:cs typeface="+mn-cs"/>
              </a:rPr>
              <a:t>através de chaves (Código do Paciente e CRM de Médicos). Notamos que cada um Médico atende a um Paciente, mas que podemos ter entre 0..N consultas numa agenda de consultas diária.</a:t>
            </a:r>
            <a:endParaRPr kumimoji="0" lang="pt-BR" altLang="pt-BR" sz="2000" b="1" i="0" u="none" strike="noStrike" kern="1200" cap="none" spc="0" normalizeH="0" baseline="0" noProof="0" dirty="0">
              <a:ln>
                <a:noFill/>
              </a:ln>
              <a:solidFill>
                <a:srgbClr val="000000"/>
              </a:solidFill>
              <a:effectLst/>
              <a:uLnTx/>
              <a:uFillTx/>
              <a:latin typeface="Square721 BT" pitchFamily="34" charset="0"/>
              <a:ea typeface="+mn-ea"/>
              <a:cs typeface="+mn-cs"/>
            </a:endParaRPr>
          </a:p>
        </p:txBody>
      </p:sp>
    </p:spTree>
    <p:extLst>
      <p:ext uri="{BB962C8B-B14F-4D97-AF65-F5344CB8AC3E}">
        <p14:creationId xmlns:p14="http://schemas.microsoft.com/office/powerpoint/2010/main" val="171120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idx="4294967295"/>
          </p:nvPr>
        </p:nvSpPr>
        <p:spPr>
          <a:xfrm>
            <a:off x="3124200" y="1409700"/>
            <a:ext cx="6019800" cy="2882900"/>
          </a:xfrm>
          <a:noFill/>
        </p:spPr>
        <p:txBody>
          <a:bodyPr>
            <a:normAutofit/>
          </a:bodyPr>
          <a:lstStyle/>
          <a:p>
            <a:pPr>
              <a:buFont typeface="Wingdings" pitchFamily="2" charset="2"/>
              <a:buNone/>
            </a:pPr>
            <a:r>
              <a:rPr lang="pt-BR" sz="1800" dirty="0"/>
              <a:t>	Trata-se de uma modelagem voltada ao </a:t>
            </a:r>
            <a:r>
              <a:rPr lang="pt-BR" sz="1800" b="1" dirty="0"/>
              <a:t>controle </a:t>
            </a:r>
            <a:r>
              <a:rPr lang="pt-BR" sz="1800" dirty="0"/>
              <a:t>e não a </a:t>
            </a:r>
            <a:r>
              <a:rPr lang="pt-BR" sz="1800" b="1" dirty="0"/>
              <a:t>gestão. </a:t>
            </a:r>
          </a:p>
          <a:p>
            <a:pPr>
              <a:buFont typeface="Wingdings" pitchFamily="2" charset="2"/>
              <a:buNone/>
            </a:pPr>
            <a:r>
              <a:rPr lang="pt-BR" sz="1800" b="1" dirty="0"/>
              <a:t>	</a:t>
            </a:r>
            <a:r>
              <a:rPr lang="pt-BR" sz="1800" dirty="0"/>
              <a:t>Cada Entidade, Atributo ou Relacionamento é concebido para podermos </a:t>
            </a:r>
            <a:r>
              <a:rPr lang="pt-BR" sz="1800" b="1" dirty="0"/>
              <a:t>controlar </a:t>
            </a:r>
            <a:r>
              <a:rPr lang="pt-BR" sz="1800" dirty="0"/>
              <a:t>o negócio, isto é, saber o preço de um produto, seu saldo, a última compra de um cliente ou seu telefone.</a:t>
            </a:r>
          </a:p>
          <a:p>
            <a:pPr>
              <a:buFont typeface="Wingdings" pitchFamily="2" charset="2"/>
              <a:buNone/>
            </a:pPr>
            <a:r>
              <a:rPr lang="pt-BR" sz="1800" dirty="0"/>
              <a:t>	Não estamos preocupados em saber por que o cliente deixou de comprar, por exemplo?</a:t>
            </a:r>
          </a:p>
        </p:txBody>
      </p:sp>
      <p:sp>
        <p:nvSpPr>
          <p:cNvPr id="13315" name="Rectangle 2"/>
          <p:cNvSpPr>
            <a:spLocks noGrp="1" noChangeArrowheads="1"/>
          </p:cNvSpPr>
          <p:nvPr>
            <p:ph type="title" idx="4294967295"/>
          </p:nvPr>
        </p:nvSpPr>
        <p:spPr>
          <a:xfrm>
            <a:off x="484974" y="79635"/>
            <a:ext cx="7200900" cy="763588"/>
          </a:xfrm>
        </p:spPr>
        <p:txBody>
          <a:bodyPr>
            <a:normAutofit/>
          </a:bodyPr>
          <a:lstStyle/>
          <a:p>
            <a:r>
              <a:rPr lang="pt-BR" sz="2800" dirty="0"/>
              <a:t>Modelo Entidade-Relacionamento</a:t>
            </a:r>
          </a:p>
        </p:txBody>
      </p:sp>
      <p:sp>
        <p:nvSpPr>
          <p:cNvPr id="6" name="Rectangle 2"/>
          <p:cNvSpPr txBox="1">
            <a:spLocks noChangeArrowheads="1"/>
          </p:cNvSpPr>
          <p:nvPr/>
        </p:nvSpPr>
        <p:spPr bwMode="auto">
          <a:xfrm>
            <a:off x="426739" y="821965"/>
            <a:ext cx="7313613" cy="4247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pt-BR" sz="2400" b="1" i="0" u="none" strike="noStrike" kern="0" cap="none" spc="0" normalizeH="0" baseline="0" noProof="0" dirty="0">
                <a:ln>
                  <a:noFill/>
                </a:ln>
                <a:solidFill>
                  <a:srgbClr val="000000"/>
                </a:solidFill>
                <a:effectLst/>
                <a:uLnTx/>
                <a:uFillTx/>
                <a:latin typeface="Arial"/>
                <a:ea typeface="+mn-ea"/>
                <a:cs typeface="+mn-cs"/>
              </a:rPr>
              <a:t>Organização dos dados:</a:t>
            </a:r>
          </a:p>
        </p:txBody>
      </p:sp>
      <p:sp>
        <p:nvSpPr>
          <p:cNvPr id="135" name="TextBox 134"/>
          <p:cNvSpPr txBox="1"/>
          <p:nvPr/>
        </p:nvSpPr>
        <p:spPr>
          <a:xfrm>
            <a:off x="4860032" y="4149080"/>
            <a:ext cx="2736304"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474747">
                    <a:lumMod val="50000"/>
                  </a:srgbClr>
                </a:solidFill>
                <a:effectLst/>
                <a:uLnTx/>
                <a:uFillTx/>
                <a:latin typeface="Arial" panose="020B0604020202020204" pitchFamily="34" charset="0"/>
                <a:ea typeface="+mn-ea"/>
                <a:cs typeface="Arial" panose="020B0604020202020204" pitchFamily="34" charset="0"/>
              </a:rPr>
              <a:t>Entidade</a:t>
            </a:r>
            <a:endParaRPr kumimoji="0" lang="pt-BR"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p:txBody>
      </p:sp>
      <p:sp>
        <p:nvSpPr>
          <p:cNvPr id="139" name="TextBox 138"/>
          <p:cNvSpPr txBox="1"/>
          <p:nvPr/>
        </p:nvSpPr>
        <p:spPr>
          <a:xfrm>
            <a:off x="4860032" y="4653136"/>
            <a:ext cx="2736304"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474747">
                    <a:lumMod val="50000"/>
                  </a:srgbClr>
                </a:solidFill>
                <a:effectLst/>
                <a:uLnTx/>
                <a:uFillTx/>
                <a:latin typeface="Arial" panose="020B0604020202020204" pitchFamily="34" charset="0"/>
                <a:ea typeface="+mn-ea"/>
                <a:cs typeface="Arial" panose="020B0604020202020204" pitchFamily="34" charset="0"/>
              </a:rPr>
              <a:t>Atributo</a:t>
            </a:r>
            <a:endParaRPr kumimoji="0" lang="pt-BR"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p:txBody>
      </p:sp>
      <p:sp>
        <p:nvSpPr>
          <p:cNvPr id="140" name="TextBox 139"/>
          <p:cNvSpPr txBox="1"/>
          <p:nvPr/>
        </p:nvSpPr>
        <p:spPr>
          <a:xfrm>
            <a:off x="4860032" y="5229200"/>
            <a:ext cx="2736304"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474747">
                    <a:lumMod val="50000"/>
                  </a:srgbClr>
                </a:solidFill>
                <a:effectLst/>
                <a:uLnTx/>
                <a:uFillTx/>
                <a:latin typeface="Arial" panose="020B0604020202020204" pitchFamily="34" charset="0"/>
                <a:ea typeface="+mn-ea"/>
                <a:cs typeface="Arial" panose="020B0604020202020204" pitchFamily="34" charset="0"/>
              </a:rPr>
              <a:t>Relacionamento</a:t>
            </a:r>
            <a:endParaRPr kumimoji="0" lang="pt-BR" sz="2000" b="1"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Arial" panose="020B0604020202020204" pitchFamily="34" charset="0"/>
            </a:endParaRPr>
          </a:p>
        </p:txBody>
      </p:sp>
      <p:sp>
        <p:nvSpPr>
          <p:cNvPr id="141" name="Rectangle 140"/>
          <p:cNvSpPr/>
          <p:nvPr/>
        </p:nvSpPr>
        <p:spPr>
          <a:xfrm>
            <a:off x="6372200" y="4149080"/>
            <a:ext cx="158019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FFFFFF"/>
                </a:solidFill>
                <a:effectLst/>
                <a:uLnTx/>
                <a:uFillTx/>
                <a:latin typeface="Arial"/>
                <a:ea typeface="+mn-ea"/>
                <a:cs typeface="+mn-cs"/>
              </a:rPr>
              <a:t>Vendedor</a:t>
            </a:r>
            <a:endParaRPr kumimoji="0" lang="pt-BR" sz="2400" b="1" i="0" u="none" strike="noStrike" kern="1200" cap="none" spc="0" normalizeH="0" baseline="0" noProof="0" dirty="0">
              <a:ln>
                <a:noFill/>
              </a:ln>
              <a:solidFill>
                <a:srgbClr val="FFFFFF"/>
              </a:solidFill>
              <a:effectLst/>
              <a:uLnTx/>
              <a:uFillTx/>
              <a:latin typeface="Arial"/>
              <a:ea typeface="+mn-ea"/>
              <a:cs typeface="+mn-cs"/>
            </a:endParaRPr>
          </a:p>
        </p:txBody>
      </p:sp>
      <p:sp>
        <p:nvSpPr>
          <p:cNvPr id="136" name="Oval 135"/>
          <p:cNvSpPr/>
          <p:nvPr/>
        </p:nvSpPr>
        <p:spPr>
          <a:xfrm>
            <a:off x="8036362" y="4731199"/>
            <a:ext cx="432048" cy="369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a:ln>
                <a:noFill/>
              </a:ln>
              <a:solidFill>
                <a:srgbClr val="FFFFFF"/>
              </a:solidFill>
              <a:effectLst/>
              <a:uLnTx/>
              <a:uFillTx/>
              <a:latin typeface="Arial"/>
              <a:ea typeface="+mn-ea"/>
              <a:cs typeface="+mn-cs"/>
            </a:endParaRPr>
          </a:p>
        </p:txBody>
      </p:sp>
      <p:cxnSp>
        <p:nvCxnSpPr>
          <p:cNvPr id="138" name="Straight Connector 137"/>
          <p:cNvCxnSpPr>
            <a:stCxn id="136" idx="6"/>
          </p:cNvCxnSpPr>
          <p:nvPr/>
        </p:nvCxnSpPr>
        <p:spPr>
          <a:xfrm flipV="1">
            <a:off x="8468410" y="4915811"/>
            <a:ext cx="392508" cy="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5" name="Diamond 144"/>
          <p:cNvSpPr/>
          <p:nvPr/>
        </p:nvSpPr>
        <p:spPr>
          <a:xfrm>
            <a:off x="7172577" y="5108693"/>
            <a:ext cx="896928" cy="87491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1600" b="1" i="0" u="none" strike="noStrike" kern="1200" cap="none" spc="0" normalizeH="0" baseline="0" noProof="0" dirty="0">
              <a:ln>
                <a:noFill/>
              </a:ln>
              <a:solidFill>
                <a:srgbClr val="FFFFFF"/>
              </a:solidFill>
              <a:effectLst/>
              <a:uLnTx/>
              <a:uFillTx/>
              <a:latin typeface="Arial"/>
              <a:ea typeface="+mn-ea"/>
              <a:cs typeface="+mn-cs"/>
            </a:endParaRPr>
          </a:p>
        </p:txBody>
      </p:sp>
      <p:sp>
        <p:nvSpPr>
          <p:cNvPr id="146" name="TextBox 145"/>
          <p:cNvSpPr txBox="1"/>
          <p:nvPr/>
        </p:nvSpPr>
        <p:spPr>
          <a:xfrm>
            <a:off x="7238262" y="5351427"/>
            <a:ext cx="95906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FFFFFF"/>
                </a:solidFill>
                <a:effectLst/>
                <a:uLnTx/>
                <a:uFillTx/>
                <a:latin typeface="Arial" panose="020B0604020202020204" pitchFamily="34" charset="0"/>
                <a:ea typeface="+mn-ea"/>
                <a:cs typeface="+mn-cs"/>
              </a:rPr>
              <a:t>Atende</a:t>
            </a:r>
            <a:endParaRPr kumimoji="0" lang="pt-BR" sz="14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2" name="TextBox 141"/>
          <p:cNvSpPr txBox="1"/>
          <p:nvPr/>
        </p:nvSpPr>
        <p:spPr>
          <a:xfrm>
            <a:off x="6307838" y="4708679"/>
            <a:ext cx="1888117"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474747">
                    <a:lumMod val="50000"/>
                  </a:srgbClr>
                </a:solidFill>
                <a:effectLst/>
                <a:uLnTx/>
                <a:uFillTx/>
                <a:latin typeface="Arial" panose="020B0604020202020204" pitchFamily="34" charset="0"/>
                <a:ea typeface="+mn-ea"/>
                <a:cs typeface="+mn-cs"/>
              </a:rPr>
              <a:t>NomeVendedor</a:t>
            </a:r>
            <a:endParaRPr kumimoji="0" lang="pt-BR" sz="1800" b="0" i="0" u="none" strike="noStrike" kern="1200" cap="none" spc="0" normalizeH="0" baseline="0" noProof="0" dirty="0">
              <a:ln>
                <a:noFill/>
              </a:ln>
              <a:solidFill>
                <a:srgbClr val="474747">
                  <a:lumMod val="50000"/>
                </a:srgbClr>
              </a:solidFill>
              <a:effectLst/>
              <a:uLnTx/>
              <a:uFillTx/>
              <a:latin typeface="Arial" panose="020B0604020202020204" pitchFamily="34" charset="0"/>
              <a:ea typeface="+mn-ea"/>
              <a:cs typeface="+mn-cs"/>
            </a:endParaRPr>
          </a:p>
        </p:txBody>
      </p:sp>
      <p:sp>
        <p:nvSpPr>
          <p:cNvPr id="148" name="Rectangle 147"/>
          <p:cNvSpPr/>
          <p:nvPr/>
        </p:nvSpPr>
        <p:spPr>
          <a:xfrm>
            <a:off x="578719" y="1490420"/>
            <a:ext cx="2016224" cy="48039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BR" sz="2000" b="1" i="0" u="none" strike="noStrike" kern="1200" cap="none" spc="0" normalizeH="0" baseline="0" noProof="0" dirty="0">
                <a:ln>
                  <a:noFill/>
                </a:ln>
                <a:solidFill>
                  <a:srgbClr val="000000">
                    <a:lumMod val="95000"/>
                    <a:lumOff val="5000"/>
                  </a:srgbClr>
                </a:solidFill>
                <a:effectLst/>
                <a:uLnTx/>
                <a:uFillTx/>
                <a:latin typeface="Arial" panose="020B0604020202020204" pitchFamily="34" charset="0"/>
                <a:ea typeface="+mn-ea"/>
                <a:cs typeface="Arial" panose="020B0604020202020204" pitchFamily="34" charset="0"/>
              </a:rPr>
              <a:t>Origem de Dados</a:t>
            </a:r>
          </a:p>
        </p:txBody>
      </p:sp>
      <p:sp>
        <p:nvSpPr>
          <p:cNvPr id="149" name="Rectangle 148"/>
          <p:cNvSpPr/>
          <p:nvPr/>
        </p:nvSpPr>
        <p:spPr>
          <a:xfrm>
            <a:off x="719065" y="2138492"/>
            <a:ext cx="1728192" cy="340221"/>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BR"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Banco de Dados</a:t>
            </a:r>
          </a:p>
        </p:txBody>
      </p:sp>
      <p:sp>
        <p:nvSpPr>
          <p:cNvPr id="150" name="Rectangle 149"/>
          <p:cNvSpPr/>
          <p:nvPr/>
        </p:nvSpPr>
        <p:spPr>
          <a:xfrm>
            <a:off x="719065" y="2701905"/>
            <a:ext cx="1728192" cy="340221"/>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BR"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Sistemas Legados</a:t>
            </a:r>
          </a:p>
        </p:txBody>
      </p:sp>
      <p:sp>
        <p:nvSpPr>
          <p:cNvPr id="151" name="Rectangle 150"/>
          <p:cNvSpPr/>
          <p:nvPr/>
        </p:nvSpPr>
        <p:spPr>
          <a:xfrm>
            <a:off x="719065" y="3265318"/>
            <a:ext cx="1728192" cy="340221"/>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BR"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ERP/CRM</a:t>
            </a:r>
          </a:p>
        </p:txBody>
      </p:sp>
      <p:sp>
        <p:nvSpPr>
          <p:cNvPr id="152" name="Rectangle 151"/>
          <p:cNvSpPr/>
          <p:nvPr/>
        </p:nvSpPr>
        <p:spPr>
          <a:xfrm>
            <a:off x="719065" y="3828731"/>
            <a:ext cx="1728192" cy="340221"/>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BR"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Dados de usuários</a:t>
            </a:r>
          </a:p>
        </p:txBody>
      </p:sp>
      <p:sp>
        <p:nvSpPr>
          <p:cNvPr id="153" name="Rectangle 152"/>
          <p:cNvSpPr/>
          <p:nvPr/>
        </p:nvSpPr>
        <p:spPr>
          <a:xfrm>
            <a:off x="719065" y="4392144"/>
            <a:ext cx="1728192" cy="340221"/>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BR"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Nuvem</a:t>
            </a:r>
          </a:p>
        </p:txBody>
      </p:sp>
      <p:sp>
        <p:nvSpPr>
          <p:cNvPr id="154" name="Rectangle 153"/>
          <p:cNvSpPr/>
          <p:nvPr/>
        </p:nvSpPr>
        <p:spPr>
          <a:xfrm>
            <a:off x="719065" y="4955557"/>
            <a:ext cx="1728192" cy="340221"/>
          </a:xfrm>
          <a:prstGeom prst="rect">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pt-BR" sz="1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Fontes Diversas</a:t>
            </a:r>
          </a:p>
        </p:txBody>
      </p:sp>
      <p:sp>
        <p:nvSpPr>
          <p:cNvPr id="143" name="Isosceles Triangle 142"/>
          <p:cNvSpPr/>
          <p:nvPr/>
        </p:nvSpPr>
        <p:spPr>
          <a:xfrm rot="5400000">
            <a:off x="725869" y="3712382"/>
            <a:ext cx="4803964" cy="3600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pt-BR" sz="2400" b="1"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674797103"/>
      </p:ext>
    </p:extLst>
  </p:cSld>
  <p:clrMapOvr>
    <a:masterClrMapping/>
  </p:clrMapOvr>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4083</TotalTime>
  <Words>3323</Words>
  <Application>Microsoft Office PowerPoint</Application>
  <PresentationFormat>Apresentação na tela (4:3)</PresentationFormat>
  <Paragraphs>423</Paragraphs>
  <Slides>58</Slides>
  <Notes>22</Notes>
  <HiddenSlides>0</HiddenSlides>
  <MMClips>0</MMClips>
  <ScaleCrop>false</ScaleCrop>
  <HeadingPairs>
    <vt:vector size="6" baseType="variant">
      <vt:variant>
        <vt:lpstr>Fontes usadas</vt:lpstr>
      </vt:variant>
      <vt:variant>
        <vt:i4>8</vt:i4>
      </vt:variant>
      <vt:variant>
        <vt:lpstr>Tema</vt:lpstr>
      </vt:variant>
      <vt:variant>
        <vt:i4>4</vt:i4>
      </vt:variant>
      <vt:variant>
        <vt:lpstr>Títulos de slides</vt:lpstr>
      </vt:variant>
      <vt:variant>
        <vt:i4>58</vt:i4>
      </vt:variant>
    </vt:vector>
  </HeadingPairs>
  <TitlesOfParts>
    <vt:vector size="70" baseType="lpstr">
      <vt:lpstr>Arial</vt:lpstr>
      <vt:lpstr>Arial Unicode MS</vt:lpstr>
      <vt:lpstr>Calibri</vt:lpstr>
      <vt:lpstr>Chalkboard</vt:lpstr>
      <vt:lpstr>Gotham-Bold</vt:lpstr>
      <vt:lpstr>Square721 BT</vt:lpstr>
      <vt:lpstr>Times New Roman</vt:lpstr>
      <vt:lpstr>Wingdings</vt:lpstr>
      <vt:lpstr>Personalizar design</vt:lpstr>
      <vt:lpstr>1_Tema do Office</vt:lpstr>
      <vt:lpstr>6_Personalizar design</vt:lpstr>
      <vt:lpstr>Tema do Office</vt:lpstr>
      <vt:lpstr>Apresentação do PowerPoint</vt:lpstr>
      <vt:lpstr>Apresentação do PowerPoint</vt:lpstr>
      <vt:lpstr>Apresentação do PowerPoint</vt:lpstr>
      <vt:lpstr>Vultos do Mundo Relacional</vt:lpstr>
      <vt:lpstr>Apresentação do PowerPoint</vt:lpstr>
      <vt:lpstr>Apresentação do PowerPoint</vt:lpstr>
      <vt:lpstr>Apresentação do PowerPoint</vt:lpstr>
      <vt:lpstr>Apresentação do PowerPoint</vt:lpstr>
      <vt:lpstr>Modelo Entidade-Relacionamento</vt:lpstr>
      <vt:lpstr>Modelo Entidade-Relacionamento  Cardinalidade</vt:lpstr>
      <vt:lpstr>Exemplificando a questão…</vt:lpstr>
      <vt:lpstr>Solução</vt:lpstr>
      <vt:lpstr>Modelo Entidade-Relacionamento</vt:lpstr>
      <vt:lpstr>Modelo Entidade-Relacionamento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Normalização: Processo Prático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BSC - Parte 1</dc:title>
  <dc:creator>Jorge Surian</dc:creator>
  <cp:lastModifiedBy>Jorge Luiz Surian</cp:lastModifiedBy>
  <cp:revision>289</cp:revision>
  <cp:lastPrinted>2004-03-15T11:42:12Z</cp:lastPrinted>
  <dcterms:created xsi:type="dcterms:W3CDTF">2003-11-24T09:54:29Z</dcterms:created>
  <dcterms:modified xsi:type="dcterms:W3CDTF">2018-11-24T22:38:43Z</dcterms:modified>
</cp:coreProperties>
</file>