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7" r:id="rId2"/>
    <p:sldMasterId id="2147483681" r:id="rId3"/>
    <p:sldMasterId id="2147483694" r:id="rId4"/>
    <p:sldMasterId id="2147483707" r:id="rId5"/>
  </p:sldMasterIdLst>
  <p:notesMasterIdLst>
    <p:notesMasterId r:id="rId98"/>
  </p:notesMasterIdLst>
  <p:handoutMasterIdLst>
    <p:handoutMasterId r:id="rId99"/>
  </p:handoutMasterIdLst>
  <p:sldIdLst>
    <p:sldId id="791" r:id="rId6"/>
    <p:sldId id="792" r:id="rId7"/>
    <p:sldId id="417" r:id="rId8"/>
    <p:sldId id="435" r:id="rId9"/>
    <p:sldId id="418" r:id="rId10"/>
    <p:sldId id="596" r:id="rId11"/>
    <p:sldId id="597"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89" r:id="rId30"/>
    <p:sldId id="590" r:id="rId31"/>
    <p:sldId id="591" r:id="rId32"/>
    <p:sldId id="592" r:id="rId33"/>
    <p:sldId id="593" r:id="rId34"/>
    <p:sldId id="594" r:id="rId35"/>
    <p:sldId id="595" r:id="rId36"/>
    <p:sldId id="436" r:id="rId37"/>
    <p:sldId id="598" r:id="rId38"/>
    <p:sldId id="623" r:id="rId39"/>
    <p:sldId id="626" r:id="rId40"/>
    <p:sldId id="599" r:id="rId41"/>
    <p:sldId id="600" r:id="rId42"/>
    <p:sldId id="625" r:id="rId43"/>
    <p:sldId id="601" r:id="rId44"/>
    <p:sldId id="602" r:id="rId45"/>
    <p:sldId id="603" r:id="rId46"/>
    <p:sldId id="629" r:id="rId47"/>
    <p:sldId id="604" r:id="rId48"/>
    <p:sldId id="605" r:id="rId49"/>
    <p:sldId id="606" r:id="rId50"/>
    <p:sldId id="607" r:id="rId51"/>
    <p:sldId id="608" r:id="rId52"/>
    <p:sldId id="609" r:id="rId53"/>
    <p:sldId id="610" r:id="rId54"/>
    <p:sldId id="611" r:id="rId55"/>
    <p:sldId id="612" r:id="rId56"/>
    <p:sldId id="613" r:id="rId57"/>
    <p:sldId id="614" r:id="rId58"/>
    <p:sldId id="627" r:id="rId59"/>
    <p:sldId id="628" r:id="rId60"/>
    <p:sldId id="615" r:id="rId61"/>
    <p:sldId id="616" r:id="rId62"/>
    <p:sldId id="617" r:id="rId63"/>
    <p:sldId id="630" r:id="rId64"/>
    <p:sldId id="618" r:id="rId65"/>
    <p:sldId id="631" r:id="rId66"/>
    <p:sldId id="619" r:id="rId67"/>
    <p:sldId id="620" r:id="rId68"/>
    <p:sldId id="632" r:id="rId69"/>
    <p:sldId id="621" r:id="rId70"/>
    <p:sldId id="480" r:id="rId71"/>
    <p:sldId id="481" r:id="rId72"/>
    <p:sldId id="482" r:id="rId73"/>
    <p:sldId id="483" r:id="rId74"/>
    <p:sldId id="484" r:id="rId75"/>
    <p:sldId id="514" r:id="rId76"/>
    <p:sldId id="515" r:id="rId77"/>
    <p:sldId id="516" r:id="rId78"/>
    <p:sldId id="518" r:id="rId79"/>
    <p:sldId id="519" r:id="rId80"/>
    <p:sldId id="520" r:id="rId81"/>
    <p:sldId id="521" r:id="rId82"/>
    <p:sldId id="522" r:id="rId83"/>
    <p:sldId id="523" r:id="rId84"/>
    <p:sldId id="524" r:id="rId85"/>
    <p:sldId id="525" r:id="rId86"/>
    <p:sldId id="526" r:id="rId87"/>
    <p:sldId id="527" r:id="rId88"/>
    <p:sldId id="528" r:id="rId89"/>
    <p:sldId id="529" r:id="rId90"/>
    <p:sldId id="530" r:id="rId91"/>
    <p:sldId id="531" r:id="rId92"/>
    <p:sldId id="532" r:id="rId93"/>
    <p:sldId id="533" r:id="rId94"/>
    <p:sldId id="622" r:id="rId95"/>
    <p:sldId id="534" r:id="rId96"/>
    <p:sldId id="416" r:id="rId97"/>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C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80" d="100"/>
          <a:sy n="80" d="100"/>
        </p:scale>
        <p:origin x="210" y="84"/>
      </p:cViewPr>
      <p:guideLst>
        <p:guide orient="horz" pos="3504"/>
        <p:guide pos="292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 Id="rId4"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7.xml"/><Relationship Id="rId4" Type="http://schemas.openxmlformats.org/officeDocument/2006/relationships/image" Target="../media/image5.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111"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8" name="Rectangle 6"/>
          <p:cNvSpPr>
            <a:spLocks noGrp="1" noRot="1" noChangeAspect="1" noChangeArrowheads="1" noTextEdit="1"/>
          </p:cNvSpPr>
          <p:nvPr>
            <p:ph type="sldImg"/>
          </p:nvPr>
        </p:nvSpPr>
        <p:spPr>
          <a:ln/>
        </p:spPr>
      </p:sp>
      <p:sp>
        <p:nvSpPr>
          <p:cNvPr id="412679" name="Rectangle 7"/>
          <p:cNvSpPr>
            <a:spLocks noGrp="1" noChangeArrowheads="1"/>
          </p:cNvSpPr>
          <p:nvPr>
            <p:ph type="body" idx="1"/>
          </p:nvPr>
        </p:nvSpPr>
        <p:spPr/>
        <p:txBody>
          <a:bodyPr/>
          <a:lstStyle/>
          <a:p>
            <a:r>
              <a:rPr lang="en-US" altLang="en-US"/>
              <a:t>Data Warehouse Environment Data Structures</a:t>
            </a:r>
          </a:p>
          <a:p>
            <a:pPr lvl="1"/>
            <a:r>
              <a:rPr lang="en-US" altLang="en-US"/>
              <a:t>Warehouse environment table structures can take on a number of forms. The data modeling structures that are commonly encountered in a data warehouse environment are:</a:t>
            </a:r>
          </a:p>
          <a:p>
            <a:pPr lvl="2"/>
            <a:r>
              <a:rPr lang="en-US" altLang="en-US"/>
              <a:t>Third normal form (3NF)</a:t>
            </a:r>
          </a:p>
          <a:p>
            <a:pPr lvl="2"/>
            <a:r>
              <a:rPr lang="en-US" altLang="en-US"/>
              <a:t>Star schema</a:t>
            </a:r>
          </a:p>
          <a:p>
            <a:pPr lvl="2"/>
            <a:r>
              <a:rPr lang="en-US" altLang="en-US"/>
              <a:t>Snowflake schema</a:t>
            </a:r>
          </a:p>
          <a:p>
            <a:pPr lvl="2"/>
            <a:r>
              <a:rPr lang="en-US" altLang="en-US"/>
              <a:t>Hybrid schema </a:t>
            </a:r>
          </a:p>
          <a:p>
            <a:pPr lvl="2">
              <a:buFontTx/>
              <a:buNone/>
            </a:pPr>
            <a:r>
              <a:rPr lang="en-US" altLang="en-US" b="1"/>
              <a:t>	Note:</a:t>
            </a:r>
            <a:r>
              <a:rPr lang="en-US" altLang="en-US"/>
              <a:t> Today, most of the very large data warehouses are mixing 3NF and star schema.</a:t>
            </a:r>
          </a:p>
          <a:p>
            <a:pPr lvl="1"/>
            <a:r>
              <a:rPr lang="en-US" altLang="en-US"/>
              <a:t>Normalized structures store the greatest amount of data in the least amount of space. Entity-relationship modeling (ERM) also seeks to eliminate data redundancy. This is immensely beneficial to transaction processing, OLTP systems. </a:t>
            </a:r>
          </a:p>
          <a:p>
            <a:pPr lvl="1"/>
            <a:r>
              <a:rPr lang="en-US" altLang="en-US"/>
              <a:t>Dimensional modeling (DM) is a design that presents the data in an intuitive manner and allows for high-performance access. For these two reasons, dimensional modeling, such as, star and snowflake schemas, has become the standard design for data marts and data warehouses. </a:t>
            </a:r>
          </a:p>
        </p:txBody>
      </p:sp>
    </p:spTree>
    <p:extLst>
      <p:ext uri="{BB962C8B-B14F-4D97-AF65-F5344CB8AC3E}">
        <p14:creationId xmlns:p14="http://schemas.microsoft.com/office/powerpoint/2010/main" val="101724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4" name="Rectangle 6"/>
          <p:cNvSpPr>
            <a:spLocks noGrp="1" noRot="1" noChangeAspect="1" noChangeArrowheads="1" noTextEdit="1"/>
          </p:cNvSpPr>
          <p:nvPr>
            <p:ph type="sldImg"/>
          </p:nvPr>
        </p:nvSpPr>
        <p:spPr>
          <a:ln/>
        </p:spPr>
      </p:sp>
      <p:sp>
        <p:nvSpPr>
          <p:cNvPr id="432135" name="Rectangle 7"/>
          <p:cNvSpPr>
            <a:spLocks noGrp="1" noChangeArrowheads="1"/>
          </p:cNvSpPr>
          <p:nvPr>
            <p:ph type="body" idx="1"/>
          </p:nvPr>
        </p:nvSpPr>
        <p:spPr/>
        <p:txBody>
          <a:bodyPr/>
          <a:lstStyle/>
          <a:p>
            <a:r>
              <a:rPr lang="en-US" altLang="en-US"/>
              <a:t>Star Schema Model</a:t>
            </a:r>
          </a:p>
          <a:p>
            <a:pPr lvl="1"/>
            <a:r>
              <a:rPr lang="en-US" altLang="en-US"/>
              <a:t>A star schema model can be depicted as a simple star; a central table contains fact data, and multiple tables radiate out from it, connected by database primary and foreign keys. Unlike other database structures, a star schema has denormalized dimensions.</a:t>
            </a:r>
          </a:p>
          <a:p>
            <a:pPr lvl="1"/>
            <a:r>
              <a:rPr lang="en-US" altLang="en-US"/>
              <a:t>A star model:</a:t>
            </a:r>
          </a:p>
          <a:p>
            <a:pPr lvl="2"/>
            <a:r>
              <a:rPr lang="en-US" altLang="en-US"/>
              <a:t>Is easy to understand by the users because the structure is so simple and straightforward</a:t>
            </a:r>
          </a:p>
          <a:p>
            <a:pPr lvl="2"/>
            <a:r>
              <a:rPr lang="en-US" altLang="en-US"/>
              <a:t>Provides fast response to queries with optimization and reductions in the physical number of joins required between fact and dimension tables</a:t>
            </a:r>
          </a:p>
          <a:p>
            <a:pPr lvl="2"/>
            <a:r>
              <a:rPr lang="en-US" altLang="en-US"/>
              <a:t>Contains simple metadata</a:t>
            </a:r>
          </a:p>
          <a:p>
            <a:pPr lvl="2"/>
            <a:r>
              <a:rPr lang="en-US" altLang="en-US"/>
              <a:t>Is supported by many front end tools</a:t>
            </a:r>
          </a:p>
          <a:p>
            <a:pPr lvl="2"/>
            <a:r>
              <a:rPr lang="en-US" altLang="en-US"/>
              <a:t>Is slow to build because of the level of denormalization</a:t>
            </a:r>
          </a:p>
          <a:p>
            <a:pPr lvl="1"/>
            <a:r>
              <a:rPr lang="en-US" altLang="en-US"/>
              <a:t>The star schema is emerging as the predominant model for data warehouses or data marts.</a:t>
            </a:r>
          </a:p>
        </p:txBody>
      </p:sp>
    </p:spTree>
    <p:extLst>
      <p:ext uri="{BB962C8B-B14F-4D97-AF65-F5344CB8AC3E}">
        <p14:creationId xmlns:p14="http://schemas.microsoft.com/office/powerpoint/2010/main" val="394591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050"/>
          <p:cNvSpPr>
            <a:spLocks noChangeArrowheads="1"/>
          </p:cNvSpPr>
          <p:nvPr/>
        </p:nvSpPr>
        <p:spPr bwMode="auto">
          <a:xfrm>
            <a:off x="3963988" y="-3175"/>
            <a:ext cx="3030537"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79" name="Rectangle 2051"/>
          <p:cNvSpPr>
            <a:spLocks noChangeArrowheads="1"/>
          </p:cNvSpPr>
          <p:nvPr/>
        </p:nvSpPr>
        <p:spPr bwMode="auto">
          <a:xfrm>
            <a:off x="-1588" y="-3175"/>
            <a:ext cx="3027363"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84" name="Rectangle 2056"/>
          <p:cNvSpPr>
            <a:spLocks noGrp="1" noRot="1" noChangeAspect="1" noChangeArrowheads="1" noTextEdit="1"/>
          </p:cNvSpPr>
          <p:nvPr>
            <p:ph type="sldImg"/>
          </p:nvPr>
        </p:nvSpPr>
        <p:spPr>
          <a:ln/>
        </p:spPr>
      </p:sp>
      <p:sp>
        <p:nvSpPr>
          <p:cNvPr id="306185" name="Rectangle 2057"/>
          <p:cNvSpPr>
            <a:spLocks noGrp="1" noChangeArrowheads="1"/>
          </p:cNvSpPr>
          <p:nvPr>
            <p:ph type="body" idx="1"/>
          </p:nvPr>
        </p:nvSpPr>
        <p:spPr/>
        <p:txBody>
          <a:bodyPr/>
          <a:lstStyle/>
          <a:p>
            <a:pPr lvl="1"/>
            <a:endParaRPr lang="en-US" altLang="en-US" dirty="0"/>
          </a:p>
        </p:txBody>
      </p:sp>
    </p:spTree>
    <p:extLst>
      <p:ext uri="{BB962C8B-B14F-4D97-AF65-F5344CB8AC3E}">
        <p14:creationId xmlns:p14="http://schemas.microsoft.com/office/powerpoint/2010/main" val="105076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0" name="Rectangle 6"/>
          <p:cNvSpPr>
            <a:spLocks noGrp="1" noRot="1" noChangeAspect="1" noChangeArrowheads="1" noTextEdit="1"/>
          </p:cNvSpPr>
          <p:nvPr>
            <p:ph type="sldImg"/>
          </p:nvPr>
        </p:nvSpPr>
        <p:spPr>
          <a:ln/>
        </p:spPr>
      </p:sp>
      <p:sp>
        <p:nvSpPr>
          <p:cNvPr id="436231" name="Rectangle 7"/>
          <p:cNvSpPr>
            <a:spLocks noGrp="1" noChangeArrowheads="1"/>
          </p:cNvSpPr>
          <p:nvPr>
            <p:ph type="body" idx="1"/>
          </p:nvPr>
        </p:nvSpPr>
        <p:spPr/>
        <p:txBody>
          <a:bodyPr/>
          <a:lstStyle/>
          <a:p>
            <a:r>
              <a:rPr lang="en-US" altLang="en-US"/>
              <a:t>Snowflake Schema Model</a:t>
            </a:r>
          </a:p>
          <a:p>
            <a:pPr lvl="1"/>
            <a:r>
              <a:rPr lang="en-US" altLang="en-US"/>
              <a:t>According to Ralph Kimball “a dimension is said to be snowflaked when the low cardinality fields in the dimension have been removed to separate tables and linked back into the original table with artificial keys.”</a:t>
            </a:r>
          </a:p>
          <a:p>
            <a:pPr lvl="1"/>
            <a:r>
              <a:rPr lang="en-US" altLang="en-US"/>
              <a:t>A snowflake model is closer to an entity relationship diagram than the classic star model because the dimension data is more normalized. Developing a snowflake model means building class hierarchies out of each dimension (normalizing the data).</a:t>
            </a:r>
          </a:p>
          <a:p>
            <a:pPr lvl="1"/>
            <a:r>
              <a:rPr lang="en-US" altLang="en-US"/>
              <a:t>A snowflake model:</a:t>
            </a:r>
          </a:p>
          <a:p>
            <a:pPr lvl="2"/>
            <a:r>
              <a:rPr lang="en-US" altLang="en-US"/>
              <a:t>Results in severe performance degradation because of its greater number of table joins</a:t>
            </a:r>
          </a:p>
          <a:p>
            <a:pPr lvl="2"/>
            <a:r>
              <a:rPr lang="en-US" altLang="en-US"/>
              <a:t>Provides a structure that is easier to change as requirements change</a:t>
            </a:r>
          </a:p>
          <a:p>
            <a:pPr lvl="2"/>
            <a:r>
              <a:rPr lang="en-US" altLang="en-US"/>
              <a:t>Is quicker at loading data into its smaller normalized tables, compared to loading into a star schema’s larger denormalized tables</a:t>
            </a:r>
          </a:p>
          <a:p>
            <a:pPr lvl="2"/>
            <a:r>
              <a:rPr lang="en-US" altLang="en-US"/>
              <a:t>Allows using history tables for changing data, rather than level fields (indicators)</a:t>
            </a:r>
          </a:p>
          <a:p>
            <a:pPr lvl="2"/>
            <a:r>
              <a:rPr lang="en-US" altLang="en-US"/>
              <a:t>Has a complex metadata structure that is harder for end user tools to support</a:t>
            </a:r>
          </a:p>
          <a:p>
            <a:pPr lvl="1"/>
            <a:r>
              <a:rPr lang="en-US" altLang="en-US"/>
              <a:t>One of the major reasons why the star schema model has become more predominant than the snowflake model is its query performance advantage. In a warehouse environment, the snowflake’s quicker load performance is much less important than its slower query performance.</a:t>
            </a:r>
          </a:p>
        </p:txBody>
      </p:sp>
    </p:spTree>
    <p:extLst>
      <p:ext uri="{BB962C8B-B14F-4D97-AF65-F5344CB8AC3E}">
        <p14:creationId xmlns:p14="http://schemas.microsoft.com/office/powerpoint/2010/main" val="50806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8" name="Rectangle 6"/>
          <p:cNvSpPr>
            <a:spLocks noGrp="1" noRot="1" noChangeAspect="1" noChangeArrowheads="1" noTextEdit="1"/>
          </p:cNvSpPr>
          <p:nvPr>
            <p:ph type="sldImg"/>
          </p:nvPr>
        </p:nvSpPr>
        <p:spPr>
          <a:ln/>
        </p:spPr>
      </p:sp>
      <p:sp>
        <p:nvSpPr>
          <p:cNvPr id="438279" name="Rectangle 7"/>
          <p:cNvSpPr>
            <a:spLocks noGrp="1" noChangeArrowheads="1"/>
          </p:cNvSpPr>
          <p:nvPr>
            <p:ph type="body" idx="1"/>
          </p:nvPr>
        </p:nvSpPr>
        <p:spPr/>
        <p:txBody>
          <a:bodyPr/>
          <a:lstStyle/>
          <a:p>
            <a:r>
              <a:rPr lang="en-US" altLang="en-US"/>
              <a:t>Snowflake Schema Model (continued)</a:t>
            </a:r>
          </a:p>
          <a:p>
            <a:pPr lvl="1"/>
            <a:r>
              <a:rPr lang="en-US" altLang="en-US"/>
              <a:t>Besides the star and snowflake schemas, there are other models that can be considered.</a:t>
            </a:r>
          </a:p>
          <a:p>
            <a:pPr lvl="1"/>
            <a:r>
              <a:rPr lang="en-US" altLang="en-US" b="1"/>
              <a:t>Constellation</a:t>
            </a:r>
          </a:p>
          <a:p>
            <a:pPr lvl="1"/>
            <a:r>
              <a:rPr lang="en-US" altLang="en-US"/>
              <a:t>A constellation model (also called galaxy model) simply comprises a series of star models. Constellations are a useful design feature if you have a primary fact table, and summary tables of a different dimensionality. It can simplify design by allowing you to share dimensions among many fact tables.</a:t>
            </a:r>
          </a:p>
          <a:p>
            <a:pPr lvl="1"/>
            <a:r>
              <a:rPr lang="en-US" altLang="en-US" b="1"/>
              <a:t>Third Normal Form Warehouse</a:t>
            </a:r>
          </a:p>
          <a:p>
            <a:pPr lvl="1"/>
            <a:r>
              <a:rPr lang="en-US" altLang="en-US"/>
              <a:t>Some data warehouses consist of a set of relational tables that have been normalized to third normal form (3NF). Their data can be directly accessed by using SQL code. They may have more efficient data storage, at the price of slower query performance due to extensive table joins. Some large companies build a 3NF central data warehouse feeding dependent star data marts for specific lines of business.</a:t>
            </a:r>
          </a:p>
          <a:p>
            <a:endParaRPr lang="en-US" altLang="en-US"/>
          </a:p>
          <a:p>
            <a:endParaRPr lang="en-US" altLang="en-US"/>
          </a:p>
        </p:txBody>
      </p:sp>
    </p:spTree>
    <p:extLst>
      <p:ext uri="{BB962C8B-B14F-4D97-AF65-F5344CB8AC3E}">
        <p14:creationId xmlns:p14="http://schemas.microsoft.com/office/powerpoint/2010/main" val="1279941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050"/>
          <p:cNvSpPr>
            <a:spLocks noChangeArrowheads="1"/>
          </p:cNvSpPr>
          <p:nvPr/>
        </p:nvSpPr>
        <p:spPr bwMode="auto">
          <a:xfrm>
            <a:off x="3963988" y="-3175"/>
            <a:ext cx="3030537"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79" name="Rectangle 2051"/>
          <p:cNvSpPr>
            <a:spLocks noChangeArrowheads="1"/>
          </p:cNvSpPr>
          <p:nvPr/>
        </p:nvSpPr>
        <p:spPr bwMode="auto">
          <a:xfrm>
            <a:off x="-1588" y="-3175"/>
            <a:ext cx="3027363"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84" name="Rectangle 2056"/>
          <p:cNvSpPr>
            <a:spLocks noGrp="1" noRot="1" noChangeAspect="1" noChangeArrowheads="1" noTextEdit="1"/>
          </p:cNvSpPr>
          <p:nvPr>
            <p:ph type="sldImg"/>
          </p:nvPr>
        </p:nvSpPr>
        <p:spPr>
          <a:ln/>
        </p:spPr>
      </p:sp>
      <p:sp>
        <p:nvSpPr>
          <p:cNvPr id="306185" name="Rectangle 2057"/>
          <p:cNvSpPr>
            <a:spLocks noGrp="1" noChangeArrowheads="1"/>
          </p:cNvSpPr>
          <p:nvPr>
            <p:ph type="body" idx="1"/>
          </p:nvPr>
        </p:nvSpPr>
        <p:spPr/>
        <p:txBody>
          <a:bodyPr/>
          <a:lstStyle/>
          <a:p>
            <a:pPr lvl="1"/>
            <a:endParaRPr lang="en-US" altLang="en-US" dirty="0"/>
          </a:p>
        </p:txBody>
      </p:sp>
    </p:spTree>
    <p:extLst>
      <p:ext uri="{BB962C8B-B14F-4D97-AF65-F5344CB8AC3E}">
        <p14:creationId xmlns:p14="http://schemas.microsoft.com/office/powerpoint/2010/main" val="278154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050"/>
          <p:cNvSpPr>
            <a:spLocks noChangeArrowheads="1"/>
          </p:cNvSpPr>
          <p:nvPr/>
        </p:nvSpPr>
        <p:spPr bwMode="auto">
          <a:xfrm>
            <a:off x="3963988" y="-3175"/>
            <a:ext cx="3030537"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79" name="Rectangle 2051"/>
          <p:cNvSpPr>
            <a:spLocks noChangeArrowheads="1"/>
          </p:cNvSpPr>
          <p:nvPr/>
        </p:nvSpPr>
        <p:spPr bwMode="auto">
          <a:xfrm>
            <a:off x="-1588" y="-3175"/>
            <a:ext cx="3027363"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84" name="Rectangle 2056"/>
          <p:cNvSpPr>
            <a:spLocks noGrp="1" noRot="1" noChangeAspect="1" noChangeArrowheads="1" noTextEdit="1"/>
          </p:cNvSpPr>
          <p:nvPr>
            <p:ph type="sldImg"/>
          </p:nvPr>
        </p:nvSpPr>
        <p:spPr>
          <a:ln/>
        </p:spPr>
      </p:sp>
      <p:sp>
        <p:nvSpPr>
          <p:cNvPr id="306185" name="Rectangle 2057"/>
          <p:cNvSpPr>
            <a:spLocks noGrp="1" noChangeArrowheads="1"/>
          </p:cNvSpPr>
          <p:nvPr>
            <p:ph type="body" idx="1"/>
          </p:nvPr>
        </p:nvSpPr>
        <p:spPr/>
        <p:txBody>
          <a:bodyPr/>
          <a:lstStyle/>
          <a:p>
            <a:pPr lvl="1"/>
            <a:endParaRPr lang="en-US" altLang="en-US" dirty="0"/>
          </a:p>
        </p:txBody>
      </p:sp>
    </p:spTree>
    <p:extLst>
      <p:ext uri="{BB962C8B-B14F-4D97-AF65-F5344CB8AC3E}">
        <p14:creationId xmlns:p14="http://schemas.microsoft.com/office/powerpoint/2010/main" val="190685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050"/>
          <p:cNvSpPr>
            <a:spLocks noChangeArrowheads="1"/>
          </p:cNvSpPr>
          <p:nvPr/>
        </p:nvSpPr>
        <p:spPr bwMode="auto">
          <a:xfrm>
            <a:off x="3963988" y="-3175"/>
            <a:ext cx="3030537"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79" name="Rectangle 2051"/>
          <p:cNvSpPr>
            <a:spLocks noChangeArrowheads="1"/>
          </p:cNvSpPr>
          <p:nvPr/>
        </p:nvSpPr>
        <p:spPr bwMode="auto">
          <a:xfrm>
            <a:off x="-1588" y="-3175"/>
            <a:ext cx="3027363"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6184" name="Rectangle 2056"/>
          <p:cNvSpPr>
            <a:spLocks noGrp="1" noRot="1" noChangeAspect="1" noChangeArrowheads="1" noTextEdit="1"/>
          </p:cNvSpPr>
          <p:nvPr>
            <p:ph type="sldImg"/>
          </p:nvPr>
        </p:nvSpPr>
        <p:spPr>
          <a:ln/>
        </p:spPr>
      </p:sp>
      <p:sp>
        <p:nvSpPr>
          <p:cNvPr id="306185" name="Rectangle 2057"/>
          <p:cNvSpPr>
            <a:spLocks noGrp="1" noChangeArrowheads="1"/>
          </p:cNvSpPr>
          <p:nvPr>
            <p:ph type="body" idx="1"/>
          </p:nvPr>
        </p:nvSpPr>
        <p:spPr/>
        <p:txBody>
          <a:bodyPr/>
          <a:lstStyle/>
          <a:p>
            <a:pPr lvl="1"/>
            <a:endParaRPr lang="en-US" altLang="en-US" dirty="0"/>
          </a:p>
        </p:txBody>
      </p:sp>
    </p:spTree>
    <p:extLst>
      <p:ext uri="{BB962C8B-B14F-4D97-AF65-F5344CB8AC3E}">
        <p14:creationId xmlns:p14="http://schemas.microsoft.com/office/powerpoint/2010/main" val="7077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lgn="l">
              <a:defRPr>
                <a:solidFill>
                  <a:schemeClr val="bg2"/>
                </a:solidFill>
              </a:defRPr>
            </a:lvl1p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stretch>
            <a:fillRect/>
          </a:stretch>
        </p:blipFill>
        <p:spPr>
          <a:xfrm>
            <a:off x="8306046" y="6216481"/>
            <a:ext cx="781050" cy="371475"/>
          </a:xfrm>
          <a:prstGeom prst="rect">
            <a:avLst/>
          </a:prstGeom>
        </p:spPr>
      </p:pic>
      <p:sp>
        <p:nvSpPr>
          <p:cNvPr id="5" name="TextBox 7"/>
          <p:cNvSpPr txBox="1"/>
          <p:nvPr userDrawn="1"/>
        </p:nvSpPr>
        <p:spPr>
          <a:xfrm>
            <a:off x="8426450" y="6216650"/>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a:solidFill>
                <a:schemeClr val="bg1"/>
              </a:solidFill>
              <a:latin typeface="Gotham-Bold"/>
              <a:ea typeface="Gotham-Bold"/>
              <a:cs typeface="Gotham-Bold"/>
            </a:endParaRPr>
          </a:p>
        </p:txBody>
      </p:sp>
    </p:spTree>
    <p:extLst>
      <p:ext uri="{BB962C8B-B14F-4D97-AF65-F5344CB8AC3E}">
        <p14:creationId xmlns:p14="http://schemas.microsoft.com/office/powerpoint/2010/main" val="3814303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051" y="188640"/>
            <a:ext cx="8229600" cy="466767"/>
          </a:xfrm>
        </p:spPr>
        <p:txBody>
          <a:bodyPr>
            <a:noAutofit/>
          </a:bodyPr>
          <a:lstStyle>
            <a:lvl1pPr algn="l">
              <a:defRPr sz="2400" i="0">
                <a:solidFill>
                  <a:schemeClr val="bg2"/>
                </a:solidFill>
              </a:defRPr>
            </a:lvl1pPr>
          </a:lstStyle>
          <a:p>
            <a:r>
              <a:rPr lang="x-none" dirty="0"/>
              <a:t>Click to edit Master title style</a:t>
            </a:r>
            <a:endParaRPr lang="en-US" dirty="0"/>
          </a:p>
        </p:txBody>
      </p:sp>
      <p:sp>
        <p:nvSpPr>
          <p:cNvPr id="4" name="Date Placeholder 3"/>
          <p:cNvSpPr>
            <a:spLocks noGrp="1"/>
          </p:cNvSpPr>
          <p:nvPr>
            <p:ph type="dt" sz="half" idx="10"/>
          </p:nvPr>
        </p:nvSpPr>
        <p:spPr/>
        <p:txBody>
          <a:bodyPr/>
          <a:lstStyle/>
          <a:p>
            <a:fld id="{C8B546EA-8C2A-4DA9-9254-2612E6D48941}" type="datetime1">
              <a:rPr lang="pt-BR" smtClean="0"/>
              <a:pPr/>
              <a:t>25/11/2018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lvl1pPr>
              <a:defRPr sz="1800" b="1"/>
            </a:lvl1pPr>
          </a:lstStyle>
          <a:p>
            <a:fld id="{0DBB9FE3-D63C-4A40-B010-4651D12E128D}" type="slidenum">
              <a:rPr lang="pt-BR" smtClean="0"/>
              <a:pPr/>
              <a:t>‹nº›</a:t>
            </a:fld>
            <a:endParaRPr lang="pt-BR"/>
          </a:p>
        </p:txBody>
      </p:sp>
      <p:pic>
        <p:nvPicPr>
          <p:cNvPr id="7" name="Imagem 6"/>
          <p:cNvPicPr>
            <a:picLocks noChangeAspect="1"/>
          </p:cNvPicPr>
          <p:nvPr userDrawn="1"/>
        </p:nvPicPr>
        <p:blipFill>
          <a:blip r:embed="rId2"/>
          <a:stretch>
            <a:fillRect/>
          </a:stretch>
        </p:blipFill>
        <p:spPr>
          <a:xfrm>
            <a:off x="8306046" y="6216481"/>
            <a:ext cx="781050" cy="371475"/>
          </a:xfrm>
          <a:prstGeom prst="rect">
            <a:avLst/>
          </a:prstGeom>
        </p:spPr>
      </p:pic>
      <p:sp>
        <p:nvSpPr>
          <p:cNvPr id="8" name="TextBox 7"/>
          <p:cNvSpPr txBox="1"/>
          <p:nvPr userDrawn="1"/>
        </p:nvSpPr>
        <p:spPr>
          <a:xfrm>
            <a:off x="8426450" y="6216650"/>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a:solidFill>
                <a:schemeClr val="bg1"/>
              </a:solidFill>
              <a:latin typeface="Gotham-Bold"/>
              <a:ea typeface="Gotham-Bold"/>
              <a:cs typeface="Gotham-Bold"/>
            </a:endParaRPr>
          </a:p>
        </p:txBody>
      </p:sp>
    </p:spTree>
    <p:extLst>
      <p:ext uri="{BB962C8B-B14F-4D97-AF65-F5344CB8AC3E}">
        <p14:creationId xmlns:p14="http://schemas.microsoft.com/office/powerpoint/2010/main" val="260434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stretch>
            <a:fillRect/>
          </a:stretch>
        </p:blipFill>
        <p:spPr>
          <a:xfrm>
            <a:off x="8306046" y="6216481"/>
            <a:ext cx="781050" cy="371475"/>
          </a:xfrm>
          <a:prstGeom prst="rect">
            <a:avLst/>
          </a:prstGeom>
        </p:spPr>
      </p:pic>
      <p:sp>
        <p:nvSpPr>
          <p:cNvPr id="3" name="TextBox 7"/>
          <p:cNvSpPr txBox="1"/>
          <p:nvPr userDrawn="1"/>
        </p:nvSpPr>
        <p:spPr>
          <a:xfrm>
            <a:off x="8748464" y="6237312"/>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dirty="0">
              <a:solidFill>
                <a:schemeClr val="bg1"/>
              </a:solidFill>
              <a:latin typeface="Gotham-Bold"/>
              <a:ea typeface="Gotham-Bold"/>
              <a:cs typeface="Gotham-Bold"/>
            </a:endParaRPr>
          </a:p>
        </p:txBody>
      </p:sp>
    </p:spTree>
    <p:extLst>
      <p:ext uri="{BB962C8B-B14F-4D97-AF65-F5344CB8AC3E}">
        <p14:creationId xmlns:p14="http://schemas.microsoft.com/office/powerpoint/2010/main" val="416757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stretch>
            <a:fillRect/>
          </a:stretch>
        </p:blipFill>
        <p:spPr>
          <a:xfrm>
            <a:off x="8306046" y="6216481"/>
            <a:ext cx="781050" cy="371475"/>
          </a:xfrm>
          <a:prstGeom prst="rect">
            <a:avLst/>
          </a:prstGeom>
        </p:spPr>
      </p:pic>
      <p:sp>
        <p:nvSpPr>
          <p:cNvPr id="5" name="TextBox 7"/>
          <p:cNvSpPr txBox="1"/>
          <p:nvPr userDrawn="1"/>
        </p:nvSpPr>
        <p:spPr>
          <a:xfrm>
            <a:off x="8426450" y="6216650"/>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dirty="0">
              <a:solidFill>
                <a:schemeClr val="bg1"/>
              </a:solidFill>
              <a:latin typeface="Gotham-Bold"/>
              <a:ea typeface="Gotham-Bold"/>
              <a:cs typeface="Gotham-Bold"/>
            </a:endParaRPr>
          </a:p>
        </p:txBody>
      </p:sp>
    </p:spTree>
    <p:extLst>
      <p:ext uri="{BB962C8B-B14F-4D97-AF65-F5344CB8AC3E}">
        <p14:creationId xmlns:p14="http://schemas.microsoft.com/office/powerpoint/2010/main" val="741892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04940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391299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2566" y="188640"/>
            <a:ext cx="7200652" cy="763588"/>
          </a:xfrm>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99994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11708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7200652" cy="763588"/>
          </a:xfrm>
        </p:spPr>
        <p:txBody>
          <a:bodyPr/>
          <a:lstStyle/>
          <a:p>
            <a:r>
              <a:rPr lang="pt-BR"/>
              <a:t>Clique para editar o estilo do título mestre</a:t>
            </a:r>
          </a:p>
        </p:txBody>
      </p:sp>
      <p:sp>
        <p:nvSpPr>
          <p:cNvPr id="3" name="Espaço Reservado para Conteúdo 2"/>
          <p:cNvSpPr>
            <a:spLocks noGrp="1"/>
          </p:cNvSpPr>
          <p:nvPr>
            <p:ph sz="half" idx="1"/>
          </p:nvPr>
        </p:nvSpPr>
        <p:spPr>
          <a:xfrm>
            <a:off x="179388" y="1050925"/>
            <a:ext cx="4316412"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050925"/>
            <a:ext cx="4316413"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88434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139136" cy="562074"/>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36831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2523873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0ED1B9EB-8F43-42CB-88A8-4D62880E9F76}"/>
              </a:ext>
            </a:extLst>
          </p:cNvPr>
          <p:cNvPicPr>
            <a:picLocks noChangeAspect="1"/>
          </p:cNvPicPr>
          <p:nvPr userDrawn="1"/>
        </p:nvPicPr>
        <p:blipFill>
          <a:blip r:embed="rId2"/>
          <a:stretch>
            <a:fillRect/>
          </a:stretch>
        </p:blipFill>
        <p:spPr>
          <a:xfrm>
            <a:off x="-146050" y="-19050"/>
            <a:ext cx="9334500" cy="6877050"/>
          </a:xfrm>
          <a:prstGeom prst="rect">
            <a:avLst/>
          </a:prstGeom>
        </p:spPr>
      </p:pic>
    </p:spTree>
    <p:extLst>
      <p:ext uri="{BB962C8B-B14F-4D97-AF65-F5344CB8AC3E}">
        <p14:creationId xmlns:p14="http://schemas.microsoft.com/office/powerpoint/2010/main" val="1094776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217746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141492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45973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24650" y="0"/>
            <a:ext cx="2239963" cy="65246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0" y="0"/>
            <a:ext cx="6572250" cy="65246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6615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Rectangle 3"/>
          <p:cNvSpPr/>
          <p:nvPr userDrawn="1"/>
        </p:nvSpPr>
        <p:spPr>
          <a:xfrm>
            <a:off x="8044249" y="6343992"/>
            <a:ext cx="1176708" cy="36512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557" y="328709"/>
            <a:ext cx="8229600" cy="466767"/>
          </a:xfrm>
        </p:spPr>
        <p:txBody>
          <a:bodyPr>
            <a:noAutofit/>
          </a:bodyPr>
          <a:lstStyle>
            <a:lvl1pPr algn="l">
              <a:defRPr sz="2800"/>
            </a:lvl1pPr>
          </a:lstStyle>
          <a:p>
            <a:r>
              <a:rPr lang="x-none"/>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B546EA-8C2A-4DA9-9254-2612E6D48941}" type="datetime1">
              <a:rPr lang="pt-BR" smtClean="0"/>
              <a:t>25/11/2018</a:t>
            </a:fld>
            <a:endParaRPr lang="pt-B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800" b="1"/>
            </a:lvl1pPr>
          </a:lstStyle>
          <a:p>
            <a:fld id="{0DBB9FE3-D63C-4A40-B010-4651D12E128D}" type="slidenum">
              <a:rPr lang="pt-BR" smtClean="0"/>
              <a:pPr/>
              <a:t>‹nº›</a:t>
            </a:fld>
            <a:endParaRPr lang="pt-BR"/>
          </a:p>
        </p:txBody>
      </p:sp>
      <p:cxnSp>
        <p:nvCxnSpPr>
          <p:cNvPr id="8" name="Conector reto 7"/>
          <p:cNvCxnSpPr/>
          <p:nvPr userDrawn="1"/>
        </p:nvCxnSpPr>
        <p:spPr>
          <a:xfrm>
            <a:off x="457200" y="741405"/>
            <a:ext cx="8229600" cy="0"/>
          </a:xfrm>
          <a:prstGeom prst="line">
            <a:avLst/>
          </a:prstGeom>
          <a:ln w="31750">
            <a:solidFill>
              <a:srgbClr val="F0265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362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1948676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2566" y="188640"/>
            <a:ext cx="7200652" cy="763588"/>
          </a:xfrm>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22823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1714134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7200652" cy="763588"/>
          </a:xfrm>
        </p:spPr>
        <p:txBody>
          <a:bodyPr/>
          <a:lstStyle/>
          <a:p>
            <a:r>
              <a:rPr lang="pt-BR"/>
              <a:t>Clique para editar o estilo do título mestre</a:t>
            </a:r>
          </a:p>
        </p:txBody>
      </p:sp>
      <p:sp>
        <p:nvSpPr>
          <p:cNvPr id="3" name="Espaço Reservado para Conteúdo 2"/>
          <p:cNvSpPr>
            <a:spLocks noGrp="1"/>
          </p:cNvSpPr>
          <p:nvPr>
            <p:ph sz="half" idx="1"/>
          </p:nvPr>
        </p:nvSpPr>
        <p:spPr>
          <a:xfrm>
            <a:off x="179388" y="1050925"/>
            <a:ext cx="4316412"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050925"/>
            <a:ext cx="4316413"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143433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139136" cy="562074"/>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233357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B519E1A-7744-4233-BB43-15B4894233D4}"/>
              </a:ext>
            </a:extLst>
          </p:cNvPr>
          <p:cNvPicPr>
            <a:picLocks noChangeAspect="1"/>
          </p:cNvPicPr>
          <p:nvPr userDrawn="1"/>
        </p:nvPicPr>
        <p:blipFill>
          <a:blip r:embed="rId2"/>
          <a:stretch>
            <a:fillRect/>
          </a:stretch>
        </p:blipFill>
        <p:spPr>
          <a:xfrm>
            <a:off x="-146050" y="-19050"/>
            <a:ext cx="9334500" cy="6877050"/>
          </a:xfrm>
          <a:prstGeom prst="rect">
            <a:avLst/>
          </a:prstGeom>
        </p:spPr>
      </p:pic>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1511554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295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559087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43224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737777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24650" y="0"/>
            <a:ext cx="2239963" cy="65246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0" y="0"/>
            <a:ext cx="6572250" cy="65246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490275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Rectangle 3"/>
          <p:cNvSpPr/>
          <p:nvPr userDrawn="1"/>
        </p:nvSpPr>
        <p:spPr>
          <a:xfrm>
            <a:off x="8044249" y="6343992"/>
            <a:ext cx="1176708" cy="36512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557" y="328709"/>
            <a:ext cx="8229600" cy="466767"/>
          </a:xfrm>
        </p:spPr>
        <p:txBody>
          <a:bodyPr>
            <a:noAutofit/>
          </a:bodyPr>
          <a:lstStyle>
            <a:lvl1pPr algn="l">
              <a:defRPr sz="2800"/>
            </a:lvl1pPr>
          </a:lstStyle>
          <a:p>
            <a:r>
              <a:rPr lang="x-none"/>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B546EA-8C2A-4DA9-9254-2612E6D48941}" type="datetime1">
              <a:rPr lang="pt-BR" smtClean="0"/>
              <a:t>25/11/2018</a:t>
            </a:fld>
            <a:endParaRPr lang="pt-B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800" b="1"/>
            </a:lvl1pPr>
          </a:lstStyle>
          <a:p>
            <a:fld id="{0DBB9FE3-D63C-4A40-B010-4651D12E128D}" type="slidenum">
              <a:rPr lang="pt-BR" smtClean="0"/>
              <a:pPr/>
              <a:t>‹nº›</a:t>
            </a:fld>
            <a:endParaRPr lang="pt-BR"/>
          </a:p>
        </p:txBody>
      </p:sp>
      <p:cxnSp>
        <p:nvCxnSpPr>
          <p:cNvPr id="8" name="Conector reto 7"/>
          <p:cNvCxnSpPr/>
          <p:nvPr userDrawn="1"/>
        </p:nvCxnSpPr>
        <p:spPr>
          <a:xfrm>
            <a:off x="457200" y="741405"/>
            <a:ext cx="8229600" cy="0"/>
          </a:xfrm>
          <a:prstGeom prst="line">
            <a:avLst/>
          </a:prstGeom>
          <a:ln w="31750">
            <a:solidFill>
              <a:srgbClr val="F0265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382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416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3923928"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14272311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3" name="Espaço Reservado para Texto 6"/>
          <p:cNvSpPr>
            <a:spLocks noGrp="1"/>
          </p:cNvSpPr>
          <p:nvPr>
            <p:ph type="body" sz="quarter" idx="10"/>
          </p:nvPr>
        </p:nvSpPr>
        <p:spPr>
          <a:xfrm>
            <a:off x="3995936"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88729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4.jpe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8388350" y="6381750"/>
            <a:ext cx="390525" cy="241300"/>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folHlink"/>
                </a:solidFill>
              </a:rPr>
              <a:pPr/>
              <a:t>‹nº›</a:t>
            </a:fld>
            <a:endParaRPr lang="en-US" altLang="pt-BR" sz="1000" i="0">
              <a:solidFill>
                <a:schemeClr val="folHlink"/>
              </a:solidFill>
            </a:endParaRPr>
          </a:p>
        </p:txBody>
      </p:sp>
      <p:pic>
        <p:nvPicPr>
          <p:cNvPr id="5" name="Picture 2" descr="Resultado de imagem para fiap logo">
            <a:extLst>
              <a:ext uri="{FF2B5EF4-FFF2-40B4-BE49-F238E27FC236}">
                <a16:creationId xmlns:a16="http://schemas.microsoft.com/office/drawing/2014/main" id="{D3E06818-FE48-4EF4-88A7-ED5C3770C4C6}"/>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728123" y="185340"/>
            <a:ext cx="1308373" cy="435348"/>
          </a:xfrm>
          <a:prstGeom prst="rect">
            <a:avLst/>
          </a:prstGeom>
          <a:noFill/>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 id="2147483675" r:id="rId14"/>
    <p:sldLayoutId id="2147483676" r:id="rId15"/>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5"/>
          <a:stretch>
            <a:fillRect/>
          </a:stretch>
        </p:blipFill>
        <p:spPr>
          <a:xfrm>
            <a:off x="0" y="332656"/>
            <a:ext cx="9144000" cy="6877050"/>
          </a:xfrm>
          <a:prstGeom prst="rect">
            <a:avLst/>
          </a:prstGeom>
        </p:spPr>
      </p:pic>
      <p:sp>
        <p:nvSpPr>
          <p:cNvPr id="2" name="Espaço Reservado para Título 1"/>
          <p:cNvSpPr>
            <a:spLocks noGrp="1"/>
          </p:cNvSpPr>
          <p:nvPr>
            <p:ph type="title"/>
          </p:nvPr>
        </p:nvSpPr>
        <p:spPr>
          <a:xfrm>
            <a:off x="-108520" y="-171400"/>
            <a:ext cx="8686800" cy="620688"/>
          </a:xfrm>
          <a:prstGeom prst="rect">
            <a:avLst/>
          </a:prstGeom>
        </p:spPr>
        <p:txBody>
          <a:bodyPr vert="horz" lIns="91440" tIns="45720" rIns="91440" bIns="45720" rtlCol="0" anchor="ctr">
            <a:normAutofit/>
          </a:bodyPr>
          <a:lstStyle/>
          <a:p>
            <a:r>
              <a:rPr lang="pt-BR" dirty="0"/>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AB7E4-F73E-4F5B-A8F8-125BE655B544}" type="datetimeFigureOut">
              <a:rPr lang="pt-BR" smtClean="0"/>
              <a:pPr/>
              <a:t>25/11/2018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DA042-4D1B-46E1-B30D-A1C7C09E5E95}" type="slidenum">
              <a:rPr lang="pt-BR" smtClean="0"/>
              <a:pPr/>
              <a:t>‹nº›</a:t>
            </a:fld>
            <a:endParaRPr lang="pt-BR"/>
          </a:p>
        </p:txBody>
      </p:sp>
    </p:spTree>
    <p:extLst>
      <p:ext uri="{BB962C8B-B14F-4D97-AF65-F5344CB8AC3E}">
        <p14:creationId xmlns:p14="http://schemas.microsoft.com/office/powerpoint/2010/main" val="4146621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DD278CB9-0F04-43C8-A41F-4AF122AA71AB}"/>
              </a:ext>
            </a:extLst>
          </p:cNvPr>
          <p:cNvPicPr>
            <a:picLocks noChangeAspect="1"/>
          </p:cNvPicPr>
          <p:nvPr userDrawn="1"/>
        </p:nvPicPr>
        <p:blipFill>
          <a:blip r:embed="rId14"/>
          <a:stretch>
            <a:fillRect/>
          </a:stretch>
        </p:blipFill>
        <p:spPr>
          <a:xfrm>
            <a:off x="-146050" y="-19050"/>
            <a:ext cx="9334500" cy="6877050"/>
          </a:xfrm>
          <a:prstGeom prst="rect">
            <a:avLst/>
          </a:prstGeom>
        </p:spPr>
      </p:pic>
      <p:sp>
        <p:nvSpPr>
          <p:cNvPr id="1026" name="Rectangle 7"/>
          <p:cNvSpPr>
            <a:spLocks noGrp="1" noChangeArrowheads="1"/>
          </p:cNvSpPr>
          <p:nvPr>
            <p:ph type="title"/>
          </p:nvPr>
        </p:nvSpPr>
        <p:spPr bwMode="auto">
          <a:xfrm>
            <a:off x="468313" y="123825"/>
            <a:ext cx="7199312" cy="76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pt-BR" altLang="pt-BR"/>
              <a:t>Clique para editar o estilo do título mestre</a:t>
            </a:r>
          </a:p>
        </p:txBody>
      </p:sp>
      <p:sp>
        <p:nvSpPr>
          <p:cNvPr id="1027" name="Rectangle 9"/>
          <p:cNvSpPr>
            <a:spLocks noGrp="1" noChangeArrowheads="1"/>
          </p:cNvSpPr>
          <p:nvPr>
            <p:ph type="body" idx="1"/>
          </p:nvPr>
        </p:nvSpPr>
        <p:spPr bwMode="auto">
          <a:xfrm>
            <a:off x="468313" y="1052513"/>
            <a:ext cx="8351837" cy="5545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Tree>
    <p:extLst>
      <p:ext uri="{BB962C8B-B14F-4D97-AF65-F5344CB8AC3E}">
        <p14:creationId xmlns:p14="http://schemas.microsoft.com/office/powerpoint/2010/main" val="64058207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lr>
          <a:srgbClr val="FC0128"/>
        </a:buClr>
        <a:buSzPct val="100000"/>
        <a:buFont typeface="Wingdings" panose="05000000000000000000" pitchFamily="2" charset="2"/>
        <a:buChar char="ü"/>
        <a:defRPr sz="2400">
          <a:solidFill>
            <a:schemeClr val="tx1"/>
          </a:solidFill>
          <a:latin typeface="+mj-lt"/>
          <a:ea typeface="+mn-ea"/>
          <a:cs typeface="+mn-cs"/>
        </a:defRPr>
      </a:lvl1pPr>
      <a:lvl2pPr marL="742950" indent="-285750" algn="l" rtl="0" eaLnBrk="0" fontAlgn="base" hangingPunct="0">
        <a:spcBef>
          <a:spcPct val="20000"/>
        </a:spcBef>
        <a:spcAft>
          <a:spcPct val="0"/>
        </a:spcAft>
        <a:buClr>
          <a:srgbClr val="FC0128"/>
        </a:buClr>
        <a:buSzPct val="10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rgbClr val="FC0128"/>
        </a:buClr>
        <a:buSzPct val="100000"/>
        <a:buChar char="•"/>
        <a:defRPr>
          <a:solidFill>
            <a:schemeClr val="tx1"/>
          </a:solidFill>
          <a:latin typeface="+mj-lt"/>
        </a:defRPr>
      </a:lvl3pPr>
      <a:lvl4pPr marL="1600200" indent="-228600" algn="l" rtl="0" eaLnBrk="0" fontAlgn="base" hangingPunct="0">
        <a:spcBef>
          <a:spcPct val="20000"/>
        </a:spcBef>
        <a:spcAft>
          <a:spcPct val="0"/>
        </a:spcAft>
        <a:buClr>
          <a:srgbClr val="FC0128"/>
        </a:buClr>
        <a:buSzPct val="100000"/>
        <a:buFont typeface="Wingdings" panose="05000000000000000000" pitchFamily="2" charset="2"/>
        <a:buChar char="û"/>
        <a:defRPr sz="1600">
          <a:solidFill>
            <a:schemeClr val="tx1"/>
          </a:solidFill>
          <a:latin typeface="+mj-lt"/>
        </a:defRPr>
      </a:lvl4pPr>
      <a:lvl5pPr marL="2057400" indent="-228600" algn="l" rtl="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mj-lt"/>
        </a:defRPr>
      </a:lvl5pPr>
      <a:lvl6pPr marL="25146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6pPr>
      <a:lvl7pPr marL="29718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7pPr>
      <a:lvl8pPr marL="34290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8pPr>
      <a:lvl9pPr marL="38862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468313" y="123825"/>
            <a:ext cx="7199312" cy="76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pt-BR" altLang="pt-BR"/>
              <a:t>Clique para editar o estilo do título mestre</a:t>
            </a:r>
          </a:p>
        </p:txBody>
      </p:sp>
      <p:sp>
        <p:nvSpPr>
          <p:cNvPr id="1027" name="Rectangle 9"/>
          <p:cNvSpPr>
            <a:spLocks noGrp="1" noChangeArrowheads="1"/>
          </p:cNvSpPr>
          <p:nvPr>
            <p:ph type="body" idx="1"/>
          </p:nvPr>
        </p:nvSpPr>
        <p:spPr bwMode="auto">
          <a:xfrm>
            <a:off x="468313" y="1052513"/>
            <a:ext cx="8351837" cy="5545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Tree>
    <p:extLst>
      <p:ext uri="{BB962C8B-B14F-4D97-AF65-F5344CB8AC3E}">
        <p14:creationId xmlns:p14="http://schemas.microsoft.com/office/powerpoint/2010/main" val="42526384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lr>
          <a:srgbClr val="FC0128"/>
        </a:buClr>
        <a:buSzPct val="100000"/>
        <a:buFont typeface="Wingdings" panose="05000000000000000000" pitchFamily="2" charset="2"/>
        <a:buChar char="ü"/>
        <a:defRPr sz="2400">
          <a:solidFill>
            <a:schemeClr val="tx1"/>
          </a:solidFill>
          <a:latin typeface="+mj-lt"/>
          <a:ea typeface="+mn-ea"/>
          <a:cs typeface="+mn-cs"/>
        </a:defRPr>
      </a:lvl1pPr>
      <a:lvl2pPr marL="742950" indent="-285750" algn="l" rtl="0" eaLnBrk="0" fontAlgn="base" hangingPunct="0">
        <a:spcBef>
          <a:spcPct val="20000"/>
        </a:spcBef>
        <a:spcAft>
          <a:spcPct val="0"/>
        </a:spcAft>
        <a:buClr>
          <a:srgbClr val="FC0128"/>
        </a:buClr>
        <a:buSzPct val="10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rgbClr val="FC0128"/>
        </a:buClr>
        <a:buSzPct val="100000"/>
        <a:buChar char="•"/>
        <a:defRPr>
          <a:solidFill>
            <a:schemeClr val="tx1"/>
          </a:solidFill>
          <a:latin typeface="+mj-lt"/>
        </a:defRPr>
      </a:lvl3pPr>
      <a:lvl4pPr marL="1600200" indent="-228600" algn="l" rtl="0" eaLnBrk="0" fontAlgn="base" hangingPunct="0">
        <a:spcBef>
          <a:spcPct val="20000"/>
        </a:spcBef>
        <a:spcAft>
          <a:spcPct val="0"/>
        </a:spcAft>
        <a:buClr>
          <a:srgbClr val="FC0128"/>
        </a:buClr>
        <a:buSzPct val="100000"/>
        <a:buFont typeface="Wingdings" panose="05000000000000000000" pitchFamily="2" charset="2"/>
        <a:buChar char="û"/>
        <a:defRPr sz="1600">
          <a:solidFill>
            <a:schemeClr val="tx1"/>
          </a:solidFill>
          <a:latin typeface="+mj-lt"/>
        </a:defRPr>
      </a:lvl4pPr>
      <a:lvl5pPr marL="2057400" indent="-228600" algn="l" rtl="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mj-lt"/>
        </a:defRPr>
      </a:lvl5pPr>
      <a:lvl6pPr marL="25146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6pPr>
      <a:lvl7pPr marL="29718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7pPr>
      <a:lvl8pPr marL="34290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8pPr>
      <a:lvl9pPr marL="3886200" indent="-228600" algn="l" rtl="0" eaLnBrk="0" fontAlgn="base" hangingPunct="0">
        <a:spcBef>
          <a:spcPct val="20000"/>
        </a:spcBef>
        <a:spcAft>
          <a:spcPct val="0"/>
        </a:spcAft>
        <a:buClr>
          <a:srgbClr val="FC0128"/>
        </a:buClr>
        <a:buSzPct val="100000"/>
        <a:buFont typeface="Wingdings" pitchFamily="2" charset="2"/>
        <a:buChar char="F"/>
        <a:defRPr sz="12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Imagem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88"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7668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5.xml"/><Relationship Id="rId5" Type="http://schemas.openxmlformats.org/officeDocument/2006/relationships/image" Target="../media/image38.jpeg"/><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image" Target="../media/image43.jpeg"/></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6.png"/><Relationship Id="rId1" Type="http://schemas.openxmlformats.org/officeDocument/2006/relationships/slideLayout" Target="../slideLayouts/slideLayout15.xml"/><Relationship Id="rId4" Type="http://schemas.openxmlformats.org/officeDocument/2006/relationships/image" Target="../media/image47.jpe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15.xml"/><Relationship Id="rId4" Type="http://schemas.openxmlformats.org/officeDocument/2006/relationships/image" Target="../media/image49.jpeg"/></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53.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3">
            <a:extLst>
              <a:ext uri="{FF2B5EF4-FFF2-40B4-BE49-F238E27FC236}">
                <a16:creationId xmlns:a16="http://schemas.microsoft.com/office/drawing/2014/main" id="{7C7F4647-E071-44E2-9B35-51E67708E7AD}"/>
              </a:ext>
            </a:extLst>
          </p:cNvPr>
          <p:cNvSpPr>
            <a:spLocks noChangeArrowheads="1"/>
          </p:cNvSpPr>
          <p:nvPr/>
        </p:nvSpPr>
        <p:spPr bwMode="auto">
          <a:xfrm>
            <a:off x="3923928" y="2564904"/>
            <a:ext cx="439261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2"/>
                </a:solidFill>
                <a:latin typeface="Arial" panose="020B0604020202020204" pitchFamily="34" charset="0"/>
              </a:defRPr>
            </a:lvl1pPr>
            <a:lvl2pPr marL="742950" indent="-285750">
              <a:defRPr sz="2400" b="1">
                <a:solidFill>
                  <a:schemeClr val="tx2"/>
                </a:solidFill>
                <a:latin typeface="Arial" panose="020B0604020202020204" pitchFamily="34" charset="0"/>
              </a:defRPr>
            </a:lvl2pPr>
            <a:lvl3pPr marL="1143000" indent="-228600">
              <a:defRPr sz="2400" b="1">
                <a:solidFill>
                  <a:schemeClr val="tx2"/>
                </a:solidFill>
                <a:latin typeface="Arial" panose="020B0604020202020204" pitchFamily="34" charset="0"/>
              </a:defRPr>
            </a:lvl3pPr>
            <a:lvl4pPr marL="1600200" indent="-228600">
              <a:defRPr sz="2400" b="1">
                <a:solidFill>
                  <a:schemeClr val="tx2"/>
                </a:solidFill>
                <a:latin typeface="Arial" panose="020B0604020202020204" pitchFamily="34" charset="0"/>
              </a:defRPr>
            </a:lvl4pPr>
            <a:lvl5pPr marL="2057400" indent="-228600">
              <a:defRPr sz="2400" b="1">
                <a:solidFill>
                  <a:schemeClr val="tx2"/>
                </a:solidFill>
                <a:latin typeface="Arial" panose="020B0604020202020204" pitchFamily="34" charset="0"/>
              </a:defRPr>
            </a:lvl5pPr>
            <a:lvl6pPr marL="2514600" indent="-228600" eaLnBrk="0" fontAlgn="base" hangingPunct="0">
              <a:spcBef>
                <a:spcPct val="0"/>
              </a:spcBef>
              <a:spcAft>
                <a:spcPct val="0"/>
              </a:spcAft>
              <a:defRPr sz="2400" b="1">
                <a:solidFill>
                  <a:schemeClr val="tx2"/>
                </a:solidFill>
                <a:latin typeface="Arial" panose="020B0604020202020204" pitchFamily="34" charset="0"/>
              </a:defRPr>
            </a:lvl6pPr>
            <a:lvl7pPr marL="2971800" indent="-228600" eaLnBrk="0" fontAlgn="base" hangingPunct="0">
              <a:spcBef>
                <a:spcPct val="0"/>
              </a:spcBef>
              <a:spcAft>
                <a:spcPct val="0"/>
              </a:spcAft>
              <a:defRPr sz="2400" b="1">
                <a:solidFill>
                  <a:schemeClr val="tx2"/>
                </a:solidFill>
                <a:latin typeface="Arial" panose="020B0604020202020204" pitchFamily="34" charset="0"/>
              </a:defRPr>
            </a:lvl7pPr>
            <a:lvl8pPr marL="3429000" indent="-228600" eaLnBrk="0" fontAlgn="base" hangingPunct="0">
              <a:spcBef>
                <a:spcPct val="0"/>
              </a:spcBef>
              <a:spcAft>
                <a:spcPct val="0"/>
              </a:spcAft>
              <a:defRPr sz="2400" b="1">
                <a:solidFill>
                  <a:schemeClr val="tx2"/>
                </a:solidFill>
                <a:latin typeface="Arial" panose="020B0604020202020204" pitchFamily="34" charset="0"/>
              </a:defRPr>
            </a:lvl8pPr>
            <a:lvl9pPr marL="3886200" indent="-228600" eaLnBrk="0" fontAlgn="base" hangingPunct="0">
              <a:spcBef>
                <a:spcPct val="0"/>
              </a:spcBef>
              <a:spcAft>
                <a:spcPct val="0"/>
              </a:spcAft>
              <a:defRPr sz="2400" b="1">
                <a:solidFill>
                  <a:schemeClr val="tx2"/>
                </a:solidFill>
                <a:latin typeface="Arial" panose="020B0604020202020204" pitchFamily="34" charset="0"/>
              </a:defRPr>
            </a:lvl9pPr>
          </a:lstStyle>
          <a:p>
            <a:pPr marL="285750" marR="0" lvl="0" indent="-285750" algn="ctr" defTabSz="914400" rtl="0" eaLnBrk="0" fontAlgn="base" latinLnBrk="0" hangingPunct="0">
              <a:lnSpc>
                <a:spcPct val="150000"/>
              </a:lnSpc>
              <a:spcBef>
                <a:spcPct val="20000"/>
              </a:spcBef>
              <a:spcAft>
                <a:spcPct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a:rPr>
              <a:t>Artificial Intelligence &amp; Machine Learning</a:t>
            </a:r>
            <a:endParaRPr kumimoji="0" lang="pt-BR"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a:endParaRPr>
          </a:p>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1" lang="pt-PT"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idx="4294967295"/>
          </p:nvPr>
        </p:nvSpPr>
        <p:spPr>
          <a:xfrm>
            <a:off x="0" y="188913"/>
            <a:ext cx="8686800" cy="620712"/>
          </a:xfrm>
        </p:spPr>
        <p:txBody>
          <a:bodyPr/>
          <a:lstStyle/>
          <a:p>
            <a:r>
              <a:rPr lang="pt-BR" dirty="0"/>
              <a:t>Exemplo: Modelo Comercial</a:t>
            </a:r>
          </a:p>
        </p:txBody>
      </p:sp>
      <p:pic>
        <p:nvPicPr>
          <p:cNvPr id="381956" name="Picture 4"/>
          <p:cNvPicPr>
            <a:picLocks noChangeAspect="1" noChangeArrowheads="1"/>
          </p:cNvPicPr>
          <p:nvPr/>
        </p:nvPicPr>
        <p:blipFill>
          <a:blip r:embed="rId2" cstate="print"/>
          <a:srcRect/>
          <a:stretch>
            <a:fillRect/>
          </a:stretch>
        </p:blipFill>
        <p:spPr bwMode="auto">
          <a:xfrm>
            <a:off x="1619672" y="1340768"/>
            <a:ext cx="5537622" cy="2166171"/>
          </a:xfrm>
          <a:prstGeom prst="rect">
            <a:avLst/>
          </a:prstGeom>
          <a:noFill/>
        </p:spPr>
      </p:pic>
      <p:sp>
        <p:nvSpPr>
          <p:cNvPr id="381958" name="Rectangle 6"/>
          <p:cNvSpPr>
            <a:spLocks noChangeArrowheads="1"/>
          </p:cNvSpPr>
          <p:nvPr/>
        </p:nvSpPr>
        <p:spPr bwMode="auto">
          <a:xfrm>
            <a:off x="323528" y="3645024"/>
            <a:ext cx="8424936" cy="3384376"/>
          </a:xfrm>
          <a:prstGeom prst="rect">
            <a:avLst/>
          </a:prstGeom>
          <a:noFill/>
          <a:ln w="9525">
            <a:noFill/>
            <a:miter lim="800000"/>
            <a:headEnd/>
            <a:tailEnd/>
          </a:ln>
          <a:effectLst/>
        </p:spPr>
        <p:txBody>
          <a:bodyPr/>
          <a:lstStyle/>
          <a:p>
            <a:pPr marL="285750" marR="0" lvl="0" indent="-285750" algn="l" defTabSz="914400" rtl="0" eaLnBrk="1" fontAlgn="auto" latinLnBrk="0" hangingPunct="1">
              <a:lnSpc>
                <a:spcPct val="80000"/>
              </a:lnSpc>
              <a:spcBef>
                <a:spcPct val="30000"/>
              </a:spcBef>
              <a:spcAft>
                <a:spcPts val="0"/>
              </a:spcAft>
              <a:buClr>
                <a:srgbClr val="EEECE1"/>
              </a:buClr>
              <a:buSzTx/>
              <a:buFont typeface="Wingdings" pitchFamily="2" charset="2"/>
              <a:buChar char="§"/>
              <a:tabLst/>
              <a:defRPr/>
            </a:pPr>
            <a:r>
              <a:rPr kumimoji="0" lang="pt-BR" sz="2400" b="0" i="0" u="none" strike="noStrike" kern="1200" cap="none" spc="0" normalizeH="0" baseline="0" noProof="0" dirty="0">
                <a:ln>
                  <a:noFill/>
                </a:ln>
                <a:solidFill>
                  <a:srgbClr val="000000"/>
                </a:solidFill>
                <a:effectLst/>
                <a:uLnTx/>
                <a:uFillTx/>
                <a:latin typeface="Calibri"/>
                <a:ea typeface="+mn-ea"/>
                <a:cs typeface="+mn-cs"/>
              </a:rPr>
              <a:t>Como nosso intuito é criar um DW estão omitidos toda sorte de campos que não serão usados em nosso exemplo conceitual. Facilmente se percebe uma série de atributos que são necessários num modelo relacional como o apresentado, todavia foram omitidos em face do objetivo em questão.</a:t>
            </a:r>
          </a:p>
          <a:p>
            <a:pPr marL="285750" marR="0" lvl="0" indent="-285750" algn="l" defTabSz="914400" rtl="0" eaLnBrk="1" fontAlgn="auto" latinLnBrk="0" hangingPunct="1">
              <a:lnSpc>
                <a:spcPct val="80000"/>
              </a:lnSpc>
              <a:spcBef>
                <a:spcPct val="30000"/>
              </a:spcBef>
              <a:spcAft>
                <a:spcPts val="0"/>
              </a:spcAft>
              <a:buClr>
                <a:srgbClr val="EEECE1"/>
              </a:buClr>
              <a:buSzTx/>
              <a:buFont typeface="Wingdings" pitchFamily="2" charset="2"/>
              <a:buChar char="§"/>
              <a:tabLst/>
              <a:defRPr/>
            </a:pPr>
            <a:r>
              <a:rPr kumimoji="0" lang="pt-BR" sz="2400" b="0" i="0" u="none" strike="noStrike" kern="1200" cap="none" spc="0" normalizeH="0" baseline="0" noProof="0" dirty="0">
                <a:ln>
                  <a:noFill/>
                </a:ln>
                <a:solidFill>
                  <a:srgbClr val="000000"/>
                </a:solidFill>
                <a:effectLst/>
                <a:uLnTx/>
                <a:uFillTx/>
                <a:latin typeface="Calibri"/>
                <a:ea typeface="+mn-ea"/>
                <a:cs typeface="+mn-cs"/>
              </a:rPr>
              <a:t>Observe-se ainda que a tabela “Local” e acessórias se refere a unidade comercial de venda. “Cliente” e “Produto” estão relacionadas a tabelas que indicam seu tipo.</a:t>
            </a:r>
          </a:p>
        </p:txBody>
      </p:sp>
    </p:spTree>
    <p:extLst>
      <p:ext uri="{BB962C8B-B14F-4D97-AF65-F5344CB8AC3E}">
        <p14:creationId xmlns:p14="http://schemas.microsoft.com/office/powerpoint/2010/main" val="281448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idx="4294967295"/>
          </p:nvPr>
        </p:nvSpPr>
        <p:spPr>
          <a:xfrm>
            <a:off x="107504" y="260648"/>
            <a:ext cx="8686800" cy="620713"/>
          </a:xfrm>
        </p:spPr>
        <p:txBody>
          <a:bodyPr/>
          <a:lstStyle/>
          <a:p>
            <a:r>
              <a:rPr lang="pt-BR"/>
              <a:t>Passo 1: Os processos</a:t>
            </a:r>
          </a:p>
        </p:txBody>
      </p:sp>
      <p:sp>
        <p:nvSpPr>
          <p:cNvPr id="382979" name="Rectangle 3"/>
          <p:cNvSpPr>
            <a:spLocks noGrp="1" noChangeArrowheads="1"/>
          </p:cNvSpPr>
          <p:nvPr>
            <p:ph type="body" idx="4294967295"/>
          </p:nvPr>
        </p:nvSpPr>
        <p:spPr>
          <a:xfrm>
            <a:off x="0" y="1600200"/>
            <a:ext cx="8229600" cy="4525963"/>
          </a:xfrm>
        </p:spPr>
        <p:txBody>
          <a:bodyPr>
            <a:normAutofit lnSpcReduction="10000"/>
          </a:bodyPr>
          <a:lstStyle/>
          <a:p>
            <a:pPr>
              <a:buFont typeface="Wingdings" pitchFamily="2" charset="2"/>
              <a:buNone/>
            </a:pPr>
            <a:r>
              <a:rPr lang="pt-BR" sz="2800" dirty="0"/>
              <a:t>	Para facilitar a compreensão dos processos, podemos separar cada entidade do modelo anterior em um dos tipos a seguir:</a:t>
            </a:r>
          </a:p>
          <a:p>
            <a:pPr>
              <a:buFont typeface="Wingdings" pitchFamily="2" charset="2"/>
              <a:buNone/>
            </a:pPr>
            <a:endParaRPr lang="pt-BR" sz="2800" dirty="0"/>
          </a:p>
          <a:p>
            <a:r>
              <a:rPr lang="pt-BR" sz="2800" b="1" dirty="0">
                <a:solidFill>
                  <a:srgbClr val="C00000"/>
                </a:solidFill>
              </a:rPr>
              <a:t>Entidades de Transação: </a:t>
            </a:r>
            <a:r>
              <a:rPr lang="pt-BR" sz="2800" dirty="0"/>
              <a:t>Registram os detalhes de eventos relacionados aos negócios da empresa. As principais características destas entidades são descrevem um evento que ocorre em um ponto específico no tempo e  contém medidas ou quantidades as quais podem ser sumarizadas.</a:t>
            </a:r>
          </a:p>
        </p:txBody>
      </p:sp>
    </p:spTree>
    <p:extLst>
      <p:ext uri="{BB962C8B-B14F-4D97-AF65-F5344CB8AC3E}">
        <p14:creationId xmlns:p14="http://schemas.microsoft.com/office/powerpoint/2010/main" val="295873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idx="4294967295"/>
          </p:nvPr>
        </p:nvSpPr>
        <p:spPr>
          <a:xfrm>
            <a:off x="0" y="188640"/>
            <a:ext cx="8686800" cy="620713"/>
          </a:xfrm>
        </p:spPr>
        <p:txBody>
          <a:bodyPr/>
          <a:lstStyle/>
          <a:p>
            <a:r>
              <a:rPr lang="pt-BR" dirty="0"/>
              <a:t>Passo 1: Os processos</a:t>
            </a:r>
          </a:p>
        </p:txBody>
      </p:sp>
      <p:sp>
        <p:nvSpPr>
          <p:cNvPr id="444419" name="Rectangle 3"/>
          <p:cNvSpPr>
            <a:spLocks noGrp="1" noChangeArrowheads="1"/>
          </p:cNvSpPr>
          <p:nvPr>
            <p:ph type="body" idx="4294967295"/>
          </p:nvPr>
        </p:nvSpPr>
        <p:spPr>
          <a:xfrm>
            <a:off x="0" y="1025525"/>
            <a:ext cx="8229600" cy="3987800"/>
          </a:xfrm>
        </p:spPr>
        <p:txBody>
          <a:bodyPr/>
          <a:lstStyle/>
          <a:p>
            <a:r>
              <a:rPr lang="pt-BR" sz="2400" b="1" dirty="0">
                <a:solidFill>
                  <a:srgbClr val="C00000"/>
                </a:solidFill>
              </a:rPr>
              <a:t>Entidades de Componente: </a:t>
            </a:r>
            <a:r>
              <a:rPr lang="pt-BR" sz="2400" dirty="0"/>
              <a:t>Estão diretamente relacionadas com a entidade transação através de um relacionamento “</a:t>
            </a:r>
            <a:r>
              <a:rPr lang="pt-BR" sz="2400" dirty="0" err="1"/>
              <a:t>um-para-muitos</a:t>
            </a:r>
            <a:r>
              <a:rPr lang="pt-BR" sz="2400" dirty="0"/>
              <a:t>”. As entidades </a:t>
            </a:r>
            <a:r>
              <a:rPr lang="pt-BR" sz="2400" i="1" dirty="0"/>
              <a:t>componente </a:t>
            </a:r>
            <a:r>
              <a:rPr lang="pt-BR" sz="2400" dirty="0"/>
              <a:t>nos fornecem detalhes de cada transação do negócio (as quais são registradas nas entidades transação). Os componentes que participam de um evento formam o que chamamos de dimensões do fato. As ocorrências de um fato podem ser analisadas por meio de cada uma de suas dimensões ou ordenadamente através da combinação de dimensões.</a:t>
            </a:r>
          </a:p>
          <a:p>
            <a:pPr>
              <a:buNone/>
            </a:pPr>
            <a:endParaRPr lang="pt-BR" sz="2400" dirty="0"/>
          </a:p>
        </p:txBody>
      </p:sp>
    </p:spTree>
    <p:extLst>
      <p:ext uri="{BB962C8B-B14F-4D97-AF65-F5344CB8AC3E}">
        <p14:creationId xmlns:p14="http://schemas.microsoft.com/office/powerpoint/2010/main" val="161134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idx="4294967295"/>
          </p:nvPr>
        </p:nvSpPr>
        <p:spPr>
          <a:xfrm>
            <a:off x="0" y="116632"/>
            <a:ext cx="8686800" cy="620713"/>
          </a:xfrm>
        </p:spPr>
        <p:txBody>
          <a:bodyPr/>
          <a:lstStyle/>
          <a:p>
            <a:r>
              <a:rPr lang="pt-BR" dirty="0"/>
              <a:t>Passo 1: Os processos</a:t>
            </a:r>
          </a:p>
        </p:txBody>
      </p:sp>
      <p:sp>
        <p:nvSpPr>
          <p:cNvPr id="444419" name="Rectangle 3"/>
          <p:cNvSpPr>
            <a:spLocks noGrp="1" noChangeArrowheads="1"/>
          </p:cNvSpPr>
          <p:nvPr>
            <p:ph type="body" idx="4294967295"/>
          </p:nvPr>
        </p:nvSpPr>
        <p:spPr>
          <a:xfrm>
            <a:off x="0" y="1196975"/>
            <a:ext cx="8229600" cy="3311525"/>
          </a:xfrm>
        </p:spPr>
        <p:txBody>
          <a:bodyPr/>
          <a:lstStyle/>
          <a:p>
            <a:r>
              <a:rPr lang="pt-BR" sz="2400" b="1" dirty="0">
                <a:solidFill>
                  <a:srgbClr val="C00000"/>
                </a:solidFill>
              </a:rPr>
              <a:t>Entidades de Classificação: </a:t>
            </a:r>
            <a:r>
              <a:rPr lang="pt-BR" sz="2400" dirty="0"/>
              <a:t>As entidades de classificação são as entidades que estão relacionadas com as entidades componentes através de  relacionamentos “</a:t>
            </a:r>
            <a:r>
              <a:rPr lang="pt-BR" sz="2400" dirty="0" err="1"/>
              <a:t>um-para</a:t>
            </a:r>
            <a:r>
              <a:rPr lang="pt-BR" sz="2400" dirty="0"/>
              <a:t> muitos”. As entidades de classificação representam hierarquias inseridas no modelo de dados através das entidades componentes para formar tabelas de dimensão em um esquema estrela.</a:t>
            </a:r>
          </a:p>
        </p:txBody>
      </p:sp>
    </p:spTree>
    <p:extLst>
      <p:ext uri="{BB962C8B-B14F-4D97-AF65-F5344CB8AC3E}">
        <p14:creationId xmlns:p14="http://schemas.microsoft.com/office/powerpoint/2010/main" val="74653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idx="4294967295"/>
          </p:nvPr>
        </p:nvSpPr>
        <p:spPr>
          <a:xfrm>
            <a:off x="0" y="116632"/>
            <a:ext cx="8686800" cy="620713"/>
          </a:xfrm>
        </p:spPr>
        <p:txBody>
          <a:bodyPr/>
          <a:lstStyle/>
          <a:p>
            <a:r>
              <a:rPr lang="pt-BR" dirty="0"/>
              <a:t>Identificação das Entidades</a:t>
            </a:r>
          </a:p>
        </p:txBody>
      </p:sp>
      <p:sp>
        <p:nvSpPr>
          <p:cNvPr id="384003" name="Rectangle 3"/>
          <p:cNvSpPr>
            <a:spLocks noGrp="1" noChangeArrowheads="1"/>
          </p:cNvSpPr>
          <p:nvPr>
            <p:ph type="body" idx="4294967295"/>
          </p:nvPr>
        </p:nvSpPr>
        <p:spPr>
          <a:xfrm>
            <a:off x="0" y="3860800"/>
            <a:ext cx="8351838" cy="2852738"/>
          </a:xfrm>
        </p:spPr>
        <p:txBody>
          <a:bodyPr/>
          <a:lstStyle/>
          <a:p>
            <a:r>
              <a:rPr lang="pt-BR" sz="2400" dirty="0"/>
              <a:t>No diagrama, as entidades em </a:t>
            </a:r>
            <a:r>
              <a:rPr lang="pt-BR" sz="2400" b="1" dirty="0">
                <a:solidFill>
                  <a:schemeClr val="accent6"/>
                </a:solidFill>
              </a:rPr>
              <a:t>amarelo</a:t>
            </a:r>
            <a:r>
              <a:rPr lang="pt-BR" sz="2400" b="1" dirty="0"/>
              <a:t> </a:t>
            </a:r>
            <a:r>
              <a:rPr lang="pt-BR" sz="2400" dirty="0"/>
              <a:t>representam </a:t>
            </a:r>
            <a:r>
              <a:rPr lang="pt-BR" sz="2400" b="1" dirty="0">
                <a:solidFill>
                  <a:srgbClr val="C00000"/>
                </a:solidFill>
              </a:rPr>
              <a:t>entidades de Transação</a:t>
            </a:r>
            <a:r>
              <a:rPr lang="pt-BR" sz="2400" b="1" dirty="0"/>
              <a:t>. </a:t>
            </a:r>
            <a:r>
              <a:rPr lang="pt-BR" sz="2400" dirty="0"/>
              <a:t>As entidades em </a:t>
            </a:r>
            <a:r>
              <a:rPr lang="pt-BR" sz="2400" b="1" dirty="0">
                <a:solidFill>
                  <a:srgbClr val="2E0DF1"/>
                </a:solidFill>
              </a:rPr>
              <a:t>azul</a:t>
            </a:r>
            <a:r>
              <a:rPr lang="pt-BR" sz="2400" b="1" dirty="0"/>
              <a:t> </a:t>
            </a:r>
            <a:r>
              <a:rPr lang="pt-BR" sz="2400" dirty="0"/>
              <a:t>representam </a:t>
            </a:r>
            <a:r>
              <a:rPr lang="pt-BR" sz="2400" b="1" dirty="0">
                <a:solidFill>
                  <a:srgbClr val="C00000"/>
                </a:solidFill>
              </a:rPr>
              <a:t>entidades Componente </a:t>
            </a:r>
            <a:r>
              <a:rPr lang="pt-BR" sz="2400" dirty="0"/>
              <a:t>e as entidades em </a:t>
            </a:r>
            <a:r>
              <a:rPr lang="pt-BR" sz="2400" b="1" dirty="0"/>
              <a:t>branco </a:t>
            </a:r>
            <a:r>
              <a:rPr lang="pt-BR" sz="2400" dirty="0"/>
              <a:t>representam </a:t>
            </a:r>
            <a:r>
              <a:rPr lang="pt-BR" sz="2400" b="1" dirty="0">
                <a:solidFill>
                  <a:srgbClr val="C00000"/>
                </a:solidFill>
              </a:rPr>
              <a:t>entidades de Classificação</a:t>
            </a:r>
            <a:r>
              <a:rPr lang="pt-BR" sz="2400" b="1" dirty="0"/>
              <a:t>.</a:t>
            </a:r>
          </a:p>
          <a:p>
            <a:r>
              <a:rPr lang="pt-BR" sz="2400" dirty="0"/>
              <a:t>As tabelas em amarelo (Transação) darão origem as tabelas de fato.</a:t>
            </a:r>
          </a:p>
          <a:p>
            <a:r>
              <a:rPr lang="pt-BR" sz="2400" dirty="0"/>
              <a:t>As demais tabelas darão origem as tabelas dimensionais.</a:t>
            </a:r>
          </a:p>
        </p:txBody>
      </p:sp>
      <p:pic>
        <p:nvPicPr>
          <p:cNvPr id="384004" name="Picture 4"/>
          <p:cNvPicPr>
            <a:picLocks noChangeAspect="1" noChangeArrowheads="1"/>
          </p:cNvPicPr>
          <p:nvPr/>
        </p:nvPicPr>
        <p:blipFill>
          <a:blip r:embed="rId2" cstate="print"/>
          <a:srcRect/>
          <a:stretch>
            <a:fillRect/>
          </a:stretch>
        </p:blipFill>
        <p:spPr bwMode="auto">
          <a:xfrm>
            <a:off x="1259632" y="1162298"/>
            <a:ext cx="6833319" cy="2673014"/>
          </a:xfrm>
          <a:prstGeom prst="rect">
            <a:avLst/>
          </a:prstGeom>
          <a:noFill/>
        </p:spPr>
      </p:pic>
    </p:spTree>
    <p:extLst>
      <p:ext uri="{BB962C8B-B14F-4D97-AF65-F5344CB8AC3E}">
        <p14:creationId xmlns:p14="http://schemas.microsoft.com/office/powerpoint/2010/main" val="212698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idx="4294967295"/>
          </p:nvPr>
        </p:nvSpPr>
        <p:spPr>
          <a:xfrm>
            <a:off x="0" y="168275"/>
            <a:ext cx="8229600" cy="420688"/>
          </a:xfrm>
        </p:spPr>
        <p:txBody>
          <a:bodyPr>
            <a:normAutofit fontScale="90000"/>
          </a:bodyPr>
          <a:lstStyle/>
          <a:p>
            <a:r>
              <a:rPr lang="pt-BR" dirty="0"/>
              <a:t>Construção da Solução – Passos de </a:t>
            </a:r>
            <a:r>
              <a:rPr lang="pt-BR" dirty="0" err="1"/>
              <a:t>Kimball</a:t>
            </a:r>
            <a:endParaRPr lang="pt-BR" dirty="0"/>
          </a:p>
        </p:txBody>
      </p:sp>
      <p:sp>
        <p:nvSpPr>
          <p:cNvPr id="385027" name="Rectangle 3"/>
          <p:cNvSpPr>
            <a:spLocks noGrp="1" noChangeArrowheads="1"/>
          </p:cNvSpPr>
          <p:nvPr>
            <p:ph type="body" idx="4294967295"/>
          </p:nvPr>
        </p:nvSpPr>
        <p:spPr>
          <a:xfrm>
            <a:off x="0" y="1600200"/>
            <a:ext cx="8229600" cy="4525963"/>
          </a:xfrm>
        </p:spPr>
        <p:txBody>
          <a:bodyPr>
            <a:normAutofit lnSpcReduction="10000"/>
          </a:bodyPr>
          <a:lstStyle/>
          <a:p>
            <a:pPr>
              <a:buFont typeface="Wingdings" pitchFamily="2" charset="2"/>
              <a:buNone/>
            </a:pPr>
            <a:r>
              <a:rPr lang="en-US" sz="2400" b="1" dirty="0" err="1"/>
              <a:t>Passo</a:t>
            </a:r>
            <a:r>
              <a:rPr lang="en-US" sz="2400" b="1" dirty="0"/>
              <a:t> 1: Os </a:t>
            </a:r>
            <a:r>
              <a:rPr lang="en-US" sz="2400" b="1" dirty="0" err="1"/>
              <a:t>Processos</a:t>
            </a:r>
            <a:endParaRPr lang="en-US" sz="2400" b="1" dirty="0"/>
          </a:p>
          <a:p>
            <a:pPr>
              <a:buFont typeface="Wingdings" pitchFamily="2" charset="2"/>
              <a:buNone/>
            </a:pPr>
            <a:endParaRPr lang="en-US" sz="2400" dirty="0"/>
          </a:p>
          <a:p>
            <a:r>
              <a:rPr lang="en-US" sz="2400" dirty="0"/>
              <a:t>O </a:t>
            </a:r>
            <a:r>
              <a:rPr lang="en-US" sz="2400" dirty="0" err="1"/>
              <a:t>primeiro</a:t>
            </a:r>
            <a:r>
              <a:rPr lang="en-US" sz="2400" dirty="0"/>
              <a:t> </a:t>
            </a:r>
            <a:r>
              <a:rPr lang="en-US" sz="2400" dirty="0" err="1"/>
              <a:t>modelo</a:t>
            </a:r>
            <a:r>
              <a:rPr lang="en-US" sz="2400" dirty="0"/>
              <a:t> dimensional  a ser </a:t>
            </a:r>
            <a:r>
              <a:rPr lang="en-US" sz="2400" dirty="0" err="1"/>
              <a:t>construído</a:t>
            </a:r>
            <a:r>
              <a:rPr lang="en-US" sz="2400" dirty="0"/>
              <a:t> </a:t>
            </a:r>
            <a:r>
              <a:rPr lang="en-US" sz="2400" dirty="0" err="1"/>
              <a:t>deve</a:t>
            </a:r>
            <a:r>
              <a:rPr lang="en-US" sz="2400" dirty="0"/>
              <a:t> ser </a:t>
            </a:r>
            <a:r>
              <a:rPr lang="en-US" sz="2400" dirty="0" err="1"/>
              <a:t>aquele</a:t>
            </a:r>
            <a:r>
              <a:rPr lang="en-US" sz="2400" dirty="0"/>
              <a:t> </a:t>
            </a:r>
            <a:r>
              <a:rPr lang="en-US" sz="2400" dirty="0" err="1"/>
              <a:t>que</a:t>
            </a:r>
            <a:r>
              <a:rPr lang="en-US" sz="2400" dirty="0"/>
              <a:t> </a:t>
            </a:r>
            <a:r>
              <a:rPr lang="en-US" sz="2400" dirty="0" err="1"/>
              <a:t>venha</a:t>
            </a:r>
            <a:r>
              <a:rPr lang="en-US" sz="2400" dirty="0"/>
              <a:t> a </a:t>
            </a:r>
            <a:r>
              <a:rPr lang="en-US" sz="2400" dirty="0" err="1"/>
              <a:t>trazer</a:t>
            </a:r>
            <a:r>
              <a:rPr lang="en-US" sz="2400" dirty="0"/>
              <a:t> </a:t>
            </a:r>
            <a:r>
              <a:rPr lang="en-US" sz="2400" dirty="0" err="1"/>
              <a:t>maior</a:t>
            </a:r>
            <a:r>
              <a:rPr lang="en-US" sz="2400" dirty="0"/>
              <a:t> </a:t>
            </a:r>
            <a:r>
              <a:rPr lang="en-US" sz="2400" dirty="0" err="1"/>
              <a:t>relação</a:t>
            </a:r>
            <a:r>
              <a:rPr lang="en-US" sz="2400" dirty="0"/>
              <a:t> </a:t>
            </a:r>
            <a:r>
              <a:rPr lang="en-US" sz="2400" dirty="0" err="1"/>
              <a:t>benefício</a:t>
            </a:r>
            <a:r>
              <a:rPr lang="en-US" sz="2400" dirty="0"/>
              <a:t>/</a:t>
            </a:r>
            <a:r>
              <a:rPr lang="en-US" sz="2400" dirty="0" err="1"/>
              <a:t>custo</a:t>
            </a:r>
            <a:r>
              <a:rPr lang="en-US" sz="2400" dirty="0"/>
              <a:t>.</a:t>
            </a:r>
          </a:p>
          <a:p>
            <a:r>
              <a:rPr lang="en-US" sz="2400" dirty="0"/>
              <a:t>O </a:t>
            </a:r>
            <a:r>
              <a:rPr lang="en-US" sz="2400" dirty="0" err="1"/>
              <a:t>modelo</a:t>
            </a:r>
            <a:r>
              <a:rPr lang="en-US" sz="2400" dirty="0"/>
              <a:t> </a:t>
            </a:r>
            <a:r>
              <a:rPr lang="en-US" sz="2400" dirty="0" err="1"/>
              <a:t>deve</a:t>
            </a:r>
            <a:r>
              <a:rPr lang="en-US" sz="2400" dirty="0"/>
              <a:t> responder as </a:t>
            </a:r>
            <a:r>
              <a:rPr lang="en-US" sz="2400" dirty="0" err="1"/>
              <a:t>questões</a:t>
            </a:r>
            <a:r>
              <a:rPr lang="en-US" sz="2400" dirty="0"/>
              <a:t> </a:t>
            </a:r>
            <a:r>
              <a:rPr lang="en-US" sz="2400" dirty="0" err="1"/>
              <a:t>mais</a:t>
            </a:r>
            <a:r>
              <a:rPr lang="en-US" sz="2400" dirty="0"/>
              <a:t> </a:t>
            </a:r>
            <a:r>
              <a:rPr lang="en-US" sz="2400" dirty="0" err="1"/>
              <a:t>importantes</a:t>
            </a:r>
            <a:r>
              <a:rPr lang="en-US" sz="2400" dirty="0"/>
              <a:t> do </a:t>
            </a:r>
            <a:r>
              <a:rPr lang="en-US" sz="2400" dirty="0" err="1"/>
              <a:t>negócio</a:t>
            </a:r>
            <a:r>
              <a:rPr lang="en-US" sz="2400" dirty="0"/>
              <a:t> e </a:t>
            </a:r>
            <a:r>
              <a:rPr lang="en-US" sz="2400" dirty="0" err="1"/>
              <a:t>estar</a:t>
            </a:r>
            <a:r>
              <a:rPr lang="en-US" sz="2400" dirty="0"/>
              <a:t> </a:t>
            </a:r>
            <a:r>
              <a:rPr lang="en-US" sz="2400" dirty="0" err="1"/>
              <a:t>prontamente</a:t>
            </a:r>
            <a:r>
              <a:rPr lang="en-US" sz="2400" dirty="0"/>
              <a:t> </a:t>
            </a:r>
            <a:r>
              <a:rPr lang="en-US" sz="2400" dirty="0" err="1"/>
              <a:t>acessivel</a:t>
            </a:r>
            <a:r>
              <a:rPr lang="en-US" sz="2400" dirty="0"/>
              <a:t> </a:t>
            </a:r>
            <a:r>
              <a:rPr lang="en-US" sz="2400" dirty="0" err="1"/>
              <a:t>para</a:t>
            </a:r>
            <a:r>
              <a:rPr lang="en-US" sz="2400" dirty="0"/>
              <a:t> </a:t>
            </a:r>
            <a:r>
              <a:rPr lang="en-US" sz="2400" dirty="0" err="1"/>
              <a:t>extração</a:t>
            </a:r>
            <a:r>
              <a:rPr lang="en-US" sz="2400" dirty="0"/>
              <a:t> de dados.</a:t>
            </a:r>
          </a:p>
          <a:p>
            <a:r>
              <a:rPr lang="en-US" sz="2400" dirty="0" err="1"/>
              <a:t>Escolhas</a:t>
            </a:r>
            <a:r>
              <a:rPr lang="en-US" sz="2400" dirty="0"/>
              <a:t> </a:t>
            </a:r>
            <a:r>
              <a:rPr lang="en-US" sz="2400" dirty="0" err="1"/>
              <a:t>naturais</a:t>
            </a:r>
            <a:r>
              <a:rPr lang="en-US" sz="2400" dirty="0"/>
              <a:t> a </a:t>
            </a:r>
            <a:r>
              <a:rPr lang="en-US" sz="2400" dirty="0" err="1"/>
              <a:t>partir</a:t>
            </a:r>
            <a:r>
              <a:rPr lang="en-US" sz="2400" dirty="0"/>
              <a:t> do </a:t>
            </a:r>
            <a:r>
              <a:rPr lang="en-US" sz="2400" dirty="0" err="1"/>
              <a:t>modelo</a:t>
            </a:r>
            <a:r>
              <a:rPr lang="en-US" sz="2400" dirty="0"/>
              <a:t> </a:t>
            </a:r>
            <a:r>
              <a:rPr lang="en-US" sz="2400" dirty="0" err="1"/>
              <a:t>apresentado</a:t>
            </a:r>
            <a:r>
              <a:rPr lang="en-US" sz="2400" dirty="0"/>
              <a:t>:</a:t>
            </a:r>
          </a:p>
          <a:p>
            <a:pPr lvl="1"/>
            <a:r>
              <a:rPr lang="en-US" sz="2400" dirty="0" err="1"/>
              <a:t>Vendas</a:t>
            </a:r>
            <a:r>
              <a:rPr lang="en-US" sz="2400" dirty="0"/>
              <a:t> </a:t>
            </a:r>
            <a:r>
              <a:rPr lang="en-US" sz="2400" dirty="0" err="1"/>
              <a:t>por</a:t>
            </a:r>
            <a:r>
              <a:rPr lang="en-US" sz="2400" dirty="0"/>
              <a:t> </a:t>
            </a:r>
            <a:r>
              <a:rPr lang="en-US" sz="2400" dirty="0" err="1"/>
              <a:t>região</a:t>
            </a:r>
            <a:r>
              <a:rPr lang="en-US" sz="2400" dirty="0"/>
              <a:t>, </a:t>
            </a:r>
            <a:r>
              <a:rPr lang="en-US" sz="2400" dirty="0" err="1"/>
              <a:t>clientes</a:t>
            </a:r>
            <a:r>
              <a:rPr lang="en-US" sz="2400" dirty="0"/>
              <a:t>, </a:t>
            </a:r>
            <a:r>
              <a:rPr lang="en-US" sz="2400" dirty="0" err="1"/>
              <a:t>locais</a:t>
            </a:r>
            <a:r>
              <a:rPr lang="en-US" sz="2400" dirty="0"/>
              <a:t>, </a:t>
            </a:r>
            <a:r>
              <a:rPr lang="en-US" sz="2400" dirty="0" err="1"/>
              <a:t>estados</a:t>
            </a:r>
            <a:r>
              <a:rPr lang="en-US" sz="2400" dirty="0"/>
              <a:t> e etc.</a:t>
            </a:r>
          </a:p>
          <a:p>
            <a:pPr lvl="1"/>
            <a:r>
              <a:rPr lang="en-US" sz="2400" dirty="0" err="1"/>
              <a:t>Entender</a:t>
            </a:r>
            <a:r>
              <a:rPr lang="en-US" sz="2400" dirty="0"/>
              <a:t> </a:t>
            </a:r>
            <a:r>
              <a:rPr lang="en-US" sz="2400" dirty="0" err="1"/>
              <a:t>que</a:t>
            </a:r>
            <a:r>
              <a:rPr lang="en-US" sz="2400" dirty="0"/>
              <a:t> </a:t>
            </a:r>
            <a:r>
              <a:rPr lang="en-US" sz="2400" dirty="0" err="1"/>
              <a:t>produtos</a:t>
            </a:r>
            <a:r>
              <a:rPr lang="en-US" sz="2400" dirty="0"/>
              <a:t> </a:t>
            </a:r>
            <a:r>
              <a:rPr lang="en-US" sz="2400" dirty="0" err="1"/>
              <a:t>estão</a:t>
            </a:r>
            <a:r>
              <a:rPr lang="en-US" sz="2400" dirty="0"/>
              <a:t> </a:t>
            </a:r>
            <a:r>
              <a:rPr lang="en-US" sz="2400" dirty="0" err="1"/>
              <a:t>sendo</a:t>
            </a:r>
            <a:r>
              <a:rPr lang="en-US" sz="2400" dirty="0"/>
              <a:t> </a:t>
            </a:r>
            <a:r>
              <a:rPr lang="en-US" sz="2400" dirty="0" err="1"/>
              <a:t>vendidos</a:t>
            </a:r>
            <a:r>
              <a:rPr lang="en-US" sz="2400" dirty="0"/>
              <a:t> </a:t>
            </a:r>
            <a:r>
              <a:rPr lang="en-US" sz="2400" dirty="0" err="1"/>
              <a:t>em</a:t>
            </a:r>
            <a:r>
              <a:rPr lang="en-US" sz="2400" dirty="0"/>
              <a:t> </a:t>
            </a:r>
            <a:r>
              <a:rPr lang="en-US" sz="2400" dirty="0" err="1"/>
              <a:t>que</a:t>
            </a:r>
            <a:r>
              <a:rPr lang="en-US" sz="2400" dirty="0"/>
              <a:t> </a:t>
            </a:r>
            <a:r>
              <a:rPr lang="en-US" sz="2400" dirty="0" err="1"/>
              <a:t>regiões</a:t>
            </a:r>
            <a:r>
              <a:rPr lang="en-US" sz="2400" dirty="0"/>
              <a:t>, </a:t>
            </a:r>
            <a:r>
              <a:rPr lang="en-US" sz="2400" dirty="0" err="1"/>
              <a:t>em</a:t>
            </a:r>
            <a:r>
              <a:rPr lang="en-US" sz="2400" dirty="0"/>
              <a:t> </a:t>
            </a:r>
            <a:r>
              <a:rPr lang="en-US" sz="2400" dirty="0" err="1"/>
              <a:t>que</a:t>
            </a:r>
            <a:r>
              <a:rPr lang="en-US" sz="2400" dirty="0"/>
              <a:t> </a:t>
            </a:r>
            <a:r>
              <a:rPr lang="en-US" sz="2400" dirty="0" err="1"/>
              <a:t>dias</a:t>
            </a:r>
            <a:r>
              <a:rPr lang="en-US" sz="2400" dirty="0"/>
              <a:t>, </a:t>
            </a:r>
            <a:r>
              <a:rPr lang="en-US" sz="2400" dirty="0" err="1"/>
              <a:t>sobre</a:t>
            </a:r>
            <a:r>
              <a:rPr lang="en-US" sz="2400" dirty="0"/>
              <a:t> </a:t>
            </a:r>
            <a:r>
              <a:rPr lang="en-US" sz="2400" dirty="0" err="1"/>
              <a:t>quais</a:t>
            </a:r>
            <a:r>
              <a:rPr lang="en-US" sz="2400" dirty="0"/>
              <a:t> </a:t>
            </a:r>
            <a:r>
              <a:rPr lang="en-US" sz="2400" dirty="0" err="1"/>
              <a:t>condicões</a:t>
            </a:r>
            <a:r>
              <a:rPr lang="en-US" sz="2400" dirty="0"/>
              <a:t> </a:t>
            </a:r>
            <a:r>
              <a:rPr lang="en-US" sz="2400" dirty="0" err="1"/>
              <a:t>promocionais</a:t>
            </a:r>
            <a:r>
              <a:rPr lang="en-US" sz="2400" dirty="0"/>
              <a:t>, etc.</a:t>
            </a:r>
          </a:p>
          <a:p>
            <a:pPr lvl="1">
              <a:buFontTx/>
              <a:buNone/>
            </a:pPr>
            <a:endParaRPr lang="pt-BR" sz="2400" dirty="0"/>
          </a:p>
          <a:p>
            <a:endParaRPr lang="pt-BR" sz="2400" dirty="0"/>
          </a:p>
        </p:txBody>
      </p:sp>
    </p:spTree>
    <p:extLst>
      <p:ext uri="{BB962C8B-B14F-4D97-AF65-F5344CB8AC3E}">
        <p14:creationId xmlns:p14="http://schemas.microsoft.com/office/powerpoint/2010/main" val="314162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a:xfrm>
            <a:off x="0" y="168275"/>
            <a:ext cx="8229600" cy="420688"/>
          </a:xfrm>
        </p:spPr>
        <p:txBody>
          <a:bodyPr>
            <a:normAutofit fontScale="90000"/>
          </a:bodyPr>
          <a:lstStyle/>
          <a:p>
            <a:r>
              <a:rPr lang="pt-BR" dirty="0"/>
              <a:t>Construção da Solução – Passos de </a:t>
            </a:r>
            <a:r>
              <a:rPr lang="pt-BR" dirty="0" err="1"/>
              <a:t>Kimball</a:t>
            </a:r>
            <a:endParaRPr lang="pt-BR" dirty="0"/>
          </a:p>
        </p:txBody>
      </p:sp>
      <p:sp>
        <p:nvSpPr>
          <p:cNvPr id="445443" name="Rectangle 3"/>
          <p:cNvSpPr>
            <a:spLocks noGrp="1" noChangeArrowheads="1"/>
          </p:cNvSpPr>
          <p:nvPr>
            <p:ph type="body" idx="4294967295"/>
          </p:nvPr>
        </p:nvSpPr>
        <p:spPr>
          <a:xfrm>
            <a:off x="0" y="1600200"/>
            <a:ext cx="8229600" cy="4525963"/>
          </a:xfrm>
        </p:spPr>
        <p:txBody>
          <a:bodyPr/>
          <a:lstStyle/>
          <a:p>
            <a:pPr>
              <a:buFont typeface="Wingdings" pitchFamily="2" charset="2"/>
              <a:buNone/>
            </a:pPr>
            <a:r>
              <a:rPr lang="en-US" sz="2400" b="1"/>
              <a:t>Passo 1: Os Processos</a:t>
            </a:r>
          </a:p>
          <a:p>
            <a:pPr>
              <a:buFont typeface="Wingdings" pitchFamily="2" charset="2"/>
              <a:buNone/>
            </a:pPr>
            <a:endParaRPr lang="en-US" sz="2400"/>
          </a:p>
          <a:p>
            <a:r>
              <a:rPr lang="en-US" sz="2400"/>
              <a:t>A partir das entidade de Transação é possível se compreender os aspectos mais relevantes do que é controlado pelo sistema transacional, mas também é possível prever quais dados poderão ser juntados de forma a orientar os tomadores de decisão.</a:t>
            </a:r>
          </a:p>
          <a:p>
            <a:pPr lvl="1"/>
            <a:endParaRPr lang="pt-BR" sz="2400"/>
          </a:p>
          <a:p>
            <a:endParaRPr lang="pt-BR" sz="2400"/>
          </a:p>
        </p:txBody>
      </p:sp>
    </p:spTree>
    <p:extLst>
      <p:ext uri="{BB962C8B-B14F-4D97-AF65-F5344CB8AC3E}">
        <p14:creationId xmlns:p14="http://schemas.microsoft.com/office/powerpoint/2010/main" val="87664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type="body" idx="4294967295"/>
          </p:nvPr>
        </p:nvSpPr>
        <p:spPr>
          <a:xfrm>
            <a:off x="0" y="1600200"/>
            <a:ext cx="8229600" cy="4525963"/>
          </a:xfrm>
        </p:spPr>
        <p:txBody>
          <a:bodyPr/>
          <a:lstStyle/>
          <a:p>
            <a:pPr>
              <a:buFont typeface="Wingdings" pitchFamily="2" charset="2"/>
              <a:buNone/>
            </a:pPr>
            <a:r>
              <a:rPr lang="en-US" sz="2400" b="1"/>
              <a:t>Passo 2: A Granularidade</a:t>
            </a:r>
          </a:p>
          <a:p>
            <a:pPr>
              <a:buFont typeface="Wingdings" pitchFamily="2" charset="2"/>
              <a:buNone/>
            </a:pPr>
            <a:endParaRPr lang="en-US" sz="2400" b="1"/>
          </a:p>
          <a:p>
            <a:r>
              <a:rPr lang="en-US" sz="2400"/>
              <a:t>Deve se utilizar a informação mais atômica e detalhada capturada por um processo de negócios; provêm alta flexibilidade analítica; pode ser restrito, pesquisado, e agregado de diversas formas.</a:t>
            </a:r>
          </a:p>
        </p:txBody>
      </p:sp>
      <p:sp>
        <p:nvSpPr>
          <p:cNvPr id="386052" name="Rectangle 4"/>
          <p:cNvSpPr>
            <a:spLocks noGrp="1" noChangeArrowheads="1"/>
          </p:cNvSpPr>
          <p:nvPr>
            <p:ph type="title" idx="4294967295"/>
          </p:nvPr>
        </p:nvSpPr>
        <p:spPr>
          <a:xfrm>
            <a:off x="0" y="168275"/>
            <a:ext cx="8229600" cy="420688"/>
          </a:xfrm>
          <a:noFill/>
          <a:ln/>
        </p:spPr>
        <p:txBody>
          <a:bodyPr>
            <a:normAutofit fontScale="90000"/>
          </a:bodyPr>
          <a:lstStyle/>
          <a:p>
            <a:r>
              <a:rPr lang="pt-BR" dirty="0"/>
              <a:t>Construção da Solução – Passos de </a:t>
            </a:r>
            <a:r>
              <a:rPr lang="pt-BR" dirty="0" err="1"/>
              <a:t>Kimball</a:t>
            </a:r>
            <a:endParaRPr lang="pt-BR" dirty="0"/>
          </a:p>
        </p:txBody>
      </p:sp>
    </p:spTree>
    <p:extLst>
      <p:ext uri="{BB962C8B-B14F-4D97-AF65-F5344CB8AC3E}">
        <p14:creationId xmlns:p14="http://schemas.microsoft.com/office/powerpoint/2010/main" val="2448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body" idx="4294967295"/>
          </p:nvPr>
        </p:nvSpPr>
        <p:spPr>
          <a:xfrm>
            <a:off x="0" y="1600200"/>
            <a:ext cx="8229600" cy="4525963"/>
          </a:xfrm>
        </p:spPr>
        <p:txBody>
          <a:bodyPr>
            <a:normAutofit fontScale="92500"/>
          </a:bodyPr>
          <a:lstStyle/>
          <a:p>
            <a:pPr>
              <a:buFont typeface="Wingdings" pitchFamily="2" charset="2"/>
              <a:buNone/>
            </a:pPr>
            <a:r>
              <a:rPr lang="en-US" sz="2400" b="1"/>
              <a:t>Passo 2: A Granularidade</a:t>
            </a:r>
          </a:p>
          <a:p>
            <a:pPr>
              <a:buFont typeface="Wingdings" pitchFamily="2" charset="2"/>
              <a:buNone/>
            </a:pPr>
            <a:endParaRPr lang="en-US" sz="2400" b="1"/>
          </a:p>
          <a:p>
            <a:r>
              <a:rPr lang="en-US" sz="2400"/>
              <a:t>Granularidades de mais alto nível limitam as dimensões e análises:</a:t>
            </a:r>
          </a:p>
          <a:p>
            <a:pPr lvl="1"/>
            <a:r>
              <a:rPr lang="en-US" sz="2400"/>
              <a:t>Cada linha individual de transação.</a:t>
            </a:r>
          </a:p>
          <a:p>
            <a:pPr lvl="1"/>
            <a:r>
              <a:rPr lang="en-US" sz="2400"/>
              <a:t>Análises Possíveis:</a:t>
            </a:r>
          </a:p>
          <a:p>
            <a:pPr lvl="2"/>
            <a:r>
              <a:rPr lang="en-US" sz="2400"/>
              <a:t>Diferenças em vendas por dia da semana.</a:t>
            </a:r>
          </a:p>
          <a:p>
            <a:pPr lvl="2"/>
            <a:r>
              <a:rPr lang="en-US" sz="2400"/>
              <a:t>Se vale a pena estocar produtos de vários tamanhos. </a:t>
            </a:r>
          </a:p>
          <a:p>
            <a:pPr lvl="2"/>
            <a:r>
              <a:rPr lang="en-US" sz="2400"/>
              <a:t>Quantos consumidores compraram um determinado produto durante uma promoção de 50% de desconto.</a:t>
            </a:r>
          </a:p>
          <a:p>
            <a:pPr lvl="2"/>
            <a:r>
              <a:rPr lang="en-US" sz="2400"/>
              <a:t>O impacto nas vendas de uma marca devido propaganda enfática de uma marca concorrente.</a:t>
            </a:r>
            <a:endParaRPr lang="en-US" sz="2400" b="1"/>
          </a:p>
          <a:p>
            <a:pPr>
              <a:buFont typeface="Wingdings" pitchFamily="2" charset="2"/>
              <a:buNone/>
            </a:pPr>
            <a:endParaRPr lang="pt-BR" sz="2400"/>
          </a:p>
        </p:txBody>
      </p:sp>
      <p:sp>
        <p:nvSpPr>
          <p:cNvPr id="446467" name="Rectangle 3"/>
          <p:cNvSpPr>
            <a:spLocks noGrp="1" noChangeArrowheads="1"/>
          </p:cNvSpPr>
          <p:nvPr>
            <p:ph type="title" idx="4294967295"/>
          </p:nvPr>
        </p:nvSpPr>
        <p:spPr>
          <a:xfrm>
            <a:off x="0" y="168275"/>
            <a:ext cx="8229600" cy="420688"/>
          </a:xfrm>
          <a:noFill/>
          <a:ln/>
        </p:spPr>
        <p:txBody>
          <a:bodyPr>
            <a:normAutofit fontScale="90000"/>
          </a:bodyPr>
          <a:lstStyle/>
          <a:p>
            <a:r>
              <a:rPr lang="pt-BR" dirty="0"/>
              <a:t>Construção da Solução – Passos de </a:t>
            </a:r>
            <a:r>
              <a:rPr lang="pt-BR" dirty="0" err="1"/>
              <a:t>Kimball</a:t>
            </a:r>
            <a:endParaRPr lang="pt-BR" dirty="0"/>
          </a:p>
        </p:txBody>
      </p:sp>
    </p:spTree>
    <p:extLst>
      <p:ext uri="{BB962C8B-B14F-4D97-AF65-F5344CB8AC3E}">
        <p14:creationId xmlns:p14="http://schemas.microsoft.com/office/powerpoint/2010/main" val="339129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4294967295"/>
          </p:nvPr>
        </p:nvSpPr>
        <p:spPr>
          <a:xfrm>
            <a:off x="107504" y="1109435"/>
            <a:ext cx="8424863" cy="2951163"/>
          </a:xfrm>
        </p:spPr>
        <p:txBody>
          <a:bodyPr/>
          <a:lstStyle/>
          <a:p>
            <a:pPr>
              <a:buFont typeface="Wingdings" pitchFamily="2" charset="2"/>
              <a:buNone/>
            </a:pPr>
            <a:r>
              <a:rPr lang="en-US" sz="2400" b="1" dirty="0" err="1"/>
              <a:t>Passo</a:t>
            </a:r>
            <a:r>
              <a:rPr lang="en-US" sz="2400" b="1" dirty="0"/>
              <a:t> 3: A </a:t>
            </a:r>
            <a:r>
              <a:rPr lang="en-US" sz="2400" b="1" dirty="0" err="1"/>
              <a:t>Escolha</a:t>
            </a:r>
            <a:r>
              <a:rPr lang="en-US" sz="2400" b="1" dirty="0"/>
              <a:t> das </a:t>
            </a:r>
            <a:r>
              <a:rPr lang="en-US" sz="2400" b="1" dirty="0" err="1"/>
              <a:t>Dimensões</a:t>
            </a:r>
            <a:endParaRPr lang="en-US" sz="2400" b="1" dirty="0"/>
          </a:p>
          <a:p>
            <a:pPr>
              <a:buFont typeface="Wingdings" pitchFamily="2" charset="2"/>
              <a:buNone/>
            </a:pPr>
            <a:endParaRPr lang="en-US" sz="2400" dirty="0"/>
          </a:p>
          <a:p>
            <a:r>
              <a:rPr lang="en-US" sz="2400" dirty="0"/>
              <a:t>Uma </a:t>
            </a:r>
            <a:r>
              <a:rPr lang="en-US" sz="2400" dirty="0" err="1"/>
              <a:t>granularidade</a:t>
            </a:r>
            <a:r>
              <a:rPr lang="en-US" sz="2400" dirty="0"/>
              <a:t> </a:t>
            </a:r>
            <a:r>
              <a:rPr lang="en-US" sz="2400" dirty="0" err="1"/>
              <a:t>apropriada</a:t>
            </a:r>
            <a:r>
              <a:rPr lang="en-US" sz="2400" dirty="0"/>
              <a:t> </a:t>
            </a:r>
            <a:r>
              <a:rPr lang="en-US" sz="2400" dirty="0" err="1"/>
              <a:t>determina</a:t>
            </a:r>
            <a:r>
              <a:rPr lang="en-US" sz="2400" dirty="0"/>
              <a:t> as </a:t>
            </a:r>
            <a:r>
              <a:rPr lang="en-US" sz="2400" dirty="0" err="1"/>
              <a:t>dimensões</a:t>
            </a:r>
            <a:r>
              <a:rPr lang="en-US" sz="2400" dirty="0"/>
              <a:t> </a:t>
            </a:r>
            <a:r>
              <a:rPr lang="en-US" sz="2400" dirty="0" err="1"/>
              <a:t>primárias</a:t>
            </a:r>
            <a:r>
              <a:rPr lang="en-US" sz="2400" dirty="0"/>
              <a:t> da </a:t>
            </a:r>
            <a:r>
              <a:rPr lang="en-US" sz="2400" dirty="0" err="1"/>
              <a:t>tabela</a:t>
            </a:r>
            <a:r>
              <a:rPr lang="en-US" sz="2400" dirty="0"/>
              <a:t> de </a:t>
            </a:r>
            <a:r>
              <a:rPr lang="en-US" sz="2400" dirty="0" err="1"/>
              <a:t>fatos</a:t>
            </a:r>
            <a:r>
              <a:rPr lang="en-US" sz="2400" dirty="0"/>
              <a:t>: </a:t>
            </a:r>
            <a:r>
              <a:rPr lang="en-US" sz="2400" dirty="0" err="1"/>
              <a:t>Cliente</a:t>
            </a:r>
            <a:r>
              <a:rPr lang="en-US" sz="2400" dirty="0"/>
              <a:t>, Local e </a:t>
            </a:r>
            <a:r>
              <a:rPr lang="en-US" sz="2400" dirty="0" err="1"/>
              <a:t>Produto</a:t>
            </a:r>
            <a:r>
              <a:rPr lang="en-US" sz="2400" dirty="0"/>
              <a:t> (</a:t>
            </a:r>
            <a:r>
              <a:rPr lang="en-US" sz="2400" dirty="0" err="1"/>
              <a:t>Entidades</a:t>
            </a:r>
            <a:r>
              <a:rPr lang="en-US" sz="2400" dirty="0"/>
              <a:t> </a:t>
            </a:r>
            <a:r>
              <a:rPr lang="en-US" sz="2400" dirty="0" err="1"/>
              <a:t>Componentes</a:t>
            </a:r>
            <a:r>
              <a:rPr lang="en-US" sz="2400" dirty="0"/>
              <a:t>).</a:t>
            </a:r>
          </a:p>
          <a:p>
            <a:r>
              <a:rPr lang="en-US" sz="2400" dirty="0"/>
              <a:t>A </a:t>
            </a:r>
            <a:r>
              <a:rPr lang="en-US" sz="2400" dirty="0" err="1"/>
              <a:t>dimensão</a:t>
            </a:r>
            <a:r>
              <a:rPr lang="en-US" sz="2400" dirty="0"/>
              <a:t> tempo é fundamental e </a:t>
            </a:r>
            <a:r>
              <a:rPr lang="en-US" sz="2400" dirty="0" err="1"/>
              <a:t>existe</a:t>
            </a:r>
            <a:r>
              <a:rPr lang="en-US" sz="2400" dirty="0"/>
              <a:t> </a:t>
            </a:r>
            <a:r>
              <a:rPr lang="en-US" sz="2400" dirty="0" err="1"/>
              <a:t>em</a:t>
            </a:r>
            <a:r>
              <a:rPr lang="en-US" sz="2400" dirty="0"/>
              <a:t> </a:t>
            </a:r>
            <a:r>
              <a:rPr lang="en-US" sz="2400" dirty="0" err="1"/>
              <a:t>qualquer</a:t>
            </a:r>
            <a:r>
              <a:rPr lang="en-US" sz="2400" dirty="0"/>
              <a:t> </a:t>
            </a:r>
            <a:r>
              <a:rPr lang="en-US" sz="2400" dirty="0" err="1"/>
              <a:t>modelo</a:t>
            </a:r>
            <a:r>
              <a:rPr lang="en-US" sz="2400" dirty="0"/>
              <a:t>, </a:t>
            </a:r>
            <a:r>
              <a:rPr lang="en-US" sz="2400" dirty="0" err="1"/>
              <a:t>tratando</a:t>
            </a:r>
            <a:r>
              <a:rPr lang="en-US" sz="2400" dirty="0"/>
              <a:t>-se de </a:t>
            </a:r>
            <a:r>
              <a:rPr lang="en-US" sz="2400" dirty="0" err="1"/>
              <a:t>outra</a:t>
            </a:r>
            <a:r>
              <a:rPr lang="en-US" sz="2400" dirty="0"/>
              <a:t> </a:t>
            </a:r>
            <a:r>
              <a:rPr lang="en-US" sz="2400" dirty="0" err="1"/>
              <a:t>entidade</a:t>
            </a:r>
            <a:r>
              <a:rPr lang="en-US" sz="2400" dirty="0"/>
              <a:t> </a:t>
            </a:r>
            <a:r>
              <a:rPr lang="en-US" sz="2400" dirty="0" err="1"/>
              <a:t>componente</a:t>
            </a:r>
            <a:r>
              <a:rPr lang="en-US" sz="2400" dirty="0"/>
              <a:t>.</a:t>
            </a:r>
            <a:endParaRPr lang="pt-BR" sz="2400" dirty="0"/>
          </a:p>
        </p:txBody>
      </p:sp>
      <p:sp>
        <p:nvSpPr>
          <p:cNvPr id="387076" name="Rectangle 4"/>
          <p:cNvSpPr>
            <a:spLocks noGrp="1" noChangeArrowheads="1"/>
          </p:cNvSpPr>
          <p:nvPr>
            <p:ph type="title" idx="4294967295"/>
          </p:nvPr>
        </p:nvSpPr>
        <p:spPr>
          <a:xfrm>
            <a:off x="0" y="168275"/>
            <a:ext cx="8229600" cy="420688"/>
          </a:xfrm>
          <a:noFill/>
          <a:ln/>
        </p:spPr>
        <p:txBody>
          <a:bodyPr>
            <a:normAutofit fontScale="90000"/>
          </a:bodyPr>
          <a:lstStyle/>
          <a:p>
            <a:r>
              <a:rPr lang="pt-BR" dirty="0"/>
              <a:t>Construção da Solução – Passos de </a:t>
            </a:r>
            <a:r>
              <a:rPr lang="pt-BR" dirty="0" err="1"/>
              <a:t>Kimball</a:t>
            </a:r>
            <a:endParaRPr lang="pt-BR" dirty="0"/>
          </a:p>
        </p:txBody>
      </p:sp>
      <p:pic>
        <p:nvPicPr>
          <p:cNvPr id="387077" name="Picture 5"/>
          <p:cNvPicPr>
            <a:picLocks noChangeAspect="1" noChangeArrowheads="1"/>
          </p:cNvPicPr>
          <p:nvPr/>
        </p:nvPicPr>
        <p:blipFill>
          <a:blip r:embed="rId2" cstate="print"/>
          <a:srcRect/>
          <a:stretch>
            <a:fillRect/>
          </a:stretch>
        </p:blipFill>
        <p:spPr bwMode="auto">
          <a:xfrm>
            <a:off x="468313" y="4581525"/>
            <a:ext cx="8280400" cy="1595438"/>
          </a:xfrm>
          <a:prstGeom prst="rect">
            <a:avLst/>
          </a:prstGeom>
          <a:noFill/>
        </p:spPr>
      </p:pic>
    </p:spTree>
    <p:extLst>
      <p:ext uri="{BB962C8B-B14F-4D97-AF65-F5344CB8AC3E}">
        <p14:creationId xmlns:p14="http://schemas.microsoft.com/office/powerpoint/2010/main" val="221314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tângulo 3"/>
          <p:cNvSpPr>
            <a:spLocks noChangeArrowheads="1"/>
          </p:cNvSpPr>
          <p:nvPr/>
        </p:nvSpPr>
        <p:spPr bwMode="auto">
          <a:xfrm>
            <a:off x="3779912" y="2924944"/>
            <a:ext cx="27927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2"/>
                </a:solidFill>
                <a:latin typeface="Arial" panose="020B0604020202020204" pitchFamily="34" charset="0"/>
              </a:defRPr>
            </a:lvl1pPr>
            <a:lvl2pPr marL="742950" indent="-285750">
              <a:defRPr sz="2400" b="1">
                <a:solidFill>
                  <a:schemeClr val="tx2"/>
                </a:solidFill>
                <a:latin typeface="Arial" panose="020B0604020202020204" pitchFamily="34" charset="0"/>
              </a:defRPr>
            </a:lvl2pPr>
            <a:lvl3pPr marL="1143000" indent="-228600">
              <a:defRPr sz="2400" b="1">
                <a:solidFill>
                  <a:schemeClr val="tx2"/>
                </a:solidFill>
                <a:latin typeface="Arial" panose="020B0604020202020204" pitchFamily="34" charset="0"/>
              </a:defRPr>
            </a:lvl3pPr>
            <a:lvl4pPr marL="1600200" indent="-228600">
              <a:defRPr sz="2400" b="1">
                <a:solidFill>
                  <a:schemeClr val="tx2"/>
                </a:solidFill>
                <a:latin typeface="Arial" panose="020B0604020202020204" pitchFamily="34" charset="0"/>
              </a:defRPr>
            </a:lvl4pPr>
            <a:lvl5pPr marL="2057400" indent="-228600">
              <a:defRPr sz="2400" b="1">
                <a:solidFill>
                  <a:schemeClr val="tx2"/>
                </a:solidFill>
                <a:latin typeface="Arial" panose="020B0604020202020204" pitchFamily="34" charset="0"/>
              </a:defRPr>
            </a:lvl5pPr>
            <a:lvl6pPr marL="2514600" indent="-228600" eaLnBrk="0" fontAlgn="base" hangingPunct="0">
              <a:spcBef>
                <a:spcPct val="0"/>
              </a:spcBef>
              <a:spcAft>
                <a:spcPct val="0"/>
              </a:spcAft>
              <a:defRPr sz="2400" b="1">
                <a:solidFill>
                  <a:schemeClr val="tx2"/>
                </a:solidFill>
                <a:latin typeface="Arial" panose="020B0604020202020204" pitchFamily="34" charset="0"/>
              </a:defRPr>
            </a:lvl6pPr>
            <a:lvl7pPr marL="2971800" indent="-228600" eaLnBrk="0" fontAlgn="base" hangingPunct="0">
              <a:spcBef>
                <a:spcPct val="0"/>
              </a:spcBef>
              <a:spcAft>
                <a:spcPct val="0"/>
              </a:spcAft>
              <a:defRPr sz="2400" b="1">
                <a:solidFill>
                  <a:schemeClr val="tx2"/>
                </a:solidFill>
                <a:latin typeface="Arial" panose="020B0604020202020204" pitchFamily="34" charset="0"/>
              </a:defRPr>
            </a:lvl7pPr>
            <a:lvl8pPr marL="3429000" indent="-228600" eaLnBrk="0" fontAlgn="base" hangingPunct="0">
              <a:spcBef>
                <a:spcPct val="0"/>
              </a:spcBef>
              <a:spcAft>
                <a:spcPct val="0"/>
              </a:spcAft>
              <a:defRPr sz="2400" b="1">
                <a:solidFill>
                  <a:schemeClr val="tx2"/>
                </a:solidFill>
                <a:latin typeface="Arial" panose="020B0604020202020204" pitchFamily="34" charset="0"/>
              </a:defRPr>
            </a:lvl8pPr>
            <a:lvl9pPr marL="3886200" indent="-228600" eaLnBrk="0" fontAlgn="base" hangingPunct="0">
              <a:spcBef>
                <a:spcPct val="0"/>
              </a:spcBef>
              <a:spcAft>
                <a:spcPct val="0"/>
              </a:spcAft>
              <a:defRPr sz="2400"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pt-BR" altLang="pt-BR"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Arquitetura de Dados</a:t>
            </a:r>
            <a:endParaRPr kumimoji="0" lang="en-US" altLang="pt-BR"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tângulo 4"/>
          <p:cNvSpPr/>
          <p:nvPr/>
        </p:nvSpPr>
        <p:spPr>
          <a:xfrm>
            <a:off x="4211960" y="5471470"/>
            <a:ext cx="5112568" cy="1341906"/>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pt-BR" altLang="pt-BR" sz="14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Jorge Surian</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pt-BR" altLang="pt-BR" sz="14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Jorge.surian@gmail.com</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pt-BR" altLang="pt-BR" sz="14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pt-BR" altLang="pt-BR" sz="14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Versão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pt-BR" altLang="pt-BR" sz="14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Novembro * 2018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body" idx="4294967295"/>
          </p:nvPr>
        </p:nvSpPr>
        <p:spPr>
          <a:xfrm>
            <a:off x="178608" y="972789"/>
            <a:ext cx="8229600" cy="2016125"/>
          </a:xfrm>
        </p:spPr>
        <p:txBody>
          <a:bodyPr/>
          <a:lstStyle/>
          <a:p>
            <a:pPr>
              <a:buFont typeface="Wingdings" pitchFamily="2" charset="2"/>
              <a:buNone/>
            </a:pPr>
            <a:r>
              <a:rPr lang="en-US" sz="2400" b="1" dirty="0" err="1"/>
              <a:t>Passo</a:t>
            </a:r>
            <a:r>
              <a:rPr lang="en-US" sz="2400" b="1" dirty="0"/>
              <a:t> 3: A </a:t>
            </a:r>
            <a:r>
              <a:rPr lang="en-US" sz="2400" b="1" dirty="0" err="1"/>
              <a:t>Escolha</a:t>
            </a:r>
            <a:r>
              <a:rPr lang="en-US" sz="2400" b="1" dirty="0"/>
              <a:t> das </a:t>
            </a:r>
            <a:r>
              <a:rPr lang="en-US" sz="2400" b="1" dirty="0" err="1"/>
              <a:t>Dimensões</a:t>
            </a:r>
            <a:endParaRPr lang="en-US" sz="2400" b="1" dirty="0"/>
          </a:p>
          <a:p>
            <a:pPr>
              <a:buFont typeface="Wingdings" pitchFamily="2" charset="2"/>
              <a:buNone/>
            </a:pPr>
            <a:endParaRPr lang="en-US" sz="2400" dirty="0"/>
          </a:p>
          <a:p>
            <a:endParaRPr lang="pt-BR" sz="2400" dirty="0"/>
          </a:p>
        </p:txBody>
      </p:sp>
      <p:sp>
        <p:nvSpPr>
          <p:cNvPr id="447491" name="Rectangle 3"/>
          <p:cNvSpPr>
            <a:spLocks noGrp="1" noChangeArrowheads="1"/>
          </p:cNvSpPr>
          <p:nvPr>
            <p:ph type="title" idx="4294967295"/>
          </p:nvPr>
        </p:nvSpPr>
        <p:spPr>
          <a:xfrm>
            <a:off x="0" y="168275"/>
            <a:ext cx="8229600" cy="420688"/>
          </a:xfrm>
          <a:noFill/>
          <a:ln/>
        </p:spPr>
        <p:txBody>
          <a:bodyPr>
            <a:normAutofit fontScale="90000"/>
          </a:bodyPr>
          <a:lstStyle/>
          <a:p>
            <a:r>
              <a:rPr lang="pt-BR"/>
              <a:t>Construção da Solução – Passos de Kimball</a:t>
            </a:r>
          </a:p>
        </p:txBody>
      </p:sp>
      <p:pic>
        <p:nvPicPr>
          <p:cNvPr id="447492" name="Picture 4"/>
          <p:cNvPicPr>
            <a:picLocks noChangeAspect="1" noChangeArrowheads="1"/>
          </p:cNvPicPr>
          <p:nvPr/>
        </p:nvPicPr>
        <p:blipFill>
          <a:blip r:embed="rId2" cstate="print"/>
          <a:srcRect/>
          <a:stretch>
            <a:fillRect/>
          </a:stretch>
        </p:blipFill>
        <p:spPr bwMode="auto">
          <a:xfrm>
            <a:off x="179388" y="1484313"/>
            <a:ext cx="8280400" cy="1595437"/>
          </a:xfrm>
          <a:prstGeom prst="rect">
            <a:avLst/>
          </a:prstGeom>
          <a:noFill/>
        </p:spPr>
      </p:pic>
      <p:sp>
        <p:nvSpPr>
          <p:cNvPr id="447493" name="Rectangle 5"/>
          <p:cNvSpPr>
            <a:spLocks noChangeArrowheads="1"/>
          </p:cNvSpPr>
          <p:nvPr/>
        </p:nvSpPr>
        <p:spPr bwMode="auto">
          <a:xfrm>
            <a:off x="250825" y="3573463"/>
            <a:ext cx="8229600" cy="2519362"/>
          </a:xfrm>
          <a:prstGeom prst="rect">
            <a:avLst/>
          </a:prstGeom>
          <a:noFill/>
          <a:ln w="9525">
            <a:noFill/>
            <a:miter lim="800000"/>
            <a:headEnd/>
            <a:tailEnd/>
          </a:ln>
          <a:effectLst/>
        </p:spPr>
        <p:txBody>
          <a:bodyPr/>
          <a:lstStyle/>
          <a:p>
            <a:pPr marL="285750" marR="0" lvl="0" indent="-285750" algn="l" defTabSz="914400" rtl="0" eaLnBrk="1" fontAlgn="auto" latinLnBrk="0" hangingPunct="1">
              <a:lnSpc>
                <a:spcPct val="90000"/>
              </a:lnSpc>
              <a:spcBef>
                <a:spcPct val="30000"/>
              </a:spcBef>
              <a:spcAft>
                <a:spcPts val="0"/>
              </a:spcAft>
              <a:buClr>
                <a:srgbClr val="EEECE1"/>
              </a:buClr>
              <a:buSzTx/>
              <a:buFont typeface="Wingdings"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Terminologia hierárquica: </a:t>
            </a:r>
          </a:p>
          <a:p>
            <a:pPr marL="685800" marR="0" lvl="1" indent="-228600" algn="l" defTabSz="914400" rtl="0" eaLnBrk="1" fontAlgn="auto" latinLnBrk="0" hangingPunct="1">
              <a:lnSpc>
                <a:spcPct val="90000"/>
              </a:lnSpc>
              <a:spcBef>
                <a:spcPct val="30000"/>
              </a:spcBef>
              <a:spcAft>
                <a:spcPts val="0"/>
              </a:spcAft>
              <a:buClr>
                <a:srgbClr val="EEECE1"/>
              </a:buClr>
              <a:buSzTx/>
              <a:buFontTx/>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entidade Estado é “pai” de Região</a:t>
            </a:r>
          </a:p>
          <a:p>
            <a:pPr marL="685800" marR="0" lvl="1" indent="-228600" algn="l" defTabSz="914400" rtl="0" eaLnBrk="1" fontAlgn="auto" latinLnBrk="0" hangingPunct="1">
              <a:lnSpc>
                <a:spcPct val="90000"/>
              </a:lnSpc>
              <a:spcBef>
                <a:spcPct val="30000"/>
              </a:spcBef>
              <a:spcAft>
                <a:spcPts val="0"/>
              </a:spcAft>
              <a:buClr>
                <a:srgbClr val="EEECE1"/>
              </a:buClr>
              <a:buSzTx/>
              <a:buFontTx/>
              <a:buChar char="–"/>
              <a:tabLst/>
              <a:defRPr/>
            </a:pPr>
            <a:r>
              <a:rPr kumimoji="0" lang="pt-BR" sz="2400" b="0" i="0" u="none" strike="noStrike" kern="1200" cap="none" spc="0" normalizeH="0" baseline="0" noProof="0" dirty="0" err="1">
                <a:ln>
                  <a:noFill/>
                </a:ln>
                <a:solidFill>
                  <a:prstClr val="black"/>
                </a:solidFill>
                <a:effectLst/>
                <a:uLnTx/>
                <a:uFillTx/>
                <a:latin typeface="Calibri"/>
                <a:ea typeface="+mn-ea"/>
                <a:cs typeface="+mn-cs"/>
              </a:rPr>
              <a:t>ItemVenda,Venda</a:t>
            </a:r>
            <a:r>
              <a:rPr kumimoji="0" lang="pt-BR" sz="2400" b="0" i="0" u="none" strike="noStrike" kern="1200" cap="none" spc="0" normalizeH="0" baseline="0" noProof="0" dirty="0">
                <a:ln>
                  <a:noFill/>
                </a:ln>
                <a:solidFill>
                  <a:prstClr val="black"/>
                </a:solidFill>
                <a:effectLst/>
                <a:uLnTx/>
                <a:uFillTx/>
                <a:latin typeface="Calibri"/>
                <a:ea typeface="+mn-ea"/>
                <a:cs typeface="+mn-cs"/>
              </a:rPr>
              <a:t>, Local e Região, são todas descendentes de Estado, na ordem apresentada acima. Notar que a tabela </a:t>
            </a:r>
            <a:r>
              <a:rPr kumimoji="0" lang="pt-BR" sz="2400" b="0" i="0" u="none" strike="noStrike" kern="1200" cap="none" spc="0" normalizeH="0" baseline="0" noProof="0" dirty="0" err="1">
                <a:ln>
                  <a:noFill/>
                </a:ln>
                <a:solidFill>
                  <a:prstClr val="black"/>
                </a:solidFill>
                <a:effectLst/>
                <a:uLnTx/>
                <a:uFillTx/>
                <a:latin typeface="Calibri"/>
                <a:ea typeface="+mn-ea"/>
                <a:cs typeface="+mn-cs"/>
              </a:rPr>
              <a:t>ItemVenda</a:t>
            </a:r>
            <a:r>
              <a:rPr kumimoji="0" lang="pt-BR" sz="2400" b="0" i="0" u="none" strike="noStrike" kern="1200" cap="none" spc="0" normalizeH="0" baseline="0" noProof="0" dirty="0">
                <a:ln>
                  <a:noFill/>
                </a:ln>
                <a:solidFill>
                  <a:prstClr val="black"/>
                </a:solidFill>
                <a:effectLst/>
                <a:uLnTx/>
                <a:uFillTx/>
                <a:latin typeface="Calibri"/>
                <a:ea typeface="+mn-ea"/>
                <a:cs typeface="+mn-cs"/>
              </a:rPr>
              <a:t> é central para análise dos movimentos</a:t>
            </a:r>
          </a:p>
          <a:p>
            <a:pPr marL="285750" marR="0" lvl="0" indent="-285750" algn="l" defTabSz="914400" rtl="0" eaLnBrk="1" fontAlgn="auto" latinLnBrk="0" hangingPunct="1">
              <a:lnSpc>
                <a:spcPct val="90000"/>
              </a:lnSpc>
              <a:spcBef>
                <a:spcPct val="30000"/>
              </a:spcBef>
              <a:spcAft>
                <a:spcPts val="0"/>
              </a:spcAft>
              <a:buClr>
                <a:srgbClr val="EEECE1"/>
              </a:buClr>
              <a:buSzTx/>
              <a:buFont typeface="Wingdings" pitchFamily="2" charset="2"/>
              <a:buNone/>
              <a:tabLst/>
              <a:defRPr/>
            </a:pPr>
            <a:endParaRPr kumimoji="0" lang="pt-BR" sz="24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52108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idx="4294967295"/>
          </p:nvPr>
        </p:nvSpPr>
        <p:spPr>
          <a:xfrm>
            <a:off x="0" y="168275"/>
            <a:ext cx="8229600" cy="420688"/>
          </a:xfrm>
          <a:noFill/>
          <a:ln/>
        </p:spPr>
        <p:txBody>
          <a:bodyPr>
            <a:normAutofit fontScale="90000"/>
          </a:bodyPr>
          <a:lstStyle/>
          <a:p>
            <a:r>
              <a:rPr lang="pt-BR"/>
              <a:t>Construção da Solução – Passos de Kimball</a:t>
            </a:r>
          </a:p>
        </p:txBody>
      </p:sp>
      <p:sp>
        <p:nvSpPr>
          <p:cNvPr id="388101" name="Rectangle 5"/>
          <p:cNvSpPr>
            <a:spLocks noGrp="1" noChangeArrowheads="1"/>
          </p:cNvSpPr>
          <p:nvPr>
            <p:ph type="body" idx="4294967295"/>
          </p:nvPr>
        </p:nvSpPr>
        <p:spPr>
          <a:xfrm>
            <a:off x="107504" y="1196752"/>
            <a:ext cx="8229600" cy="2879725"/>
          </a:xfrm>
          <a:noFill/>
          <a:ln/>
        </p:spPr>
        <p:txBody>
          <a:bodyPr/>
          <a:lstStyle/>
          <a:p>
            <a:r>
              <a:rPr lang="en-US" sz="2400" b="1" dirty="0" err="1"/>
              <a:t>Passo</a:t>
            </a:r>
            <a:r>
              <a:rPr lang="en-US" sz="2400" b="1" dirty="0"/>
              <a:t> 4: A </a:t>
            </a:r>
            <a:r>
              <a:rPr lang="en-US" sz="2400" b="1" dirty="0" err="1"/>
              <a:t>Identificação</a:t>
            </a:r>
            <a:r>
              <a:rPr lang="en-US" sz="2400" b="1" dirty="0"/>
              <a:t> dos </a:t>
            </a:r>
            <a:r>
              <a:rPr lang="en-US" sz="2400" b="1" dirty="0" err="1"/>
              <a:t>Fatos</a:t>
            </a:r>
            <a:endParaRPr lang="en-US" sz="2400" b="1" dirty="0"/>
          </a:p>
          <a:p>
            <a:endParaRPr lang="en-US" sz="2400" dirty="0"/>
          </a:p>
          <a:p>
            <a:r>
              <a:rPr lang="en-US" sz="2400" dirty="0"/>
              <a:t>Uma </a:t>
            </a:r>
            <a:r>
              <a:rPr lang="en-US" sz="2400" dirty="0" err="1"/>
              <a:t>granularidade</a:t>
            </a:r>
            <a:r>
              <a:rPr lang="en-US" sz="2400" dirty="0"/>
              <a:t> </a:t>
            </a:r>
            <a:r>
              <a:rPr lang="en-US" sz="2400" dirty="0" err="1"/>
              <a:t>apropriada</a:t>
            </a:r>
            <a:r>
              <a:rPr lang="en-US" sz="2400" dirty="0"/>
              <a:t> </a:t>
            </a:r>
            <a:r>
              <a:rPr lang="en-US" sz="2400" dirty="0" err="1"/>
              <a:t>determina</a:t>
            </a:r>
            <a:r>
              <a:rPr lang="en-US" sz="2400" dirty="0"/>
              <a:t> as </a:t>
            </a:r>
            <a:r>
              <a:rPr lang="en-US" sz="2400" dirty="0" err="1"/>
              <a:t>dimensões</a:t>
            </a:r>
            <a:r>
              <a:rPr lang="en-US" sz="2400" dirty="0"/>
              <a:t> </a:t>
            </a:r>
            <a:r>
              <a:rPr lang="en-US" sz="2400" dirty="0" err="1"/>
              <a:t>primárias</a:t>
            </a:r>
            <a:r>
              <a:rPr lang="en-US" sz="2400" dirty="0"/>
              <a:t> da </a:t>
            </a:r>
            <a:r>
              <a:rPr lang="en-US" sz="2400" dirty="0" err="1"/>
              <a:t>tabela</a:t>
            </a:r>
            <a:r>
              <a:rPr lang="en-US" sz="2400" dirty="0"/>
              <a:t> de </a:t>
            </a:r>
            <a:r>
              <a:rPr lang="en-US" sz="2400" dirty="0" err="1"/>
              <a:t>fatos</a:t>
            </a:r>
            <a:r>
              <a:rPr lang="en-US" sz="2400" dirty="0"/>
              <a:t>: </a:t>
            </a:r>
            <a:r>
              <a:rPr lang="en-US" sz="2400" dirty="0" err="1"/>
              <a:t>Cliente</a:t>
            </a:r>
            <a:r>
              <a:rPr lang="en-US" sz="2400" dirty="0"/>
              <a:t>, Local e </a:t>
            </a:r>
            <a:r>
              <a:rPr lang="en-US" sz="2400" dirty="0" err="1"/>
              <a:t>Produto</a:t>
            </a:r>
            <a:r>
              <a:rPr lang="en-US" sz="2400" dirty="0"/>
              <a:t> (</a:t>
            </a:r>
            <a:r>
              <a:rPr lang="en-US" sz="2400" dirty="0" err="1"/>
              <a:t>Entidades</a:t>
            </a:r>
            <a:r>
              <a:rPr lang="en-US" sz="2400" dirty="0"/>
              <a:t> </a:t>
            </a:r>
            <a:r>
              <a:rPr lang="en-US" sz="2400" dirty="0" err="1"/>
              <a:t>Componentes</a:t>
            </a:r>
            <a:r>
              <a:rPr lang="en-US" sz="2400" dirty="0"/>
              <a:t>).</a:t>
            </a:r>
          </a:p>
          <a:p>
            <a:r>
              <a:rPr lang="en-US" sz="2400" dirty="0"/>
              <a:t>A </a:t>
            </a:r>
            <a:r>
              <a:rPr lang="en-US" sz="2400" dirty="0" err="1"/>
              <a:t>dimensão</a:t>
            </a:r>
            <a:r>
              <a:rPr lang="en-US" sz="2400" dirty="0"/>
              <a:t> tempo é fundamental e </a:t>
            </a:r>
            <a:r>
              <a:rPr lang="en-US" sz="2400" dirty="0" err="1"/>
              <a:t>existe</a:t>
            </a:r>
            <a:r>
              <a:rPr lang="en-US" sz="2400" dirty="0"/>
              <a:t> </a:t>
            </a:r>
            <a:r>
              <a:rPr lang="en-US" sz="2400" dirty="0" err="1"/>
              <a:t>em</a:t>
            </a:r>
            <a:r>
              <a:rPr lang="en-US" sz="2400" dirty="0"/>
              <a:t> </a:t>
            </a:r>
            <a:r>
              <a:rPr lang="en-US" sz="2400" dirty="0" err="1"/>
              <a:t>qualquer</a:t>
            </a:r>
            <a:r>
              <a:rPr lang="en-US" sz="2400" dirty="0"/>
              <a:t> </a:t>
            </a:r>
            <a:r>
              <a:rPr lang="en-US" sz="2400" dirty="0" err="1"/>
              <a:t>modelo</a:t>
            </a:r>
            <a:r>
              <a:rPr lang="en-US" sz="2400" dirty="0"/>
              <a:t>, </a:t>
            </a:r>
            <a:r>
              <a:rPr lang="en-US" sz="2400" dirty="0" err="1"/>
              <a:t>tratando</a:t>
            </a:r>
            <a:r>
              <a:rPr lang="en-US" sz="2400" dirty="0"/>
              <a:t>-se de </a:t>
            </a:r>
            <a:r>
              <a:rPr lang="en-US" sz="2400" dirty="0" err="1"/>
              <a:t>outra</a:t>
            </a:r>
            <a:r>
              <a:rPr lang="en-US" sz="2400" dirty="0"/>
              <a:t> </a:t>
            </a:r>
            <a:r>
              <a:rPr lang="en-US" sz="2400" dirty="0" err="1"/>
              <a:t>entidade</a:t>
            </a:r>
            <a:r>
              <a:rPr lang="en-US" sz="2400" dirty="0"/>
              <a:t> </a:t>
            </a:r>
            <a:r>
              <a:rPr lang="en-US" sz="2400" dirty="0" err="1"/>
              <a:t>componente</a:t>
            </a:r>
            <a:r>
              <a:rPr lang="en-US" sz="2400" dirty="0"/>
              <a:t>.</a:t>
            </a:r>
            <a:endParaRPr lang="pt-BR" sz="2400" dirty="0"/>
          </a:p>
        </p:txBody>
      </p:sp>
    </p:spTree>
    <p:extLst>
      <p:ext uri="{BB962C8B-B14F-4D97-AF65-F5344CB8AC3E}">
        <p14:creationId xmlns:p14="http://schemas.microsoft.com/office/powerpoint/2010/main" val="226574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idx="4294967295"/>
          </p:nvPr>
        </p:nvSpPr>
        <p:spPr>
          <a:xfrm>
            <a:off x="0" y="116632"/>
            <a:ext cx="8686800" cy="620713"/>
          </a:xfrm>
        </p:spPr>
        <p:txBody>
          <a:bodyPr/>
          <a:lstStyle/>
          <a:p>
            <a:r>
              <a:rPr lang="pt-BR" dirty="0"/>
              <a:t>Ampliando conceitos...</a:t>
            </a:r>
          </a:p>
        </p:txBody>
      </p:sp>
      <p:sp>
        <p:nvSpPr>
          <p:cNvPr id="448515" name="Rectangle 3"/>
          <p:cNvSpPr>
            <a:spLocks noGrp="1" noChangeArrowheads="1"/>
          </p:cNvSpPr>
          <p:nvPr>
            <p:ph type="body" idx="4294967295"/>
          </p:nvPr>
        </p:nvSpPr>
        <p:spPr>
          <a:xfrm>
            <a:off x="0" y="1600200"/>
            <a:ext cx="8229600" cy="4525963"/>
          </a:xfrm>
        </p:spPr>
        <p:txBody>
          <a:bodyPr/>
          <a:lstStyle/>
          <a:p>
            <a:pPr>
              <a:buNone/>
            </a:pPr>
            <a:r>
              <a:rPr lang="pt-BR" sz="2400" b="1" dirty="0">
                <a:solidFill>
                  <a:srgbClr val="C00000"/>
                </a:solidFill>
              </a:rPr>
              <a:t>Proposta de </a:t>
            </a:r>
            <a:r>
              <a:rPr lang="pt-BR" sz="2400" b="1" dirty="0" err="1">
                <a:solidFill>
                  <a:srgbClr val="C00000"/>
                </a:solidFill>
              </a:rPr>
              <a:t>Moody</a:t>
            </a:r>
            <a:r>
              <a:rPr lang="pt-BR" sz="2400" b="1" dirty="0">
                <a:solidFill>
                  <a:srgbClr val="C00000"/>
                </a:solidFill>
              </a:rPr>
              <a:t> &amp; </a:t>
            </a:r>
            <a:r>
              <a:rPr lang="pt-BR" sz="2400" b="1" dirty="0" err="1">
                <a:solidFill>
                  <a:srgbClr val="C00000"/>
                </a:solidFill>
              </a:rPr>
              <a:t>Kortink</a:t>
            </a:r>
            <a:endParaRPr lang="pt-BR" sz="2400" b="1" dirty="0">
              <a:solidFill>
                <a:srgbClr val="C00000"/>
              </a:solidFill>
            </a:endParaRPr>
          </a:p>
          <a:p>
            <a:pPr>
              <a:buFont typeface="Wingdings" pitchFamily="2" charset="2"/>
              <a:buNone/>
            </a:pPr>
            <a:r>
              <a:rPr lang="pt-BR" sz="2400" dirty="0"/>
              <a:t>	Há várias </a:t>
            </a:r>
            <a:r>
              <a:rPr lang="pt-BR" sz="2400" dirty="0" err="1"/>
              <a:t>ideias</a:t>
            </a:r>
            <a:r>
              <a:rPr lang="pt-BR" sz="2400" dirty="0"/>
              <a:t> complementares ao pensamento de </a:t>
            </a:r>
            <a:r>
              <a:rPr lang="pt-BR" sz="2400" dirty="0" err="1"/>
              <a:t>Kimball</a:t>
            </a:r>
            <a:r>
              <a:rPr lang="pt-BR" sz="2400" dirty="0"/>
              <a:t>, atualmente majoritário.</a:t>
            </a:r>
          </a:p>
          <a:p>
            <a:pPr>
              <a:buFont typeface="Wingdings" pitchFamily="2" charset="2"/>
              <a:buNone/>
            </a:pPr>
            <a:r>
              <a:rPr lang="pt-BR" sz="2400" dirty="0"/>
              <a:t>	Nem sempre foi assim.</a:t>
            </a:r>
          </a:p>
          <a:p>
            <a:pPr>
              <a:buFont typeface="Wingdings" pitchFamily="2" charset="2"/>
              <a:buNone/>
            </a:pPr>
            <a:r>
              <a:rPr lang="pt-BR" sz="2400" dirty="0"/>
              <a:t>	No início, como vimos, outras estratégias de modelagem eram propostas.</a:t>
            </a:r>
          </a:p>
          <a:p>
            <a:pPr>
              <a:buFont typeface="Wingdings" pitchFamily="2" charset="2"/>
              <a:buNone/>
            </a:pPr>
            <a:r>
              <a:rPr lang="pt-BR" sz="2400" dirty="0"/>
              <a:t>	Atualmente, algumas visões complementam a visão de </a:t>
            </a:r>
            <a:r>
              <a:rPr lang="pt-BR" sz="2400" dirty="0" err="1"/>
              <a:t>Kimball</a:t>
            </a:r>
            <a:r>
              <a:rPr lang="pt-BR" sz="2400" dirty="0"/>
              <a:t>, como por exemplo a proposta por </a:t>
            </a:r>
            <a:r>
              <a:rPr lang="pt-BR" sz="2400" dirty="0" err="1"/>
              <a:t>Moody</a:t>
            </a:r>
            <a:r>
              <a:rPr lang="pt-BR" sz="2400" dirty="0"/>
              <a:t> &amp; </a:t>
            </a:r>
            <a:r>
              <a:rPr lang="pt-BR" sz="2400" dirty="0" err="1"/>
              <a:t>Kortlink</a:t>
            </a:r>
            <a:r>
              <a:rPr lang="pt-BR" sz="2400" dirty="0"/>
              <a:t>.</a:t>
            </a:r>
          </a:p>
        </p:txBody>
      </p:sp>
    </p:spTree>
    <p:extLst>
      <p:ext uri="{BB962C8B-B14F-4D97-AF65-F5344CB8AC3E}">
        <p14:creationId xmlns:p14="http://schemas.microsoft.com/office/powerpoint/2010/main" val="147819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idx="4294967295"/>
          </p:nvPr>
        </p:nvSpPr>
        <p:spPr>
          <a:xfrm>
            <a:off x="218" y="188640"/>
            <a:ext cx="8686800" cy="620713"/>
          </a:xfrm>
        </p:spPr>
        <p:txBody>
          <a:bodyPr/>
          <a:lstStyle/>
          <a:p>
            <a:r>
              <a:rPr lang="pt-BR" dirty="0"/>
              <a:t>Crítica a Metodologia de </a:t>
            </a:r>
            <a:r>
              <a:rPr lang="pt-BR" dirty="0" err="1"/>
              <a:t>Kimball</a:t>
            </a:r>
            <a:endParaRPr lang="pt-BR" dirty="0"/>
          </a:p>
        </p:txBody>
      </p:sp>
      <p:sp>
        <p:nvSpPr>
          <p:cNvPr id="450563" name="Rectangle 3"/>
          <p:cNvSpPr>
            <a:spLocks noGrp="1" noChangeArrowheads="1"/>
          </p:cNvSpPr>
          <p:nvPr>
            <p:ph type="body" idx="4294967295"/>
          </p:nvPr>
        </p:nvSpPr>
        <p:spPr>
          <a:xfrm>
            <a:off x="0" y="1600200"/>
            <a:ext cx="8229600" cy="4525963"/>
          </a:xfrm>
        </p:spPr>
        <p:txBody>
          <a:bodyPr/>
          <a:lstStyle/>
          <a:p>
            <a:pPr>
              <a:buFont typeface="Wingdings" pitchFamily="2" charset="2"/>
              <a:buNone/>
            </a:pPr>
            <a:r>
              <a:rPr lang="pt-BR" sz="2400" b="1" dirty="0"/>
              <a:t>A crítica</a:t>
            </a:r>
          </a:p>
          <a:p>
            <a:r>
              <a:rPr lang="pt-BR" sz="2400" dirty="0"/>
              <a:t>Segundo MOODY &amp; KORTINK, a abordagem proposta por </a:t>
            </a:r>
            <a:r>
              <a:rPr lang="pt-BR" sz="2400" dirty="0" err="1"/>
              <a:t>Kimball</a:t>
            </a:r>
            <a:r>
              <a:rPr lang="pt-BR" sz="2400" dirty="0"/>
              <a:t> é introdutória e baseia-se apenas no levantamento de requisitos dos usuários.</a:t>
            </a:r>
          </a:p>
          <a:p>
            <a:r>
              <a:rPr lang="pt-BR" sz="2400" dirty="0"/>
              <a:t>Busca identificar os componentes (fatos relevantes que precisam ser agregados e atributos dimensionais agregáveis) básicos do esquema estrela.</a:t>
            </a:r>
          </a:p>
          <a:p>
            <a:r>
              <a:rPr lang="pt-BR" sz="2400" b="1" dirty="0">
                <a:solidFill>
                  <a:srgbClr val="C00000"/>
                </a:solidFill>
              </a:rPr>
              <a:t>O data warehouse resultante não passaria de um conjunto discreto de esquemas estrela!</a:t>
            </a:r>
          </a:p>
        </p:txBody>
      </p:sp>
    </p:spTree>
    <p:extLst>
      <p:ext uri="{BB962C8B-B14F-4D97-AF65-F5344CB8AC3E}">
        <p14:creationId xmlns:p14="http://schemas.microsoft.com/office/powerpoint/2010/main" val="425232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idx="4294967295"/>
          </p:nvPr>
        </p:nvSpPr>
        <p:spPr>
          <a:xfrm>
            <a:off x="0" y="158750"/>
            <a:ext cx="8229600" cy="420688"/>
          </a:xfrm>
        </p:spPr>
        <p:txBody>
          <a:bodyPr>
            <a:normAutofit fontScale="90000"/>
          </a:bodyPr>
          <a:lstStyle/>
          <a:p>
            <a:r>
              <a:rPr lang="pt-BR"/>
              <a:t>Modelagem – Proposta de Moody &amp; Kortink</a:t>
            </a:r>
            <a:endParaRPr lang="pt-BR" b="0"/>
          </a:p>
        </p:txBody>
      </p:sp>
      <p:sp>
        <p:nvSpPr>
          <p:cNvPr id="389123" name="Rectangle 3"/>
          <p:cNvSpPr>
            <a:spLocks noGrp="1" noChangeArrowheads="1"/>
          </p:cNvSpPr>
          <p:nvPr>
            <p:ph type="body" idx="4294967295"/>
          </p:nvPr>
        </p:nvSpPr>
        <p:spPr>
          <a:xfrm>
            <a:off x="0" y="1600200"/>
            <a:ext cx="8229600" cy="4525963"/>
          </a:xfrm>
        </p:spPr>
        <p:txBody>
          <a:bodyPr>
            <a:normAutofit fontScale="92500"/>
          </a:bodyPr>
          <a:lstStyle/>
          <a:p>
            <a:pPr>
              <a:buFont typeface="Wingdings" pitchFamily="2" charset="2"/>
              <a:buNone/>
            </a:pPr>
            <a:r>
              <a:rPr lang="pt-BR" sz="2800" b="1" dirty="0">
                <a:solidFill>
                  <a:srgbClr val="C00000"/>
                </a:solidFill>
              </a:rPr>
              <a:t>Colapso de Hierarquia</a:t>
            </a:r>
          </a:p>
          <a:p>
            <a:pPr>
              <a:buFont typeface="Wingdings" pitchFamily="2" charset="2"/>
              <a:buNone/>
            </a:pPr>
            <a:r>
              <a:rPr lang="pt-BR" sz="2400" dirty="0"/>
              <a:t>	Com esta operação, as entidades de nível mais alto podem ser inseridas em entidades de nível mais baixo dentro da hierarquia. Em nosso caso a entidade </a:t>
            </a:r>
            <a:r>
              <a:rPr lang="pt-BR" sz="2400" i="1" dirty="0"/>
              <a:t>Estado </a:t>
            </a:r>
            <a:r>
              <a:rPr lang="pt-BR" sz="2400" dirty="0"/>
              <a:t>será inserida na entidade </a:t>
            </a:r>
            <a:r>
              <a:rPr lang="pt-BR" sz="2400" i="1" dirty="0"/>
              <a:t>Região,</a:t>
            </a:r>
            <a:r>
              <a:rPr lang="pt-BR" sz="2400" dirty="0"/>
              <a:t> que passa a conter os atributos originais somado aos atributos da entidade </a:t>
            </a:r>
            <a:r>
              <a:rPr lang="pt-BR" sz="2400" i="1" dirty="0"/>
              <a:t>Estado</a:t>
            </a:r>
            <a:r>
              <a:rPr lang="pt-BR" sz="2400" dirty="0"/>
              <a:t>. Esta operação introduz redundância, na forma de dependência transitiva, o qual é uma violação da terceira forma normal proposta por </a:t>
            </a:r>
            <a:r>
              <a:rPr lang="pt-BR" sz="2400" dirty="0" err="1"/>
              <a:t>Codd</a:t>
            </a:r>
            <a:r>
              <a:rPr lang="pt-BR" sz="2400" dirty="0"/>
              <a:t>. A ocultação de um nível na hierarquia das entidades resulta na </a:t>
            </a:r>
            <a:r>
              <a:rPr lang="pt-BR" sz="2400" dirty="0" err="1"/>
              <a:t>desnormalização</a:t>
            </a:r>
            <a:r>
              <a:rPr lang="pt-BR" sz="2400" dirty="0"/>
              <a:t> do modelo. A redundância, entretanto, é bastante comum em ambientes de </a:t>
            </a:r>
            <a:r>
              <a:rPr lang="pt-BR" sz="2400" i="1" dirty="0"/>
              <a:t>data warehouse </a:t>
            </a:r>
            <a:r>
              <a:rPr lang="pt-BR" sz="2400" dirty="0"/>
              <a:t>por resultar em sistemas com desempenho superior comparados aos sistemas que são totalmente normalizados.</a:t>
            </a:r>
          </a:p>
        </p:txBody>
      </p:sp>
    </p:spTree>
    <p:extLst>
      <p:ext uri="{BB962C8B-B14F-4D97-AF65-F5344CB8AC3E}">
        <p14:creationId xmlns:p14="http://schemas.microsoft.com/office/powerpoint/2010/main" val="5312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50" name="Picture 6"/>
          <p:cNvPicPr>
            <a:picLocks noChangeAspect="1" noChangeArrowheads="1"/>
          </p:cNvPicPr>
          <p:nvPr/>
        </p:nvPicPr>
        <p:blipFill>
          <a:blip r:embed="rId2" cstate="print"/>
          <a:srcRect/>
          <a:stretch>
            <a:fillRect/>
          </a:stretch>
        </p:blipFill>
        <p:spPr bwMode="auto">
          <a:xfrm>
            <a:off x="446718" y="4149080"/>
            <a:ext cx="8208962" cy="1582737"/>
          </a:xfrm>
          <a:prstGeom prst="rect">
            <a:avLst/>
          </a:prstGeom>
          <a:noFill/>
        </p:spPr>
      </p:pic>
      <p:pic>
        <p:nvPicPr>
          <p:cNvPr id="390149" name="Picture 5"/>
          <p:cNvPicPr>
            <a:picLocks noChangeAspect="1" noChangeArrowheads="1"/>
          </p:cNvPicPr>
          <p:nvPr/>
        </p:nvPicPr>
        <p:blipFill>
          <a:blip r:embed="rId3" cstate="print"/>
          <a:srcRect/>
          <a:stretch>
            <a:fillRect/>
          </a:stretch>
        </p:blipFill>
        <p:spPr bwMode="auto">
          <a:xfrm>
            <a:off x="161023" y="1628800"/>
            <a:ext cx="8497887" cy="1638300"/>
          </a:xfrm>
          <a:prstGeom prst="rect">
            <a:avLst/>
          </a:prstGeom>
          <a:noFill/>
        </p:spPr>
      </p:pic>
      <p:sp>
        <p:nvSpPr>
          <p:cNvPr id="390147" name="Rectangle 3"/>
          <p:cNvSpPr>
            <a:spLocks noGrp="1" noChangeArrowheads="1"/>
          </p:cNvSpPr>
          <p:nvPr>
            <p:ph type="body" idx="4294967295"/>
          </p:nvPr>
        </p:nvSpPr>
        <p:spPr>
          <a:xfrm>
            <a:off x="161023" y="1028193"/>
            <a:ext cx="7797800" cy="5832475"/>
          </a:xfrm>
        </p:spPr>
        <p:txBody>
          <a:bodyPr>
            <a:normAutofit lnSpcReduction="10000"/>
          </a:bodyPr>
          <a:lstStyle/>
          <a:p>
            <a:pPr>
              <a:buFont typeface="Wingdings" pitchFamily="2" charset="2"/>
              <a:buNone/>
            </a:pPr>
            <a:r>
              <a:rPr lang="pt-BR" sz="2800" b="1" dirty="0">
                <a:solidFill>
                  <a:srgbClr val="C00000"/>
                </a:solidFill>
              </a:rPr>
              <a:t>Colapso de Hierarquia</a:t>
            </a:r>
          </a:p>
          <a:p>
            <a:pPr>
              <a:buFont typeface="Wingdings" pitchFamily="2" charset="2"/>
              <a:buNone/>
            </a:pPr>
            <a:endParaRPr lang="pt-BR" dirty="0">
              <a:solidFill>
                <a:srgbClr val="C00000"/>
              </a:solidFill>
            </a:endParaRPr>
          </a:p>
          <a:p>
            <a:pPr>
              <a:buFont typeface="Wingdings" pitchFamily="2" charset="2"/>
              <a:buNone/>
            </a:pPr>
            <a:endParaRPr lang="pt-BR" dirty="0">
              <a:solidFill>
                <a:srgbClr val="C00000"/>
              </a:solidFill>
            </a:endParaRPr>
          </a:p>
          <a:p>
            <a:pPr>
              <a:buFont typeface="Wingdings" pitchFamily="2" charset="2"/>
              <a:buNone/>
            </a:pPr>
            <a:endParaRPr lang="pt-BR" dirty="0">
              <a:solidFill>
                <a:srgbClr val="C00000"/>
              </a:solidFill>
            </a:endParaRPr>
          </a:p>
          <a:p>
            <a:pPr>
              <a:buFont typeface="Wingdings" pitchFamily="2" charset="2"/>
              <a:buNone/>
            </a:pPr>
            <a:r>
              <a:rPr lang="pt-BR" dirty="0">
                <a:solidFill>
                  <a:srgbClr val="C00000"/>
                </a:solidFill>
              </a:rPr>
              <a:t>Observar que os atributos de Estado estão agora em Região.</a:t>
            </a:r>
          </a:p>
          <a:p>
            <a:pPr>
              <a:buFont typeface="Wingdings" pitchFamily="2" charset="2"/>
              <a:buNone/>
            </a:pPr>
            <a:endParaRPr lang="pt-BR" dirty="0">
              <a:solidFill>
                <a:srgbClr val="C00000"/>
              </a:solidFill>
            </a:endParaRPr>
          </a:p>
          <a:p>
            <a:pPr>
              <a:buFont typeface="Wingdings" pitchFamily="2" charset="2"/>
              <a:buNone/>
            </a:pPr>
            <a:endParaRPr lang="pt-BR" dirty="0">
              <a:solidFill>
                <a:srgbClr val="C00000"/>
              </a:solidFill>
            </a:endParaRPr>
          </a:p>
          <a:p>
            <a:pPr>
              <a:buFont typeface="Wingdings" pitchFamily="2" charset="2"/>
              <a:buNone/>
            </a:pPr>
            <a:endParaRPr lang="pt-BR" dirty="0">
              <a:solidFill>
                <a:srgbClr val="C00000"/>
              </a:solidFill>
            </a:endParaRPr>
          </a:p>
          <a:p>
            <a:pPr>
              <a:buFont typeface="Wingdings" pitchFamily="2" charset="2"/>
              <a:buNone/>
            </a:pPr>
            <a:r>
              <a:rPr lang="pt-BR" dirty="0">
                <a:solidFill>
                  <a:srgbClr val="C00000"/>
                </a:solidFill>
              </a:rPr>
              <a:t>Notar também que a entidade Estado está desaparecendo ...</a:t>
            </a:r>
          </a:p>
          <a:p>
            <a:pPr>
              <a:buFont typeface="Wingdings" pitchFamily="2" charset="2"/>
              <a:buNone/>
            </a:pPr>
            <a:endParaRPr lang="pt-BR" dirty="0">
              <a:solidFill>
                <a:srgbClr val="C00000"/>
              </a:solidFill>
            </a:endParaRPr>
          </a:p>
        </p:txBody>
      </p:sp>
      <p:sp>
        <p:nvSpPr>
          <p:cNvPr id="390148" name="Rectangle 4"/>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spTree>
    <p:extLst>
      <p:ext uri="{BB962C8B-B14F-4D97-AF65-F5344CB8AC3E}">
        <p14:creationId xmlns:p14="http://schemas.microsoft.com/office/powerpoint/2010/main" val="32727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box(in)">
                                      <p:cBhvr>
                                        <p:cTn id="7" dur="500"/>
                                        <p:tgtEl>
                                          <p:spTgt spid="390147">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0147">
                                            <p:txEl>
                                              <p:pRg st="4" end="4"/>
                                            </p:txEl>
                                          </p:spTgt>
                                        </p:tgtEl>
                                        <p:attrNameLst>
                                          <p:attrName>style.visibility</p:attrName>
                                        </p:attrNameLst>
                                      </p:cBhvr>
                                      <p:to>
                                        <p:strVal val="visible"/>
                                      </p:to>
                                    </p:set>
                                    <p:animEffect transition="in" filter="box(in)">
                                      <p:cBhvr>
                                        <p:cTn id="11" dur="500"/>
                                        <p:tgtEl>
                                          <p:spTgt spid="390147">
                                            <p:txEl>
                                              <p:pRg st="4" end="4"/>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0147">
                                            <p:txEl>
                                              <p:pRg st="8" end="8"/>
                                            </p:txEl>
                                          </p:spTgt>
                                        </p:tgtEl>
                                        <p:attrNameLst>
                                          <p:attrName>style.visibility</p:attrName>
                                        </p:attrNameLst>
                                      </p:cBhvr>
                                      <p:to>
                                        <p:strVal val="visible"/>
                                      </p:to>
                                    </p:set>
                                    <p:animEffect transition="in" filter="box(in)">
                                      <p:cBhvr>
                                        <p:cTn id="15" dur="500"/>
                                        <p:tgtEl>
                                          <p:spTgt spid="390147">
                                            <p:txEl>
                                              <p:pRg st="8" end="8"/>
                                            </p:txEl>
                                          </p:spTgt>
                                        </p:tgtEl>
                                      </p:cBhvr>
                                    </p:animEffect>
                                  </p:childTnLst>
                                </p:cTn>
                              </p:par>
                            </p:childTnLst>
                          </p:cTn>
                        </p:par>
                        <p:par>
                          <p:cTn id="16" fill="hold">
                            <p:stCondLst>
                              <p:cond delay="1500"/>
                            </p:stCondLst>
                            <p:childTnLst>
                              <p:par>
                                <p:cTn id="17" presetID="14" presetClass="emph" presetSubtype="0" fill="hold" grpId="1" nodeType="afterEffect">
                                  <p:stCondLst>
                                    <p:cond delay="0"/>
                                  </p:stCondLst>
                                  <p:childTnLst>
                                    <p:animClr clrSpc="rgb" dir="cw">
                                      <p:cBhvr override="childStyle">
                                        <p:cTn id="18" dur="1900" fill="hold">
                                          <p:stCondLst>
                                            <p:cond delay="100"/>
                                          </p:stCondLst>
                                        </p:cTn>
                                        <p:tgtEl>
                                          <p:spTgt spid="390147">
                                            <p:txEl>
                                              <p:pRg st="0" end="0"/>
                                            </p:txEl>
                                          </p:spTgt>
                                        </p:tgtEl>
                                        <p:attrNameLst>
                                          <p:attrName>style.color</p:attrName>
                                        </p:attrNameLst>
                                      </p:cBhvr>
                                      <p:to>
                                        <a:srgbClr val="FF0000"/>
                                      </p:to>
                                    </p:animClr>
                                    <p:animClr clrSpc="rgb" dir="cw">
                                      <p:cBhvr>
                                        <p:cTn id="19" dur="1900" fill="hold">
                                          <p:stCondLst>
                                            <p:cond delay="100"/>
                                          </p:stCondLst>
                                        </p:cTn>
                                        <p:tgtEl>
                                          <p:spTgt spid="390147">
                                            <p:txEl>
                                              <p:pRg st="0" end="0"/>
                                            </p:txEl>
                                          </p:spTgt>
                                        </p:tgtEl>
                                        <p:attrNameLst>
                                          <p:attrName>fillColor</p:attrName>
                                        </p:attrNameLst>
                                      </p:cBhvr>
                                      <p:to>
                                        <a:srgbClr val="FF0000"/>
                                      </p:to>
                                    </p:animClr>
                                    <p:set>
                                      <p:cBhvr>
                                        <p:cTn id="20" dur="1900" fill="hold">
                                          <p:stCondLst>
                                            <p:cond delay="100"/>
                                          </p:stCondLst>
                                        </p:cTn>
                                        <p:tgtEl>
                                          <p:spTgt spid="390147">
                                            <p:txEl>
                                              <p:pRg st="0" end="0"/>
                                            </p:txEl>
                                          </p:spTgt>
                                        </p:tgtEl>
                                        <p:attrNameLst>
                                          <p:attrName>fill.type</p:attrName>
                                        </p:attrNameLst>
                                      </p:cBhvr>
                                      <p:to>
                                        <p:strVal val="solid"/>
                                      </p:to>
                                    </p:set>
                                    <p:set>
                                      <p:cBhvr>
                                        <p:cTn id="21" dur="1900" fill="hold">
                                          <p:stCondLst>
                                            <p:cond delay="100"/>
                                          </p:stCondLst>
                                        </p:cTn>
                                        <p:tgtEl>
                                          <p:spTgt spid="390147">
                                            <p:txEl>
                                              <p:pRg st="0" end="0"/>
                                            </p:txEl>
                                          </p:spTgt>
                                        </p:tgtEl>
                                        <p:attrNameLst>
                                          <p:attrName>fill.on</p:attrName>
                                        </p:attrNameLst>
                                      </p:cBhvr>
                                      <p:to>
                                        <p:strVal val="true"/>
                                      </p:to>
                                    </p:set>
                                    <p:animScale>
                                      <p:cBhvr>
                                        <p:cTn id="22" dur="200" fill="hold">
                                          <p:stCondLst>
                                            <p:cond delay="0"/>
                                          </p:stCondLst>
                                        </p:cTn>
                                        <p:tgtEl>
                                          <p:spTgt spid="390147">
                                            <p:txEl>
                                              <p:pRg st="0" end="0"/>
                                            </p:txEl>
                                          </p:spTgt>
                                        </p:tgtEl>
                                      </p:cBhvr>
                                      <p:from x="100000" y="100000"/>
                                      <p:to x="100000" y="5000"/>
                                    </p:animScale>
                                    <p:animScale>
                                      <p:cBhvr>
                                        <p:cTn id="23" dur="200" fill="hold">
                                          <p:stCondLst>
                                            <p:cond delay="200"/>
                                          </p:stCondLst>
                                        </p:cTn>
                                        <p:tgtEl>
                                          <p:spTgt spid="390147">
                                            <p:txEl>
                                              <p:pRg st="0" end="0"/>
                                            </p:txEl>
                                          </p:spTgt>
                                        </p:tgtEl>
                                      </p:cBhvr>
                                      <p:from x="100000" y="5000"/>
                                      <p:to x="120000" y="150000"/>
                                    </p:animScale>
                                    <p:animScale>
                                      <p:cBhvr>
                                        <p:cTn id="24" dur="600" fill="hold">
                                          <p:stCondLst>
                                            <p:cond delay="1400"/>
                                          </p:stCondLst>
                                        </p:cTn>
                                        <p:tgtEl>
                                          <p:spTgt spid="390147">
                                            <p:txEl>
                                              <p:pRg st="0" end="0"/>
                                            </p:txEl>
                                          </p:spTgt>
                                        </p:tgtEl>
                                      </p:cBhvr>
                                      <p:to x="120000" y="150000"/>
                                    </p:animScale>
                                  </p:childTnLst>
                                </p:cTn>
                              </p:par>
                            </p:childTnLst>
                          </p:cTn>
                        </p:par>
                        <p:par>
                          <p:cTn id="25" fill="hold">
                            <p:stCondLst>
                              <p:cond delay="3500"/>
                            </p:stCondLst>
                            <p:childTnLst>
                              <p:par>
                                <p:cTn id="26" presetID="14" presetClass="emph" presetSubtype="0" fill="hold" grpId="1" nodeType="afterEffect">
                                  <p:stCondLst>
                                    <p:cond delay="0"/>
                                  </p:stCondLst>
                                  <p:childTnLst>
                                    <p:animClr clrSpc="rgb" dir="cw">
                                      <p:cBhvr override="childStyle">
                                        <p:cTn id="27" dur="1900" fill="hold">
                                          <p:stCondLst>
                                            <p:cond delay="100"/>
                                          </p:stCondLst>
                                        </p:cTn>
                                        <p:tgtEl>
                                          <p:spTgt spid="390147">
                                            <p:txEl>
                                              <p:pRg st="4" end="4"/>
                                            </p:txEl>
                                          </p:spTgt>
                                        </p:tgtEl>
                                        <p:attrNameLst>
                                          <p:attrName>style.color</p:attrName>
                                        </p:attrNameLst>
                                      </p:cBhvr>
                                      <p:to>
                                        <a:srgbClr val="FF0000"/>
                                      </p:to>
                                    </p:animClr>
                                    <p:animClr clrSpc="rgb" dir="cw">
                                      <p:cBhvr>
                                        <p:cTn id="28" dur="1900" fill="hold">
                                          <p:stCondLst>
                                            <p:cond delay="100"/>
                                          </p:stCondLst>
                                        </p:cTn>
                                        <p:tgtEl>
                                          <p:spTgt spid="390147">
                                            <p:txEl>
                                              <p:pRg st="4" end="4"/>
                                            </p:txEl>
                                          </p:spTgt>
                                        </p:tgtEl>
                                        <p:attrNameLst>
                                          <p:attrName>fillColor</p:attrName>
                                        </p:attrNameLst>
                                      </p:cBhvr>
                                      <p:to>
                                        <a:srgbClr val="FF0000"/>
                                      </p:to>
                                    </p:animClr>
                                    <p:set>
                                      <p:cBhvr>
                                        <p:cTn id="29" dur="1900" fill="hold">
                                          <p:stCondLst>
                                            <p:cond delay="100"/>
                                          </p:stCondLst>
                                        </p:cTn>
                                        <p:tgtEl>
                                          <p:spTgt spid="390147">
                                            <p:txEl>
                                              <p:pRg st="4" end="4"/>
                                            </p:txEl>
                                          </p:spTgt>
                                        </p:tgtEl>
                                        <p:attrNameLst>
                                          <p:attrName>fill.type</p:attrName>
                                        </p:attrNameLst>
                                      </p:cBhvr>
                                      <p:to>
                                        <p:strVal val="solid"/>
                                      </p:to>
                                    </p:set>
                                    <p:set>
                                      <p:cBhvr>
                                        <p:cTn id="30" dur="1900" fill="hold">
                                          <p:stCondLst>
                                            <p:cond delay="100"/>
                                          </p:stCondLst>
                                        </p:cTn>
                                        <p:tgtEl>
                                          <p:spTgt spid="390147">
                                            <p:txEl>
                                              <p:pRg st="4" end="4"/>
                                            </p:txEl>
                                          </p:spTgt>
                                        </p:tgtEl>
                                        <p:attrNameLst>
                                          <p:attrName>fill.on</p:attrName>
                                        </p:attrNameLst>
                                      </p:cBhvr>
                                      <p:to>
                                        <p:strVal val="true"/>
                                      </p:to>
                                    </p:set>
                                    <p:animScale>
                                      <p:cBhvr>
                                        <p:cTn id="31" dur="200" fill="hold">
                                          <p:stCondLst>
                                            <p:cond delay="0"/>
                                          </p:stCondLst>
                                        </p:cTn>
                                        <p:tgtEl>
                                          <p:spTgt spid="390147">
                                            <p:txEl>
                                              <p:pRg st="4" end="4"/>
                                            </p:txEl>
                                          </p:spTgt>
                                        </p:tgtEl>
                                      </p:cBhvr>
                                      <p:from x="100000" y="100000"/>
                                      <p:to x="100000" y="5000"/>
                                    </p:animScale>
                                    <p:animScale>
                                      <p:cBhvr>
                                        <p:cTn id="32" dur="200" fill="hold">
                                          <p:stCondLst>
                                            <p:cond delay="200"/>
                                          </p:stCondLst>
                                        </p:cTn>
                                        <p:tgtEl>
                                          <p:spTgt spid="390147">
                                            <p:txEl>
                                              <p:pRg st="4" end="4"/>
                                            </p:txEl>
                                          </p:spTgt>
                                        </p:tgtEl>
                                      </p:cBhvr>
                                      <p:from x="100000" y="5000"/>
                                      <p:to x="120000" y="150000"/>
                                    </p:animScale>
                                    <p:animScale>
                                      <p:cBhvr>
                                        <p:cTn id="33" dur="600" fill="hold">
                                          <p:stCondLst>
                                            <p:cond delay="1400"/>
                                          </p:stCondLst>
                                        </p:cTn>
                                        <p:tgtEl>
                                          <p:spTgt spid="390147">
                                            <p:txEl>
                                              <p:pRg st="4" end="4"/>
                                            </p:txEl>
                                          </p:spTgt>
                                        </p:tgtEl>
                                      </p:cBhvr>
                                      <p:to x="120000" y="150000"/>
                                    </p:animScale>
                                  </p:childTnLst>
                                </p:cTn>
                              </p:par>
                            </p:childTnLst>
                          </p:cTn>
                        </p:par>
                        <p:par>
                          <p:cTn id="34" fill="hold">
                            <p:stCondLst>
                              <p:cond delay="5500"/>
                            </p:stCondLst>
                            <p:childTnLst>
                              <p:par>
                                <p:cTn id="35" presetID="14" presetClass="emph" presetSubtype="0" fill="hold" grpId="1" nodeType="afterEffect">
                                  <p:stCondLst>
                                    <p:cond delay="0"/>
                                  </p:stCondLst>
                                  <p:childTnLst>
                                    <p:animClr clrSpc="rgb" dir="cw">
                                      <p:cBhvr override="childStyle">
                                        <p:cTn id="36" dur="1900" fill="hold">
                                          <p:stCondLst>
                                            <p:cond delay="100"/>
                                          </p:stCondLst>
                                        </p:cTn>
                                        <p:tgtEl>
                                          <p:spTgt spid="390147">
                                            <p:txEl>
                                              <p:pRg st="8" end="8"/>
                                            </p:txEl>
                                          </p:spTgt>
                                        </p:tgtEl>
                                        <p:attrNameLst>
                                          <p:attrName>style.color</p:attrName>
                                        </p:attrNameLst>
                                      </p:cBhvr>
                                      <p:to>
                                        <a:srgbClr val="FF0000"/>
                                      </p:to>
                                    </p:animClr>
                                    <p:animClr clrSpc="rgb" dir="cw">
                                      <p:cBhvr>
                                        <p:cTn id="37" dur="1900" fill="hold">
                                          <p:stCondLst>
                                            <p:cond delay="100"/>
                                          </p:stCondLst>
                                        </p:cTn>
                                        <p:tgtEl>
                                          <p:spTgt spid="390147">
                                            <p:txEl>
                                              <p:pRg st="8" end="8"/>
                                            </p:txEl>
                                          </p:spTgt>
                                        </p:tgtEl>
                                        <p:attrNameLst>
                                          <p:attrName>fillColor</p:attrName>
                                        </p:attrNameLst>
                                      </p:cBhvr>
                                      <p:to>
                                        <a:srgbClr val="FF0000"/>
                                      </p:to>
                                    </p:animClr>
                                    <p:set>
                                      <p:cBhvr>
                                        <p:cTn id="38" dur="1900" fill="hold">
                                          <p:stCondLst>
                                            <p:cond delay="100"/>
                                          </p:stCondLst>
                                        </p:cTn>
                                        <p:tgtEl>
                                          <p:spTgt spid="390147">
                                            <p:txEl>
                                              <p:pRg st="8" end="8"/>
                                            </p:txEl>
                                          </p:spTgt>
                                        </p:tgtEl>
                                        <p:attrNameLst>
                                          <p:attrName>fill.type</p:attrName>
                                        </p:attrNameLst>
                                      </p:cBhvr>
                                      <p:to>
                                        <p:strVal val="solid"/>
                                      </p:to>
                                    </p:set>
                                    <p:set>
                                      <p:cBhvr>
                                        <p:cTn id="39" dur="1900" fill="hold">
                                          <p:stCondLst>
                                            <p:cond delay="100"/>
                                          </p:stCondLst>
                                        </p:cTn>
                                        <p:tgtEl>
                                          <p:spTgt spid="390147">
                                            <p:txEl>
                                              <p:pRg st="8" end="8"/>
                                            </p:txEl>
                                          </p:spTgt>
                                        </p:tgtEl>
                                        <p:attrNameLst>
                                          <p:attrName>fill.on</p:attrName>
                                        </p:attrNameLst>
                                      </p:cBhvr>
                                      <p:to>
                                        <p:strVal val="true"/>
                                      </p:to>
                                    </p:set>
                                    <p:animScale>
                                      <p:cBhvr>
                                        <p:cTn id="40" dur="200" fill="hold">
                                          <p:stCondLst>
                                            <p:cond delay="0"/>
                                          </p:stCondLst>
                                        </p:cTn>
                                        <p:tgtEl>
                                          <p:spTgt spid="390147">
                                            <p:txEl>
                                              <p:pRg st="8" end="8"/>
                                            </p:txEl>
                                          </p:spTgt>
                                        </p:tgtEl>
                                      </p:cBhvr>
                                      <p:from x="100000" y="100000"/>
                                      <p:to x="100000" y="5000"/>
                                    </p:animScale>
                                    <p:animScale>
                                      <p:cBhvr>
                                        <p:cTn id="41" dur="200" fill="hold">
                                          <p:stCondLst>
                                            <p:cond delay="200"/>
                                          </p:stCondLst>
                                        </p:cTn>
                                        <p:tgtEl>
                                          <p:spTgt spid="390147">
                                            <p:txEl>
                                              <p:pRg st="8" end="8"/>
                                            </p:txEl>
                                          </p:spTgt>
                                        </p:tgtEl>
                                      </p:cBhvr>
                                      <p:from x="100000" y="5000"/>
                                      <p:to x="120000" y="150000"/>
                                    </p:animScale>
                                    <p:animScale>
                                      <p:cBhvr>
                                        <p:cTn id="42" dur="600" fill="hold">
                                          <p:stCondLst>
                                            <p:cond delay="1400"/>
                                          </p:stCondLst>
                                        </p:cTn>
                                        <p:tgtEl>
                                          <p:spTgt spid="390147">
                                            <p:txEl>
                                              <p:pRg st="8" end="8"/>
                                            </p:txEl>
                                          </p:spTgt>
                                        </p:tgtEl>
                                      </p:cBhvr>
                                      <p:to x="120000" y="150000"/>
                                    </p:animScale>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90150"/>
                                        </p:tgtEl>
                                        <p:attrNameLst>
                                          <p:attrName>style.visibility</p:attrName>
                                        </p:attrNameLst>
                                      </p:cBhvr>
                                      <p:to>
                                        <p:strVal val="visible"/>
                                      </p:to>
                                    </p:set>
                                    <p:anim calcmode="lin" valueType="num">
                                      <p:cBhvr additive="base">
                                        <p:cTn id="47" dur="500" fill="hold"/>
                                        <p:tgtEl>
                                          <p:spTgt spid="390150"/>
                                        </p:tgtEl>
                                        <p:attrNameLst>
                                          <p:attrName>ppt_x</p:attrName>
                                        </p:attrNameLst>
                                      </p:cBhvr>
                                      <p:tavLst>
                                        <p:tav tm="0">
                                          <p:val>
                                            <p:strVal val="#ppt_x"/>
                                          </p:val>
                                        </p:tav>
                                        <p:tav tm="100000">
                                          <p:val>
                                            <p:strVal val="#ppt_x"/>
                                          </p:val>
                                        </p:tav>
                                      </p:tavLst>
                                    </p:anim>
                                    <p:anim calcmode="lin" valueType="num">
                                      <p:cBhvr additive="base">
                                        <p:cTn id="48" dur="500" fill="hold"/>
                                        <p:tgtEl>
                                          <p:spTgt spid="390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P spid="390147"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type="body" idx="4294967295"/>
          </p:nvPr>
        </p:nvSpPr>
        <p:spPr>
          <a:xfrm>
            <a:off x="0" y="1600200"/>
            <a:ext cx="8229600" cy="4525963"/>
          </a:xfrm>
        </p:spPr>
        <p:txBody>
          <a:bodyPr/>
          <a:lstStyle/>
          <a:p>
            <a:pPr>
              <a:buFont typeface="Wingdings" pitchFamily="2" charset="2"/>
              <a:buNone/>
            </a:pPr>
            <a:r>
              <a:rPr lang="pt-BR" sz="2400" b="1" dirty="0">
                <a:solidFill>
                  <a:srgbClr val="C00000"/>
                </a:solidFill>
              </a:rPr>
              <a:t>	Agregação</a:t>
            </a:r>
          </a:p>
          <a:p>
            <a:pPr>
              <a:buFont typeface="Wingdings" pitchFamily="2" charset="2"/>
              <a:buNone/>
            </a:pPr>
            <a:endParaRPr lang="pt-BR" sz="2400" dirty="0"/>
          </a:p>
          <a:p>
            <a:pPr>
              <a:buFont typeface="Wingdings" pitchFamily="2" charset="2"/>
              <a:buNone/>
            </a:pPr>
            <a:r>
              <a:rPr lang="pt-BR" sz="2400" dirty="0"/>
              <a:t>	Através de uma operação de agregação criam-se novas entidades contendo dados sumarizados. Um conjunto de atributos da entidade origem é escolhido para agregar (os atributos de agregação) e um conjunto de atributos destino recebe o agrupamento (atributos de agrupamento). Os atributos de agregação devem ser quantitativos numéricos. </a:t>
            </a:r>
          </a:p>
          <a:p>
            <a:pPr>
              <a:buFont typeface="Wingdings" pitchFamily="2" charset="2"/>
              <a:buNone/>
            </a:pPr>
            <a:r>
              <a:rPr lang="pt-BR" sz="2400" dirty="0"/>
              <a:t>	</a:t>
            </a:r>
          </a:p>
        </p:txBody>
      </p:sp>
      <p:sp>
        <p:nvSpPr>
          <p:cNvPr id="391172" name="Rectangle 4"/>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spTree>
    <p:extLst>
      <p:ext uri="{BB962C8B-B14F-4D97-AF65-F5344CB8AC3E}">
        <p14:creationId xmlns:p14="http://schemas.microsoft.com/office/powerpoint/2010/main" val="201615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type="body" idx="4294967295"/>
          </p:nvPr>
        </p:nvSpPr>
        <p:spPr>
          <a:xfrm>
            <a:off x="2223" y="1052736"/>
            <a:ext cx="8748713" cy="4032250"/>
          </a:xfrm>
        </p:spPr>
        <p:txBody>
          <a:bodyPr/>
          <a:lstStyle/>
          <a:p>
            <a:pPr>
              <a:buFont typeface="Wingdings" pitchFamily="2" charset="2"/>
              <a:buNone/>
            </a:pPr>
            <a:r>
              <a:rPr lang="pt-BR" sz="2000" dirty="0"/>
              <a:t>	</a:t>
            </a:r>
            <a:r>
              <a:rPr lang="pt-BR" sz="2400" dirty="0"/>
              <a:t>No exemplo em questão uma agregação na entidade </a:t>
            </a:r>
            <a:r>
              <a:rPr lang="pt-BR" sz="2400" i="1" dirty="0" err="1"/>
              <a:t>ItemVenda</a:t>
            </a:r>
            <a:r>
              <a:rPr lang="pt-BR" sz="2400" i="1" dirty="0"/>
              <a:t> </a:t>
            </a:r>
            <a:r>
              <a:rPr lang="pt-BR" sz="2400" dirty="0"/>
              <a:t>nos levaria criar uma nova entidade chamada </a:t>
            </a:r>
            <a:r>
              <a:rPr lang="pt-BR" sz="2400" i="1" dirty="0" err="1"/>
              <a:t>TotaisProduto</a:t>
            </a:r>
            <a:r>
              <a:rPr lang="pt-BR" sz="2400" dirty="0"/>
              <a:t>. A entidade agregada mostra o </a:t>
            </a:r>
            <a:r>
              <a:rPr lang="pt-BR" sz="2400" i="1" dirty="0"/>
              <a:t>total vendido</a:t>
            </a:r>
            <a:r>
              <a:rPr lang="pt-BR" sz="2400" dirty="0"/>
              <a:t>, </a:t>
            </a:r>
            <a:r>
              <a:rPr lang="pt-BR" sz="2400" i="1" dirty="0"/>
              <a:t>quantidade média </a:t>
            </a:r>
            <a:r>
              <a:rPr lang="pt-BR" sz="2400" dirty="0"/>
              <a:t>vendida por pedido e </a:t>
            </a:r>
            <a:r>
              <a:rPr lang="pt-BR" sz="2400" i="1" dirty="0"/>
              <a:t>preço médio </a:t>
            </a:r>
            <a:r>
              <a:rPr lang="pt-BR" sz="2400" dirty="0"/>
              <a:t>dos itens vendidos por produto em uma base de tempo definida. Os atributos de agregação são </a:t>
            </a:r>
            <a:r>
              <a:rPr lang="pt-BR" sz="2400" i="1" dirty="0" err="1"/>
              <a:t>ValorUnitario</a:t>
            </a:r>
            <a:r>
              <a:rPr lang="pt-BR" sz="2400" i="1" dirty="0"/>
              <a:t> </a:t>
            </a:r>
            <a:r>
              <a:rPr lang="pt-BR" sz="2400" dirty="0"/>
              <a:t>e a Q</a:t>
            </a:r>
            <a:r>
              <a:rPr lang="pt-BR" sz="2400" i="1" dirty="0"/>
              <a:t>uantidade </a:t>
            </a:r>
            <a:r>
              <a:rPr lang="pt-BR" sz="2400" dirty="0"/>
              <a:t>enquanto que os atributos de agrupamento são o </a:t>
            </a:r>
            <a:r>
              <a:rPr lang="pt-BR" sz="2400" i="1" dirty="0"/>
              <a:t>Produto </a:t>
            </a:r>
            <a:r>
              <a:rPr lang="pt-BR" sz="2400" dirty="0"/>
              <a:t>e a </a:t>
            </a:r>
            <a:r>
              <a:rPr lang="pt-BR" sz="2400" i="1" dirty="0"/>
              <a:t>Data</a:t>
            </a:r>
            <a:r>
              <a:rPr lang="pt-BR" sz="2400" dirty="0"/>
              <a:t>. A chave desta entidade é a combinação dos atributos usados para o agrupamento. O processo de agregação resulta na perda de detalhes das vendas individuais.</a:t>
            </a:r>
          </a:p>
          <a:p>
            <a:pPr>
              <a:buFont typeface="Wingdings" pitchFamily="2" charset="2"/>
              <a:buNone/>
            </a:pPr>
            <a:endParaRPr lang="pt-BR" sz="2400" dirty="0"/>
          </a:p>
        </p:txBody>
      </p:sp>
      <p:sp>
        <p:nvSpPr>
          <p:cNvPr id="392198" name="Rectangle 6"/>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pic>
        <p:nvPicPr>
          <p:cNvPr id="392197" name="Picture 5"/>
          <p:cNvPicPr>
            <a:picLocks noChangeAspect="1" noChangeArrowheads="1"/>
          </p:cNvPicPr>
          <p:nvPr/>
        </p:nvPicPr>
        <p:blipFill>
          <a:blip r:embed="rId2" cstate="print"/>
          <a:srcRect/>
          <a:stretch>
            <a:fillRect/>
          </a:stretch>
        </p:blipFill>
        <p:spPr bwMode="auto">
          <a:xfrm>
            <a:off x="2555875" y="4973638"/>
            <a:ext cx="4464050" cy="1768475"/>
          </a:xfrm>
          <a:prstGeom prst="rect">
            <a:avLst/>
          </a:prstGeom>
          <a:noFill/>
        </p:spPr>
      </p:pic>
    </p:spTree>
    <p:extLst>
      <p:ext uri="{BB962C8B-B14F-4D97-AF65-F5344CB8AC3E}">
        <p14:creationId xmlns:p14="http://schemas.microsoft.com/office/powerpoint/2010/main" val="106929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idx="4294967295"/>
          </p:nvPr>
        </p:nvSpPr>
        <p:spPr>
          <a:xfrm>
            <a:off x="3448" y="1025525"/>
            <a:ext cx="8748713" cy="5832475"/>
          </a:xfrm>
        </p:spPr>
        <p:txBody>
          <a:bodyPr/>
          <a:lstStyle/>
          <a:p>
            <a:pPr>
              <a:lnSpc>
                <a:spcPct val="80000"/>
              </a:lnSpc>
              <a:buFont typeface="Wingdings" pitchFamily="2" charset="2"/>
              <a:buNone/>
            </a:pPr>
            <a:r>
              <a:rPr lang="pt-BR" dirty="0"/>
              <a:t>	</a:t>
            </a:r>
            <a:r>
              <a:rPr lang="pt-BR" sz="2400" dirty="0"/>
              <a:t>MOODY &amp; KORTINK abordam a criação de esquemas estrela a partir de um modelo E/R da seguinte maneira:</a:t>
            </a:r>
          </a:p>
          <a:p>
            <a:pPr>
              <a:lnSpc>
                <a:spcPct val="80000"/>
              </a:lnSpc>
              <a:buFont typeface="Wingdings" pitchFamily="2" charset="2"/>
              <a:buNone/>
            </a:pPr>
            <a:endParaRPr lang="pt-BR" sz="2400" dirty="0"/>
          </a:p>
          <a:p>
            <a:pPr lvl="1">
              <a:lnSpc>
                <a:spcPct val="80000"/>
              </a:lnSpc>
            </a:pPr>
            <a:r>
              <a:rPr lang="pt-BR" sz="2400" dirty="0"/>
              <a:t>Uma tabela de fatos é formada para cada entidade transação. A chave da tabela é a combinação das chaves das entidades componente associadas;</a:t>
            </a:r>
          </a:p>
          <a:p>
            <a:pPr lvl="1">
              <a:lnSpc>
                <a:spcPct val="80000"/>
              </a:lnSpc>
            </a:pPr>
            <a:r>
              <a:rPr lang="pt-BR" sz="2400" dirty="0"/>
              <a:t>Uma tabela de dimensão é formada para cada entidade componente. A chave desta entidade (tabela de dimensão) será formada pela composição das chaves das entidades de classificação;</a:t>
            </a:r>
          </a:p>
          <a:p>
            <a:pPr lvl="1">
              <a:lnSpc>
                <a:spcPct val="80000"/>
              </a:lnSpc>
            </a:pPr>
            <a:r>
              <a:rPr lang="pt-BR" sz="2400" dirty="0"/>
              <a:t>Onde existirem relacionamentos hierárquicos entre as entidades transação, a entidade dependente herda todas as dimensões (e atributos chave) da entidade pai. Isto provê a habilidade de efetuar operações “</a:t>
            </a:r>
            <a:r>
              <a:rPr lang="pt-BR" sz="2400" i="1" dirty="0" err="1"/>
              <a:t>drill-down</a:t>
            </a:r>
            <a:r>
              <a:rPr lang="pt-BR" sz="2400" dirty="0"/>
              <a:t>” entre os níveis de transação;</a:t>
            </a:r>
          </a:p>
          <a:p>
            <a:pPr lvl="1">
              <a:lnSpc>
                <a:spcPct val="80000"/>
              </a:lnSpc>
            </a:pPr>
            <a:r>
              <a:rPr lang="pt-BR" sz="2400" dirty="0"/>
              <a:t>Os atributos numéricos das entidades transação devem ser agregados pelos atributos chave das dimensões.</a:t>
            </a:r>
          </a:p>
        </p:txBody>
      </p:sp>
      <p:sp>
        <p:nvSpPr>
          <p:cNvPr id="393220" name="Rectangle 4"/>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spTree>
    <p:extLst>
      <p:ext uri="{BB962C8B-B14F-4D97-AF65-F5344CB8AC3E}">
        <p14:creationId xmlns:p14="http://schemas.microsoft.com/office/powerpoint/2010/main" val="801447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245" name="Picture 5"/>
          <p:cNvPicPr>
            <a:picLocks noChangeAspect="1" noChangeArrowheads="1"/>
          </p:cNvPicPr>
          <p:nvPr/>
        </p:nvPicPr>
        <p:blipFill>
          <a:blip r:embed="rId2" cstate="print"/>
          <a:srcRect/>
          <a:stretch>
            <a:fillRect/>
          </a:stretch>
        </p:blipFill>
        <p:spPr bwMode="auto">
          <a:xfrm>
            <a:off x="1979712" y="3501008"/>
            <a:ext cx="4839770" cy="3423669"/>
          </a:xfrm>
          <a:prstGeom prst="rect">
            <a:avLst/>
          </a:prstGeom>
          <a:noFill/>
        </p:spPr>
      </p:pic>
      <p:sp>
        <p:nvSpPr>
          <p:cNvPr id="394243" name="Rectangle 3"/>
          <p:cNvSpPr>
            <a:spLocks noGrp="1" noChangeArrowheads="1"/>
          </p:cNvSpPr>
          <p:nvPr>
            <p:ph type="body" idx="4294967295"/>
          </p:nvPr>
        </p:nvSpPr>
        <p:spPr>
          <a:xfrm>
            <a:off x="323528" y="1196752"/>
            <a:ext cx="8893175" cy="2159000"/>
          </a:xfrm>
        </p:spPr>
        <p:txBody>
          <a:bodyPr/>
          <a:lstStyle/>
          <a:p>
            <a:r>
              <a:rPr lang="pt-BR" sz="2400" dirty="0"/>
              <a:t>O modelo abaixo representa a aplicação dos conceitos anteriormente vistos. Notar:</a:t>
            </a:r>
          </a:p>
          <a:p>
            <a:pPr lvl="1"/>
            <a:r>
              <a:rPr lang="pt-BR" sz="2400" dirty="0"/>
              <a:t>Colapsos de Várias Hierarquias, levando a redundâncias, nas dimensões.</a:t>
            </a:r>
          </a:p>
          <a:p>
            <a:pPr lvl="1"/>
            <a:r>
              <a:rPr lang="pt-BR" sz="2400" dirty="0"/>
              <a:t>Somatórias (médias e outras totalizações), nos fatos.</a:t>
            </a:r>
          </a:p>
          <a:p>
            <a:pPr lvl="1"/>
            <a:endParaRPr lang="pt-BR" sz="2400" dirty="0"/>
          </a:p>
        </p:txBody>
      </p:sp>
      <p:sp>
        <p:nvSpPr>
          <p:cNvPr id="394244" name="Rectangle 4"/>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spTree>
    <p:extLst>
      <p:ext uri="{BB962C8B-B14F-4D97-AF65-F5344CB8AC3E}">
        <p14:creationId xmlns:p14="http://schemas.microsoft.com/office/powerpoint/2010/main" val="79186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pt-BR"/>
              <a:t>Agenda</a:t>
            </a:r>
          </a:p>
        </p:txBody>
      </p:sp>
      <p:sp>
        <p:nvSpPr>
          <p:cNvPr id="31746" name="Rectangle 3"/>
          <p:cNvSpPr>
            <a:spLocks noGrp="1" noChangeArrowheads="1"/>
          </p:cNvSpPr>
          <p:nvPr>
            <p:ph type="body" idx="1"/>
          </p:nvPr>
        </p:nvSpPr>
        <p:spPr>
          <a:xfrm>
            <a:off x="0" y="701824"/>
            <a:ext cx="9036496" cy="5967536"/>
          </a:xfrm>
        </p:spPr>
        <p:txBody>
          <a:bodyPr>
            <a:normAutofit/>
          </a:bodyPr>
          <a:lstStyle/>
          <a:p>
            <a:pPr>
              <a:lnSpc>
                <a:spcPct val="110000"/>
              </a:lnSpc>
              <a:buFont typeface="Wingdings" pitchFamily="2" charset="2"/>
              <a:buNone/>
            </a:pPr>
            <a:r>
              <a:rPr lang="pt-BR" sz="1800" b="0" i="0" dirty="0"/>
              <a:t>	   </a:t>
            </a:r>
            <a:r>
              <a:rPr lang="pt-BR" sz="1800" i="0" dirty="0"/>
              <a:t>Modelagem Dimensional - Discussão</a:t>
            </a:r>
          </a:p>
          <a:p>
            <a:pPr marL="457200" lvl="1" indent="0">
              <a:lnSpc>
                <a:spcPct val="110000"/>
              </a:lnSpc>
              <a:buNone/>
            </a:pPr>
            <a:endParaRPr lang="pt-BR" i="0" dirty="0"/>
          </a:p>
          <a:p>
            <a:pPr marL="457200" lvl="1" indent="0">
              <a:lnSpc>
                <a:spcPct val="110000"/>
              </a:lnSpc>
              <a:buNone/>
            </a:pPr>
            <a:r>
              <a:rPr lang="pt-BR" i="0" dirty="0"/>
              <a:t>A Proposta de </a:t>
            </a:r>
            <a:r>
              <a:rPr lang="pt-BR" i="0" dirty="0" err="1"/>
              <a:t>Moody</a:t>
            </a:r>
            <a:r>
              <a:rPr lang="pt-BR" i="0" dirty="0"/>
              <a:t> e </a:t>
            </a:r>
            <a:r>
              <a:rPr lang="pt-BR" i="0" dirty="0" err="1"/>
              <a:t>Cortlink</a:t>
            </a:r>
            <a:endParaRPr lang="pt-BR" i="0" dirty="0"/>
          </a:p>
          <a:p>
            <a:pPr marL="457200" lvl="1" indent="0">
              <a:lnSpc>
                <a:spcPct val="110000"/>
              </a:lnSpc>
              <a:buNone/>
            </a:pPr>
            <a:endParaRPr lang="pt-BR" b="0" i="0" dirty="0"/>
          </a:p>
          <a:p>
            <a:pPr marL="457200" lvl="1" indent="0">
              <a:lnSpc>
                <a:spcPct val="110000"/>
              </a:lnSpc>
              <a:buNone/>
            </a:pPr>
            <a:r>
              <a:rPr lang="pt-BR" i="0" dirty="0"/>
              <a:t>Esquemas de Armazenamento </a:t>
            </a:r>
          </a:p>
          <a:p>
            <a:pPr marL="457200" lvl="1" indent="0">
              <a:lnSpc>
                <a:spcPct val="110000"/>
              </a:lnSpc>
              <a:spcBef>
                <a:spcPct val="0"/>
              </a:spcBef>
              <a:buNone/>
            </a:pPr>
            <a:endParaRPr lang="pt-BR" b="0" i="0" dirty="0"/>
          </a:p>
          <a:p>
            <a:pPr marL="457200" lvl="1" indent="0">
              <a:lnSpc>
                <a:spcPct val="110000"/>
              </a:lnSpc>
              <a:spcBef>
                <a:spcPct val="0"/>
              </a:spcBef>
              <a:buNone/>
            </a:pPr>
            <a:r>
              <a:rPr lang="pt-BR" i="0" dirty="0"/>
              <a:t>Uma Armadilha...</a:t>
            </a:r>
          </a:p>
          <a:p>
            <a:pPr marL="0" indent="0">
              <a:lnSpc>
                <a:spcPct val="110000"/>
              </a:lnSpc>
              <a:spcBef>
                <a:spcPts val="600"/>
              </a:spcBef>
              <a:buNone/>
            </a:pPr>
            <a:r>
              <a:rPr lang="pt-BR" sz="1800" dirty="0"/>
              <a:t>          </a:t>
            </a:r>
          </a:p>
          <a:p>
            <a:pPr marL="0" indent="0">
              <a:lnSpc>
                <a:spcPct val="110000"/>
              </a:lnSpc>
              <a:spcBef>
                <a:spcPts val="600"/>
              </a:spcBef>
              <a:buNone/>
            </a:pPr>
            <a:r>
              <a:rPr lang="pt-BR" sz="1800" i="0" dirty="0"/>
              <a:t>       Aplicando a Cartilha da Modelagem Dimensional no Estúdio de Cinema</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Agenda</a:t>
            </a:r>
          </a:p>
        </p:txBody>
      </p:sp>
    </p:spTree>
    <p:extLst>
      <p:ext uri="{BB962C8B-B14F-4D97-AF65-F5344CB8AC3E}">
        <p14:creationId xmlns:p14="http://schemas.microsoft.com/office/powerpoint/2010/main" val="4161175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4294967295"/>
          </p:nvPr>
        </p:nvSpPr>
        <p:spPr>
          <a:xfrm>
            <a:off x="179512" y="1124744"/>
            <a:ext cx="8351838" cy="3168650"/>
          </a:xfrm>
        </p:spPr>
        <p:txBody>
          <a:bodyPr/>
          <a:lstStyle/>
          <a:p>
            <a:r>
              <a:rPr lang="pt-BR" sz="2400" dirty="0"/>
              <a:t>O esquema estrela resultante da entidade </a:t>
            </a:r>
            <a:r>
              <a:rPr lang="pt-BR" sz="2400" i="1" dirty="0" err="1"/>
              <a:t>FatoVenda</a:t>
            </a:r>
            <a:r>
              <a:rPr lang="pt-BR" sz="2400" i="1" dirty="0"/>
              <a:t>,</a:t>
            </a:r>
            <a:r>
              <a:rPr lang="pt-BR" sz="2400" dirty="0"/>
              <a:t> aparecem cinco dimensões. </a:t>
            </a:r>
          </a:p>
          <a:p>
            <a:r>
              <a:rPr lang="pt-BR" sz="2400" dirty="0"/>
              <a:t>São incluídas as quatro dimensões resultantes da sua entidade “pai” (</a:t>
            </a:r>
            <a:r>
              <a:rPr lang="pt-BR" sz="2400" i="1" dirty="0" err="1"/>
              <a:t>Venda-Período;Cliente;Local</a:t>
            </a:r>
            <a:r>
              <a:rPr lang="pt-BR" sz="2400" dirty="0"/>
              <a:t>) e uma dimensão própria (</a:t>
            </a:r>
            <a:r>
              <a:rPr lang="pt-BR" sz="2400" i="1" dirty="0"/>
              <a:t>Produto</a:t>
            </a:r>
            <a:r>
              <a:rPr lang="pt-BR" sz="2400" dirty="0"/>
              <a:t>). </a:t>
            </a:r>
          </a:p>
          <a:p>
            <a:r>
              <a:rPr lang="pt-BR" sz="2400" dirty="0"/>
              <a:t>Os fatos agregados foram: “</a:t>
            </a:r>
            <a:r>
              <a:rPr lang="pt-BR" sz="2400" dirty="0" err="1"/>
              <a:t>SomaValor</a:t>
            </a:r>
            <a:r>
              <a:rPr lang="pt-BR" sz="2400" i="1" dirty="0"/>
              <a:t>” e “</a:t>
            </a:r>
            <a:r>
              <a:rPr lang="pt-BR" sz="2400" i="1" dirty="0" err="1"/>
              <a:t>SomaQuantidade</a:t>
            </a:r>
            <a:r>
              <a:rPr lang="pt-BR" sz="2400" i="1" dirty="0"/>
              <a:t>”. </a:t>
            </a:r>
            <a:r>
              <a:rPr lang="pt-BR" sz="2400" dirty="0"/>
              <a:t>A dimensão </a:t>
            </a:r>
            <a:r>
              <a:rPr lang="pt-BR" sz="2400" i="1" dirty="0"/>
              <a:t>Período</a:t>
            </a:r>
            <a:r>
              <a:rPr lang="pt-BR" sz="2400" dirty="0"/>
              <a:t>, representa duas dimensões: Data da venda e de Entrega.</a:t>
            </a:r>
          </a:p>
        </p:txBody>
      </p:sp>
      <p:sp>
        <p:nvSpPr>
          <p:cNvPr id="395269" name="Rectangle 5"/>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pic>
        <p:nvPicPr>
          <p:cNvPr id="395268" name="Picture 4"/>
          <p:cNvPicPr>
            <a:picLocks noChangeAspect="1" noChangeArrowheads="1"/>
          </p:cNvPicPr>
          <p:nvPr/>
        </p:nvPicPr>
        <p:blipFill>
          <a:blip r:embed="rId2" cstate="print"/>
          <a:srcRect/>
          <a:stretch>
            <a:fillRect/>
          </a:stretch>
        </p:blipFill>
        <p:spPr bwMode="auto">
          <a:xfrm>
            <a:off x="2627784" y="4509120"/>
            <a:ext cx="3814762" cy="2635250"/>
          </a:xfrm>
          <a:prstGeom prst="rect">
            <a:avLst/>
          </a:prstGeom>
          <a:noFill/>
        </p:spPr>
      </p:pic>
    </p:spTree>
    <p:extLst>
      <p:ext uri="{BB962C8B-B14F-4D97-AF65-F5344CB8AC3E}">
        <p14:creationId xmlns:p14="http://schemas.microsoft.com/office/powerpoint/2010/main" val="303394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9539" name="Picture 3"/>
          <p:cNvPicPr>
            <a:picLocks noChangeAspect="1" noChangeArrowheads="1"/>
          </p:cNvPicPr>
          <p:nvPr/>
        </p:nvPicPr>
        <p:blipFill>
          <a:blip r:embed="rId2" cstate="print"/>
          <a:srcRect/>
          <a:stretch>
            <a:fillRect/>
          </a:stretch>
        </p:blipFill>
        <p:spPr bwMode="auto">
          <a:xfrm>
            <a:off x="900113" y="1412875"/>
            <a:ext cx="6842125" cy="4725988"/>
          </a:xfrm>
          <a:prstGeom prst="rect">
            <a:avLst/>
          </a:prstGeom>
          <a:noFill/>
        </p:spPr>
      </p:pic>
      <p:sp>
        <p:nvSpPr>
          <p:cNvPr id="449540" name="Rectangle 4"/>
          <p:cNvSpPr>
            <a:spLocks noGrp="1" noChangeArrowheads="1"/>
          </p:cNvSpPr>
          <p:nvPr>
            <p:ph type="title" idx="4294967295"/>
          </p:nvPr>
        </p:nvSpPr>
        <p:spPr>
          <a:xfrm>
            <a:off x="0" y="158750"/>
            <a:ext cx="8229600" cy="420688"/>
          </a:xfrm>
          <a:noFill/>
          <a:ln/>
        </p:spPr>
        <p:txBody>
          <a:bodyPr>
            <a:normAutofit fontScale="90000"/>
          </a:bodyPr>
          <a:lstStyle/>
          <a:p>
            <a:r>
              <a:rPr lang="pt-BR"/>
              <a:t>Modelagem – Proposta de Moody &amp; Kortink</a:t>
            </a:r>
          </a:p>
        </p:txBody>
      </p:sp>
    </p:spTree>
    <p:extLst>
      <p:ext uri="{BB962C8B-B14F-4D97-AF65-F5344CB8AC3E}">
        <p14:creationId xmlns:p14="http://schemas.microsoft.com/office/powerpoint/2010/main" val="2088548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08519" y="692696"/>
            <a:ext cx="8232594" cy="6165304"/>
          </a:xfrm>
          <a:prstGeom prst="rect">
            <a:avLst/>
          </a:prstGeom>
          <a:noFill/>
          <a:ln w="9525">
            <a:noFill/>
            <a:miter lim="800000"/>
            <a:headEnd/>
            <a:tailEnd/>
          </a:ln>
        </p:spPr>
      </p:pic>
      <p:sp>
        <p:nvSpPr>
          <p:cNvPr id="5" name="CaixaDeTexto 4"/>
          <p:cNvSpPr txBox="1"/>
          <p:nvPr/>
        </p:nvSpPr>
        <p:spPr>
          <a:xfrm>
            <a:off x="-36512" y="87015"/>
            <a:ext cx="6732240" cy="461665"/>
          </a:xfrm>
          <a:prstGeom prst="rect">
            <a:avLst/>
          </a:prstGeom>
          <a:noFill/>
        </p:spPr>
        <p:txBody>
          <a:bodyPr wrap="square" rtlCol="0">
            <a:spAutoFit/>
          </a:bodyPr>
          <a:lstStyle/>
          <a:p>
            <a:r>
              <a:rPr lang="pt-BR" sz="2400" b="1" dirty="0"/>
              <a:t>BI do ponto de vista técnico</a:t>
            </a:r>
          </a:p>
        </p:txBody>
      </p:sp>
      <p:sp>
        <p:nvSpPr>
          <p:cNvPr id="6" name="CaixaDeTexto 5"/>
          <p:cNvSpPr txBox="1"/>
          <p:nvPr/>
        </p:nvSpPr>
        <p:spPr>
          <a:xfrm>
            <a:off x="-108520" y="87015"/>
            <a:ext cx="6624736" cy="461665"/>
          </a:xfrm>
          <a:prstGeom prst="rect">
            <a:avLst/>
          </a:prstGeom>
          <a:noFill/>
        </p:spPr>
        <p:txBody>
          <a:bodyPr wrap="square" rtlCol="0">
            <a:spAutoFit/>
          </a:bodyPr>
          <a:lstStyle/>
          <a:p>
            <a:r>
              <a:rPr lang="pt-BR" sz="2400" i="0" dirty="0">
                <a:solidFill>
                  <a:schemeClr val="bg2"/>
                </a:solidFill>
                <a:latin typeface="+mn-lt"/>
              </a:rPr>
              <a:t>Esquemas de Armazenamento de Dados</a:t>
            </a:r>
          </a:p>
        </p:txBody>
      </p:sp>
    </p:spTree>
    <p:extLst>
      <p:ext uri="{BB962C8B-B14F-4D97-AF65-F5344CB8AC3E}">
        <p14:creationId xmlns:p14="http://schemas.microsoft.com/office/powerpoint/2010/main" val="226542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body" idx="1"/>
          </p:nvPr>
        </p:nvSpPr>
        <p:spPr>
          <a:xfrm>
            <a:off x="930795" y="908050"/>
            <a:ext cx="7313613" cy="4691063"/>
          </a:xfrm>
        </p:spPr>
        <p:txBody>
          <a:bodyPr>
            <a:normAutofit fontScale="92500" lnSpcReduction="10000"/>
          </a:bodyPr>
          <a:lstStyle/>
          <a:p>
            <a:pPr marL="552450" indent="-552450">
              <a:buFont typeface="Wingdings" pitchFamily="2" charset="2"/>
              <a:buNone/>
            </a:pPr>
            <a:r>
              <a:rPr lang="pt-BR" sz="2800" b="1" dirty="0">
                <a:solidFill>
                  <a:schemeClr val="bg2"/>
                </a:solidFill>
              </a:rPr>
              <a:t>Estrela x Floco de Neve</a:t>
            </a:r>
          </a:p>
          <a:p>
            <a:pPr marL="552450" indent="-552450">
              <a:buFont typeface="Wingdings" pitchFamily="2" charset="2"/>
              <a:buNone/>
            </a:pPr>
            <a:endParaRPr lang="pt-BR" sz="2400" dirty="0">
              <a:solidFill>
                <a:schemeClr val="bg2"/>
              </a:solidFill>
            </a:endParaRPr>
          </a:p>
          <a:p>
            <a:pPr marL="552450" indent="-552450">
              <a:buNone/>
            </a:pPr>
            <a:r>
              <a:rPr lang="pt-BR" sz="2400" dirty="0">
                <a:solidFill>
                  <a:schemeClr val="bg2"/>
                </a:solidFill>
              </a:rPr>
              <a:t>Estrela (“Star”)</a:t>
            </a:r>
          </a:p>
          <a:p>
            <a:pPr marL="552450" indent="-552450"/>
            <a:r>
              <a:rPr lang="pt-BR" sz="2400" dirty="0">
                <a:solidFill>
                  <a:schemeClr val="bg2"/>
                </a:solidFill>
              </a:rPr>
              <a:t>Estrela Clássico</a:t>
            </a:r>
          </a:p>
          <a:p>
            <a:pPr marL="552450" indent="-552450"/>
            <a:r>
              <a:rPr lang="pt-BR" sz="2400" dirty="0">
                <a:solidFill>
                  <a:schemeClr val="bg2"/>
                </a:solidFill>
              </a:rPr>
              <a:t>Estrela Parcial</a:t>
            </a:r>
          </a:p>
          <a:p>
            <a:pPr marL="552450" indent="-552450"/>
            <a:r>
              <a:rPr lang="pt-BR" sz="2400" dirty="0">
                <a:solidFill>
                  <a:schemeClr val="bg2"/>
                </a:solidFill>
              </a:rPr>
              <a:t>Tabela de Fato </a:t>
            </a:r>
            <a:r>
              <a:rPr lang="pt-BR" sz="2400" dirty="0" err="1">
                <a:solidFill>
                  <a:schemeClr val="bg2"/>
                </a:solidFill>
              </a:rPr>
              <a:t>Particionada</a:t>
            </a:r>
            <a:endParaRPr lang="pt-BR" sz="2400" dirty="0">
              <a:solidFill>
                <a:schemeClr val="bg2"/>
              </a:solidFill>
            </a:endParaRPr>
          </a:p>
          <a:p>
            <a:pPr marL="552450" indent="-552450"/>
            <a:r>
              <a:rPr lang="pt-BR" sz="2400" dirty="0">
                <a:solidFill>
                  <a:schemeClr val="bg2"/>
                </a:solidFill>
              </a:rPr>
              <a:t>Tabela Dimensional </a:t>
            </a:r>
            <a:r>
              <a:rPr lang="pt-BR" sz="2400" dirty="0" err="1">
                <a:solidFill>
                  <a:schemeClr val="bg2"/>
                </a:solidFill>
              </a:rPr>
              <a:t>Particionada</a:t>
            </a:r>
            <a:endParaRPr lang="pt-BR" sz="2400" dirty="0">
              <a:solidFill>
                <a:schemeClr val="bg2"/>
              </a:solidFill>
            </a:endParaRPr>
          </a:p>
          <a:p>
            <a:pPr marL="552450" indent="-552450"/>
            <a:endParaRPr lang="pt-BR" sz="2400" dirty="0">
              <a:solidFill>
                <a:schemeClr val="bg2"/>
              </a:solidFill>
            </a:endParaRPr>
          </a:p>
          <a:p>
            <a:pPr marL="552450" indent="-552450">
              <a:buNone/>
            </a:pPr>
            <a:r>
              <a:rPr lang="pt-BR" sz="2400" dirty="0">
                <a:solidFill>
                  <a:schemeClr val="bg2"/>
                </a:solidFill>
              </a:rPr>
              <a:t>Floco de Neve (“</a:t>
            </a:r>
            <a:r>
              <a:rPr lang="pt-BR" sz="2400" dirty="0" err="1">
                <a:solidFill>
                  <a:schemeClr val="bg2"/>
                </a:solidFill>
              </a:rPr>
              <a:t>Snow</a:t>
            </a:r>
            <a:r>
              <a:rPr lang="pt-BR" sz="2400" dirty="0">
                <a:solidFill>
                  <a:schemeClr val="bg2"/>
                </a:solidFill>
              </a:rPr>
              <a:t> </a:t>
            </a:r>
            <a:r>
              <a:rPr lang="pt-BR" sz="2400" dirty="0" err="1">
                <a:solidFill>
                  <a:schemeClr val="bg2"/>
                </a:solidFill>
              </a:rPr>
              <a:t>flake</a:t>
            </a:r>
            <a:r>
              <a:rPr lang="pt-BR" sz="2400" dirty="0">
                <a:solidFill>
                  <a:schemeClr val="bg2"/>
                </a:solidFill>
              </a:rPr>
              <a:t>”)</a:t>
            </a:r>
          </a:p>
          <a:p>
            <a:pPr marL="552450" indent="-552450"/>
            <a:r>
              <a:rPr lang="pt-BR" sz="2400" dirty="0">
                <a:solidFill>
                  <a:schemeClr val="bg2"/>
                </a:solidFill>
              </a:rPr>
              <a:t>Floco de Neve – Pesquisa</a:t>
            </a:r>
          </a:p>
          <a:p>
            <a:pPr marL="552450" indent="-552450"/>
            <a:r>
              <a:rPr lang="pt-BR" sz="2400" dirty="0">
                <a:solidFill>
                  <a:schemeClr val="bg2"/>
                </a:solidFill>
              </a:rPr>
              <a:t>Floco de Neve – Atributo</a:t>
            </a:r>
          </a:p>
          <a:p>
            <a:pPr marL="552450" indent="-552450"/>
            <a:r>
              <a:rPr lang="pt-BR" sz="2400" dirty="0">
                <a:solidFill>
                  <a:schemeClr val="bg2"/>
                </a:solidFill>
              </a:rPr>
              <a:t>Floco de Neve – Cadeia</a:t>
            </a:r>
          </a:p>
        </p:txBody>
      </p:sp>
      <p:sp>
        <p:nvSpPr>
          <p:cNvPr id="62466" name="Text Box 3"/>
          <p:cNvSpPr txBox="1">
            <a:spLocks noChangeArrowheads="1"/>
          </p:cNvSpPr>
          <p:nvPr/>
        </p:nvSpPr>
        <p:spPr bwMode="auto">
          <a:xfrm>
            <a:off x="179388" y="0"/>
            <a:ext cx="5905500" cy="519113"/>
          </a:xfrm>
          <a:prstGeom prst="rect">
            <a:avLst/>
          </a:prstGeom>
          <a:noFill/>
          <a:ln w="9525">
            <a:noFill/>
            <a:miter lim="800000"/>
            <a:headEnd/>
            <a:tailEnd/>
          </a:ln>
        </p:spPr>
        <p:txBody>
          <a:bodyPr>
            <a:spAutoFit/>
          </a:bodyPr>
          <a:lstStyle/>
          <a:p>
            <a:pPr>
              <a:spcBef>
                <a:spcPct val="50000"/>
              </a:spcBef>
            </a:pPr>
            <a:r>
              <a:rPr lang="pt-BR" sz="2800" i="0" dirty="0">
                <a:solidFill>
                  <a:schemeClr val="bg2"/>
                </a:solidFill>
                <a:latin typeface="Verdana" pitchFamily="34" charset="0"/>
              </a:rPr>
              <a:t>Os 7 Modelos de DW</a:t>
            </a:r>
          </a:p>
        </p:txBody>
      </p:sp>
      <p:pic>
        <p:nvPicPr>
          <p:cNvPr id="62467" name="Picture 5"/>
          <p:cNvPicPr>
            <a:picLocks noChangeAspect="1" noChangeArrowheads="1"/>
          </p:cNvPicPr>
          <p:nvPr/>
        </p:nvPicPr>
        <p:blipFill>
          <a:blip r:embed="rId2" cstate="print"/>
          <a:srcRect/>
          <a:stretch>
            <a:fillRect/>
          </a:stretch>
        </p:blipFill>
        <p:spPr bwMode="auto">
          <a:xfrm>
            <a:off x="0" y="5805488"/>
            <a:ext cx="925513" cy="1052512"/>
          </a:xfrm>
          <a:prstGeom prst="rect">
            <a:avLst/>
          </a:prstGeom>
          <a:noFill/>
          <a:ln w="9525">
            <a:noFill/>
            <a:miter lim="800000"/>
            <a:headEnd/>
            <a:tailEnd/>
          </a:ln>
        </p:spPr>
      </p:pic>
      <p:pic>
        <p:nvPicPr>
          <p:cNvPr id="62468" name="Picture 6"/>
          <p:cNvPicPr>
            <a:picLocks noChangeAspect="1" noChangeArrowheads="1"/>
          </p:cNvPicPr>
          <p:nvPr/>
        </p:nvPicPr>
        <p:blipFill>
          <a:blip r:embed="rId3"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37823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704" name="Rectangle 56"/>
          <p:cNvSpPr>
            <a:spLocks noGrp="1" noChangeArrowheads="1"/>
          </p:cNvSpPr>
          <p:nvPr>
            <p:ph type="title"/>
          </p:nvPr>
        </p:nvSpPr>
        <p:spPr>
          <a:xfrm>
            <a:off x="323528" y="21298"/>
            <a:ext cx="8229600" cy="664121"/>
          </a:xfrm>
        </p:spPr>
        <p:txBody>
          <a:bodyPr/>
          <a:lstStyle/>
          <a:p>
            <a:pPr algn="l"/>
            <a:r>
              <a:rPr lang="en-US" altLang="en-US" dirty="0"/>
              <a:t>DW: </a:t>
            </a:r>
            <a:r>
              <a:rPr lang="en-US" altLang="en-US" dirty="0" err="1"/>
              <a:t>Estruturas</a:t>
            </a:r>
            <a:r>
              <a:rPr lang="en-US" altLang="en-US" dirty="0"/>
              <a:t> de Dados</a:t>
            </a:r>
          </a:p>
        </p:txBody>
      </p:sp>
      <p:sp>
        <p:nvSpPr>
          <p:cNvPr id="411705" name="Rectangle 57"/>
          <p:cNvSpPr>
            <a:spLocks noGrp="1" noChangeArrowheads="1"/>
          </p:cNvSpPr>
          <p:nvPr>
            <p:ph idx="1"/>
          </p:nvPr>
        </p:nvSpPr>
        <p:spPr>
          <a:xfrm>
            <a:off x="323528" y="1166018"/>
            <a:ext cx="8229600" cy="4958011"/>
          </a:xfrm>
        </p:spPr>
        <p:txBody>
          <a:bodyPr/>
          <a:lstStyle/>
          <a:p>
            <a:r>
              <a:rPr lang="en-US" altLang="en-US" dirty="0"/>
              <a:t>A </a:t>
            </a:r>
            <a:r>
              <a:rPr lang="en-US" altLang="en-US" dirty="0" err="1"/>
              <a:t>modelagem</a:t>
            </a:r>
            <a:r>
              <a:rPr lang="en-US" altLang="en-US" dirty="0"/>
              <a:t> </a:t>
            </a:r>
            <a:r>
              <a:rPr lang="en-US" altLang="en-US" dirty="0" err="1"/>
              <a:t>estrutural</a:t>
            </a:r>
            <a:r>
              <a:rPr lang="en-US" altLang="en-US" dirty="0"/>
              <a:t> </a:t>
            </a:r>
            <a:r>
              <a:rPr lang="en-US" altLang="en-US" dirty="0" err="1"/>
              <a:t>comumente</a:t>
            </a:r>
            <a:r>
              <a:rPr lang="en-US" altLang="en-US" dirty="0"/>
              <a:t> </a:t>
            </a:r>
            <a:r>
              <a:rPr lang="en-US" altLang="en-US" dirty="0" err="1"/>
              <a:t>encontrada</a:t>
            </a:r>
            <a:r>
              <a:rPr lang="en-US" altLang="en-US" dirty="0"/>
              <a:t> </a:t>
            </a:r>
            <a:r>
              <a:rPr lang="en-US" altLang="en-US" dirty="0" err="1"/>
              <a:t>em</a:t>
            </a:r>
            <a:r>
              <a:rPr lang="en-US" altLang="en-US" dirty="0"/>
              <a:t> </a:t>
            </a:r>
            <a:r>
              <a:rPr lang="en-US" altLang="en-US" dirty="0" err="1"/>
              <a:t>ambientes</a:t>
            </a:r>
            <a:r>
              <a:rPr lang="en-US" altLang="en-US" dirty="0"/>
              <a:t> de DW </a:t>
            </a:r>
            <a:r>
              <a:rPr lang="en-US" altLang="en-US" dirty="0" err="1"/>
              <a:t>são</a:t>
            </a:r>
            <a:r>
              <a:rPr lang="en-US" altLang="en-US" dirty="0"/>
              <a:t>:</a:t>
            </a:r>
          </a:p>
          <a:p>
            <a:pPr lvl="1"/>
            <a:r>
              <a:rPr lang="en-US" altLang="en-US" dirty="0"/>
              <a:t>Na Terceira forma normal (3NF)</a:t>
            </a:r>
          </a:p>
          <a:p>
            <a:pPr lvl="1"/>
            <a:r>
              <a:rPr lang="en-US" altLang="en-US" dirty="0"/>
              <a:t>Star schema</a:t>
            </a:r>
          </a:p>
          <a:p>
            <a:pPr lvl="1"/>
            <a:r>
              <a:rPr lang="en-US" altLang="en-US" dirty="0"/>
              <a:t>Snowflake schema</a:t>
            </a:r>
          </a:p>
        </p:txBody>
      </p:sp>
      <p:pic>
        <p:nvPicPr>
          <p:cNvPr id="411706"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700808"/>
            <a:ext cx="2583401" cy="2464226"/>
          </a:xfrm>
          <a:prstGeom prst="rect">
            <a:avLst/>
          </a:prstGeom>
          <a:noFill/>
          <a:extLst>
            <a:ext uri="{909E8E84-426E-40dd-AFC4-6F175D3DCCD1}">
              <a14:hiddenFill xmlns="" xmlns:a14="http://schemas.microsoft.com/office/drawing/2010/main">
                <a:solidFill>
                  <a:srgbClr val="FFFFFF"/>
                </a:solidFill>
              </a14:hiddenFill>
            </a:ext>
          </a:extLst>
        </p:spPr>
      </p:pic>
      <p:pic>
        <p:nvPicPr>
          <p:cNvPr id="411707"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364969"/>
            <a:ext cx="2362200" cy="2205038"/>
          </a:xfrm>
          <a:prstGeom prst="rect">
            <a:avLst/>
          </a:prstGeom>
          <a:noFill/>
          <a:extLst>
            <a:ext uri="{909E8E84-426E-40dd-AFC4-6F175D3DCCD1}">
              <a14:hiddenFill xmlns="" xmlns:a14="http://schemas.microsoft.com/office/drawing/2010/main">
                <a:solidFill>
                  <a:srgbClr val="FFFFFF"/>
                </a:solidFill>
              </a14:hiddenFill>
            </a:ext>
          </a:extLst>
        </p:spPr>
      </p:pic>
      <p:pic>
        <p:nvPicPr>
          <p:cNvPr id="411708"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4523354"/>
            <a:ext cx="3971925" cy="12969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307E2F2C-3E53-4FFE-8691-E8BA273B0BA9}"/>
              </a:ext>
            </a:extLst>
          </p:cNvPr>
          <p:cNvPicPr>
            <a:picLocks noChangeAspect="1" noChangeArrowheads="1"/>
          </p:cNvPicPr>
          <p:nvPr/>
        </p:nvPicPr>
        <p:blipFill>
          <a:blip r:embed="rId6" cstate="print"/>
          <a:srcRect/>
          <a:stretch>
            <a:fillRect/>
          </a:stretch>
        </p:blipFill>
        <p:spPr bwMode="auto">
          <a:xfrm>
            <a:off x="0" y="5805488"/>
            <a:ext cx="925513" cy="1052512"/>
          </a:xfrm>
          <a:prstGeom prst="rect">
            <a:avLst/>
          </a:prstGeom>
          <a:noFill/>
          <a:ln w="9525">
            <a:noFill/>
            <a:miter lim="800000"/>
            <a:headEnd/>
            <a:tailEnd/>
          </a:ln>
        </p:spPr>
      </p:pic>
      <p:pic>
        <p:nvPicPr>
          <p:cNvPr id="8" name="Picture 6">
            <a:extLst>
              <a:ext uri="{FF2B5EF4-FFF2-40B4-BE49-F238E27FC236}">
                <a16:creationId xmlns:a16="http://schemas.microsoft.com/office/drawing/2014/main" id="{160C1B59-9EB8-4294-87CF-0072FFAF9BA0}"/>
              </a:ext>
            </a:extLst>
          </p:cNvPr>
          <p:cNvPicPr>
            <a:picLocks noChangeAspect="1" noChangeArrowheads="1"/>
          </p:cNvPicPr>
          <p:nvPr/>
        </p:nvPicPr>
        <p:blipFill>
          <a:blip r:embed="rId7"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313917640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145" name="Group 41"/>
          <p:cNvGrpSpPr>
            <a:grpSpLocks/>
          </p:cNvGrpSpPr>
          <p:nvPr/>
        </p:nvGrpSpPr>
        <p:grpSpPr bwMode="auto">
          <a:xfrm rot="5400000" flipH="1">
            <a:off x="5901531" y="4006057"/>
            <a:ext cx="153987" cy="304800"/>
            <a:chOff x="5088" y="768"/>
            <a:chExt cx="97" cy="192"/>
          </a:xfrm>
        </p:grpSpPr>
        <p:sp>
          <p:nvSpPr>
            <p:cNvPr id="431146" name="Line 42"/>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47" name="Line 43"/>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1139" name="Group 35"/>
          <p:cNvGrpSpPr>
            <a:grpSpLocks/>
          </p:cNvGrpSpPr>
          <p:nvPr/>
        </p:nvGrpSpPr>
        <p:grpSpPr bwMode="auto">
          <a:xfrm rot="-5400000">
            <a:off x="3225006" y="3880644"/>
            <a:ext cx="153988" cy="304800"/>
            <a:chOff x="5088" y="768"/>
            <a:chExt cx="97" cy="192"/>
          </a:xfrm>
        </p:grpSpPr>
        <p:sp>
          <p:nvSpPr>
            <p:cNvPr id="431140" name="Line 36"/>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41" name="Line 37"/>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1142" name="Group 38"/>
          <p:cNvGrpSpPr>
            <a:grpSpLocks/>
          </p:cNvGrpSpPr>
          <p:nvPr/>
        </p:nvGrpSpPr>
        <p:grpSpPr bwMode="auto">
          <a:xfrm rot="5400000" flipH="1">
            <a:off x="5901531" y="2940844"/>
            <a:ext cx="153988" cy="304800"/>
            <a:chOff x="5088" y="768"/>
            <a:chExt cx="97" cy="192"/>
          </a:xfrm>
        </p:grpSpPr>
        <p:sp>
          <p:nvSpPr>
            <p:cNvPr id="431143" name="Line 39"/>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44" name="Line 40"/>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1137" name="Group 33"/>
          <p:cNvGrpSpPr>
            <a:grpSpLocks/>
          </p:cNvGrpSpPr>
          <p:nvPr/>
        </p:nvGrpSpPr>
        <p:grpSpPr bwMode="auto">
          <a:xfrm rot="-5400000">
            <a:off x="3225006" y="2939257"/>
            <a:ext cx="153987" cy="304800"/>
            <a:chOff x="5088" y="768"/>
            <a:chExt cx="97" cy="192"/>
          </a:xfrm>
        </p:grpSpPr>
        <p:sp>
          <p:nvSpPr>
            <p:cNvPr id="431135" name="Line 31"/>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36" name="Line 32"/>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1126" name="Line 22"/>
          <p:cNvSpPr>
            <a:spLocks noChangeShapeType="1"/>
          </p:cNvSpPr>
          <p:nvPr/>
        </p:nvSpPr>
        <p:spPr bwMode="auto">
          <a:xfrm>
            <a:off x="2298700" y="3587750"/>
            <a:ext cx="1066800" cy="0"/>
          </a:xfrm>
          <a:prstGeom prst="line">
            <a:avLst/>
          </a:prstGeom>
          <a:noFill/>
          <a:ln w="5715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31" name="Freeform 27"/>
          <p:cNvSpPr>
            <a:spLocks/>
          </p:cNvSpPr>
          <p:nvPr/>
        </p:nvSpPr>
        <p:spPr bwMode="auto">
          <a:xfrm flipH="1">
            <a:off x="6753225" y="3857625"/>
            <a:ext cx="342900" cy="18669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57150" cap="flat" cmpd="sng">
            <a:solidFill>
              <a:schemeClr val="tx1"/>
            </a:solidFill>
            <a:prstDash val="solid"/>
            <a:round/>
            <a:headEnd type="none" w="sm" len="sm"/>
            <a:tailEnd type="triangl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06" name="Rectangle 2"/>
          <p:cNvSpPr>
            <a:spLocks noGrp="1" noChangeArrowheads="1"/>
          </p:cNvSpPr>
          <p:nvPr>
            <p:ph type="title" idx="4294967295"/>
          </p:nvPr>
        </p:nvSpPr>
        <p:spPr>
          <a:xfrm>
            <a:off x="0" y="120614"/>
            <a:ext cx="8229600" cy="466725"/>
          </a:xfrm>
        </p:spPr>
        <p:txBody>
          <a:bodyPr/>
          <a:lstStyle/>
          <a:p>
            <a:r>
              <a:rPr lang="en-US" altLang="en-US" dirty="0" err="1"/>
              <a:t>Modelo</a:t>
            </a:r>
            <a:r>
              <a:rPr lang="en-US" altLang="en-US" dirty="0"/>
              <a:t> Star Schema</a:t>
            </a:r>
          </a:p>
        </p:txBody>
      </p:sp>
      <p:sp>
        <p:nvSpPr>
          <p:cNvPr id="431118" name="Freeform 14"/>
          <p:cNvSpPr>
            <a:spLocks/>
          </p:cNvSpPr>
          <p:nvPr/>
        </p:nvSpPr>
        <p:spPr bwMode="auto">
          <a:xfrm>
            <a:off x="2857500" y="2266950"/>
            <a:ext cx="685800" cy="8382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19" name="Freeform 15"/>
          <p:cNvSpPr>
            <a:spLocks/>
          </p:cNvSpPr>
          <p:nvPr/>
        </p:nvSpPr>
        <p:spPr bwMode="auto">
          <a:xfrm flipV="1">
            <a:off x="2857500" y="4044950"/>
            <a:ext cx="685800" cy="8382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20" name="Freeform 16"/>
          <p:cNvSpPr>
            <a:spLocks/>
          </p:cNvSpPr>
          <p:nvPr/>
        </p:nvSpPr>
        <p:spPr bwMode="auto">
          <a:xfrm flipH="1">
            <a:off x="5686425" y="2266950"/>
            <a:ext cx="533400" cy="8382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21" name="Freeform 17"/>
          <p:cNvSpPr>
            <a:spLocks/>
          </p:cNvSpPr>
          <p:nvPr/>
        </p:nvSpPr>
        <p:spPr bwMode="auto">
          <a:xfrm flipH="1" flipV="1">
            <a:off x="5686425" y="4171950"/>
            <a:ext cx="533400" cy="10668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15" name="Rectangle 11"/>
          <p:cNvSpPr>
            <a:spLocks noChangeArrowheads="1"/>
          </p:cNvSpPr>
          <p:nvPr/>
        </p:nvSpPr>
        <p:spPr bwMode="blackWhite">
          <a:xfrm>
            <a:off x="1438275" y="1200150"/>
            <a:ext cx="2667000" cy="1147763"/>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Product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Product_disc,...</a:t>
            </a: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 </a:t>
            </a:r>
          </a:p>
        </p:txBody>
      </p:sp>
      <p:sp>
        <p:nvSpPr>
          <p:cNvPr id="431114" name="Rectangle 10"/>
          <p:cNvSpPr>
            <a:spLocks noChangeArrowheads="1"/>
          </p:cNvSpPr>
          <p:nvPr/>
        </p:nvSpPr>
        <p:spPr bwMode="blackWhite">
          <a:xfrm>
            <a:off x="1438275" y="4881563"/>
            <a:ext cx="1844675" cy="1366837"/>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Time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Day_id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Month_id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Year_id,...</a:t>
            </a:r>
          </a:p>
        </p:txBody>
      </p:sp>
      <p:sp>
        <p:nvSpPr>
          <p:cNvPr id="431116" name="Rectangle 12"/>
          <p:cNvSpPr>
            <a:spLocks noChangeArrowheads="1"/>
          </p:cNvSpPr>
          <p:nvPr/>
        </p:nvSpPr>
        <p:spPr bwMode="blackWhite">
          <a:xfrm>
            <a:off x="3371850" y="2533650"/>
            <a:ext cx="2568575" cy="2190750"/>
          </a:xfrm>
          <a:prstGeom prst="rect">
            <a:avLst/>
          </a:prstGeom>
          <a:solidFill>
            <a:srgbClr val="FFCC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Sales Fact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Store_id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Day_id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Sales_amount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Sales_units, ...</a:t>
            </a:r>
          </a:p>
        </p:txBody>
      </p:sp>
      <p:sp>
        <p:nvSpPr>
          <p:cNvPr id="431113" name="Rectangle 9"/>
          <p:cNvSpPr>
            <a:spLocks noChangeArrowheads="1"/>
          </p:cNvSpPr>
          <p:nvPr/>
        </p:nvSpPr>
        <p:spPr bwMode="blackWhite">
          <a:xfrm>
            <a:off x="4572000" y="5192713"/>
            <a:ext cx="2171700" cy="1055687"/>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Item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Item_desc,...</a:t>
            </a:r>
            <a:endParaRPr kumimoji="0" lang="en-US"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431112" name="Rectangle 8"/>
          <p:cNvSpPr>
            <a:spLocks noChangeArrowheads="1"/>
          </p:cNvSpPr>
          <p:nvPr/>
        </p:nvSpPr>
        <p:spPr bwMode="blackWhite">
          <a:xfrm>
            <a:off x="4292600" y="1200150"/>
            <a:ext cx="2451100" cy="1152525"/>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Store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Store_id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District_id,...</a:t>
            </a:r>
          </a:p>
        </p:txBody>
      </p:sp>
      <p:grpSp>
        <p:nvGrpSpPr>
          <p:cNvPr id="431150" name="Group 46"/>
          <p:cNvGrpSpPr>
            <a:grpSpLocks/>
          </p:cNvGrpSpPr>
          <p:nvPr/>
        </p:nvGrpSpPr>
        <p:grpSpPr bwMode="auto">
          <a:xfrm>
            <a:off x="906463" y="3162300"/>
            <a:ext cx="2011362" cy="857250"/>
            <a:chOff x="3840" y="1974"/>
            <a:chExt cx="1368" cy="540"/>
          </a:xfrm>
        </p:grpSpPr>
        <p:sp>
          <p:nvSpPr>
            <p:cNvPr id="431151" name="Oval 47"/>
            <p:cNvSpPr>
              <a:spLocks noChangeArrowheads="1"/>
            </p:cNvSpPr>
            <p:nvPr/>
          </p:nvSpPr>
          <p:spPr bwMode="blackWhite">
            <a:xfrm>
              <a:off x="3840" y="1974"/>
              <a:ext cx="1368" cy="540"/>
            </a:xfrm>
            <a:prstGeom prst="ellipse">
              <a:avLst/>
            </a:prstGeom>
            <a:solidFill>
              <a:srgbClr val="FFFF99"/>
            </a:solidFill>
            <a:ln w="28575">
              <a:solidFill>
                <a:srgbClr val="FF9900"/>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52" name="Text Box 48"/>
            <p:cNvSpPr txBox="1">
              <a:spLocks noChangeArrowheads="1"/>
            </p:cNvSpPr>
            <p:nvPr/>
          </p:nvSpPr>
          <p:spPr bwMode="blackWhite">
            <a:xfrm>
              <a:off x="4029" y="2042"/>
              <a:ext cx="986" cy="407"/>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Tabela</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Fato</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central</a:t>
              </a:r>
            </a:p>
          </p:txBody>
        </p:sp>
      </p:grpSp>
      <p:sp>
        <p:nvSpPr>
          <p:cNvPr id="431130" name="Freeform 26"/>
          <p:cNvSpPr>
            <a:spLocks/>
          </p:cNvSpPr>
          <p:nvPr/>
        </p:nvSpPr>
        <p:spPr bwMode="auto">
          <a:xfrm flipH="1" flipV="1">
            <a:off x="6753225" y="1781175"/>
            <a:ext cx="342900" cy="16764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57150" cap="flat" cmpd="sng">
            <a:solidFill>
              <a:schemeClr val="tx1"/>
            </a:solidFill>
            <a:prstDash val="solid"/>
            <a:round/>
            <a:headEnd type="none" w="sm" len="sm"/>
            <a:tailEnd type="triangl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31149" name="Group 45"/>
          <p:cNvGrpSpPr>
            <a:grpSpLocks/>
          </p:cNvGrpSpPr>
          <p:nvPr/>
        </p:nvGrpSpPr>
        <p:grpSpPr bwMode="auto">
          <a:xfrm>
            <a:off x="6010275" y="3162300"/>
            <a:ext cx="2171700" cy="857250"/>
            <a:chOff x="3840" y="1974"/>
            <a:chExt cx="1368" cy="540"/>
          </a:xfrm>
        </p:grpSpPr>
        <p:sp>
          <p:nvSpPr>
            <p:cNvPr id="431133" name="Oval 29"/>
            <p:cNvSpPr>
              <a:spLocks noChangeArrowheads="1"/>
            </p:cNvSpPr>
            <p:nvPr/>
          </p:nvSpPr>
          <p:spPr bwMode="blackWhite">
            <a:xfrm>
              <a:off x="3840" y="1974"/>
              <a:ext cx="1368" cy="540"/>
            </a:xfrm>
            <a:prstGeom prst="ellipse">
              <a:avLst/>
            </a:prstGeom>
            <a:solidFill>
              <a:srgbClr val="FFFF99"/>
            </a:solidFill>
            <a:ln w="28575">
              <a:solidFill>
                <a:srgbClr val="FF9900"/>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23" name="Text Box 19"/>
            <p:cNvSpPr txBox="1">
              <a:spLocks noChangeArrowheads="1"/>
            </p:cNvSpPr>
            <p:nvPr/>
          </p:nvSpPr>
          <p:spPr bwMode="blackWhite">
            <a:xfrm>
              <a:off x="3918" y="2042"/>
              <a:ext cx="1215" cy="407"/>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Dimensões</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denormalizadas</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pic>
        <p:nvPicPr>
          <p:cNvPr id="34" name="Picture 6">
            <a:extLst>
              <a:ext uri="{FF2B5EF4-FFF2-40B4-BE49-F238E27FC236}">
                <a16:creationId xmlns:a16="http://schemas.microsoft.com/office/drawing/2014/main" id="{6C06FF3D-16E1-4F0A-BAA5-D6AF92FC065C}"/>
              </a:ext>
            </a:extLst>
          </p:cNvPr>
          <p:cNvPicPr>
            <a:picLocks noChangeAspect="1" noChangeArrowheads="1"/>
          </p:cNvPicPr>
          <p:nvPr/>
        </p:nvPicPr>
        <p:blipFill>
          <a:blip r:embed="rId3"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737450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87400" y="874713"/>
            <a:ext cx="7313613" cy="420687"/>
          </a:xfrm>
        </p:spPr>
        <p:txBody>
          <a:bodyPr>
            <a:normAutofit/>
          </a:bodyPr>
          <a:lstStyle/>
          <a:p>
            <a:pPr algn="l"/>
            <a:r>
              <a:rPr lang="pt-BR" sz="2400" dirty="0">
                <a:solidFill>
                  <a:schemeClr val="bg2"/>
                </a:solidFill>
              </a:rPr>
              <a:t>Estrela (Clássico)</a:t>
            </a:r>
          </a:p>
        </p:txBody>
      </p:sp>
      <p:sp>
        <p:nvSpPr>
          <p:cNvPr id="63490" name="Rectangle 3"/>
          <p:cNvSpPr>
            <a:spLocks noGrp="1" noChangeArrowheads="1"/>
          </p:cNvSpPr>
          <p:nvPr>
            <p:ph type="body" idx="1"/>
          </p:nvPr>
        </p:nvSpPr>
        <p:spPr>
          <a:xfrm>
            <a:off x="554038" y="1557338"/>
            <a:ext cx="7812087" cy="4114800"/>
          </a:xfrm>
        </p:spPr>
        <p:txBody>
          <a:bodyPr/>
          <a:lstStyle/>
          <a:p>
            <a:pPr>
              <a:buFont typeface="Wingdings" pitchFamily="2" charset="2"/>
              <a:buNone/>
            </a:pPr>
            <a:r>
              <a:rPr lang="pt-BR" sz="2400" b="0" i="0" dirty="0"/>
              <a:t>	O projeto em estrela foi desenvolvido a partir das primeiras soluções montadas a partir da necessidade de indústrias de bens de consumo e varejistas, que costumeiramente analisam os negócios através da análise de seus negócios através de duas únicas dimensões elementares: produtos e mercados.</a:t>
            </a:r>
          </a:p>
        </p:txBody>
      </p:sp>
      <p:sp>
        <p:nvSpPr>
          <p:cNvPr id="63491"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63493"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112060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714375" y="777929"/>
            <a:ext cx="7674049" cy="757130"/>
          </a:xfrm>
        </p:spPr>
        <p:txBody>
          <a:bodyPr>
            <a:normAutofit/>
          </a:bodyPr>
          <a:lstStyle/>
          <a:p>
            <a:pPr algn="l"/>
            <a:r>
              <a:rPr lang="pt-BR" sz="2400" dirty="0">
                <a:solidFill>
                  <a:schemeClr val="bg2"/>
                </a:solidFill>
              </a:rPr>
              <a:t>As 4 características do modelo Estrela (Clássico)</a:t>
            </a:r>
          </a:p>
        </p:txBody>
      </p:sp>
      <p:sp>
        <p:nvSpPr>
          <p:cNvPr id="64514" name="Rectangle 3"/>
          <p:cNvSpPr>
            <a:spLocks noGrp="1" noChangeArrowheads="1"/>
          </p:cNvSpPr>
          <p:nvPr>
            <p:ph type="body" idx="1"/>
          </p:nvPr>
        </p:nvSpPr>
        <p:spPr>
          <a:xfrm>
            <a:off x="630238" y="1700213"/>
            <a:ext cx="7813675" cy="4114800"/>
          </a:xfrm>
        </p:spPr>
        <p:txBody>
          <a:bodyPr/>
          <a:lstStyle/>
          <a:p>
            <a:pPr>
              <a:lnSpc>
                <a:spcPct val="80000"/>
              </a:lnSpc>
            </a:pPr>
            <a:r>
              <a:rPr lang="pt-BR" sz="2400" b="0" i="0" dirty="0"/>
              <a:t>Uma única tabela de fato simples, contendo detalhes e dados de nível sumário, armazenado nos níveis de estrutura de cada uma das tabelas dimensionais.</a:t>
            </a:r>
          </a:p>
          <a:p>
            <a:pPr>
              <a:lnSpc>
                <a:spcPct val="80000"/>
              </a:lnSpc>
            </a:pPr>
            <a:endParaRPr lang="pt-BR" sz="2400" b="0" i="0" dirty="0"/>
          </a:p>
          <a:p>
            <a:pPr>
              <a:lnSpc>
                <a:spcPct val="80000"/>
              </a:lnSpc>
            </a:pPr>
            <a:r>
              <a:rPr lang="pt-BR" sz="2400" b="0" i="0" dirty="0"/>
              <a:t>Cada dimensão é representada na tabela de fato através de uma única chave.</a:t>
            </a:r>
          </a:p>
          <a:p>
            <a:pPr>
              <a:lnSpc>
                <a:spcPct val="80000"/>
              </a:lnSpc>
            </a:pPr>
            <a:endParaRPr lang="pt-BR" sz="2400" b="0" i="0" dirty="0"/>
          </a:p>
          <a:p>
            <a:pPr>
              <a:lnSpc>
                <a:spcPct val="80000"/>
              </a:lnSpc>
            </a:pPr>
            <a:r>
              <a:rPr lang="pt-BR" sz="2400" b="0" i="0" dirty="0"/>
              <a:t>A chave primária da tabela de fatos contém somente uma coluna de cada uma das tabelas dimensionais.</a:t>
            </a:r>
          </a:p>
          <a:p>
            <a:pPr>
              <a:lnSpc>
                <a:spcPct val="80000"/>
              </a:lnSpc>
            </a:pPr>
            <a:endParaRPr lang="pt-BR" sz="2400" b="0" i="0" dirty="0"/>
          </a:p>
          <a:p>
            <a:pPr>
              <a:lnSpc>
                <a:spcPct val="80000"/>
              </a:lnSpc>
            </a:pPr>
            <a:r>
              <a:rPr lang="pt-BR" sz="2400" b="0" i="0" dirty="0"/>
              <a:t>As chaves primárias são geradas pelo sistema.</a:t>
            </a:r>
          </a:p>
        </p:txBody>
      </p:sp>
      <p:sp>
        <p:nvSpPr>
          <p:cNvPr id="6451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64517" name="Picture 7"/>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3426557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714375" y="777929"/>
            <a:ext cx="7674049" cy="757130"/>
          </a:xfrm>
        </p:spPr>
        <p:txBody>
          <a:bodyPr>
            <a:normAutofit/>
          </a:bodyPr>
          <a:lstStyle/>
          <a:p>
            <a:pPr algn="l"/>
            <a:r>
              <a:rPr lang="pt-BR" sz="2400" dirty="0">
                <a:solidFill>
                  <a:schemeClr val="bg2"/>
                </a:solidFill>
              </a:rPr>
              <a:t>Resumindo...</a:t>
            </a:r>
          </a:p>
        </p:txBody>
      </p:sp>
      <p:sp>
        <p:nvSpPr>
          <p:cNvPr id="64514" name="Rectangle 3"/>
          <p:cNvSpPr>
            <a:spLocks noGrp="1" noChangeArrowheads="1"/>
          </p:cNvSpPr>
          <p:nvPr>
            <p:ph type="body" idx="1"/>
          </p:nvPr>
        </p:nvSpPr>
        <p:spPr>
          <a:xfrm>
            <a:off x="644561" y="1507337"/>
            <a:ext cx="7813675" cy="4114800"/>
          </a:xfrm>
        </p:spPr>
        <p:txBody>
          <a:bodyPr/>
          <a:lstStyle/>
          <a:p>
            <a:pPr lvl="1"/>
            <a:r>
              <a:rPr lang="pt-BR" altLang="en-US" sz="2000" b="0" i="0" dirty="0"/>
              <a:t>O modelo é fácil de entender para os usuários.</a:t>
            </a:r>
          </a:p>
          <a:p>
            <a:pPr lvl="1"/>
            <a:r>
              <a:rPr lang="pt-BR" altLang="en-US" sz="2000" b="0" i="0" dirty="0"/>
              <a:t>As chaves primárias representam uma dimensão.</a:t>
            </a:r>
          </a:p>
          <a:p>
            <a:pPr lvl="1"/>
            <a:r>
              <a:rPr lang="pt-BR" altLang="en-US" sz="2000" b="0" i="0" dirty="0"/>
              <a:t>As colunas de chave não-estrangeiras são valores.</a:t>
            </a:r>
          </a:p>
          <a:p>
            <a:pPr lvl="1"/>
            <a:r>
              <a:rPr lang="pt-BR" altLang="en-US" sz="2000" b="0" i="0" dirty="0"/>
              <a:t>Os fatos são geralmente altamente normalizados.</a:t>
            </a:r>
          </a:p>
          <a:p>
            <a:pPr lvl="1"/>
            <a:r>
              <a:rPr lang="pt-BR" altLang="en-US" sz="2000" b="0" i="0" dirty="0"/>
              <a:t>As dimensões são completamente </a:t>
            </a:r>
            <a:r>
              <a:rPr lang="pt-BR" altLang="en-US" sz="2000" b="0" i="0" dirty="0" err="1"/>
              <a:t>desnormalizadas</a:t>
            </a:r>
            <a:r>
              <a:rPr lang="pt-BR" altLang="en-US" sz="2000" b="0" i="0" dirty="0"/>
              <a:t>.</a:t>
            </a:r>
          </a:p>
          <a:p>
            <a:pPr lvl="1"/>
            <a:r>
              <a:rPr lang="pt-BR" altLang="en-US" sz="2000" b="0" i="0" dirty="0"/>
              <a:t>É fornecida uma resposta rápida às consultas.</a:t>
            </a:r>
          </a:p>
          <a:p>
            <a:pPr lvl="1"/>
            <a:r>
              <a:rPr lang="pt-BR" altLang="en-US" sz="2000" b="0" i="0" dirty="0"/>
              <a:t>O desempenho é melhorado pela redução de associações de tabela.</a:t>
            </a:r>
          </a:p>
          <a:p>
            <a:pPr lvl="1"/>
            <a:r>
              <a:rPr lang="pt-BR" altLang="en-US" sz="2000" b="0" i="0" dirty="0"/>
              <a:t>Os usuários finais podem expressar consultas complexas.</a:t>
            </a:r>
          </a:p>
          <a:p>
            <a:pPr lvl="1"/>
            <a:r>
              <a:rPr lang="pt-BR" altLang="en-US" sz="2000" b="0" i="0" dirty="0"/>
              <a:t>O suporte é fornecido por muitas ferramentas front-end.</a:t>
            </a:r>
            <a:endParaRPr lang="en-US" altLang="en-US" sz="2000" b="0" i="0" dirty="0"/>
          </a:p>
        </p:txBody>
      </p:sp>
      <p:sp>
        <p:nvSpPr>
          <p:cNvPr id="6451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64517" name="Picture 7"/>
          <p:cNvPicPr>
            <a:picLocks noChangeAspect="1" noChangeArrowheads="1"/>
          </p:cNvPicPr>
          <p:nvPr/>
        </p:nvPicPr>
        <p:blipFill>
          <a:blip r:embed="rId2" cstate="print"/>
          <a:srcRect/>
          <a:stretch>
            <a:fillRect/>
          </a:stretch>
        </p:blipFill>
        <p:spPr bwMode="auto">
          <a:xfrm>
            <a:off x="7912174" y="5848823"/>
            <a:ext cx="952500" cy="847725"/>
          </a:xfrm>
          <a:prstGeom prst="rect">
            <a:avLst/>
          </a:prstGeom>
          <a:noFill/>
          <a:ln w="9525">
            <a:noFill/>
            <a:miter lim="800000"/>
            <a:headEnd/>
            <a:tailEnd/>
          </a:ln>
        </p:spPr>
      </p:pic>
    </p:spTree>
    <p:extLst>
      <p:ext uri="{BB962C8B-B14F-4D97-AF65-F5344CB8AC3E}">
        <p14:creationId xmlns:p14="http://schemas.microsoft.com/office/powerpoint/2010/main" val="2979914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930275" y="874713"/>
            <a:ext cx="7313613" cy="420687"/>
          </a:xfrm>
        </p:spPr>
        <p:txBody>
          <a:bodyPr>
            <a:normAutofit/>
          </a:bodyPr>
          <a:lstStyle/>
          <a:p>
            <a:pPr algn="l"/>
            <a:r>
              <a:rPr lang="pt-BR" sz="2400" i="0" dirty="0">
                <a:solidFill>
                  <a:schemeClr val="bg2"/>
                </a:solidFill>
              </a:rPr>
              <a:t>Estrela (Clássico), um exemplo</a:t>
            </a:r>
          </a:p>
        </p:txBody>
      </p:sp>
      <p:pic>
        <p:nvPicPr>
          <p:cNvPr id="65539" name="Picture 4"/>
          <p:cNvPicPr>
            <a:picLocks noChangeAspect="1" noChangeArrowheads="1"/>
          </p:cNvPicPr>
          <p:nvPr/>
        </p:nvPicPr>
        <p:blipFill>
          <a:blip r:embed="rId2" cstate="print"/>
          <a:srcRect/>
          <a:stretch>
            <a:fillRect/>
          </a:stretch>
        </p:blipFill>
        <p:spPr bwMode="auto">
          <a:xfrm>
            <a:off x="539750" y="1412875"/>
            <a:ext cx="7488634" cy="4595813"/>
          </a:xfrm>
          <a:prstGeom prst="rect">
            <a:avLst/>
          </a:prstGeom>
          <a:noFill/>
          <a:ln w="9525">
            <a:noFill/>
            <a:miter lim="800000"/>
            <a:headEnd/>
            <a:tailEnd/>
          </a:ln>
        </p:spPr>
      </p:pic>
      <p:sp>
        <p:nvSpPr>
          <p:cNvPr id="65540"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65542" name="Picture 7"/>
          <p:cNvPicPr>
            <a:picLocks noChangeAspect="1" noChangeArrowheads="1"/>
          </p:cNvPicPr>
          <p:nvPr/>
        </p:nvPicPr>
        <p:blipFill>
          <a:blip r:embed="rId3" cstate="print"/>
          <a:srcRect/>
          <a:stretch>
            <a:fillRect/>
          </a:stretch>
        </p:blipFill>
        <p:spPr bwMode="auto">
          <a:xfrm>
            <a:off x="8041840" y="6165304"/>
            <a:ext cx="778310" cy="692696"/>
          </a:xfrm>
          <a:prstGeom prst="rect">
            <a:avLst/>
          </a:prstGeom>
          <a:noFill/>
          <a:ln w="9525">
            <a:noFill/>
            <a:miter lim="800000"/>
            <a:headEnd/>
            <a:tailEnd/>
          </a:ln>
        </p:spPr>
      </p:pic>
    </p:spTree>
    <p:extLst>
      <p:ext uri="{BB962C8B-B14F-4D97-AF65-F5344CB8AC3E}">
        <p14:creationId xmlns:p14="http://schemas.microsoft.com/office/powerpoint/2010/main" val="130641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08519" y="692696"/>
            <a:ext cx="8232594" cy="6165304"/>
          </a:xfrm>
          <a:prstGeom prst="rect">
            <a:avLst/>
          </a:prstGeom>
          <a:noFill/>
          <a:ln w="9525">
            <a:noFill/>
            <a:miter lim="800000"/>
            <a:headEnd/>
            <a:tailEnd/>
          </a:ln>
        </p:spPr>
      </p:pic>
      <p:sp>
        <p:nvSpPr>
          <p:cNvPr id="5" name="CaixaDeTexto 4"/>
          <p:cNvSpPr txBox="1"/>
          <p:nvPr/>
        </p:nvSpPr>
        <p:spPr>
          <a:xfrm>
            <a:off x="-36512" y="87015"/>
            <a:ext cx="6732240" cy="461665"/>
          </a:xfrm>
          <a:prstGeom prst="rect">
            <a:avLst/>
          </a:prstGeom>
          <a:noFill/>
        </p:spPr>
        <p:txBody>
          <a:bodyPr wrap="square" rtlCol="0">
            <a:spAutoFit/>
          </a:bodyPr>
          <a:lstStyle/>
          <a:p>
            <a:r>
              <a:rPr lang="pt-BR" sz="2400" b="1" dirty="0"/>
              <a:t>BI do ponto de vista técnico</a:t>
            </a:r>
          </a:p>
        </p:txBody>
      </p:sp>
      <p:sp>
        <p:nvSpPr>
          <p:cNvPr id="6" name="CaixaDeTexto 5"/>
          <p:cNvSpPr txBox="1"/>
          <p:nvPr/>
        </p:nvSpPr>
        <p:spPr>
          <a:xfrm>
            <a:off x="-108520" y="87015"/>
            <a:ext cx="5868144" cy="461665"/>
          </a:xfrm>
          <a:prstGeom prst="rect">
            <a:avLst/>
          </a:prstGeom>
          <a:noFill/>
        </p:spPr>
        <p:txBody>
          <a:bodyPr wrap="square" rtlCol="0">
            <a:spAutoFit/>
          </a:bodyPr>
          <a:lstStyle/>
          <a:p>
            <a:r>
              <a:rPr lang="pt-BR" sz="2400" i="0" dirty="0">
                <a:solidFill>
                  <a:schemeClr val="bg2"/>
                </a:solidFill>
                <a:latin typeface="+mn-lt"/>
              </a:rPr>
              <a:t>Modelagem Dimensional - Discussão</a:t>
            </a:r>
          </a:p>
        </p:txBody>
      </p:sp>
    </p:spTree>
    <p:extLst>
      <p:ext uri="{BB962C8B-B14F-4D97-AF65-F5344CB8AC3E}">
        <p14:creationId xmlns:p14="http://schemas.microsoft.com/office/powerpoint/2010/main" val="292706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714375" y="836613"/>
            <a:ext cx="7313613" cy="420687"/>
          </a:xfrm>
        </p:spPr>
        <p:txBody>
          <a:bodyPr>
            <a:normAutofit/>
          </a:bodyPr>
          <a:lstStyle/>
          <a:p>
            <a:pPr algn="l"/>
            <a:r>
              <a:rPr lang="pt-BR" sz="2400" i="0" dirty="0">
                <a:solidFill>
                  <a:schemeClr val="bg2"/>
                </a:solidFill>
              </a:rPr>
              <a:t>Estrela Clássico</a:t>
            </a:r>
          </a:p>
        </p:txBody>
      </p:sp>
      <p:sp>
        <p:nvSpPr>
          <p:cNvPr id="66562" name="Rectangle 3"/>
          <p:cNvSpPr>
            <a:spLocks noGrp="1" noChangeArrowheads="1"/>
          </p:cNvSpPr>
          <p:nvPr>
            <p:ph type="body" idx="1"/>
          </p:nvPr>
        </p:nvSpPr>
        <p:spPr>
          <a:xfrm>
            <a:off x="4644008" y="1340768"/>
            <a:ext cx="4032448" cy="5040313"/>
          </a:xfrm>
        </p:spPr>
        <p:txBody>
          <a:bodyPr/>
          <a:lstStyle/>
          <a:p>
            <a:pPr>
              <a:buFont typeface="Wingdings" pitchFamily="2" charset="2"/>
              <a:buNone/>
            </a:pPr>
            <a:r>
              <a:rPr lang="pt-BR" sz="2000" b="0" i="0" dirty="0"/>
              <a:t>	A dimensão geográfica, representada ao lado, não segue a “geografia” convencional, mas aquela praticada pela organização. </a:t>
            </a:r>
          </a:p>
          <a:p>
            <a:pPr>
              <a:buFont typeface="Wingdings" pitchFamily="2" charset="2"/>
              <a:buNone/>
            </a:pPr>
            <a:endParaRPr lang="pt-BR" sz="2000" b="0" i="0" dirty="0"/>
          </a:p>
          <a:p>
            <a:pPr>
              <a:buFont typeface="Wingdings" pitchFamily="2" charset="2"/>
              <a:buNone/>
            </a:pPr>
            <a:r>
              <a:rPr lang="pt-BR" sz="2000" b="0" i="0" dirty="0"/>
              <a:t>	Destaque para </a:t>
            </a:r>
            <a:r>
              <a:rPr lang="pt-BR" sz="2000" b="0" i="0" dirty="0" err="1">
                <a:solidFill>
                  <a:srgbClr val="C00000"/>
                </a:solidFill>
              </a:rPr>
              <a:t>NivCodi</a:t>
            </a:r>
            <a:r>
              <a:rPr lang="pt-BR" sz="2000" b="0" i="0" dirty="0"/>
              <a:t> que determina a hierarquia, nesse caso Cidade</a:t>
            </a:r>
            <a:r>
              <a:rPr lang="pt-BR" sz="2000" b="0" i="0" dirty="0">
                <a:sym typeface="Wingdings" pitchFamily="2" charset="2"/>
              </a:rPr>
              <a:t>EstadoMercado.</a:t>
            </a:r>
            <a:r>
              <a:rPr lang="pt-BR" sz="2000" b="0" i="0" dirty="0"/>
              <a:t> </a:t>
            </a:r>
          </a:p>
          <a:p>
            <a:pPr>
              <a:buFont typeface="Wingdings" pitchFamily="2" charset="2"/>
              <a:buNone/>
            </a:pPr>
            <a:endParaRPr lang="pt-BR" sz="2000" b="0" i="0" dirty="0"/>
          </a:p>
          <a:p>
            <a:pPr>
              <a:buFont typeface="Wingdings" pitchFamily="2" charset="2"/>
              <a:buNone/>
            </a:pPr>
            <a:r>
              <a:rPr lang="pt-BR" sz="2000" b="0" i="0"/>
              <a:t>	</a:t>
            </a:r>
            <a:endParaRPr lang="pt-BR" sz="2000" b="0" i="0" dirty="0"/>
          </a:p>
        </p:txBody>
      </p:sp>
      <p:sp>
        <p:nvSpPr>
          <p:cNvPr id="66563"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66565"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graphicFrame>
        <p:nvGraphicFramePr>
          <p:cNvPr id="7" name="Tabela 6"/>
          <p:cNvGraphicFramePr>
            <a:graphicFrameLocks noGrp="1"/>
          </p:cNvGraphicFramePr>
          <p:nvPr/>
        </p:nvGraphicFramePr>
        <p:xfrm>
          <a:off x="251520" y="1268760"/>
          <a:ext cx="4608513" cy="5256588"/>
        </p:xfrm>
        <a:graphic>
          <a:graphicData uri="http://schemas.openxmlformats.org/drawingml/2006/table">
            <a:tbl>
              <a:tblPr/>
              <a:tblGrid>
                <a:gridCol w="727660">
                  <a:extLst>
                    <a:ext uri="{9D8B030D-6E8A-4147-A177-3AD203B41FA5}">
                      <a16:colId xmlns:a16="http://schemas.microsoft.com/office/drawing/2014/main" val="20000"/>
                    </a:ext>
                  </a:extLst>
                </a:gridCol>
                <a:gridCol w="1334043">
                  <a:extLst>
                    <a:ext uri="{9D8B030D-6E8A-4147-A177-3AD203B41FA5}">
                      <a16:colId xmlns:a16="http://schemas.microsoft.com/office/drawing/2014/main" val="20001"/>
                    </a:ext>
                  </a:extLst>
                </a:gridCol>
                <a:gridCol w="606384">
                  <a:extLst>
                    <a:ext uri="{9D8B030D-6E8A-4147-A177-3AD203B41FA5}">
                      <a16:colId xmlns:a16="http://schemas.microsoft.com/office/drawing/2014/main" val="20002"/>
                    </a:ext>
                  </a:extLst>
                </a:gridCol>
                <a:gridCol w="606384">
                  <a:extLst>
                    <a:ext uri="{9D8B030D-6E8A-4147-A177-3AD203B41FA5}">
                      <a16:colId xmlns:a16="http://schemas.microsoft.com/office/drawing/2014/main" val="20003"/>
                    </a:ext>
                  </a:extLst>
                </a:gridCol>
                <a:gridCol w="697341">
                  <a:extLst>
                    <a:ext uri="{9D8B030D-6E8A-4147-A177-3AD203B41FA5}">
                      <a16:colId xmlns:a16="http://schemas.microsoft.com/office/drawing/2014/main" val="20004"/>
                    </a:ext>
                  </a:extLst>
                </a:gridCol>
                <a:gridCol w="636701">
                  <a:extLst>
                    <a:ext uri="{9D8B030D-6E8A-4147-A177-3AD203B41FA5}">
                      <a16:colId xmlns:a16="http://schemas.microsoft.com/office/drawing/2014/main" val="20005"/>
                    </a:ext>
                  </a:extLst>
                </a:gridCol>
              </a:tblGrid>
              <a:tr h="238394">
                <a:tc>
                  <a:txBody>
                    <a:bodyPr/>
                    <a:lstStyle/>
                    <a:p>
                      <a:pPr algn="l" fontAlgn="b"/>
                      <a:r>
                        <a:rPr lang="en-US" sz="1400" b="1" i="0" u="none" strike="noStrike">
                          <a:solidFill>
                            <a:srgbClr val="000000"/>
                          </a:solidFill>
                          <a:latin typeface="Calibri"/>
                        </a:rPr>
                        <a:t>GeoCodi</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GeoNome</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LojCodi</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EstCodi</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MerCodi</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NivCodi</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394">
                <a:tc>
                  <a:txBody>
                    <a:bodyPr/>
                    <a:lstStyle/>
                    <a:p>
                      <a:pPr algn="r" fontAlgn="b"/>
                      <a:r>
                        <a:rPr lang="en-US" sz="1400" b="0" i="0" u="none" strike="noStrike">
                          <a:solidFill>
                            <a:srgbClr val="000000"/>
                          </a:solidFill>
                          <a:latin typeface="Calibri"/>
                        </a:rPr>
                        <a:t>10001</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São Paulo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10</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394">
                <a:tc>
                  <a:txBody>
                    <a:bodyPr/>
                    <a:lstStyle/>
                    <a:p>
                      <a:pPr algn="r" fontAlgn="b"/>
                      <a:r>
                        <a:rPr lang="en-US" sz="1400" b="0" i="0" u="none" strike="noStrike">
                          <a:solidFill>
                            <a:srgbClr val="000000"/>
                          </a:solidFill>
                          <a:latin typeface="Calibri"/>
                        </a:rPr>
                        <a:t>10002</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Ribeirão Preto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10</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394">
                <a:tc>
                  <a:txBody>
                    <a:bodyPr/>
                    <a:lstStyle/>
                    <a:p>
                      <a:pPr algn="r" fontAlgn="b"/>
                      <a:r>
                        <a:rPr lang="en-US" sz="1400" b="0" i="0" u="none" strike="noStrike">
                          <a:solidFill>
                            <a:srgbClr val="000000"/>
                          </a:solidFill>
                          <a:latin typeface="Calibri"/>
                        </a:rPr>
                        <a:t>10003</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Campinas</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10</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394">
                <a:tc>
                  <a:txBody>
                    <a:bodyPr/>
                    <a:lstStyle/>
                    <a:p>
                      <a:pPr algn="r" fontAlgn="b"/>
                      <a:r>
                        <a:rPr lang="en-US" sz="1400" b="0" i="0" u="none" strike="noStrike">
                          <a:solidFill>
                            <a:srgbClr val="000000"/>
                          </a:solidFill>
                          <a:latin typeface="Calibri"/>
                        </a:rPr>
                        <a:t>10004</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Rio de Janeiro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114</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394">
                <a:tc>
                  <a:txBody>
                    <a:bodyPr/>
                    <a:lstStyle/>
                    <a:p>
                      <a:pPr algn="r" fontAlgn="b"/>
                      <a:r>
                        <a:rPr lang="en-US" sz="1400" b="0" i="0" u="none" strike="noStrike">
                          <a:solidFill>
                            <a:srgbClr val="000000"/>
                          </a:solidFill>
                          <a:latin typeface="Calibri"/>
                        </a:rPr>
                        <a:t>10005</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Porto Alegre</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115</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394">
                <a:tc>
                  <a:txBody>
                    <a:bodyPr/>
                    <a:lstStyle/>
                    <a:p>
                      <a:pPr algn="r" fontAlgn="b"/>
                      <a:r>
                        <a:rPr lang="en-US" sz="1400" b="0" i="0" u="none" strike="noStrike">
                          <a:solidFill>
                            <a:srgbClr val="000000"/>
                          </a:solidFill>
                          <a:latin typeface="Calibri"/>
                        </a:rPr>
                        <a:t>10006</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Curitiba</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116</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394">
                <a:tc>
                  <a:txBody>
                    <a:bodyPr/>
                    <a:lstStyle/>
                    <a:p>
                      <a:pPr algn="r" fontAlgn="b"/>
                      <a:r>
                        <a:rPr lang="en-US" sz="1400" b="0" i="0" u="none" strike="noStrike">
                          <a:solidFill>
                            <a:srgbClr val="000000"/>
                          </a:solidFill>
                          <a:latin typeface="Calibri"/>
                        </a:rPr>
                        <a:t>10007</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Belém</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117</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394">
                <a:tc>
                  <a:txBody>
                    <a:bodyPr/>
                    <a:lstStyle/>
                    <a:p>
                      <a:pPr algn="r" fontAlgn="b"/>
                      <a:r>
                        <a:rPr lang="en-US" sz="1400" b="0" i="0" u="none" strike="noStrike">
                          <a:solidFill>
                            <a:srgbClr val="000000"/>
                          </a:solidFill>
                          <a:latin typeface="Calibri"/>
                        </a:rPr>
                        <a:t>10008</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Fortaleza</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118</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14</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394">
                <a:tc>
                  <a:txBody>
                    <a:bodyPr/>
                    <a:lstStyle/>
                    <a:p>
                      <a:pPr algn="r" fontAlgn="b"/>
                      <a:r>
                        <a:rPr lang="en-US" sz="1400" b="0" i="0" u="none" strike="noStrike">
                          <a:solidFill>
                            <a:srgbClr val="000000"/>
                          </a:solidFill>
                          <a:latin typeface="Calibri"/>
                        </a:rPr>
                        <a:t>10009</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Brasilia</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119</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15</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394">
                <a:tc>
                  <a:txBody>
                    <a:bodyPr/>
                    <a:lstStyle/>
                    <a:p>
                      <a:pPr algn="r" fontAlgn="b"/>
                      <a:r>
                        <a:rPr lang="en-US" sz="1400" b="0" i="0" u="none" strike="noStrike">
                          <a:solidFill>
                            <a:srgbClr val="000000"/>
                          </a:solidFill>
                          <a:latin typeface="Calibri"/>
                        </a:rPr>
                        <a:t>10010</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Santarém</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120</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8394">
                <a:tc>
                  <a:txBody>
                    <a:bodyPr/>
                    <a:lstStyle/>
                    <a:p>
                      <a:pPr algn="r" fontAlgn="b"/>
                      <a:r>
                        <a:rPr lang="en-US" sz="1400" b="0" i="0" u="none" strike="noStrike">
                          <a:solidFill>
                            <a:srgbClr val="000000"/>
                          </a:solidFill>
                          <a:latin typeface="Calibri"/>
                        </a:rPr>
                        <a:t>10011</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Campos</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8394">
                <a:tc>
                  <a:txBody>
                    <a:bodyPr/>
                    <a:lstStyle/>
                    <a:p>
                      <a:pPr algn="r" fontAlgn="b"/>
                      <a:r>
                        <a:rPr lang="en-US" sz="1400" b="0" i="0" u="none" strike="noStrike">
                          <a:solidFill>
                            <a:srgbClr val="000000"/>
                          </a:solidFill>
                          <a:latin typeface="Calibri"/>
                        </a:rPr>
                        <a:t>10012</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São Paulo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10</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8394">
                <a:tc>
                  <a:txBody>
                    <a:bodyPr/>
                    <a:lstStyle/>
                    <a:p>
                      <a:pPr algn="r" fontAlgn="b"/>
                      <a:r>
                        <a:rPr lang="en-US" sz="1400" b="0" i="0" u="none" strike="noStrike">
                          <a:solidFill>
                            <a:srgbClr val="000000"/>
                          </a:solidFill>
                          <a:latin typeface="Calibri"/>
                        </a:rPr>
                        <a:t>10013</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Rio de Janeiro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8394">
                <a:tc>
                  <a:txBody>
                    <a:bodyPr/>
                    <a:lstStyle/>
                    <a:p>
                      <a:pPr algn="r" fontAlgn="b"/>
                      <a:r>
                        <a:rPr lang="en-US" sz="1400" b="0" i="0" u="none" strike="noStrike">
                          <a:solidFill>
                            <a:srgbClr val="000000"/>
                          </a:solidFill>
                          <a:latin typeface="Calibri"/>
                        </a:rPr>
                        <a:t>10014</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Rio Grande do Sul</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8394">
                <a:tc>
                  <a:txBody>
                    <a:bodyPr/>
                    <a:lstStyle/>
                    <a:p>
                      <a:pPr algn="r" fontAlgn="b"/>
                      <a:r>
                        <a:rPr lang="en-US" sz="1400" b="0" i="0" u="none" strike="noStrike">
                          <a:solidFill>
                            <a:srgbClr val="000000"/>
                          </a:solidFill>
                          <a:latin typeface="Calibri"/>
                        </a:rPr>
                        <a:t>10015</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Paraná</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8394">
                <a:tc>
                  <a:txBody>
                    <a:bodyPr/>
                    <a:lstStyle/>
                    <a:p>
                      <a:pPr algn="r" fontAlgn="b"/>
                      <a:r>
                        <a:rPr lang="en-US" sz="1400" b="0" i="0" u="none" strike="noStrike">
                          <a:solidFill>
                            <a:srgbClr val="000000"/>
                          </a:solidFill>
                          <a:latin typeface="Calibri"/>
                        </a:rPr>
                        <a:t>10016</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latin typeface="Calibri"/>
                        </a:rPr>
                        <a:t>Ceará</a:t>
                      </a:r>
                      <a:endParaRPr lang="en-US" sz="1400" b="0" i="0" u="none" strike="noStrike" dirty="0">
                        <a:solidFill>
                          <a:srgbClr val="000000"/>
                        </a:solidFill>
                        <a:latin typeface="Calibri"/>
                      </a:endParaRP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14</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8394">
                <a:tc>
                  <a:txBody>
                    <a:bodyPr/>
                    <a:lstStyle/>
                    <a:p>
                      <a:pPr algn="r" fontAlgn="b"/>
                      <a:r>
                        <a:rPr lang="en-US" sz="1400" b="0" i="0" u="none" strike="noStrike">
                          <a:solidFill>
                            <a:srgbClr val="000000"/>
                          </a:solidFill>
                          <a:latin typeface="Calibri"/>
                        </a:rPr>
                        <a:t>10017</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Brasilia</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15</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38394">
                <a:tc>
                  <a:txBody>
                    <a:bodyPr/>
                    <a:lstStyle/>
                    <a:p>
                      <a:pPr algn="r" fontAlgn="b"/>
                      <a:r>
                        <a:rPr lang="en-US" sz="1400" b="0" i="0" u="none" strike="noStrike">
                          <a:solidFill>
                            <a:srgbClr val="000000"/>
                          </a:solidFill>
                          <a:latin typeface="Calibri"/>
                        </a:rPr>
                        <a:t>10018</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Pará</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38394">
                <a:tc>
                  <a:txBody>
                    <a:bodyPr/>
                    <a:lstStyle/>
                    <a:p>
                      <a:pPr algn="r" fontAlgn="b"/>
                      <a:r>
                        <a:rPr lang="en-US" sz="1400" b="0" i="0" u="none" strike="noStrike">
                          <a:solidFill>
                            <a:srgbClr val="000000"/>
                          </a:solidFill>
                          <a:latin typeface="Calibri"/>
                        </a:rPr>
                        <a:t>10019</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Paulista</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38394">
                <a:tc>
                  <a:txBody>
                    <a:bodyPr/>
                    <a:lstStyle/>
                    <a:p>
                      <a:pPr algn="r" fontAlgn="b"/>
                      <a:r>
                        <a:rPr lang="en-US" sz="1400" b="0" i="0" u="none" strike="noStrike">
                          <a:solidFill>
                            <a:srgbClr val="000000"/>
                          </a:solidFill>
                          <a:latin typeface="Calibri"/>
                        </a:rPr>
                        <a:t>10020</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Sul</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50314">
                <a:tc>
                  <a:txBody>
                    <a:bodyPr/>
                    <a:lstStyle/>
                    <a:p>
                      <a:pPr algn="r" fontAlgn="b"/>
                      <a:r>
                        <a:rPr lang="en-US" sz="1400" b="0" i="0" u="none" strike="noStrike">
                          <a:solidFill>
                            <a:srgbClr val="000000"/>
                          </a:solidFill>
                          <a:latin typeface="Calibri"/>
                        </a:rPr>
                        <a:t>10021</a:t>
                      </a:r>
                    </a:p>
                  </a:txBody>
                  <a:tcPr marL="9215" marR="9215" marT="92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SD+NO+NE+CO</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3</a:t>
                      </a:r>
                    </a:p>
                  </a:txBody>
                  <a:tcPr marL="9215" marR="9215" marT="92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
        <p:nvSpPr>
          <p:cNvPr id="8"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2003375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714375" y="836613"/>
            <a:ext cx="7313613" cy="420687"/>
          </a:xfrm>
        </p:spPr>
        <p:txBody>
          <a:bodyPr>
            <a:normAutofit/>
          </a:bodyPr>
          <a:lstStyle/>
          <a:p>
            <a:pPr algn="l"/>
            <a:r>
              <a:rPr lang="pt-BR" sz="2400" i="0" dirty="0">
                <a:solidFill>
                  <a:schemeClr val="bg2"/>
                </a:solidFill>
              </a:rPr>
              <a:t>Estrela Parcial</a:t>
            </a:r>
          </a:p>
        </p:txBody>
      </p:sp>
      <p:sp>
        <p:nvSpPr>
          <p:cNvPr id="66562" name="Rectangle 3"/>
          <p:cNvSpPr>
            <a:spLocks noGrp="1" noChangeArrowheads="1"/>
          </p:cNvSpPr>
          <p:nvPr>
            <p:ph type="body" idx="1"/>
          </p:nvPr>
        </p:nvSpPr>
        <p:spPr>
          <a:xfrm>
            <a:off x="395288" y="1628775"/>
            <a:ext cx="7777162" cy="5040313"/>
          </a:xfrm>
        </p:spPr>
        <p:txBody>
          <a:bodyPr/>
          <a:lstStyle/>
          <a:p>
            <a:pPr>
              <a:buFont typeface="Wingdings" pitchFamily="2" charset="2"/>
              <a:buNone/>
            </a:pPr>
            <a:r>
              <a:rPr lang="pt-BR" sz="2400" b="0" i="0" dirty="0"/>
              <a:t>	Nesse modelo várias tabelas de dimensões podem estar conectadas a várias tabelas de fatos existentes simultaneamente. Quando o modelo carece suportar um número muito grande de entidades por níveis de agregação, como é o caso de bancos e indústrias farmacêuticas, esse modelo que cria várias estrelas sobrepostas mostra-se mais adequados. </a:t>
            </a:r>
          </a:p>
          <a:p>
            <a:pPr>
              <a:buFont typeface="Wingdings" pitchFamily="2" charset="2"/>
              <a:buNone/>
            </a:pPr>
            <a:r>
              <a:rPr lang="pt-BR" sz="2400" b="0" i="0" dirty="0"/>
              <a:t>	</a:t>
            </a:r>
          </a:p>
          <a:p>
            <a:pPr>
              <a:buFont typeface="Wingdings" pitchFamily="2" charset="2"/>
              <a:buNone/>
            </a:pPr>
            <a:r>
              <a:rPr lang="pt-BR" sz="2400" b="0" i="0" dirty="0"/>
              <a:t>	Ressalta-se a inexistência de junção (“</a:t>
            </a:r>
            <a:r>
              <a:rPr lang="pt-BR" sz="2400" b="0" i="0" dirty="0" err="1"/>
              <a:t>joins</a:t>
            </a:r>
            <a:r>
              <a:rPr lang="pt-BR" sz="2400" b="0" i="0" dirty="0"/>
              <a:t>”) entre as tabelas dimensionais ou de fato dentro de cada um dos grupos.</a:t>
            </a:r>
          </a:p>
        </p:txBody>
      </p:sp>
      <p:sp>
        <p:nvSpPr>
          <p:cNvPr id="66563"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66565"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
        <p:nvSpPr>
          <p:cNvPr id="6"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262614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descr="Modelo Star">
            <a:extLst>
              <a:ext uri="{FF2B5EF4-FFF2-40B4-BE49-F238E27FC236}">
                <a16:creationId xmlns:a16="http://schemas.microsoft.com/office/drawing/2014/main" id="{71F37987-8380-4AD1-AD0D-7731C8F1B48D}"/>
              </a:ext>
            </a:extLst>
          </p:cNvPr>
          <p:cNvPicPr>
            <a:picLocks noChangeAspect="1" noChangeArrowheads="1"/>
          </p:cNvPicPr>
          <p:nvPr/>
        </p:nvPicPr>
        <p:blipFill>
          <a:blip r:embed="rId3" cstate="print"/>
          <a:srcRect/>
          <a:stretch>
            <a:fillRect/>
          </a:stretch>
        </p:blipFill>
        <p:spPr bwMode="auto">
          <a:xfrm>
            <a:off x="395536" y="1459302"/>
            <a:ext cx="4091111" cy="1942541"/>
          </a:xfrm>
          <a:prstGeom prst="rect">
            <a:avLst/>
          </a:prstGeom>
          <a:noFill/>
        </p:spPr>
      </p:pic>
      <p:grpSp>
        <p:nvGrpSpPr>
          <p:cNvPr id="11" name="Group 10"/>
          <p:cNvGrpSpPr/>
          <p:nvPr/>
        </p:nvGrpSpPr>
        <p:grpSpPr>
          <a:xfrm>
            <a:off x="3779912" y="3645024"/>
            <a:ext cx="4968552" cy="2376264"/>
            <a:chOff x="2627784" y="3429000"/>
            <a:chExt cx="6264696" cy="3145672"/>
          </a:xfrm>
        </p:grpSpPr>
        <p:pic>
          <p:nvPicPr>
            <p:cNvPr id="10" name="Picture 9" descr="Modelo Star"/>
            <p:cNvPicPr>
              <a:picLocks noChangeAspect="1" noChangeArrowheads="1"/>
            </p:cNvPicPr>
            <p:nvPr/>
          </p:nvPicPr>
          <p:blipFill>
            <a:blip r:embed="rId3" cstate="print"/>
            <a:srcRect/>
            <a:stretch>
              <a:fillRect/>
            </a:stretch>
          </p:blipFill>
          <p:spPr bwMode="auto">
            <a:xfrm>
              <a:off x="2699792" y="3501008"/>
              <a:ext cx="6161113" cy="2880320"/>
            </a:xfrm>
            <a:prstGeom prst="rect">
              <a:avLst/>
            </a:prstGeom>
            <a:noFill/>
          </p:spPr>
        </p:pic>
        <p:sp>
          <p:nvSpPr>
            <p:cNvPr id="9" name="Rectangle 8"/>
            <p:cNvSpPr/>
            <p:nvPr/>
          </p:nvSpPr>
          <p:spPr bwMode="auto">
            <a:xfrm>
              <a:off x="2627784" y="3429000"/>
              <a:ext cx="1800200" cy="194421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charset="0"/>
              </a:endParaRPr>
            </a:p>
          </p:txBody>
        </p:sp>
        <p:sp>
          <p:nvSpPr>
            <p:cNvPr id="13" name="Rectangle 12"/>
            <p:cNvSpPr/>
            <p:nvPr/>
          </p:nvSpPr>
          <p:spPr bwMode="auto">
            <a:xfrm>
              <a:off x="3397192" y="3789040"/>
              <a:ext cx="1800200" cy="120145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charset="0"/>
              </a:endParaRPr>
            </a:p>
          </p:txBody>
        </p:sp>
        <p:sp>
          <p:nvSpPr>
            <p:cNvPr id="14" name="Rectangle 13"/>
            <p:cNvSpPr/>
            <p:nvPr/>
          </p:nvSpPr>
          <p:spPr bwMode="auto">
            <a:xfrm>
              <a:off x="6804248" y="5373216"/>
              <a:ext cx="2088232" cy="120145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charset="0"/>
              </a:endParaRPr>
            </a:p>
          </p:txBody>
        </p:sp>
        <p:sp>
          <p:nvSpPr>
            <p:cNvPr id="15" name="Rectangle 14"/>
            <p:cNvSpPr/>
            <p:nvPr/>
          </p:nvSpPr>
          <p:spPr bwMode="auto">
            <a:xfrm>
              <a:off x="6478228" y="5013176"/>
              <a:ext cx="792088" cy="1201456"/>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charset="0"/>
              </a:endParaRPr>
            </a:p>
          </p:txBody>
        </p:sp>
      </p:grpSp>
      <p:sp>
        <p:nvSpPr>
          <p:cNvPr id="305173" name="Rectangle 21"/>
          <p:cNvSpPr>
            <a:spLocks noGrp="1" noChangeArrowheads="1"/>
          </p:cNvSpPr>
          <p:nvPr>
            <p:ph type="title" idx="4294967295"/>
          </p:nvPr>
        </p:nvSpPr>
        <p:spPr>
          <a:xfrm>
            <a:off x="395536" y="116632"/>
            <a:ext cx="7200900" cy="763587"/>
          </a:xfrm>
        </p:spPr>
        <p:txBody>
          <a:bodyPr/>
          <a:lstStyle/>
          <a:p>
            <a:pPr algn="l"/>
            <a:r>
              <a:rPr lang="en-US" altLang="en-US" sz="2400" i="0" dirty="0">
                <a:solidFill>
                  <a:schemeClr val="bg2"/>
                </a:solidFill>
              </a:rPr>
              <a:t>Star Schema </a:t>
            </a:r>
            <a:r>
              <a:rPr lang="en-US" altLang="en-US" sz="2400" i="0" dirty="0" err="1">
                <a:solidFill>
                  <a:schemeClr val="bg2"/>
                </a:solidFill>
              </a:rPr>
              <a:t>Parcial</a:t>
            </a:r>
            <a:endParaRPr lang="en-US" altLang="en-US" sz="2400" i="0" dirty="0">
              <a:solidFill>
                <a:schemeClr val="bg2"/>
              </a:solidFill>
            </a:endParaRPr>
          </a:p>
        </p:txBody>
      </p:sp>
      <p:sp>
        <p:nvSpPr>
          <p:cNvPr id="17" name="TextBox 16"/>
          <p:cNvSpPr txBox="1"/>
          <p:nvPr/>
        </p:nvSpPr>
        <p:spPr>
          <a:xfrm>
            <a:off x="827584" y="3068960"/>
            <a:ext cx="487634" cy="307777"/>
          </a:xfrm>
          <a:prstGeom prst="rect">
            <a:avLst/>
          </a:prstGeom>
          <a:noFill/>
        </p:spPr>
        <p:txBody>
          <a:bodyPr wrap="none" rtlCol="0">
            <a:spAutoFit/>
          </a:bodyPr>
          <a:lstStyle/>
          <a:p>
            <a:r>
              <a:rPr lang="en-US" sz="1400" dirty="0" err="1">
                <a:solidFill>
                  <a:schemeClr val="bg2"/>
                </a:solidFill>
              </a:rPr>
              <a:t>mês</a:t>
            </a:r>
            <a:endParaRPr lang="en-US" sz="1800" dirty="0">
              <a:solidFill>
                <a:schemeClr val="bg2"/>
              </a:solidFill>
            </a:endParaRPr>
          </a:p>
        </p:txBody>
      </p:sp>
      <p:sp>
        <p:nvSpPr>
          <p:cNvPr id="18" name="TextBox 17"/>
          <p:cNvSpPr txBox="1"/>
          <p:nvPr/>
        </p:nvSpPr>
        <p:spPr>
          <a:xfrm>
            <a:off x="4067944" y="5445224"/>
            <a:ext cx="418704" cy="307777"/>
          </a:xfrm>
          <a:prstGeom prst="rect">
            <a:avLst/>
          </a:prstGeom>
          <a:noFill/>
        </p:spPr>
        <p:txBody>
          <a:bodyPr wrap="none" rtlCol="0">
            <a:spAutoFit/>
          </a:bodyPr>
          <a:lstStyle/>
          <a:p>
            <a:r>
              <a:rPr lang="en-US" sz="1400" dirty="0" err="1">
                <a:solidFill>
                  <a:schemeClr val="bg2"/>
                </a:solidFill>
              </a:rPr>
              <a:t>dia</a:t>
            </a:r>
            <a:endParaRPr lang="en-US" sz="1800" dirty="0">
              <a:solidFill>
                <a:schemeClr val="bg2"/>
              </a:solidFill>
            </a:endParaRPr>
          </a:p>
        </p:txBody>
      </p:sp>
      <p:sp>
        <p:nvSpPr>
          <p:cNvPr id="12" name="TextBox 11"/>
          <p:cNvSpPr txBox="1"/>
          <p:nvPr/>
        </p:nvSpPr>
        <p:spPr>
          <a:xfrm>
            <a:off x="4572000" y="1556792"/>
            <a:ext cx="4176464" cy="1569660"/>
          </a:xfrm>
          <a:prstGeom prst="rect">
            <a:avLst/>
          </a:prstGeom>
          <a:noFill/>
        </p:spPr>
        <p:txBody>
          <a:bodyPr wrap="square" rtlCol="0">
            <a:spAutoFit/>
          </a:bodyPr>
          <a:lstStyle/>
          <a:p>
            <a:r>
              <a:rPr lang="en-US" sz="1600" dirty="0" err="1">
                <a:solidFill>
                  <a:schemeClr val="bg2"/>
                </a:solidFill>
              </a:rPr>
              <a:t>Pontos</a:t>
            </a:r>
            <a:r>
              <a:rPr lang="en-US" sz="1600" dirty="0">
                <a:solidFill>
                  <a:schemeClr val="bg2"/>
                </a:solidFill>
              </a:rPr>
              <a:t> </a:t>
            </a:r>
            <a:r>
              <a:rPr lang="en-US" sz="1600" dirty="0" err="1">
                <a:solidFill>
                  <a:schemeClr val="bg2"/>
                </a:solidFill>
              </a:rPr>
              <a:t>positivos</a:t>
            </a:r>
            <a:r>
              <a:rPr lang="en-US" sz="1600" dirty="0">
                <a:solidFill>
                  <a:schemeClr val="bg2"/>
                </a:solidFill>
              </a:rPr>
              <a:t>:</a:t>
            </a:r>
          </a:p>
          <a:p>
            <a:pPr marL="285750" indent="-285750">
              <a:buFont typeface="Arial"/>
              <a:buChar char="•"/>
            </a:pPr>
            <a:r>
              <a:rPr lang="en-US" sz="1600" b="0" dirty="0" err="1">
                <a:solidFill>
                  <a:schemeClr val="bg2"/>
                </a:solidFill>
              </a:rPr>
              <a:t>Maior</a:t>
            </a:r>
            <a:r>
              <a:rPr lang="en-US" sz="1600" b="0" dirty="0">
                <a:solidFill>
                  <a:schemeClr val="bg2"/>
                </a:solidFill>
              </a:rPr>
              <a:t> </a:t>
            </a:r>
            <a:r>
              <a:rPr lang="en-US" sz="1600" b="0" dirty="0" err="1">
                <a:solidFill>
                  <a:schemeClr val="bg2"/>
                </a:solidFill>
              </a:rPr>
              <a:t>economia</a:t>
            </a:r>
            <a:r>
              <a:rPr lang="en-US" sz="1600" b="0" dirty="0">
                <a:solidFill>
                  <a:schemeClr val="bg2"/>
                </a:solidFill>
              </a:rPr>
              <a:t> de </a:t>
            </a:r>
            <a:r>
              <a:rPr lang="en-US" sz="1600" b="0" dirty="0" err="1">
                <a:solidFill>
                  <a:schemeClr val="bg2"/>
                </a:solidFill>
              </a:rPr>
              <a:t>espaço</a:t>
            </a:r>
            <a:r>
              <a:rPr lang="en-US" sz="1600" b="0" dirty="0">
                <a:solidFill>
                  <a:schemeClr val="bg2"/>
                </a:solidFill>
              </a:rPr>
              <a:t>, </a:t>
            </a:r>
            <a:r>
              <a:rPr lang="en-US" sz="1600" b="0" dirty="0" err="1">
                <a:solidFill>
                  <a:schemeClr val="bg2"/>
                </a:solidFill>
              </a:rPr>
              <a:t>eliminando</a:t>
            </a:r>
            <a:r>
              <a:rPr lang="en-US" sz="1600" b="0" dirty="0">
                <a:solidFill>
                  <a:schemeClr val="bg2"/>
                </a:solidFill>
              </a:rPr>
              <a:t> </a:t>
            </a:r>
            <a:r>
              <a:rPr lang="en-US" sz="1600" b="0" dirty="0" err="1">
                <a:solidFill>
                  <a:schemeClr val="bg2"/>
                </a:solidFill>
              </a:rPr>
              <a:t>redundâncias</a:t>
            </a:r>
            <a:r>
              <a:rPr lang="en-US" sz="1600" b="0" dirty="0">
                <a:solidFill>
                  <a:schemeClr val="bg2"/>
                </a:solidFill>
              </a:rPr>
              <a:t> e </a:t>
            </a:r>
            <a:r>
              <a:rPr lang="en-US" sz="1600" b="0" dirty="0" err="1">
                <a:solidFill>
                  <a:schemeClr val="bg2"/>
                </a:solidFill>
              </a:rPr>
              <a:t>colunas</a:t>
            </a:r>
            <a:r>
              <a:rPr lang="en-US" sz="1600" b="0" dirty="0">
                <a:solidFill>
                  <a:schemeClr val="bg2"/>
                </a:solidFill>
              </a:rPr>
              <a:t> </a:t>
            </a:r>
            <a:r>
              <a:rPr lang="en-US" sz="1600" b="0" dirty="0" err="1">
                <a:solidFill>
                  <a:schemeClr val="bg2"/>
                </a:solidFill>
              </a:rPr>
              <a:t>que</a:t>
            </a:r>
            <a:r>
              <a:rPr lang="en-US" sz="1600" b="0" dirty="0">
                <a:solidFill>
                  <a:schemeClr val="bg2"/>
                </a:solidFill>
              </a:rPr>
              <a:t> </a:t>
            </a:r>
            <a:r>
              <a:rPr lang="en-US" sz="1600" b="0" dirty="0" err="1">
                <a:solidFill>
                  <a:schemeClr val="bg2"/>
                </a:solidFill>
              </a:rPr>
              <a:t>não</a:t>
            </a:r>
            <a:r>
              <a:rPr lang="en-US" sz="1600" b="0" dirty="0">
                <a:solidFill>
                  <a:schemeClr val="bg2"/>
                </a:solidFill>
              </a:rPr>
              <a:t> tem </a:t>
            </a:r>
            <a:r>
              <a:rPr lang="en-US" sz="1600" b="0" dirty="0" err="1">
                <a:solidFill>
                  <a:schemeClr val="bg2"/>
                </a:solidFill>
              </a:rPr>
              <a:t>sentido</a:t>
            </a:r>
            <a:r>
              <a:rPr lang="en-US" sz="1600" b="0" dirty="0">
                <a:solidFill>
                  <a:schemeClr val="bg2"/>
                </a:solidFill>
              </a:rPr>
              <a:t> </a:t>
            </a:r>
            <a:r>
              <a:rPr lang="en-US" sz="1600" b="0" dirty="0" err="1">
                <a:solidFill>
                  <a:schemeClr val="bg2"/>
                </a:solidFill>
              </a:rPr>
              <a:t>para</a:t>
            </a:r>
            <a:r>
              <a:rPr lang="en-US" sz="1600" b="0" dirty="0">
                <a:solidFill>
                  <a:schemeClr val="bg2"/>
                </a:solidFill>
              </a:rPr>
              <a:t> </a:t>
            </a:r>
            <a:r>
              <a:rPr lang="en-US" sz="1600" b="0" dirty="0" err="1">
                <a:solidFill>
                  <a:schemeClr val="bg2"/>
                </a:solidFill>
              </a:rPr>
              <a:t>determinado</a:t>
            </a:r>
            <a:r>
              <a:rPr lang="en-US" sz="1600" b="0" dirty="0">
                <a:solidFill>
                  <a:schemeClr val="bg2"/>
                </a:solidFill>
              </a:rPr>
              <a:t> </a:t>
            </a:r>
            <a:r>
              <a:rPr lang="en-US" sz="1600" b="0" dirty="0" err="1">
                <a:solidFill>
                  <a:schemeClr val="bg2"/>
                </a:solidFill>
              </a:rPr>
              <a:t>nível</a:t>
            </a:r>
            <a:r>
              <a:rPr lang="en-US" sz="1600" b="0" dirty="0">
                <a:solidFill>
                  <a:schemeClr val="bg2"/>
                </a:solidFill>
              </a:rPr>
              <a:t> de </a:t>
            </a:r>
            <a:r>
              <a:rPr lang="en-US" sz="1600" b="0" dirty="0" err="1">
                <a:solidFill>
                  <a:schemeClr val="bg2"/>
                </a:solidFill>
              </a:rPr>
              <a:t>agregação</a:t>
            </a:r>
            <a:endParaRPr lang="en-US" sz="1600" b="0" dirty="0">
              <a:solidFill>
                <a:schemeClr val="bg2"/>
              </a:solidFill>
            </a:endParaRPr>
          </a:p>
          <a:p>
            <a:pPr marL="285750" indent="-285750">
              <a:buFont typeface="Arial"/>
              <a:buChar char="•"/>
            </a:pPr>
            <a:r>
              <a:rPr lang="en-US" sz="1600" b="0" dirty="0" err="1">
                <a:solidFill>
                  <a:schemeClr val="bg2"/>
                </a:solidFill>
              </a:rPr>
              <a:t>Melhor</a:t>
            </a:r>
            <a:r>
              <a:rPr lang="en-US" sz="1600" b="0" dirty="0">
                <a:solidFill>
                  <a:schemeClr val="bg2"/>
                </a:solidFill>
              </a:rPr>
              <a:t> performance </a:t>
            </a:r>
            <a:r>
              <a:rPr lang="en-US" sz="1600" b="0" dirty="0" err="1">
                <a:solidFill>
                  <a:schemeClr val="bg2"/>
                </a:solidFill>
              </a:rPr>
              <a:t>para</a:t>
            </a:r>
            <a:r>
              <a:rPr lang="en-US" sz="1600" b="0" dirty="0">
                <a:solidFill>
                  <a:schemeClr val="bg2"/>
                </a:solidFill>
              </a:rPr>
              <a:t> </a:t>
            </a:r>
            <a:r>
              <a:rPr lang="en-US" sz="1600" b="0" dirty="0" err="1">
                <a:solidFill>
                  <a:schemeClr val="bg2"/>
                </a:solidFill>
              </a:rPr>
              <a:t>consultas</a:t>
            </a:r>
            <a:r>
              <a:rPr lang="en-US" sz="1600" b="0" dirty="0">
                <a:solidFill>
                  <a:schemeClr val="bg2"/>
                </a:solidFill>
              </a:rPr>
              <a:t> de </a:t>
            </a:r>
            <a:r>
              <a:rPr lang="en-US" sz="1600" b="0" dirty="0" err="1">
                <a:solidFill>
                  <a:schemeClr val="bg2"/>
                </a:solidFill>
              </a:rPr>
              <a:t>nível</a:t>
            </a:r>
            <a:r>
              <a:rPr lang="en-US" sz="1600" b="0" dirty="0">
                <a:solidFill>
                  <a:schemeClr val="bg2"/>
                </a:solidFill>
              </a:rPr>
              <a:t> </a:t>
            </a:r>
            <a:r>
              <a:rPr lang="en-US" sz="1600" b="0" dirty="0" err="1">
                <a:solidFill>
                  <a:schemeClr val="bg2"/>
                </a:solidFill>
              </a:rPr>
              <a:t>específico</a:t>
            </a:r>
            <a:r>
              <a:rPr lang="en-US" sz="1600" b="0" dirty="0">
                <a:solidFill>
                  <a:schemeClr val="bg2"/>
                </a:solidFill>
              </a:rPr>
              <a:t> de </a:t>
            </a:r>
            <a:r>
              <a:rPr lang="en-US" sz="1600" b="0" dirty="0" err="1">
                <a:solidFill>
                  <a:schemeClr val="bg2"/>
                </a:solidFill>
              </a:rPr>
              <a:t>agregação</a:t>
            </a:r>
            <a:endParaRPr lang="en-US" sz="1600" b="0" dirty="0">
              <a:solidFill>
                <a:schemeClr val="bg2"/>
              </a:solidFill>
            </a:endParaRPr>
          </a:p>
        </p:txBody>
      </p:sp>
      <p:sp>
        <p:nvSpPr>
          <p:cNvPr id="20" name="TextBox 19"/>
          <p:cNvSpPr txBox="1"/>
          <p:nvPr/>
        </p:nvSpPr>
        <p:spPr>
          <a:xfrm>
            <a:off x="539552" y="4293096"/>
            <a:ext cx="3312368" cy="1569660"/>
          </a:xfrm>
          <a:prstGeom prst="rect">
            <a:avLst/>
          </a:prstGeom>
          <a:noFill/>
        </p:spPr>
        <p:txBody>
          <a:bodyPr wrap="square" rtlCol="0">
            <a:spAutoFit/>
          </a:bodyPr>
          <a:lstStyle/>
          <a:p>
            <a:r>
              <a:rPr lang="en-US" sz="1600" dirty="0" err="1">
                <a:solidFill>
                  <a:schemeClr val="bg2"/>
                </a:solidFill>
              </a:rPr>
              <a:t>Pontos</a:t>
            </a:r>
            <a:r>
              <a:rPr lang="en-US" sz="1600" dirty="0">
                <a:solidFill>
                  <a:schemeClr val="bg2"/>
                </a:solidFill>
              </a:rPr>
              <a:t> </a:t>
            </a:r>
            <a:r>
              <a:rPr lang="en-US" sz="1600" dirty="0" err="1">
                <a:solidFill>
                  <a:schemeClr val="bg2"/>
                </a:solidFill>
              </a:rPr>
              <a:t>negativos</a:t>
            </a:r>
            <a:r>
              <a:rPr lang="en-US" sz="1600" dirty="0">
                <a:solidFill>
                  <a:schemeClr val="bg2"/>
                </a:solidFill>
              </a:rPr>
              <a:t>:</a:t>
            </a:r>
          </a:p>
          <a:p>
            <a:pPr marL="285750" indent="-285750">
              <a:buFont typeface="Arial"/>
              <a:buChar char="•"/>
            </a:pPr>
            <a:r>
              <a:rPr lang="en-US" sz="1600" b="0" dirty="0" err="1">
                <a:solidFill>
                  <a:schemeClr val="bg2"/>
                </a:solidFill>
              </a:rPr>
              <a:t>Complexidade</a:t>
            </a:r>
            <a:r>
              <a:rPr lang="en-US" sz="1600" b="0" dirty="0">
                <a:solidFill>
                  <a:schemeClr val="bg2"/>
                </a:solidFill>
              </a:rPr>
              <a:t> do </a:t>
            </a:r>
            <a:r>
              <a:rPr lang="en-US" sz="1600" b="0" dirty="0" err="1">
                <a:solidFill>
                  <a:schemeClr val="bg2"/>
                </a:solidFill>
              </a:rPr>
              <a:t>modelo</a:t>
            </a:r>
            <a:r>
              <a:rPr lang="en-US" sz="1600" b="0" dirty="0">
                <a:solidFill>
                  <a:schemeClr val="bg2"/>
                </a:solidFill>
              </a:rPr>
              <a:t> </a:t>
            </a:r>
            <a:r>
              <a:rPr lang="en-US" sz="1600" b="0" dirty="0" err="1">
                <a:solidFill>
                  <a:schemeClr val="bg2"/>
                </a:solidFill>
              </a:rPr>
              <a:t>maior</a:t>
            </a:r>
            <a:r>
              <a:rPr lang="en-US" sz="1600" b="0" dirty="0">
                <a:solidFill>
                  <a:schemeClr val="bg2"/>
                </a:solidFill>
              </a:rPr>
              <a:t>, </a:t>
            </a:r>
            <a:r>
              <a:rPr lang="en-US" sz="1600" b="0" dirty="0" err="1">
                <a:solidFill>
                  <a:schemeClr val="bg2"/>
                </a:solidFill>
              </a:rPr>
              <a:t>queda</a:t>
            </a:r>
            <a:r>
              <a:rPr lang="en-US" sz="1600" b="0" dirty="0">
                <a:solidFill>
                  <a:schemeClr val="bg2"/>
                </a:solidFill>
              </a:rPr>
              <a:t> de performance</a:t>
            </a:r>
          </a:p>
          <a:p>
            <a:pPr marL="285750" indent="-285750">
              <a:buFont typeface="Arial"/>
              <a:buChar char="•"/>
            </a:pPr>
            <a:r>
              <a:rPr lang="en-US" sz="1600" b="0" dirty="0" err="1">
                <a:solidFill>
                  <a:schemeClr val="bg2"/>
                </a:solidFill>
              </a:rPr>
              <a:t>Consultas</a:t>
            </a:r>
            <a:r>
              <a:rPr lang="en-US" sz="1600" b="0" dirty="0">
                <a:solidFill>
                  <a:schemeClr val="bg2"/>
                </a:solidFill>
              </a:rPr>
              <a:t> </a:t>
            </a:r>
            <a:r>
              <a:rPr lang="en-US" sz="1600" b="0" dirty="0" err="1">
                <a:solidFill>
                  <a:schemeClr val="bg2"/>
                </a:solidFill>
              </a:rPr>
              <a:t>devem</a:t>
            </a:r>
            <a:r>
              <a:rPr lang="en-US" sz="1600" b="0" dirty="0">
                <a:solidFill>
                  <a:schemeClr val="bg2"/>
                </a:solidFill>
              </a:rPr>
              <a:t> </a:t>
            </a:r>
            <a:r>
              <a:rPr lang="en-US" sz="1600" b="0" dirty="0" err="1">
                <a:solidFill>
                  <a:schemeClr val="bg2"/>
                </a:solidFill>
              </a:rPr>
              <a:t>combinar</a:t>
            </a:r>
            <a:r>
              <a:rPr lang="en-US" sz="1600" b="0" dirty="0">
                <a:solidFill>
                  <a:schemeClr val="bg2"/>
                </a:solidFill>
              </a:rPr>
              <a:t> </a:t>
            </a:r>
            <a:r>
              <a:rPr lang="en-US" sz="1600" b="0" dirty="0" err="1">
                <a:solidFill>
                  <a:schemeClr val="bg2"/>
                </a:solidFill>
              </a:rPr>
              <a:t>níveis</a:t>
            </a:r>
            <a:r>
              <a:rPr lang="en-US" sz="1600" b="0" dirty="0">
                <a:solidFill>
                  <a:schemeClr val="bg2"/>
                </a:solidFill>
              </a:rPr>
              <a:t> de </a:t>
            </a:r>
            <a:r>
              <a:rPr lang="en-US" sz="1600" b="0" dirty="0" err="1">
                <a:solidFill>
                  <a:schemeClr val="bg2"/>
                </a:solidFill>
              </a:rPr>
              <a:t>agregação</a:t>
            </a:r>
            <a:r>
              <a:rPr lang="en-US" sz="1600" b="0" dirty="0">
                <a:solidFill>
                  <a:schemeClr val="bg2"/>
                </a:solidFill>
              </a:rPr>
              <a:t> </a:t>
            </a:r>
            <a:r>
              <a:rPr lang="en-US" sz="1600" b="0" dirty="0" err="1">
                <a:solidFill>
                  <a:schemeClr val="bg2"/>
                </a:solidFill>
              </a:rPr>
              <a:t>distintos</a:t>
            </a:r>
            <a:r>
              <a:rPr lang="en-US" sz="1600" b="0" dirty="0">
                <a:solidFill>
                  <a:schemeClr val="bg2"/>
                </a:solidFill>
              </a:rPr>
              <a:t>, logo </a:t>
            </a:r>
            <a:r>
              <a:rPr lang="en-US" sz="1600" b="0" dirty="0" err="1">
                <a:solidFill>
                  <a:schemeClr val="bg2"/>
                </a:solidFill>
              </a:rPr>
              <a:t>são</a:t>
            </a:r>
            <a:r>
              <a:rPr lang="en-US" sz="1600" b="0" dirty="0">
                <a:solidFill>
                  <a:schemeClr val="bg2"/>
                </a:solidFill>
              </a:rPr>
              <a:t> </a:t>
            </a:r>
            <a:r>
              <a:rPr lang="en-US" sz="1600" b="0" dirty="0" err="1">
                <a:solidFill>
                  <a:schemeClr val="bg2"/>
                </a:solidFill>
              </a:rPr>
              <a:t>mais</a:t>
            </a:r>
            <a:r>
              <a:rPr lang="en-US" sz="1600" b="0" dirty="0">
                <a:solidFill>
                  <a:schemeClr val="bg2"/>
                </a:solidFill>
              </a:rPr>
              <a:t> </a:t>
            </a:r>
            <a:r>
              <a:rPr lang="en-US" sz="1600" b="0" dirty="0" err="1">
                <a:solidFill>
                  <a:schemeClr val="bg2"/>
                </a:solidFill>
              </a:rPr>
              <a:t>elaboradas</a:t>
            </a:r>
            <a:r>
              <a:rPr lang="en-US" sz="1600" b="0" dirty="0">
                <a:solidFill>
                  <a:schemeClr val="bg2"/>
                </a:solidFill>
              </a:rPr>
              <a:t>.</a:t>
            </a:r>
          </a:p>
        </p:txBody>
      </p:sp>
    </p:spTree>
    <p:extLst>
      <p:ext uri="{BB962C8B-B14F-4D97-AF65-F5344CB8AC3E}">
        <p14:creationId xmlns:p14="http://schemas.microsoft.com/office/powerpoint/2010/main" val="270230093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003300" y="801688"/>
            <a:ext cx="7313613" cy="420687"/>
          </a:xfrm>
        </p:spPr>
        <p:txBody>
          <a:bodyPr>
            <a:normAutofit/>
          </a:bodyPr>
          <a:lstStyle/>
          <a:p>
            <a:pPr algn="l"/>
            <a:r>
              <a:rPr lang="pt-BR" sz="2400" i="0" dirty="0">
                <a:solidFill>
                  <a:schemeClr val="bg2"/>
                </a:solidFill>
              </a:rPr>
              <a:t>Estrela Parcial, um exemplo</a:t>
            </a:r>
          </a:p>
        </p:txBody>
      </p:sp>
      <p:pic>
        <p:nvPicPr>
          <p:cNvPr id="67587" name="Picture 4"/>
          <p:cNvPicPr>
            <a:picLocks noChangeAspect="1" noChangeArrowheads="1"/>
          </p:cNvPicPr>
          <p:nvPr/>
        </p:nvPicPr>
        <p:blipFill>
          <a:blip r:embed="rId2" cstate="print"/>
          <a:srcRect/>
          <a:stretch>
            <a:fillRect/>
          </a:stretch>
        </p:blipFill>
        <p:spPr bwMode="auto">
          <a:xfrm>
            <a:off x="2051720" y="1772816"/>
            <a:ext cx="5533926" cy="3884278"/>
          </a:xfrm>
          <a:prstGeom prst="rect">
            <a:avLst/>
          </a:prstGeom>
          <a:noFill/>
          <a:ln w="9525">
            <a:noFill/>
            <a:miter lim="800000"/>
            <a:headEnd/>
            <a:tailEnd/>
          </a:ln>
        </p:spPr>
      </p:pic>
      <p:sp>
        <p:nvSpPr>
          <p:cNvPr id="67588"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67590" name="Picture 7"/>
          <p:cNvPicPr>
            <a:picLocks noChangeAspect="1" noChangeArrowheads="1"/>
          </p:cNvPicPr>
          <p:nvPr/>
        </p:nvPicPr>
        <p:blipFill>
          <a:blip r:embed="rId3" cstate="print"/>
          <a:srcRect/>
          <a:stretch>
            <a:fillRect/>
          </a:stretch>
        </p:blipFill>
        <p:spPr bwMode="auto">
          <a:xfrm>
            <a:off x="7867650" y="6010275"/>
            <a:ext cx="952500" cy="847725"/>
          </a:xfrm>
          <a:prstGeom prst="rect">
            <a:avLst/>
          </a:prstGeom>
          <a:noFill/>
          <a:ln w="9525">
            <a:noFill/>
            <a:miter lim="800000"/>
            <a:headEnd/>
            <a:tailEnd/>
          </a:ln>
        </p:spPr>
      </p:pic>
      <p:sp>
        <p:nvSpPr>
          <p:cNvPr id="7"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1892386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539750" y="874713"/>
            <a:ext cx="7313613" cy="420687"/>
          </a:xfrm>
        </p:spPr>
        <p:txBody>
          <a:bodyPr>
            <a:normAutofit/>
          </a:bodyPr>
          <a:lstStyle/>
          <a:p>
            <a:pPr algn="l"/>
            <a:r>
              <a:rPr lang="pt-BR" sz="2400" i="0">
                <a:solidFill>
                  <a:schemeClr val="bg2"/>
                </a:solidFill>
              </a:rPr>
              <a:t>Estrela Parcial - Vantagens</a:t>
            </a:r>
          </a:p>
        </p:txBody>
      </p:sp>
      <p:sp>
        <p:nvSpPr>
          <p:cNvPr id="68610" name="Rectangle 3"/>
          <p:cNvSpPr>
            <a:spLocks noGrp="1" noChangeArrowheads="1"/>
          </p:cNvSpPr>
          <p:nvPr>
            <p:ph type="body" idx="1"/>
          </p:nvPr>
        </p:nvSpPr>
        <p:spPr>
          <a:xfrm>
            <a:off x="400050" y="1557338"/>
            <a:ext cx="7812088" cy="4114800"/>
          </a:xfrm>
        </p:spPr>
        <p:txBody>
          <a:bodyPr/>
          <a:lstStyle/>
          <a:p>
            <a:pPr>
              <a:lnSpc>
                <a:spcPct val="80000"/>
              </a:lnSpc>
              <a:buFont typeface="Wingdings" pitchFamily="2" charset="2"/>
              <a:buNone/>
            </a:pPr>
            <a:r>
              <a:rPr lang="pt-BR" sz="2400" b="0" i="0" dirty="0"/>
              <a:t>	Nesse modelo, por exemplo o preço é um fato que existe somente a nível de item dentro de uma dimensão produto. Como as tabelas de fato tendem a assumir tamanhos enormes, o particionamento delas costuma favorecer bastante seu controle e reduzir o tempo de acesso. </a:t>
            </a:r>
          </a:p>
          <a:p>
            <a:pPr>
              <a:lnSpc>
                <a:spcPct val="80000"/>
              </a:lnSpc>
              <a:buFont typeface="Wingdings" pitchFamily="2" charset="2"/>
              <a:buNone/>
            </a:pPr>
            <a:r>
              <a:rPr lang="pt-BR" sz="2400" b="0" i="0" dirty="0"/>
              <a:t>	</a:t>
            </a:r>
          </a:p>
          <a:p>
            <a:pPr>
              <a:lnSpc>
                <a:spcPct val="80000"/>
              </a:lnSpc>
              <a:buFont typeface="Wingdings" pitchFamily="2" charset="2"/>
              <a:buNone/>
            </a:pPr>
            <a:r>
              <a:rPr lang="pt-BR" sz="2400" b="0" i="0" dirty="0"/>
              <a:t>	Além disso a separação em termos de sumário pode aumentar significativamente o desempenho em consultas referentes a tais níveis.</a:t>
            </a:r>
          </a:p>
        </p:txBody>
      </p:sp>
      <p:sp>
        <p:nvSpPr>
          <p:cNvPr id="68611"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68613"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
        <p:nvSpPr>
          <p:cNvPr id="6"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3184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946150"/>
            <a:ext cx="7313612" cy="420688"/>
          </a:xfrm>
        </p:spPr>
        <p:txBody>
          <a:bodyPr>
            <a:normAutofit/>
          </a:bodyPr>
          <a:lstStyle/>
          <a:p>
            <a:pPr algn="l"/>
            <a:r>
              <a:rPr lang="pt-BR" sz="2400" i="0" dirty="0">
                <a:solidFill>
                  <a:schemeClr val="bg2"/>
                </a:solidFill>
              </a:rPr>
              <a:t>Estrela Parcial - Desvantagens</a:t>
            </a:r>
          </a:p>
        </p:txBody>
      </p:sp>
      <p:sp>
        <p:nvSpPr>
          <p:cNvPr id="69634" name="Rectangle 3"/>
          <p:cNvSpPr>
            <a:spLocks noGrp="1" noChangeArrowheads="1"/>
          </p:cNvSpPr>
          <p:nvPr>
            <p:ph type="body" idx="1"/>
          </p:nvPr>
        </p:nvSpPr>
        <p:spPr>
          <a:xfrm>
            <a:off x="395288" y="1628775"/>
            <a:ext cx="7673975" cy="4114800"/>
          </a:xfrm>
        </p:spPr>
        <p:txBody>
          <a:bodyPr/>
          <a:lstStyle/>
          <a:p>
            <a:pPr>
              <a:buFont typeface="Wingdings" pitchFamily="2" charset="2"/>
              <a:buNone/>
            </a:pPr>
            <a:r>
              <a:rPr lang="pt-BR" sz="2400" b="0" i="0" dirty="0"/>
              <a:t>	A flexibilidade do data </a:t>
            </a:r>
            <a:r>
              <a:rPr lang="pt-BR" sz="2400" b="0" i="0" dirty="0" err="1"/>
              <a:t>warehouse</a:t>
            </a:r>
            <a:r>
              <a:rPr lang="pt-BR" sz="2400" b="0" i="0" dirty="0"/>
              <a:t> é comprometida. Assim a estrutura física de cada tabela ou grupo pode requerer mudanças para refletir novas combinações de sumários com o acréscimo ou exclusão de níveis de sumário.</a:t>
            </a:r>
          </a:p>
        </p:txBody>
      </p:sp>
      <p:sp>
        <p:nvSpPr>
          <p:cNvPr id="6963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69637" name="Picture 7"/>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
        <p:nvSpPr>
          <p:cNvPr id="6"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2421300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73733"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pic>
        <p:nvPicPr>
          <p:cNvPr id="7" name="Imagem 6" descr="Estrela_Particionada.png"/>
          <p:cNvPicPr>
            <a:picLocks noChangeAspect="1"/>
          </p:cNvPicPr>
          <p:nvPr/>
        </p:nvPicPr>
        <p:blipFill>
          <a:blip r:embed="rId3" cstate="print"/>
          <a:stretch>
            <a:fillRect/>
          </a:stretch>
        </p:blipFill>
        <p:spPr>
          <a:xfrm>
            <a:off x="892221" y="1268759"/>
            <a:ext cx="6344075" cy="5575761"/>
          </a:xfrm>
          <a:prstGeom prst="rect">
            <a:avLst/>
          </a:prstGeom>
        </p:spPr>
      </p:pic>
      <p:sp>
        <p:nvSpPr>
          <p:cNvPr id="9" name="Rectangle 2"/>
          <p:cNvSpPr txBox="1">
            <a:spLocks noChangeArrowheads="1"/>
          </p:cNvSpPr>
          <p:nvPr/>
        </p:nvSpPr>
        <p:spPr bwMode="auto">
          <a:xfrm>
            <a:off x="683568" y="799666"/>
            <a:ext cx="7633345" cy="4247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sz="2400" i="0" u="none" strike="noStrike" kern="0" cap="none" spc="0" normalizeH="0" baseline="0" noProof="0" dirty="0">
                <a:ln>
                  <a:noFill/>
                </a:ln>
                <a:solidFill>
                  <a:schemeClr val="bg2"/>
                </a:solidFill>
                <a:effectLst/>
                <a:uLnTx/>
                <a:uFillTx/>
                <a:latin typeface="+mj-lt"/>
                <a:ea typeface="+mj-ea"/>
                <a:cs typeface="+mj-cs"/>
              </a:rPr>
              <a:t>Estrela Parcial – exemplo com</a:t>
            </a:r>
            <a:r>
              <a:rPr kumimoji="0" lang="pt-BR" sz="2400" i="0" u="none" strike="noStrike" kern="0" cap="none" spc="0" normalizeH="0" noProof="0" dirty="0">
                <a:ln>
                  <a:noFill/>
                </a:ln>
                <a:solidFill>
                  <a:schemeClr val="bg2"/>
                </a:solidFill>
                <a:effectLst/>
                <a:uLnTx/>
                <a:uFillTx/>
                <a:latin typeface="+mj-lt"/>
                <a:ea typeface="+mj-ea"/>
                <a:cs typeface="+mj-cs"/>
              </a:rPr>
              <a:t> fatos e dimensões</a:t>
            </a:r>
            <a:endParaRPr kumimoji="0" lang="pt-BR" sz="2400" i="0" u="none" strike="noStrike" kern="0" cap="none" spc="0" normalizeH="0" baseline="0" noProof="0" dirty="0">
              <a:ln>
                <a:noFill/>
              </a:ln>
              <a:solidFill>
                <a:schemeClr val="bg2"/>
              </a:solidFill>
              <a:effectLst/>
              <a:uLnTx/>
              <a:uFillTx/>
              <a:latin typeface="+mj-lt"/>
              <a:ea typeface="+mj-ea"/>
              <a:cs typeface="+mj-cs"/>
            </a:endParaRPr>
          </a:p>
        </p:txBody>
      </p:sp>
      <p:sp>
        <p:nvSpPr>
          <p:cNvPr id="6" name="Text Box 5"/>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1693403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539750" y="874713"/>
            <a:ext cx="7313613" cy="420687"/>
          </a:xfrm>
        </p:spPr>
        <p:txBody>
          <a:bodyPr>
            <a:normAutofit/>
          </a:bodyPr>
          <a:lstStyle/>
          <a:p>
            <a:pPr algn="l"/>
            <a:r>
              <a:rPr lang="pt-BR" sz="2400" i="0" dirty="0">
                <a:solidFill>
                  <a:schemeClr val="bg2"/>
                </a:solidFill>
              </a:rPr>
              <a:t>Estrela Parcial - Vantagens</a:t>
            </a:r>
          </a:p>
        </p:txBody>
      </p:sp>
      <p:sp>
        <p:nvSpPr>
          <p:cNvPr id="68610" name="Rectangle 3"/>
          <p:cNvSpPr>
            <a:spLocks noGrp="1" noChangeArrowheads="1"/>
          </p:cNvSpPr>
          <p:nvPr>
            <p:ph type="body" idx="1"/>
          </p:nvPr>
        </p:nvSpPr>
        <p:spPr>
          <a:xfrm>
            <a:off x="400050" y="1557338"/>
            <a:ext cx="7812088" cy="4114800"/>
          </a:xfrm>
        </p:spPr>
        <p:txBody>
          <a:bodyPr/>
          <a:lstStyle/>
          <a:p>
            <a:pPr>
              <a:lnSpc>
                <a:spcPct val="80000"/>
              </a:lnSpc>
              <a:buFont typeface="Wingdings" pitchFamily="2" charset="2"/>
              <a:buNone/>
            </a:pPr>
            <a:r>
              <a:rPr lang="pt-BR" sz="2400" b="0" i="0" dirty="0"/>
              <a:t>	Nesse modelo, por exemplo, existe uma óbvia economia de espaço, pela eliminação de redundâncias e de colunas que não fazem sentido para determinadas agregações. </a:t>
            </a:r>
          </a:p>
          <a:p>
            <a:pPr>
              <a:lnSpc>
                <a:spcPct val="80000"/>
              </a:lnSpc>
              <a:buFont typeface="Wingdings" pitchFamily="2" charset="2"/>
              <a:buNone/>
            </a:pPr>
            <a:r>
              <a:rPr lang="pt-BR" sz="2400" b="0" i="0" dirty="0"/>
              <a:t>	Garante-se assim que o desempenho para consultas seja melhor em determinadas agregações.</a:t>
            </a:r>
          </a:p>
          <a:p>
            <a:pPr>
              <a:lnSpc>
                <a:spcPct val="80000"/>
              </a:lnSpc>
              <a:buFont typeface="Wingdings" pitchFamily="2" charset="2"/>
              <a:buNone/>
            </a:pPr>
            <a:r>
              <a:rPr lang="pt-BR" sz="2400" b="0" i="0" dirty="0"/>
              <a:t>	</a:t>
            </a:r>
          </a:p>
        </p:txBody>
      </p:sp>
      <p:pic>
        <p:nvPicPr>
          <p:cNvPr id="68613"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
        <p:nvSpPr>
          <p:cNvPr id="6"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1271774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946150"/>
            <a:ext cx="7313612" cy="420688"/>
          </a:xfrm>
        </p:spPr>
        <p:txBody>
          <a:bodyPr>
            <a:normAutofit/>
          </a:bodyPr>
          <a:lstStyle/>
          <a:p>
            <a:pPr algn="l"/>
            <a:r>
              <a:rPr lang="pt-BR" sz="2400" i="0" dirty="0">
                <a:solidFill>
                  <a:schemeClr val="bg2"/>
                </a:solidFill>
              </a:rPr>
              <a:t>Estrela Parcial - Desvantagens</a:t>
            </a:r>
          </a:p>
        </p:txBody>
      </p:sp>
      <p:sp>
        <p:nvSpPr>
          <p:cNvPr id="69634" name="Rectangle 3"/>
          <p:cNvSpPr>
            <a:spLocks noGrp="1" noChangeArrowheads="1"/>
          </p:cNvSpPr>
          <p:nvPr>
            <p:ph type="body" idx="1"/>
          </p:nvPr>
        </p:nvSpPr>
        <p:spPr>
          <a:xfrm>
            <a:off x="395288" y="1628775"/>
            <a:ext cx="7673975" cy="4114800"/>
          </a:xfrm>
        </p:spPr>
        <p:txBody>
          <a:bodyPr/>
          <a:lstStyle/>
          <a:p>
            <a:pPr>
              <a:buFont typeface="Wingdings" pitchFamily="2" charset="2"/>
              <a:buNone/>
            </a:pPr>
            <a:r>
              <a:rPr lang="pt-BR" sz="2400" b="0" i="0" dirty="0"/>
              <a:t>	A maior complexidade pode acarretar problemas em situações que sejam combinados níveis de agregação distinto, o que pode acabar comprometendo o desempenho.</a:t>
            </a:r>
          </a:p>
          <a:p>
            <a:pPr>
              <a:buFont typeface="Wingdings" pitchFamily="2" charset="2"/>
              <a:buNone/>
            </a:pPr>
            <a:r>
              <a:rPr lang="pt-BR" sz="2400" b="0" i="0" dirty="0"/>
              <a:t>	Contudo, essa situação poderá ser evitada se sempre tivermos ao menos um fato que trabalhe no grão operacional, que no caso em questão seria as vendas por dia numa loja.</a:t>
            </a:r>
          </a:p>
        </p:txBody>
      </p:sp>
      <p:sp>
        <p:nvSpPr>
          <p:cNvPr id="6963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69637" name="Picture 7"/>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2303542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395288" y="933450"/>
            <a:ext cx="7313612" cy="420688"/>
          </a:xfrm>
        </p:spPr>
        <p:txBody>
          <a:bodyPr>
            <a:normAutofit/>
          </a:bodyPr>
          <a:lstStyle/>
          <a:p>
            <a:pPr algn="l"/>
            <a:r>
              <a:rPr lang="pt-BR" sz="2400" i="0" dirty="0">
                <a:solidFill>
                  <a:schemeClr val="bg2"/>
                </a:solidFill>
              </a:rPr>
              <a:t>Estrela – Tabela de Fatos Particionada</a:t>
            </a:r>
            <a:endParaRPr lang="pt-BR" sz="2400" b="0" i="0" dirty="0">
              <a:solidFill>
                <a:schemeClr val="bg2"/>
              </a:solidFill>
            </a:endParaRPr>
          </a:p>
        </p:txBody>
      </p:sp>
      <p:sp>
        <p:nvSpPr>
          <p:cNvPr id="70658" name="Rectangle 3"/>
          <p:cNvSpPr>
            <a:spLocks noGrp="1" noChangeArrowheads="1"/>
          </p:cNvSpPr>
          <p:nvPr>
            <p:ph type="body" idx="1"/>
          </p:nvPr>
        </p:nvSpPr>
        <p:spPr>
          <a:xfrm>
            <a:off x="128749" y="1930076"/>
            <a:ext cx="8191500" cy="4114800"/>
          </a:xfrm>
        </p:spPr>
        <p:txBody>
          <a:bodyPr>
            <a:normAutofit fontScale="92500" lnSpcReduction="10000"/>
          </a:bodyPr>
          <a:lstStyle/>
          <a:p>
            <a:pPr>
              <a:lnSpc>
                <a:spcPct val="100000"/>
              </a:lnSpc>
              <a:buFont typeface="Wingdings" pitchFamily="2" charset="2"/>
              <a:buNone/>
            </a:pPr>
            <a:r>
              <a:rPr lang="pt-BR" sz="2400" b="0" i="0" dirty="0"/>
              <a:t>	Nesse modelo, várias tabelas de fato compartilham uma mesma tabela dimensional. Esse modelo conjuga características existentes nos dois modelos anteriores. Ao particionar as tabelas de fato por níveis de agregação distintos em níveis específicos e separar os níveis de sumário, o desempenho para pesquisas em níveis elevados podem aumentar significativamente.</a:t>
            </a:r>
          </a:p>
          <a:p>
            <a:pPr>
              <a:lnSpc>
                <a:spcPct val="100000"/>
              </a:lnSpc>
              <a:buFont typeface="Wingdings" pitchFamily="2" charset="2"/>
              <a:buNone/>
            </a:pPr>
            <a:r>
              <a:rPr lang="pt-BR" sz="2400" b="0" i="0" dirty="0"/>
              <a:t>	</a:t>
            </a:r>
          </a:p>
          <a:p>
            <a:pPr>
              <a:lnSpc>
                <a:spcPct val="100000"/>
              </a:lnSpc>
              <a:buFont typeface="Wingdings" pitchFamily="2" charset="2"/>
              <a:buNone/>
            </a:pPr>
            <a:r>
              <a:rPr lang="pt-BR" sz="2400" b="0" i="0" dirty="0"/>
              <a:t>	Por outro lado, como as tabelas de dimensão requerem o armazenamento de descrições e atributos, criando redundâncias que podem afetar negativamente as múltiplas declarações SQL necessárias para analisar mais que um nível de sumário numa mesma pesquisa.</a:t>
            </a:r>
          </a:p>
        </p:txBody>
      </p:sp>
      <p:sp>
        <p:nvSpPr>
          <p:cNvPr id="70659"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0661"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213934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36512" y="-90264"/>
            <a:ext cx="8229600" cy="1143000"/>
          </a:xfrm>
        </p:spPr>
        <p:txBody>
          <a:bodyPr/>
          <a:lstStyle/>
          <a:p>
            <a:r>
              <a:rPr lang="pt-BR" i="0" dirty="0"/>
              <a:t>Comparação entre modelos </a:t>
            </a:r>
          </a:p>
        </p:txBody>
      </p:sp>
      <p:sp>
        <p:nvSpPr>
          <p:cNvPr id="32770" name="Rectangle 3"/>
          <p:cNvSpPr>
            <a:spLocks noGrp="1" noChangeArrowheads="1"/>
          </p:cNvSpPr>
          <p:nvPr>
            <p:ph type="body" sz="half" idx="4294967295"/>
          </p:nvPr>
        </p:nvSpPr>
        <p:spPr>
          <a:xfrm>
            <a:off x="223374" y="35834"/>
            <a:ext cx="4038600" cy="5832475"/>
          </a:xfrm>
        </p:spPr>
        <p:txBody>
          <a:bodyPr/>
          <a:lstStyle/>
          <a:p>
            <a:pPr>
              <a:buFont typeface="Wingdings" pitchFamily="2" charset="2"/>
              <a:buNone/>
            </a:pPr>
            <a:r>
              <a:rPr lang="pt-BR" sz="2400" b="1" i="0" dirty="0"/>
              <a:t>Há uma técnica?</a:t>
            </a:r>
          </a:p>
        </p:txBody>
      </p:sp>
      <p:sp>
        <p:nvSpPr>
          <p:cNvPr id="32795" name="Rectangle 2"/>
          <p:cNvSpPr>
            <a:spLocks noChangeArrowheads="1"/>
          </p:cNvSpPr>
          <p:nvPr/>
        </p:nvSpPr>
        <p:spPr bwMode="auto">
          <a:xfrm>
            <a:off x="216816" y="985866"/>
            <a:ext cx="8302625" cy="5329237"/>
          </a:xfrm>
          <a:prstGeom prst="rect">
            <a:avLst/>
          </a:prstGeom>
          <a:noFill/>
          <a:ln w="9525">
            <a:noFill/>
            <a:miter lim="800000"/>
            <a:headEnd/>
            <a:tailEnd/>
          </a:ln>
        </p:spPr>
        <p:txBody>
          <a:bodyPr/>
          <a:lstStyle/>
          <a:p>
            <a:pPr marL="285750" indent="-285750" eaLnBrk="0" hangingPunct="0">
              <a:lnSpc>
                <a:spcPct val="90000"/>
              </a:lnSpc>
              <a:spcBef>
                <a:spcPct val="30000"/>
              </a:spcBef>
              <a:buClr>
                <a:schemeClr val="bg2"/>
              </a:buClr>
              <a:buFont typeface="Wingdings" pitchFamily="2" charset="2"/>
              <a:buNone/>
            </a:pPr>
            <a:r>
              <a:rPr lang="pt-BR" sz="2400" b="0" i="0" dirty="0">
                <a:solidFill>
                  <a:srgbClr val="000000"/>
                </a:solidFill>
                <a:latin typeface="Calibri" pitchFamily="34" charset="0"/>
              </a:rPr>
              <a:t>	Vários especialistas advogam que </a:t>
            </a:r>
            <a:r>
              <a:rPr lang="pt-BR" sz="2400" b="0" i="0" dirty="0" err="1">
                <a:solidFill>
                  <a:srgbClr val="000000"/>
                </a:solidFill>
                <a:latin typeface="Calibri" pitchFamily="34" charset="0"/>
              </a:rPr>
              <a:t>Kimball</a:t>
            </a:r>
            <a:r>
              <a:rPr lang="pt-BR" sz="2400" b="0" i="0" dirty="0">
                <a:solidFill>
                  <a:srgbClr val="000000"/>
                </a:solidFill>
                <a:latin typeface="Calibri" pitchFamily="34" charset="0"/>
              </a:rPr>
              <a:t> não criou propriamente uma técnica para Modelagem Dimensional, apenas um apanhado de conceitos de negócio.</a:t>
            </a:r>
          </a:p>
          <a:p>
            <a:pPr marL="285750" indent="-285750" eaLnBrk="0" hangingPunct="0">
              <a:lnSpc>
                <a:spcPct val="90000"/>
              </a:lnSpc>
              <a:spcBef>
                <a:spcPct val="30000"/>
              </a:spcBef>
              <a:buClr>
                <a:schemeClr val="bg2"/>
              </a:buClr>
              <a:buFont typeface="Wingdings" pitchFamily="2" charset="2"/>
              <a:buNone/>
            </a:pPr>
            <a:r>
              <a:rPr lang="pt-BR" sz="2400" b="0" i="0" dirty="0">
                <a:solidFill>
                  <a:srgbClr val="000000"/>
                </a:solidFill>
                <a:latin typeface="Calibri" pitchFamily="34" charset="0"/>
              </a:rPr>
              <a:t>	Nesse sentido, </a:t>
            </a:r>
            <a:r>
              <a:rPr lang="pt-BR" sz="2400" b="0" i="0" dirty="0" err="1">
                <a:solidFill>
                  <a:srgbClr val="000000"/>
                </a:solidFill>
                <a:latin typeface="Calibri" pitchFamily="34" charset="0"/>
              </a:rPr>
              <a:t>Moody</a:t>
            </a:r>
            <a:r>
              <a:rPr lang="pt-BR" sz="2400" b="0" i="0" dirty="0">
                <a:solidFill>
                  <a:srgbClr val="000000"/>
                </a:solidFill>
                <a:latin typeface="Calibri" pitchFamily="34" charset="0"/>
              </a:rPr>
              <a:t> e </a:t>
            </a:r>
            <a:r>
              <a:rPr lang="pt-BR" sz="2400" b="0" i="0" dirty="0" err="1">
                <a:solidFill>
                  <a:srgbClr val="000000"/>
                </a:solidFill>
                <a:latin typeface="Calibri" pitchFamily="34" charset="0"/>
              </a:rPr>
              <a:t>Kortlink</a:t>
            </a:r>
            <a:r>
              <a:rPr lang="pt-BR" sz="2400" b="0" i="0" dirty="0">
                <a:solidFill>
                  <a:srgbClr val="000000"/>
                </a:solidFill>
                <a:latin typeface="Calibri" pitchFamily="34" charset="0"/>
              </a:rPr>
              <a:t> desenvolveram em sua tese de doutorado, uma modelagem formal buscando acabar com essa discussão, que será apresentada adiante.</a:t>
            </a:r>
          </a:p>
          <a:p>
            <a:pPr marL="285750" indent="-285750" eaLnBrk="0" hangingPunct="0">
              <a:lnSpc>
                <a:spcPct val="90000"/>
              </a:lnSpc>
              <a:spcBef>
                <a:spcPct val="30000"/>
              </a:spcBef>
              <a:buClr>
                <a:schemeClr val="bg2"/>
              </a:buClr>
              <a:buFont typeface="Wingdings" pitchFamily="2" charset="2"/>
              <a:buNone/>
            </a:pPr>
            <a:r>
              <a:rPr lang="pt-BR" sz="2400" b="0" i="0" dirty="0">
                <a:solidFill>
                  <a:srgbClr val="000000"/>
                </a:solidFill>
                <a:latin typeface="Calibri" pitchFamily="34" charset="0"/>
              </a:rPr>
              <a:t>	Todavia, revendo os 4 passos básicos da Cartilha da Modelagem Dimensional proposta por </a:t>
            </a:r>
            <a:r>
              <a:rPr lang="pt-BR" sz="2400" b="0" i="0" dirty="0" err="1">
                <a:solidFill>
                  <a:srgbClr val="000000"/>
                </a:solidFill>
                <a:latin typeface="Calibri" pitchFamily="34" charset="0"/>
              </a:rPr>
              <a:t>Kimball</a:t>
            </a:r>
            <a:r>
              <a:rPr lang="pt-BR" sz="2400" b="0" i="0" dirty="0">
                <a:solidFill>
                  <a:srgbClr val="000000"/>
                </a:solidFill>
                <a:latin typeface="Calibri" pitchFamily="34" charset="0"/>
              </a:rPr>
              <a:t>, notamos...</a:t>
            </a:r>
          </a:p>
          <a:p>
            <a:pPr marL="800100" lvl="1" indent="-342900">
              <a:lnSpc>
                <a:spcPct val="90000"/>
              </a:lnSpc>
              <a:spcBef>
                <a:spcPct val="30000"/>
              </a:spcBef>
              <a:buClr>
                <a:schemeClr val="bg2"/>
              </a:buClr>
              <a:buFont typeface="Arial" panose="020B0604020202020204" pitchFamily="34" charset="0"/>
              <a:buChar char="•"/>
            </a:pPr>
            <a:r>
              <a:rPr lang="pt-BR" sz="2400" b="0" i="0" dirty="0">
                <a:solidFill>
                  <a:srgbClr val="000000"/>
                </a:solidFill>
                <a:latin typeface="Calibri" pitchFamily="34" charset="0"/>
              </a:rPr>
              <a:t>Os processos de tomada de decisão, embora aspectos de negócio, determinam o que deverá ser observado. Metas, medidas e demais aspectos técnicos emanam desse aspecto.</a:t>
            </a:r>
          </a:p>
          <a:p>
            <a:pPr lvl="1">
              <a:lnSpc>
                <a:spcPct val="90000"/>
              </a:lnSpc>
              <a:spcBef>
                <a:spcPct val="30000"/>
              </a:spcBef>
              <a:buClr>
                <a:schemeClr val="bg2"/>
              </a:buClr>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None/>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Char char="§"/>
            </a:pPr>
            <a:endParaRPr lang="pt-BR" sz="2400" b="0" i="0" dirty="0">
              <a:solidFill>
                <a:srgbClr val="000000"/>
              </a:solidFill>
              <a:latin typeface="Calibri" pitchFamily="34" charset="0"/>
            </a:endParaRPr>
          </a:p>
        </p:txBody>
      </p:sp>
    </p:spTree>
    <p:extLst>
      <p:ext uri="{BB962C8B-B14F-4D97-AF65-F5344CB8AC3E}">
        <p14:creationId xmlns:p14="http://schemas.microsoft.com/office/powerpoint/2010/main" val="2810105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250825" y="801688"/>
            <a:ext cx="7313613" cy="420687"/>
          </a:xfrm>
        </p:spPr>
        <p:txBody>
          <a:bodyPr>
            <a:normAutofit/>
          </a:bodyPr>
          <a:lstStyle/>
          <a:p>
            <a:pPr algn="l"/>
            <a:r>
              <a:rPr lang="pt-BR" sz="2400" i="0" dirty="0">
                <a:solidFill>
                  <a:schemeClr val="bg2"/>
                </a:solidFill>
              </a:rPr>
              <a:t>Fatos Particionada, exemplo</a:t>
            </a:r>
          </a:p>
        </p:txBody>
      </p:sp>
      <p:sp>
        <p:nvSpPr>
          <p:cNvPr id="71682" name="Rectangle 3"/>
          <p:cNvSpPr>
            <a:spLocks noGrp="1" noChangeArrowheads="1"/>
          </p:cNvSpPr>
          <p:nvPr>
            <p:ph type="body" idx="1"/>
          </p:nvPr>
        </p:nvSpPr>
        <p:spPr>
          <a:xfrm>
            <a:off x="1370013" y="1827213"/>
            <a:ext cx="7313612" cy="4114800"/>
          </a:xfrm>
        </p:spPr>
        <p:txBody>
          <a:bodyPr/>
          <a:lstStyle/>
          <a:p>
            <a:endParaRPr lang="pt-BR"/>
          </a:p>
        </p:txBody>
      </p:sp>
      <p:pic>
        <p:nvPicPr>
          <p:cNvPr id="71683" name="Picture 4"/>
          <p:cNvPicPr>
            <a:picLocks noChangeAspect="1" noChangeArrowheads="1"/>
          </p:cNvPicPr>
          <p:nvPr/>
        </p:nvPicPr>
        <p:blipFill>
          <a:blip r:embed="rId2" cstate="print"/>
          <a:srcRect/>
          <a:stretch>
            <a:fillRect/>
          </a:stretch>
        </p:blipFill>
        <p:spPr bwMode="auto">
          <a:xfrm>
            <a:off x="323850" y="1484313"/>
            <a:ext cx="7885113" cy="5040312"/>
          </a:xfrm>
          <a:prstGeom prst="rect">
            <a:avLst/>
          </a:prstGeom>
          <a:noFill/>
          <a:ln w="9525">
            <a:noFill/>
            <a:miter lim="800000"/>
            <a:headEnd/>
            <a:tailEnd/>
          </a:ln>
        </p:spPr>
      </p:pic>
      <p:sp>
        <p:nvSpPr>
          <p:cNvPr id="71684"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1686" name="Picture 7"/>
          <p:cNvPicPr>
            <a:picLocks noChangeAspect="1" noChangeArrowheads="1"/>
          </p:cNvPicPr>
          <p:nvPr/>
        </p:nvPicPr>
        <p:blipFill>
          <a:blip r:embed="rId3"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291690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42938" y="885825"/>
            <a:ext cx="7313612" cy="420688"/>
          </a:xfrm>
        </p:spPr>
        <p:txBody>
          <a:bodyPr>
            <a:normAutofit/>
          </a:bodyPr>
          <a:lstStyle/>
          <a:p>
            <a:pPr algn="l"/>
            <a:r>
              <a:rPr lang="pt-BR" sz="2400" i="0" dirty="0">
                <a:solidFill>
                  <a:schemeClr val="bg2"/>
                </a:solidFill>
              </a:rPr>
              <a:t>Estrela – Particionamento de Dimensões</a:t>
            </a:r>
          </a:p>
        </p:txBody>
      </p:sp>
      <p:sp>
        <p:nvSpPr>
          <p:cNvPr id="72706" name="Rectangle 3"/>
          <p:cNvSpPr>
            <a:spLocks noGrp="1" noChangeArrowheads="1"/>
          </p:cNvSpPr>
          <p:nvPr>
            <p:ph type="body" idx="1"/>
          </p:nvPr>
        </p:nvSpPr>
        <p:spPr>
          <a:xfrm>
            <a:off x="323850" y="1484313"/>
            <a:ext cx="8424863" cy="5040312"/>
          </a:xfrm>
        </p:spPr>
        <p:txBody>
          <a:bodyPr/>
          <a:lstStyle/>
          <a:p>
            <a:pPr>
              <a:buFont typeface="Wingdings" pitchFamily="2" charset="2"/>
              <a:buNone/>
            </a:pPr>
            <a:r>
              <a:rPr lang="pt-BR" sz="2400" b="0" i="0" dirty="0"/>
              <a:t>	Análoga ao modelo de tabelas de fatos particionadas, nesse modelo as dimensões é que o são, passando a se conectar a uma mesma tabela de fatos. Assim somente uma declaração SQL será necessária para busca de informações numa única dimensão, aumentando significativamente o desempenho.</a:t>
            </a:r>
          </a:p>
          <a:p>
            <a:pPr>
              <a:buFont typeface="Wingdings" pitchFamily="2" charset="2"/>
              <a:buNone/>
            </a:pPr>
            <a:r>
              <a:rPr lang="pt-BR" sz="2400" b="0" i="0" dirty="0"/>
              <a:t>	</a:t>
            </a:r>
          </a:p>
          <a:p>
            <a:pPr>
              <a:buFont typeface="Wingdings" pitchFamily="2" charset="2"/>
              <a:buNone/>
            </a:pPr>
            <a:r>
              <a:rPr lang="pt-BR" sz="2400" b="0" i="0" dirty="0"/>
              <a:t>	Por outro lado, o armazenamento de detalhes e informações de sumário na mesma tabela pode reduzir significativamente o desempenho em níveis mais altos.</a:t>
            </a:r>
          </a:p>
        </p:txBody>
      </p:sp>
      <p:sp>
        <p:nvSpPr>
          <p:cNvPr id="72707"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2709" name="Picture 6"/>
          <p:cNvPicPr>
            <a:picLocks noChangeAspect="1" noChangeArrowheads="1"/>
          </p:cNvPicPr>
          <p:nvPr/>
        </p:nvPicPr>
        <p:blipFill>
          <a:blip r:embed="rId2"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598857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930275" y="1087438"/>
            <a:ext cx="7313613" cy="420687"/>
          </a:xfrm>
        </p:spPr>
        <p:txBody>
          <a:bodyPr>
            <a:normAutofit/>
          </a:bodyPr>
          <a:lstStyle/>
          <a:p>
            <a:pPr algn="l"/>
            <a:r>
              <a:rPr lang="pt-BR" sz="2400" i="0" dirty="0">
                <a:solidFill>
                  <a:schemeClr val="bg2"/>
                </a:solidFill>
              </a:rPr>
              <a:t>Estrela–Particionamento de Dimensões</a:t>
            </a:r>
          </a:p>
        </p:txBody>
      </p:sp>
      <p:pic>
        <p:nvPicPr>
          <p:cNvPr id="73730" name="Picture 3"/>
          <p:cNvPicPr>
            <a:picLocks noChangeAspect="1" noChangeArrowheads="1"/>
          </p:cNvPicPr>
          <p:nvPr/>
        </p:nvPicPr>
        <p:blipFill>
          <a:blip r:embed="rId2" cstate="print"/>
          <a:srcRect/>
          <a:stretch>
            <a:fillRect/>
          </a:stretch>
        </p:blipFill>
        <p:spPr bwMode="auto">
          <a:xfrm>
            <a:off x="900113" y="1916113"/>
            <a:ext cx="4897437" cy="4706937"/>
          </a:xfrm>
          <a:prstGeom prst="rect">
            <a:avLst/>
          </a:prstGeom>
          <a:noFill/>
          <a:ln w="9525">
            <a:noFill/>
            <a:miter lim="800000"/>
            <a:headEnd/>
            <a:tailEnd/>
          </a:ln>
        </p:spPr>
      </p:pic>
      <p:sp>
        <p:nvSpPr>
          <p:cNvPr id="73731"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3733" name="Picture 6"/>
          <p:cNvPicPr>
            <a:picLocks noChangeAspect="1" noChangeArrowheads="1"/>
          </p:cNvPicPr>
          <p:nvPr/>
        </p:nvPicPr>
        <p:blipFill>
          <a:blip r:embed="rId3" cstate="print"/>
          <a:srcRect/>
          <a:stretch>
            <a:fillRect/>
          </a:stretch>
        </p:blipFill>
        <p:spPr bwMode="auto">
          <a:xfrm>
            <a:off x="7867650" y="6010275"/>
            <a:ext cx="952500" cy="847725"/>
          </a:xfrm>
          <a:prstGeom prst="rect">
            <a:avLst/>
          </a:prstGeom>
          <a:noFill/>
          <a:ln w="9525">
            <a:noFill/>
            <a:miter lim="800000"/>
            <a:headEnd/>
            <a:tailEnd/>
          </a:ln>
        </p:spPr>
      </p:pic>
    </p:spTree>
    <p:extLst>
      <p:ext uri="{BB962C8B-B14F-4D97-AF65-F5344CB8AC3E}">
        <p14:creationId xmlns:p14="http://schemas.microsoft.com/office/powerpoint/2010/main" val="3272119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539750" y="989013"/>
            <a:ext cx="7313613" cy="476250"/>
          </a:xfrm>
        </p:spPr>
        <p:txBody>
          <a:bodyPr>
            <a:normAutofit/>
          </a:bodyPr>
          <a:lstStyle/>
          <a:p>
            <a:pPr algn="l"/>
            <a:r>
              <a:rPr lang="pt-BR" sz="2400" i="0" dirty="0" err="1">
                <a:solidFill>
                  <a:schemeClr val="bg2"/>
                </a:solidFill>
              </a:rPr>
              <a:t>Snowflake</a:t>
            </a:r>
            <a:endParaRPr lang="pt-BR" sz="2400" i="0" dirty="0">
              <a:solidFill>
                <a:schemeClr val="bg2"/>
              </a:solidFill>
            </a:endParaRPr>
          </a:p>
        </p:txBody>
      </p:sp>
      <p:sp>
        <p:nvSpPr>
          <p:cNvPr id="74754" name="Rectangle 3"/>
          <p:cNvSpPr>
            <a:spLocks noGrp="1" noChangeArrowheads="1"/>
          </p:cNvSpPr>
          <p:nvPr>
            <p:ph type="body" idx="1"/>
          </p:nvPr>
        </p:nvSpPr>
        <p:spPr>
          <a:xfrm>
            <a:off x="468313" y="1827213"/>
            <a:ext cx="8215312" cy="4114800"/>
          </a:xfrm>
        </p:spPr>
        <p:txBody>
          <a:bodyPr/>
          <a:lstStyle/>
          <a:p>
            <a:r>
              <a:rPr lang="pt-BR" sz="2400" b="0" i="0"/>
              <a:t>Sob a denominação Snowflake usualmente são agrupados três tipos distintos de modelos de “semi-normalizados” até os “normalizados”.</a:t>
            </a:r>
          </a:p>
          <a:p>
            <a:r>
              <a:rPr lang="pt-BR" sz="2400" b="0" i="0"/>
              <a:t>Habitualmente, qualquer modelo dos aqui vistos é conhecido somente como Snowflake.</a:t>
            </a:r>
          </a:p>
        </p:txBody>
      </p:sp>
      <p:sp>
        <p:nvSpPr>
          <p:cNvPr id="7475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74757" name="Picture 6"/>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282958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a:extLst>
              <a:ext uri="{FF2B5EF4-FFF2-40B4-BE49-F238E27FC236}">
                <a16:creationId xmlns:a16="http://schemas.microsoft.com/office/drawing/2014/main" id="{DECE5225-9228-41C5-94B2-0F565DBE0D6F}"/>
              </a:ext>
            </a:extLst>
          </p:cNvPr>
          <p:cNvPicPr>
            <a:picLocks noChangeAspect="1" noChangeArrowheads="1"/>
          </p:cNvPicPr>
          <p:nvPr/>
        </p:nvPicPr>
        <p:blipFill>
          <a:blip r:embed="rId3" cstate="print"/>
          <a:srcRect/>
          <a:stretch>
            <a:fillRect/>
          </a:stretch>
        </p:blipFill>
        <p:spPr bwMode="auto">
          <a:xfrm>
            <a:off x="8296329" y="6021288"/>
            <a:ext cx="735751" cy="836712"/>
          </a:xfrm>
          <a:prstGeom prst="rect">
            <a:avLst/>
          </a:prstGeom>
          <a:noFill/>
          <a:ln w="9525">
            <a:noFill/>
            <a:miter lim="800000"/>
            <a:headEnd/>
            <a:tailEnd/>
          </a:ln>
        </p:spPr>
      </p:pic>
      <p:grpSp>
        <p:nvGrpSpPr>
          <p:cNvPr id="435228" name="Group 1052"/>
          <p:cNvGrpSpPr>
            <a:grpSpLocks/>
          </p:cNvGrpSpPr>
          <p:nvPr/>
        </p:nvGrpSpPr>
        <p:grpSpPr bwMode="auto">
          <a:xfrm rot="5400000" flipH="1">
            <a:off x="4012406" y="3937794"/>
            <a:ext cx="153988" cy="304800"/>
            <a:chOff x="5088" y="768"/>
            <a:chExt cx="97" cy="192"/>
          </a:xfrm>
        </p:grpSpPr>
        <p:sp>
          <p:nvSpPr>
            <p:cNvPr id="435229" name="Line 1053"/>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30" name="Line 1054"/>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5234" name="Group 1058"/>
          <p:cNvGrpSpPr>
            <a:grpSpLocks/>
          </p:cNvGrpSpPr>
          <p:nvPr/>
        </p:nvGrpSpPr>
        <p:grpSpPr bwMode="auto">
          <a:xfrm rot="5400000" flipH="1">
            <a:off x="4012406" y="3553619"/>
            <a:ext cx="153988" cy="304800"/>
            <a:chOff x="5088" y="768"/>
            <a:chExt cx="97" cy="192"/>
          </a:xfrm>
        </p:grpSpPr>
        <p:sp>
          <p:nvSpPr>
            <p:cNvPr id="435235" name="Line 1059"/>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36" name="Line 1060"/>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5231" name="Group 1055"/>
          <p:cNvGrpSpPr>
            <a:grpSpLocks/>
          </p:cNvGrpSpPr>
          <p:nvPr/>
        </p:nvGrpSpPr>
        <p:grpSpPr bwMode="auto">
          <a:xfrm rot="-5400000">
            <a:off x="1878806" y="3936207"/>
            <a:ext cx="153987" cy="304800"/>
            <a:chOff x="5088" y="768"/>
            <a:chExt cx="97" cy="192"/>
          </a:xfrm>
        </p:grpSpPr>
        <p:sp>
          <p:nvSpPr>
            <p:cNvPr id="435232" name="Line 1056"/>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33" name="Line 1057"/>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5237" name="Group 1061"/>
          <p:cNvGrpSpPr>
            <a:grpSpLocks/>
          </p:cNvGrpSpPr>
          <p:nvPr/>
        </p:nvGrpSpPr>
        <p:grpSpPr bwMode="auto">
          <a:xfrm rot="-5400000">
            <a:off x="1878806" y="3553619"/>
            <a:ext cx="153988" cy="304800"/>
            <a:chOff x="5088" y="768"/>
            <a:chExt cx="97" cy="192"/>
          </a:xfrm>
        </p:grpSpPr>
        <p:sp>
          <p:nvSpPr>
            <p:cNvPr id="435238" name="Line 1062"/>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39" name="Line 1063"/>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04" name="Rectangle 1028"/>
          <p:cNvSpPr>
            <a:spLocks noChangeArrowheads="1"/>
          </p:cNvSpPr>
          <p:nvPr/>
        </p:nvSpPr>
        <p:spPr bwMode="blackWhite">
          <a:xfrm>
            <a:off x="3111500" y="1244600"/>
            <a:ext cx="4622800" cy="1354138"/>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alpha val="50000"/>
                  </a:scheme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35249" name="Group 1073"/>
          <p:cNvGrpSpPr>
            <a:grpSpLocks/>
          </p:cNvGrpSpPr>
          <p:nvPr/>
        </p:nvGrpSpPr>
        <p:grpSpPr bwMode="auto">
          <a:xfrm>
            <a:off x="4981575" y="1833563"/>
            <a:ext cx="800100" cy="153987"/>
            <a:chOff x="3120" y="1272"/>
            <a:chExt cx="504" cy="97"/>
          </a:xfrm>
        </p:grpSpPr>
        <p:grpSp>
          <p:nvGrpSpPr>
            <p:cNvPr id="435240" name="Group 1064"/>
            <p:cNvGrpSpPr>
              <a:grpSpLocks/>
            </p:cNvGrpSpPr>
            <p:nvPr/>
          </p:nvGrpSpPr>
          <p:grpSpPr bwMode="auto">
            <a:xfrm rot="5400000" flipH="1">
              <a:off x="3167" y="1225"/>
              <a:ext cx="97" cy="192"/>
              <a:chOff x="5088" y="768"/>
              <a:chExt cx="97" cy="192"/>
            </a:xfrm>
          </p:grpSpPr>
          <p:sp>
            <p:nvSpPr>
              <p:cNvPr id="435241" name="Line 1065"/>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42" name="Line 1066"/>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23" name="Line 1047"/>
            <p:cNvSpPr>
              <a:spLocks noChangeShapeType="1"/>
            </p:cNvSpPr>
            <p:nvPr/>
          </p:nvSpPr>
          <p:spPr bwMode="auto">
            <a:xfrm>
              <a:off x="3192" y="1323"/>
              <a:ext cx="43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03" name="Rectangle 1027"/>
          <p:cNvSpPr>
            <a:spLocks noChangeArrowheads="1"/>
          </p:cNvSpPr>
          <p:nvPr/>
        </p:nvSpPr>
        <p:spPr bwMode="blackWhite">
          <a:xfrm>
            <a:off x="2781300" y="4902200"/>
            <a:ext cx="5451475" cy="144462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alpha val="50000"/>
                  </a:scheme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35250" name="Group 1074"/>
          <p:cNvGrpSpPr>
            <a:grpSpLocks/>
          </p:cNvGrpSpPr>
          <p:nvPr/>
        </p:nvGrpSpPr>
        <p:grpSpPr bwMode="auto">
          <a:xfrm>
            <a:off x="4419600" y="5546725"/>
            <a:ext cx="685800" cy="153988"/>
            <a:chOff x="2784" y="3432"/>
            <a:chExt cx="432" cy="97"/>
          </a:xfrm>
        </p:grpSpPr>
        <p:grpSp>
          <p:nvGrpSpPr>
            <p:cNvPr id="435243" name="Group 1067"/>
            <p:cNvGrpSpPr>
              <a:grpSpLocks/>
            </p:cNvGrpSpPr>
            <p:nvPr/>
          </p:nvGrpSpPr>
          <p:grpSpPr bwMode="auto">
            <a:xfrm rot="5400000" flipH="1">
              <a:off x="2863" y="3385"/>
              <a:ext cx="97" cy="192"/>
              <a:chOff x="5088" y="768"/>
              <a:chExt cx="97" cy="192"/>
            </a:xfrm>
          </p:grpSpPr>
          <p:sp>
            <p:nvSpPr>
              <p:cNvPr id="435244" name="Line 1068"/>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45" name="Line 1069"/>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26" name="Line 1050"/>
            <p:cNvSpPr>
              <a:spLocks noChangeShapeType="1"/>
            </p:cNvSpPr>
            <p:nvPr/>
          </p:nvSpPr>
          <p:spPr bwMode="auto">
            <a:xfrm>
              <a:off x="2784" y="3485"/>
              <a:ext cx="43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35251" name="Group 1075"/>
          <p:cNvGrpSpPr>
            <a:grpSpLocks/>
          </p:cNvGrpSpPr>
          <p:nvPr/>
        </p:nvGrpSpPr>
        <p:grpSpPr bwMode="auto">
          <a:xfrm>
            <a:off x="6172200" y="5546725"/>
            <a:ext cx="685800" cy="153988"/>
            <a:chOff x="3888" y="3432"/>
            <a:chExt cx="432" cy="97"/>
          </a:xfrm>
        </p:grpSpPr>
        <p:grpSp>
          <p:nvGrpSpPr>
            <p:cNvPr id="435246" name="Group 1070"/>
            <p:cNvGrpSpPr>
              <a:grpSpLocks/>
            </p:cNvGrpSpPr>
            <p:nvPr/>
          </p:nvGrpSpPr>
          <p:grpSpPr bwMode="auto">
            <a:xfrm rot="5400000" flipH="1">
              <a:off x="4007" y="3385"/>
              <a:ext cx="97" cy="192"/>
              <a:chOff x="5088" y="768"/>
              <a:chExt cx="97" cy="192"/>
            </a:xfrm>
          </p:grpSpPr>
          <p:sp>
            <p:nvSpPr>
              <p:cNvPr id="435247" name="Line 1071"/>
              <p:cNvSpPr>
                <a:spLocks noChangeShapeType="1"/>
              </p:cNvSpPr>
              <p:nvPr/>
            </p:nvSpPr>
            <p:spPr bwMode="auto">
              <a:xfrm rot="1802482">
                <a:off x="5088"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48" name="Line 1072"/>
              <p:cNvSpPr>
                <a:spLocks noChangeShapeType="1"/>
              </p:cNvSpPr>
              <p:nvPr/>
            </p:nvSpPr>
            <p:spPr bwMode="auto">
              <a:xfrm rot="-2035743">
                <a:off x="5184" y="768"/>
                <a:ext cx="1" cy="19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27" name="Line 1051"/>
            <p:cNvSpPr>
              <a:spLocks noChangeShapeType="1"/>
            </p:cNvSpPr>
            <p:nvPr/>
          </p:nvSpPr>
          <p:spPr bwMode="auto">
            <a:xfrm>
              <a:off x="3888" y="3485"/>
              <a:ext cx="432"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35221" name="Freeform 1045"/>
          <p:cNvSpPr>
            <a:spLocks/>
          </p:cNvSpPr>
          <p:nvPr/>
        </p:nvSpPr>
        <p:spPr bwMode="auto">
          <a:xfrm flipV="1">
            <a:off x="1701800" y="4092575"/>
            <a:ext cx="685800" cy="914400"/>
          </a:xfrm>
          <a:custGeom>
            <a:avLst/>
            <a:gdLst>
              <a:gd name="T0" fmla="*/ 0 w 432"/>
              <a:gd name="T1" fmla="*/ 0 h 528"/>
              <a:gd name="T2" fmla="*/ 0 w 432"/>
              <a:gd name="T3" fmla="*/ 528 h 528"/>
              <a:gd name="T4" fmla="*/ 432 w 432"/>
              <a:gd name="T5" fmla="*/ 528 h 528"/>
            </a:gdLst>
            <a:ahLst/>
            <a:cxnLst>
              <a:cxn ang="0">
                <a:pos x="T0" y="T1"/>
              </a:cxn>
              <a:cxn ang="0">
                <a:pos x="T2" y="T3"/>
              </a:cxn>
              <a:cxn ang="0">
                <a:pos x="T4" y="T5"/>
              </a:cxn>
            </a:cxnLst>
            <a:rect l="0" t="0" r="r" b="b"/>
            <a:pathLst>
              <a:path w="432" h="528">
                <a:moveTo>
                  <a:pt x="0" y="0"/>
                </a:moveTo>
                <a:lnTo>
                  <a:pt x="0" y="528"/>
                </a:lnTo>
                <a:lnTo>
                  <a:pt x="432"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20" name="Freeform 1044"/>
          <p:cNvSpPr>
            <a:spLocks/>
          </p:cNvSpPr>
          <p:nvPr/>
        </p:nvSpPr>
        <p:spPr bwMode="auto">
          <a:xfrm>
            <a:off x="1701800" y="2397125"/>
            <a:ext cx="685800" cy="1314450"/>
          </a:xfrm>
          <a:custGeom>
            <a:avLst/>
            <a:gdLst>
              <a:gd name="T0" fmla="*/ 0 w 432"/>
              <a:gd name="T1" fmla="*/ 0 h 528"/>
              <a:gd name="T2" fmla="*/ 0 w 432"/>
              <a:gd name="T3" fmla="*/ 528 h 528"/>
              <a:gd name="T4" fmla="*/ 432 w 432"/>
              <a:gd name="T5" fmla="*/ 528 h 528"/>
            </a:gdLst>
            <a:ahLst/>
            <a:cxnLst>
              <a:cxn ang="0">
                <a:pos x="T0" y="T1"/>
              </a:cxn>
              <a:cxn ang="0">
                <a:pos x="T2" y="T3"/>
              </a:cxn>
              <a:cxn ang="0">
                <a:pos x="T4" y="T5"/>
              </a:cxn>
            </a:cxnLst>
            <a:rect l="0" t="0" r="r" b="b"/>
            <a:pathLst>
              <a:path w="432" h="528">
                <a:moveTo>
                  <a:pt x="0" y="0"/>
                </a:moveTo>
                <a:lnTo>
                  <a:pt x="0" y="528"/>
                </a:lnTo>
                <a:lnTo>
                  <a:pt x="432"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24" name="Freeform 1048"/>
          <p:cNvSpPr>
            <a:spLocks/>
          </p:cNvSpPr>
          <p:nvPr/>
        </p:nvSpPr>
        <p:spPr bwMode="auto">
          <a:xfrm flipH="1">
            <a:off x="3657600" y="2397125"/>
            <a:ext cx="685800" cy="1314450"/>
          </a:xfrm>
          <a:custGeom>
            <a:avLst/>
            <a:gdLst>
              <a:gd name="T0" fmla="*/ 0 w 432"/>
              <a:gd name="T1" fmla="*/ 0 h 528"/>
              <a:gd name="T2" fmla="*/ 0 w 432"/>
              <a:gd name="T3" fmla="*/ 528 h 528"/>
              <a:gd name="T4" fmla="*/ 432 w 432"/>
              <a:gd name="T5" fmla="*/ 528 h 528"/>
            </a:gdLst>
            <a:ahLst/>
            <a:cxnLst>
              <a:cxn ang="0">
                <a:pos x="T0" y="T1"/>
              </a:cxn>
              <a:cxn ang="0">
                <a:pos x="T2" y="T3"/>
              </a:cxn>
              <a:cxn ang="0">
                <a:pos x="T4" y="T5"/>
              </a:cxn>
            </a:cxnLst>
            <a:rect l="0" t="0" r="r" b="b"/>
            <a:pathLst>
              <a:path w="432" h="528">
                <a:moveTo>
                  <a:pt x="0" y="0"/>
                </a:moveTo>
                <a:lnTo>
                  <a:pt x="0" y="528"/>
                </a:lnTo>
                <a:lnTo>
                  <a:pt x="432"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25" name="Freeform 1049"/>
          <p:cNvSpPr>
            <a:spLocks/>
          </p:cNvSpPr>
          <p:nvPr/>
        </p:nvSpPr>
        <p:spPr bwMode="auto">
          <a:xfrm flipH="1" flipV="1">
            <a:off x="3657600" y="4092575"/>
            <a:ext cx="685800" cy="1066800"/>
          </a:xfrm>
          <a:custGeom>
            <a:avLst/>
            <a:gdLst>
              <a:gd name="T0" fmla="*/ 0 w 432"/>
              <a:gd name="T1" fmla="*/ 0 h 528"/>
              <a:gd name="T2" fmla="*/ 0 w 432"/>
              <a:gd name="T3" fmla="*/ 528 h 528"/>
              <a:gd name="T4" fmla="*/ 432 w 432"/>
              <a:gd name="T5" fmla="*/ 528 h 528"/>
            </a:gdLst>
            <a:ahLst/>
            <a:cxnLst>
              <a:cxn ang="0">
                <a:pos x="T0" y="T1"/>
              </a:cxn>
              <a:cxn ang="0">
                <a:pos x="T2" y="T3"/>
              </a:cxn>
              <a:cxn ang="0">
                <a:pos x="T4" y="T5"/>
              </a:cxn>
            </a:cxnLst>
            <a:rect l="0" t="0" r="r" b="b"/>
            <a:pathLst>
              <a:path w="432" h="528">
                <a:moveTo>
                  <a:pt x="0" y="0"/>
                </a:moveTo>
                <a:lnTo>
                  <a:pt x="0" y="528"/>
                </a:lnTo>
                <a:lnTo>
                  <a:pt x="432" y="528"/>
                </a:lnTo>
              </a:path>
            </a:pathLst>
          </a:custGeom>
          <a:noFill/>
          <a:ln w="28575"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5205" name="Rectangle 1029"/>
          <p:cNvSpPr>
            <a:spLocks noGrp="1" noChangeArrowheads="1"/>
          </p:cNvSpPr>
          <p:nvPr>
            <p:ph type="title"/>
          </p:nvPr>
        </p:nvSpPr>
        <p:spPr>
          <a:xfrm>
            <a:off x="57944" y="534988"/>
            <a:ext cx="7199312" cy="763588"/>
          </a:xfrm>
        </p:spPr>
        <p:txBody>
          <a:bodyPr/>
          <a:lstStyle/>
          <a:p>
            <a:r>
              <a:rPr lang="en-US" altLang="en-US" dirty="0" err="1"/>
              <a:t>Modelo</a:t>
            </a:r>
            <a:r>
              <a:rPr lang="en-US" altLang="en-US" dirty="0"/>
              <a:t> Snowflake Schema</a:t>
            </a:r>
          </a:p>
        </p:txBody>
      </p:sp>
      <p:sp>
        <p:nvSpPr>
          <p:cNvPr id="435209" name="Rectangle 1033"/>
          <p:cNvSpPr>
            <a:spLocks noChangeArrowheads="1"/>
          </p:cNvSpPr>
          <p:nvPr/>
        </p:nvSpPr>
        <p:spPr bwMode="blackWhite">
          <a:xfrm>
            <a:off x="906463" y="4992688"/>
            <a:ext cx="1560512" cy="1262062"/>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Time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Week_id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Period_id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Year_id</a:t>
            </a:r>
          </a:p>
        </p:txBody>
      </p:sp>
      <p:sp>
        <p:nvSpPr>
          <p:cNvPr id="435211" name="Rectangle 1035"/>
          <p:cNvSpPr>
            <a:spLocks noChangeArrowheads="1"/>
          </p:cNvSpPr>
          <p:nvPr/>
        </p:nvSpPr>
        <p:spPr bwMode="blackWhite">
          <a:xfrm>
            <a:off x="4833938" y="4986338"/>
            <a:ext cx="1574800" cy="1276350"/>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Dept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Dept_id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Dept_desc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Mgr_id</a:t>
            </a:r>
          </a:p>
        </p:txBody>
      </p:sp>
      <p:sp>
        <p:nvSpPr>
          <p:cNvPr id="435212" name="Rectangle 1036"/>
          <p:cNvSpPr>
            <a:spLocks noChangeArrowheads="1"/>
          </p:cNvSpPr>
          <p:nvPr/>
        </p:nvSpPr>
        <p:spPr bwMode="blackWhite">
          <a:xfrm>
            <a:off x="6745288" y="4986338"/>
            <a:ext cx="1408112" cy="1276350"/>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Mgr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Dept_id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Mgr_id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Mgr_name</a:t>
            </a:r>
          </a:p>
        </p:txBody>
      </p:sp>
      <p:sp>
        <p:nvSpPr>
          <p:cNvPr id="435214" name="Rectangle 1038"/>
          <p:cNvSpPr>
            <a:spLocks noChangeArrowheads="1"/>
          </p:cNvSpPr>
          <p:nvPr/>
        </p:nvSpPr>
        <p:spPr bwMode="blackWhite">
          <a:xfrm>
            <a:off x="906463" y="1338263"/>
            <a:ext cx="1951037" cy="1147762"/>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Product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Product_desc</a:t>
            </a:r>
          </a:p>
        </p:txBody>
      </p:sp>
      <p:sp>
        <p:nvSpPr>
          <p:cNvPr id="435216" name="Rectangle 1040"/>
          <p:cNvSpPr>
            <a:spLocks noChangeArrowheads="1"/>
          </p:cNvSpPr>
          <p:nvPr/>
        </p:nvSpPr>
        <p:spPr bwMode="blackWhite">
          <a:xfrm>
            <a:off x="2857500" y="4986338"/>
            <a:ext cx="1736725" cy="1276350"/>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Item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Item_desc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Dept_id</a:t>
            </a:r>
          </a:p>
        </p:txBody>
      </p:sp>
      <p:sp>
        <p:nvSpPr>
          <p:cNvPr id="435217" name="Rectangle 1041"/>
          <p:cNvSpPr>
            <a:spLocks noChangeArrowheads="1"/>
          </p:cNvSpPr>
          <p:nvPr/>
        </p:nvSpPr>
        <p:spPr bwMode="blackWhite">
          <a:xfrm>
            <a:off x="1985963" y="2689225"/>
            <a:ext cx="2073275" cy="2101850"/>
          </a:xfrm>
          <a:prstGeom prst="rect">
            <a:avLst/>
          </a:prstGeom>
          <a:solidFill>
            <a:srgbClr val="FFCC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Sales Fact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Item_id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Store_id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Product_id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Week_id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Sales_amount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Sales_units</a:t>
            </a:r>
          </a:p>
        </p:txBody>
      </p:sp>
      <p:sp>
        <p:nvSpPr>
          <p:cNvPr id="435218" name="Rectangle 1042"/>
          <p:cNvSpPr>
            <a:spLocks noChangeArrowheads="1"/>
          </p:cNvSpPr>
          <p:nvPr/>
        </p:nvSpPr>
        <p:spPr bwMode="blackWhite">
          <a:xfrm>
            <a:off x="3200400" y="1304925"/>
            <a:ext cx="1885950" cy="1214438"/>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Store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Store_id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Store_desc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District_id</a:t>
            </a:r>
          </a:p>
        </p:txBody>
      </p:sp>
      <p:sp>
        <p:nvSpPr>
          <p:cNvPr id="435219" name="Rectangle 1043"/>
          <p:cNvSpPr>
            <a:spLocks noChangeArrowheads="1"/>
          </p:cNvSpPr>
          <p:nvPr/>
        </p:nvSpPr>
        <p:spPr bwMode="blackWhite">
          <a:xfrm>
            <a:off x="5410200" y="1389063"/>
            <a:ext cx="2247900" cy="1046162"/>
          </a:xfrm>
          <a:prstGeom prst="rect">
            <a:avLst/>
          </a:prstGeom>
          <a:solidFill>
            <a:srgbClr val="CCCCFF"/>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District Table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District_id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n-ea"/>
                <a:cs typeface="Times New Roman" panose="02020603050405020304" pitchFamily="18" charset="0"/>
              </a:rPr>
              <a:t>District_desc</a:t>
            </a:r>
          </a:p>
        </p:txBody>
      </p:sp>
      <p:grpSp>
        <p:nvGrpSpPr>
          <p:cNvPr id="47" name="Group 45"/>
          <p:cNvGrpSpPr>
            <a:grpSpLocks/>
          </p:cNvGrpSpPr>
          <p:nvPr/>
        </p:nvGrpSpPr>
        <p:grpSpPr bwMode="auto">
          <a:xfrm>
            <a:off x="6719934" y="3386127"/>
            <a:ext cx="2171700" cy="857250"/>
            <a:chOff x="3840" y="1974"/>
            <a:chExt cx="1368" cy="540"/>
          </a:xfrm>
        </p:grpSpPr>
        <p:sp>
          <p:nvSpPr>
            <p:cNvPr id="48" name="Oval 29"/>
            <p:cNvSpPr>
              <a:spLocks noChangeArrowheads="1"/>
            </p:cNvSpPr>
            <p:nvPr/>
          </p:nvSpPr>
          <p:spPr bwMode="blackWhite">
            <a:xfrm>
              <a:off x="3840" y="1974"/>
              <a:ext cx="1368" cy="540"/>
            </a:xfrm>
            <a:prstGeom prst="ellipse">
              <a:avLst/>
            </a:prstGeom>
            <a:solidFill>
              <a:srgbClr val="FFFF99"/>
            </a:solidFill>
            <a:ln w="28575">
              <a:solidFill>
                <a:srgbClr val="FF9900"/>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 name="Text Box 19"/>
            <p:cNvSpPr txBox="1">
              <a:spLocks noChangeArrowheads="1"/>
            </p:cNvSpPr>
            <p:nvPr/>
          </p:nvSpPr>
          <p:spPr bwMode="blackWhite">
            <a:xfrm>
              <a:off x="3994" y="2042"/>
              <a:ext cx="1061" cy="407"/>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Dimensões</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2286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Normalizadas</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50" name="Freeform 27"/>
          <p:cNvSpPr>
            <a:spLocks/>
          </p:cNvSpPr>
          <p:nvPr/>
        </p:nvSpPr>
        <p:spPr bwMode="auto">
          <a:xfrm flipH="1">
            <a:off x="8129588" y="4140190"/>
            <a:ext cx="342900" cy="157718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57150" cap="flat" cmpd="sng">
            <a:solidFill>
              <a:schemeClr val="tx1"/>
            </a:solidFill>
            <a:prstDash val="solid"/>
            <a:round/>
            <a:headEnd type="none" w="sm" len="sm"/>
            <a:tailEnd type="triangl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 name="Freeform 26"/>
          <p:cNvSpPr>
            <a:spLocks/>
          </p:cNvSpPr>
          <p:nvPr/>
        </p:nvSpPr>
        <p:spPr bwMode="auto">
          <a:xfrm flipH="1" flipV="1">
            <a:off x="7690875" y="1709727"/>
            <a:ext cx="342900" cy="1676400"/>
          </a:xfrm>
          <a:custGeom>
            <a:avLst/>
            <a:gdLst>
              <a:gd name="T0" fmla="*/ 0 w 336"/>
              <a:gd name="T1" fmla="*/ 0 h 528"/>
              <a:gd name="T2" fmla="*/ 0 w 336"/>
              <a:gd name="T3" fmla="*/ 528 h 528"/>
              <a:gd name="T4" fmla="*/ 336 w 336"/>
              <a:gd name="T5" fmla="*/ 528 h 528"/>
            </a:gdLst>
            <a:ahLst/>
            <a:cxnLst>
              <a:cxn ang="0">
                <a:pos x="T0" y="T1"/>
              </a:cxn>
              <a:cxn ang="0">
                <a:pos x="T2" y="T3"/>
              </a:cxn>
              <a:cxn ang="0">
                <a:pos x="T4" y="T5"/>
              </a:cxn>
            </a:cxnLst>
            <a:rect l="0" t="0" r="r" b="b"/>
            <a:pathLst>
              <a:path w="336" h="528">
                <a:moveTo>
                  <a:pt x="0" y="0"/>
                </a:moveTo>
                <a:lnTo>
                  <a:pt x="0" y="528"/>
                </a:lnTo>
                <a:lnTo>
                  <a:pt x="336" y="528"/>
                </a:lnTo>
              </a:path>
            </a:pathLst>
          </a:custGeom>
          <a:noFill/>
          <a:ln w="57150" cap="flat" cmpd="sng">
            <a:solidFill>
              <a:schemeClr val="tx1"/>
            </a:solidFill>
            <a:prstDash val="solid"/>
            <a:round/>
            <a:headEnd type="none" w="sm" len="sm"/>
            <a:tailEnd type="triangl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Text Box 4">
            <a:extLst>
              <a:ext uri="{FF2B5EF4-FFF2-40B4-BE49-F238E27FC236}">
                <a16:creationId xmlns:a16="http://schemas.microsoft.com/office/drawing/2014/main" id="{BC9F3AE8-A7C7-4474-9BA0-076681F503B6}"/>
              </a:ext>
            </a:extLst>
          </p:cNvPr>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latin typeface="Verdana" pitchFamily="34" charset="0"/>
              </a:rPr>
              <a:t>Os 7 Modelos de DW</a:t>
            </a:r>
          </a:p>
        </p:txBody>
      </p:sp>
    </p:spTree>
    <p:extLst>
      <p:ext uri="{BB962C8B-B14F-4D97-AF65-F5344CB8AC3E}">
        <p14:creationId xmlns:p14="http://schemas.microsoft.com/office/powerpoint/2010/main" val="335231678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466" name="Rectangle 218"/>
          <p:cNvSpPr>
            <a:spLocks noGrp="1" noChangeArrowheads="1"/>
          </p:cNvSpPr>
          <p:nvPr>
            <p:ph type="body" idx="4294967295"/>
          </p:nvPr>
        </p:nvSpPr>
        <p:spPr>
          <a:xfrm>
            <a:off x="0" y="1463675"/>
            <a:ext cx="7366000" cy="2368550"/>
          </a:xfrm>
        </p:spPr>
        <p:txBody>
          <a:bodyPr/>
          <a:lstStyle/>
          <a:p>
            <a:pPr lvl="1"/>
            <a:r>
              <a:rPr lang="pt-BR" altLang="en-US" dirty="0"/>
              <a:t>Uso direto por algumas ferramentas</a:t>
            </a:r>
          </a:p>
          <a:p>
            <a:pPr lvl="1"/>
            <a:r>
              <a:rPr lang="pt-BR" altLang="en-US" dirty="0"/>
              <a:t>Mais flexível para mudar</a:t>
            </a:r>
          </a:p>
          <a:p>
            <a:pPr lvl="1"/>
            <a:r>
              <a:rPr lang="pt-BR" altLang="en-US" dirty="0"/>
              <a:t>Fornece um carregamento de dados mais rápido</a:t>
            </a:r>
          </a:p>
          <a:p>
            <a:pPr lvl="1"/>
            <a:r>
              <a:rPr lang="pt-BR" altLang="en-US" dirty="0"/>
              <a:t>Pode se tornar grande e incontrolável</a:t>
            </a:r>
          </a:p>
          <a:p>
            <a:pPr lvl="1"/>
            <a:r>
              <a:rPr lang="pt-BR" altLang="en-US" dirty="0"/>
              <a:t>Degrada o desempenho da consulta</a:t>
            </a:r>
          </a:p>
          <a:p>
            <a:pPr lvl="1"/>
            <a:r>
              <a:rPr lang="pt-BR" altLang="en-US" dirty="0"/>
              <a:t>Metadados mais complexos</a:t>
            </a:r>
            <a:endParaRPr lang="en-US" altLang="en-US" dirty="0"/>
          </a:p>
        </p:txBody>
      </p:sp>
      <p:sp>
        <p:nvSpPr>
          <p:cNvPr id="437254" name="Freeform 6"/>
          <p:cNvSpPr>
            <a:spLocks/>
          </p:cNvSpPr>
          <p:nvPr/>
        </p:nvSpPr>
        <p:spPr bwMode="gray">
          <a:xfrm>
            <a:off x="5299075" y="5410200"/>
            <a:ext cx="706438" cy="658813"/>
          </a:xfrm>
          <a:custGeom>
            <a:avLst/>
            <a:gdLst>
              <a:gd name="T0" fmla="*/ 250 w 445"/>
              <a:gd name="T1" fmla="*/ 0 h 415"/>
              <a:gd name="T2" fmla="*/ 173 w 445"/>
              <a:gd name="T3" fmla="*/ 18 h 415"/>
              <a:gd name="T4" fmla="*/ 115 w 445"/>
              <a:gd name="T5" fmla="*/ 18 h 415"/>
              <a:gd name="T6" fmla="*/ 57 w 445"/>
              <a:gd name="T7" fmla="*/ 0 h 415"/>
              <a:gd name="T8" fmla="*/ 19 w 445"/>
              <a:gd name="T9" fmla="*/ 56 h 415"/>
              <a:gd name="T10" fmla="*/ 0 w 445"/>
              <a:gd name="T11" fmla="*/ 112 h 415"/>
              <a:gd name="T12" fmla="*/ 0 w 445"/>
              <a:gd name="T13" fmla="*/ 169 h 415"/>
              <a:gd name="T14" fmla="*/ 38 w 445"/>
              <a:gd name="T15" fmla="*/ 225 h 415"/>
              <a:gd name="T16" fmla="*/ 77 w 445"/>
              <a:gd name="T17" fmla="*/ 282 h 415"/>
              <a:gd name="T18" fmla="*/ 115 w 445"/>
              <a:gd name="T19" fmla="*/ 338 h 415"/>
              <a:gd name="T20" fmla="*/ 173 w 445"/>
              <a:gd name="T21" fmla="*/ 376 h 415"/>
              <a:gd name="T22" fmla="*/ 231 w 445"/>
              <a:gd name="T23" fmla="*/ 376 h 415"/>
              <a:gd name="T24" fmla="*/ 289 w 445"/>
              <a:gd name="T25" fmla="*/ 414 h 415"/>
              <a:gd name="T26" fmla="*/ 347 w 445"/>
              <a:gd name="T27" fmla="*/ 414 h 415"/>
              <a:gd name="T28" fmla="*/ 405 w 445"/>
              <a:gd name="T29" fmla="*/ 376 h 415"/>
              <a:gd name="T30" fmla="*/ 424 w 445"/>
              <a:gd name="T31" fmla="*/ 319 h 415"/>
              <a:gd name="T32" fmla="*/ 444 w 445"/>
              <a:gd name="T33" fmla="*/ 263 h 415"/>
              <a:gd name="T34" fmla="*/ 424 w 445"/>
              <a:gd name="T35" fmla="*/ 207 h 415"/>
              <a:gd name="T36" fmla="*/ 366 w 445"/>
              <a:gd name="T37" fmla="*/ 169 h 415"/>
              <a:gd name="T38" fmla="*/ 328 w 445"/>
              <a:gd name="T39" fmla="*/ 112 h 415"/>
              <a:gd name="T40" fmla="*/ 328 w 445"/>
              <a:gd name="T41" fmla="*/ 56 h 415"/>
              <a:gd name="T42" fmla="*/ 250 w 445"/>
              <a:gd name="T43" fmla="*/ 0 h 415"/>
              <a:gd name="T44" fmla="*/ 250 w 445"/>
              <a:gd name="T4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15">
                <a:moveTo>
                  <a:pt x="250" y="0"/>
                </a:moveTo>
                <a:lnTo>
                  <a:pt x="173" y="18"/>
                </a:lnTo>
                <a:lnTo>
                  <a:pt x="115" y="18"/>
                </a:lnTo>
                <a:lnTo>
                  <a:pt x="57" y="0"/>
                </a:lnTo>
                <a:lnTo>
                  <a:pt x="19" y="56"/>
                </a:lnTo>
                <a:lnTo>
                  <a:pt x="0" y="112"/>
                </a:lnTo>
                <a:lnTo>
                  <a:pt x="0" y="169"/>
                </a:lnTo>
                <a:lnTo>
                  <a:pt x="38" y="225"/>
                </a:lnTo>
                <a:lnTo>
                  <a:pt x="77" y="282"/>
                </a:lnTo>
                <a:lnTo>
                  <a:pt x="115" y="338"/>
                </a:lnTo>
                <a:lnTo>
                  <a:pt x="173" y="376"/>
                </a:lnTo>
                <a:lnTo>
                  <a:pt x="231" y="376"/>
                </a:lnTo>
                <a:lnTo>
                  <a:pt x="289" y="414"/>
                </a:lnTo>
                <a:lnTo>
                  <a:pt x="347" y="414"/>
                </a:lnTo>
                <a:lnTo>
                  <a:pt x="405" y="376"/>
                </a:lnTo>
                <a:lnTo>
                  <a:pt x="424" y="319"/>
                </a:lnTo>
                <a:lnTo>
                  <a:pt x="444" y="263"/>
                </a:lnTo>
                <a:lnTo>
                  <a:pt x="424" y="207"/>
                </a:lnTo>
                <a:lnTo>
                  <a:pt x="366" y="169"/>
                </a:lnTo>
                <a:lnTo>
                  <a:pt x="328" y="112"/>
                </a:lnTo>
                <a:lnTo>
                  <a:pt x="328" y="56"/>
                </a:lnTo>
                <a:lnTo>
                  <a:pt x="250" y="0"/>
                </a:lnTo>
                <a:lnTo>
                  <a:pt x="250" y="0"/>
                </a:lnTo>
              </a:path>
            </a:pathLst>
          </a:custGeom>
          <a:solidFill>
            <a:srgbClr val="FFCC66"/>
          </a:solidFill>
          <a:ln w="28575" cap="rnd" cmpd="sng">
            <a:solidFill>
              <a:srgbClr val="FFCC6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255" name="Oval 7"/>
          <p:cNvSpPr>
            <a:spLocks noChangeArrowheads="1"/>
          </p:cNvSpPr>
          <p:nvPr/>
        </p:nvSpPr>
        <p:spPr bwMode="auto">
          <a:xfrm>
            <a:off x="5800725" y="5673725"/>
            <a:ext cx="106363" cy="106363"/>
          </a:xfrm>
          <a:prstGeom prst="ellipse">
            <a:avLst/>
          </a:prstGeom>
          <a:solidFill>
            <a:srgbClr val="006699"/>
          </a:solidFill>
          <a:ln>
            <a:noFill/>
          </a:ln>
          <a:effectLst/>
          <a:extLst>
            <a:ext uri="{91240B29-F687-4f45-9708-019B960494DF}">
              <a14:hiddenLine xmlns="" xmlns:a14="http://schemas.microsoft.com/office/drawing/2010/main" w="28575">
                <a:solidFill>
                  <a:schemeClr val="accent2"/>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434" name="Freeform 186"/>
          <p:cNvSpPr>
            <a:spLocks/>
          </p:cNvSpPr>
          <p:nvPr/>
        </p:nvSpPr>
        <p:spPr bwMode="gray">
          <a:xfrm>
            <a:off x="3201988" y="5407025"/>
            <a:ext cx="869950" cy="665163"/>
          </a:xfrm>
          <a:custGeom>
            <a:avLst/>
            <a:gdLst>
              <a:gd name="T0" fmla="*/ 0 w 548"/>
              <a:gd name="T1" fmla="*/ 39 h 419"/>
              <a:gd name="T2" fmla="*/ 166 w 548"/>
              <a:gd name="T3" fmla="*/ 16 h 419"/>
              <a:gd name="T4" fmla="*/ 175 w 548"/>
              <a:gd name="T5" fmla="*/ 31 h 419"/>
              <a:gd name="T6" fmla="*/ 348 w 548"/>
              <a:gd name="T7" fmla="*/ 16 h 419"/>
              <a:gd name="T8" fmla="*/ 356 w 548"/>
              <a:gd name="T9" fmla="*/ 23 h 419"/>
              <a:gd name="T10" fmla="*/ 365 w 548"/>
              <a:gd name="T11" fmla="*/ 23 h 419"/>
              <a:gd name="T12" fmla="*/ 365 w 548"/>
              <a:gd name="T13" fmla="*/ 0 h 419"/>
              <a:gd name="T14" fmla="*/ 380 w 548"/>
              <a:gd name="T15" fmla="*/ 0 h 419"/>
              <a:gd name="T16" fmla="*/ 396 w 548"/>
              <a:gd name="T17" fmla="*/ 8 h 419"/>
              <a:gd name="T18" fmla="*/ 404 w 548"/>
              <a:gd name="T19" fmla="*/ 54 h 419"/>
              <a:gd name="T20" fmla="*/ 459 w 548"/>
              <a:gd name="T21" fmla="*/ 133 h 419"/>
              <a:gd name="T22" fmla="*/ 484 w 548"/>
              <a:gd name="T23" fmla="*/ 133 h 419"/>
              <a:gd name="T24" fmla="*/ 484 w 548"/>
              <a:gd name="T25" fmla="*/ 172 h 419"/>
              <a:gd name="T26" fmla="*/ 523 w 548"/>
              <a:gd name="T27" fmla="*/ 243 h 419"/>
              <a:gd name="T28" fmla="*/ 538 w 548"/>
              <a:gd name="T29" fmla="*/ 314 h 419"/>
              <a:gd name="T30" fmla="*/ 547 w 548"/>
              <a:gd name="T31" fmla="*/ 354 h 419"/>
              <a:gd name="T32" fmla="*/ 538 w 548"/>
              <a:gd name="T33" fmla="*/ 370 h 419"/>
              <a:gd name="T34" fmla="*/ 523 w 548"/>
              <a:gd name="T35" fmla="*/ 409 h 419"/>
              <a:gd name="T36" fmla="*/ 507 w 548"/>
              <a:gd name="T37" fmla="*/ 401 h 419"/>
              <a:gd name="T38" fmla="*/ 492 w 548"/>
              <a:gd name="T39" fmla="*/ 418 h 419"/>
              <a:gd name="T40" fmla="*/ 475 w 548"/>
              <a:gd name="T41" fmla="*/ 393 h 419"/>
              <a:gd name="T42" fmla="*/ 428 w 548"/>
              <a:gd name="T43" fmla="*/ 354 h 419"/>
              <a:gd name="T44" fmla="*/ 412 w 548"/>
              <a:gd name="T45" fmla="*/ 314 h 419"/>
              <a:gd name="T46" fmla="*/ 388 w 548"/>
              <a:gd name="T47" fmla="*/ 299 h 419"/>
              <a:gd name="T48" fmla="*/ 365 w 548"/>
              <a:gd name="T49" fmla="*/ 276 h 419"/>
              <a:gd name="T50" fmla="*/ 348 w 548"/>
              <a:gd name="T51" fmla="*/ 228 h 419"/>
              <a:gd name="T52" fmla="*/ 333 w 548"/>
              <a:gd name="T53" fmla="*/ 228 h 419"/>
              <a:gd name="T54" fmla="*/ 333 w 548"/>
              <a:gd name="T55" fmla="*/ 204 h 419"/>
              <a:gd name="T56" fmla="*/ 333 w 548"/>
              <a:gd name="T57" fmla="*/ 181 h 419"/>
              <a:gd name="T58" fmla="*/ 325 w 548"/>
              <a:gd name="T59" fmla="*/ 126 h 419"/>
              <a:gd name="T60" fmla="*/ 300 w 548"/>
              <a:gd name="T61" fmla="*/ 110 h 419"/>
              <a:gd name="T62" fmla="*/ 277 w 548"/>
              <a:gd name="T63" fmla="*/ 110 h 419"/>
              <a:gd name="T64" fmla="*/ 269 w 548"/>
              <a:gd name="T65" fmla="*/ 87 h 419"/>
              <a:gd name="T66" fmla="*/ 214 w 548"/>
              <a:gd name="T67" fmla="*/ 87 h 419"/>
              <a:gd name="T68" fmla="*/ 206 w 548"/>
              <a:gd name="T69" fmla="*/ 93 h 419"/>
              <a:gd name="T70" fmla="*/ 158 w 548"/>
              <a:gd name="T71" fmla="*/ 118 h 419"/>
              <a:gd name="T72" fmla="*/ 150 w 548"/>
              <a:gd name="T73" fmla="*/ 102 h 419"/>
              <a:gd name="T74" fmla="*/ 135 w 548"/>
              <a:gd name="T75" fmla="*/ 93 h 419"/>
              <a:gd name="T76" fmla="*/ 127 w 548"/>
              <a:gd name="T77" fmla="*/ 87 h 419"/>
              <a:gd name="T78" fmla="*/ 118 w 548"/>
              <a:gd name="T79" fmla="*/ 87 h 419"/>
              <a:gd name="T80" fmla="*/ 95 w 548"/>
              <a:gd name="T81" fmla="*/ 87 h 419"/>
              <a:gd name="T82" fmla="*/ 95 w 548"/>
              <a:gd name="T83" fmla="*/ 70 h 419"/>
              <a:gd name="T84" fmla="*/ 56 w 548"/>
              <a:gd name="T85" fmla="*/ 87 h 419"/>
              <a:gd name="T86" fmla="*/ 56 w 548"/>
              <a:gd name="T87" fmla="*/ 70 h 419"/>
              <a:gd name="T88" fmla="*/ 39 w 548"/>
              <a:gd name="T89" fmla="*/ 87 h 419"/>
              <a:gd name="T90" fmla="*/ 16 w 548"/>
              <a:gd name="T91" fmla="*/ 87 h 419"/>
              <a:gd name="T92" fmla="*/ 0 w 548"/>
              <a:gd name="T93" fmla="*/ 3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8" h="419">
                <a:moveTo>
                  <a:pt x="0" y="39"/>
                </a:moveTo>
                <a:lnTo>
                  <a:pt x="166" y="16"/>
                </a:lnTo>
                <a:lnTo>
                  <a:pt x="175" y="31"/>
                </a:lnTo>
                <a:lnTo>
                  <a:pt x="348" y="16"/>
                </a:lnTo>
                <a:lnTo>
                  <a:pt x="356" y="23"/>
                </a:lnTo>
                <a:lnTo>
                  <a:pt x="365" y="23"/>
                </a:lnTo>
                <a:lnTo>
                  <a:pt x="365" y="0"/>
                </a:lnTo>
                <a:lnTo>
                  <a:pt x="380" y="0"/>
                </a:lnTo>
                <a:lnTo>
                  <a:pt x="396" y="8"/>
                </a:lnTo>
                <a:lnTo>
                  <a:pt x="404" y="54"/>
                </a:lnTo>
                <a:lnTo>
                  <a:pt x="459" y="133"/>
                </a:lnTo>
                <a:lnTo>
                  <a:pt x="484" y="133"/>
                </a:lnTo>
                <a:lnTo>
                  <a:pt x="484" y="172"/>
                </a:lnTo>
                <a:lnTo>
                  <a:pt x="523" y="243"/>
                </a:lnTo>
                <a:lnTo>
                  <a:pt x="538" y="314"/>
                </a:lnTo>
                <a:lnTo>
                  <a:pt x="547" y="354"/>
                </a:lnTo>
                <a:lnTo>
                  <a:pt x="538" y="370"/>
                </a:lnTo>
                <a:lnTo>
                  <a:pt x="523" y="409"/>
                </a:lnTo>
                <a:lnTo>
                  <a:pt x="507" y="401"/>
                </a:lnTo>
                <a:lnTo>
                  <a:pt x="492" y="418"/>
                </a:lnTo>
                <a:lnTo>
                  <a:pt x="475" y="393"/>
                </a:lnTo>
                <a:lnTo>
                  <a:pt x="428" y="354"/>
                </a:lnTo>
                <a:lnTo>
                  <a:pt x="412" y="314"/>
                </a:lnTo>
                <a:lnTo>
                  <a:pt x="388" y="299"/>
                </a:lnTo>
                <a:lnTo>
                  <a:pt x="365" y="276"/>
                </a:lnTo>
                <a:lnTo>
                  <a:pt x="348" y="228"/>
                </a:lnTo>
                <a:lnTo>
                  <a:pt x="333" y="228"/>
                </a:lnTo>
                <a:lnTo>
                  <a:pt x="333" y="204"/>
                </a:lnTo>
                <a:lnTo>
                  <a:pt x="333" y="181"/>
                </a:lnTo>
                <a:lnTo>
                  <a:pt x="325" y="126"/>
                </a:lnTo>
                <a:lnTo>
                  <a:pt x="300" y="110"/>
                </a:lnTo>
                <a:lnTo>
                  <a:pt x="277" y="110"/>
                </a:lnTo>
                <a:lnTo>
                  <a:pt x="269" y="87"/>
                </a:lnTo>
                <a:lnTo>
                  <a:pt x="214" y="87"/>
                </a:lnTo>
                <a:lnTo>
                  <a:pt x="206" y="93"/>
                </a:lnTo>
                <a:lnTo>
                  <a:pt x="158" y="118"/>
                </a:lnTo>
                <a:lnTo>
                  <a:pt x="150" y="102"/>
                </a:lnTo>
                <a:lnTo>
                  <a:pt x="135" y="93"/>
                </a:lnTo>
                <a:lnTo>
                  <a:pt x="127" y="87"/>
                </a:lnTo>
                <a:lnTo>
                  <a:pt x="118" y="87"/>
                </a:lnTo>
                <a:lnTo>
                  <a:pt x="95" y="87"/>
                </a:lnTo>
                <a:lnTo>
                  <a:pt x="95" y="70"/>
                </a:lnTo>
                <a:lnTo>
                  <a:pt x="56" y="87"/>
                </a:lnTo>
                <a:lnTo>
                  <a:pt x="56" y="70"/>
                </a:lnTo>
                <a:lnTo>
                  <a:pt x="39" y="87"/>
                </a:lnTo>
                <a:lnTo>
                  <a:pt x="16" y="87"/>
                </a:lnTo>
                <a:lnTo>
                  <a:pt x="0" y="39"/>
                </a:lnTo>
              </a:path>
            </a:pathLst>
          </a:custGeom>
          <a:solidFill>
            <a:srgbClr val="006699"/>
          </a:solidFill>
          <a:ln w="28575" cap="rnd" cmpd="sng">
            <a:solidFill>
              <a:srgbClr val="006699"/>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441" name="Line 193"/>
          <p:cNvSpPr>
            <a:spLocks noChangeShapeType="1"/>
          </p:cNvSpPr>
          <p:nvPr/>
        </p:nvSpPr>
        <p:spPr bwMode="auto">
          <a:xfrm>
            <a:off x="1968500" y="4838700"/>
            <a:ext cx="1133475"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442" name="Line 194"/>
          <p:cNvSpPr>
            <a:spLocks noChangeShapeType="1"/>
          </p:cNvSpPr>
          <p:nvPr/>
        </p:nvSpPr>
        <p:spPr bwMode="auto">
          <a:xfrm>
            <a:off x="4013200" y="4838700"/>
            <a:ext cx="1104900"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443" name="Line 195"/>
          <p:cNvSpPr>
            <a:spLocks noChangeShapeType="1"/>
          </p:cNvSpPr>
          <p:nvPr/>
        </p:nvSpPr>
        <p:spPr bwMode="auto">
          <a:xfrm>
            <a:off x="6070600" y="4838700"/>
            <a:ext cx="1066800"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436" name="Rectangle 188"/>
          <p:cNvSpPr>
            <a:spLocks noChangeArrowheads="1"/>
          </p:cNvSpPr>
          <p:nvPr/>
        </p:nvSpPr>
        <p:spPr bwMode="blackWhite">
          <a:xfrm>
            <a:off x="1111250" y="4578350"/>
            <a:ext cx="1027113" cy="520700"/>
          </a:xfrm>
          <a:prstGeom prst="rect">
            <a:avLst/>
          </a:prstGeom>
          <a:solidFill>
            <a:srgbClr val="9999FF"/>
          </a:solidFill>
          <a:ln w="2857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Pais</a:t>
            </a:r>
          </a:p>
        </p:txBody>
      </p:sp>
      <p:sp>
        <p:nvSpPr>
          <p:cNvPr id="437437" name="Rectangle 189"/>
          <p:cNvSpPr>
            <a:spLocks noChangeArrowheads="1"/>
          </p:cNvSpPr>
          <p:nvPr/>
        </p:nvSpPr>
        <p:spPr bwMode="blackWhite">
          <a:xfrm>
            <a:off x="3124200" y="4578350"/>
            <a:ext cx="1027113" cy="520700"/>
          </a:xfrm>
          <a:prstGeom prst="rect">
            <a:avLst/>
          </a:prstGeom>
          <a:solidFill>
            <a:srgbClr val="CCCC00"/>
          </a:solidFill>
          <a:ln w="2857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Estado</a:t>
            </a:r>
          </a:p>
        </p:txBody>
      </p:sp>
      <p:sp>
        <p:nvSpPr>
          <p:cNvPr id="437438" name="Rectangle 190"/>
          <p:cNvSpPr>
            <a:spLocks noChangeArrowheads="1"/>
          </p:cNvSpPr>
          <p:nvPr/>
        </p:nvSpPr>
        <p:spPr bwMode="blackWhite">
          <a:xfrm>
            <a:off x="5138738" y="4578350"/>
            <a:ext cx="1027112" cy="520700"/>
          </a:xfrm>
          <a:prstGeom prst="rect">
            <a:avLst/>
          </a:prstGeom>
          <a:solidFill>
            <a:srgbClr val="CCCC00"/>
          </a:solidFill>
          <a:ln w="2857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Cidade</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437439" name="Rectangle 191"/>
          <p:cNvSpPr>
            <a:spLocks noChangeArrowheads="1"/>
          </p:cNvSpPr>
          <p:nvPr/>
        </p:nvSpPr>
        <p:spPr bwMode="blackWhite">
          <a:xfrm>
            <a:off x="7153275" y="4578350"/>
            <a:ext cx="1027113" cy="520700"/>
          </a:xfrm>
          <a:prstGeom prst="rect">
            <a:avLst/>
          </a:prstGeom>
          <a:solidFill>
            <a:srgbClr val="CCCC00"/>
          </a:solidFill>
          <a:ln w="2857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Bairro</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pic>
        <p:nvPicPr>
          <p:cNvPr id="437447" name="Picture 199" descr="Building_City: City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038" y="5181600"/>
            <a:ext cx="1014412" cy="1066800"/>
          </a:xfrm>
          <a:prstGeom prst="rect">
            <a:avLst/>
          </a:prstGeom>
          <a:noFill/>
          <a:extLst>
            <a:ext uri="{909E8E84-426E-40dd-AFC4-6F175D3DCCD1}">
              <a14:hiddenFill xmlns="" xmlns:a14="http://schemas.microsoft.com/office/drawing/2010/main">
                <a:solidFill>
                  <a:srgbClr val="FFFFFF"/>
                </a:solidFill>
              </a14:hiddenFill>
            </a:ext>
          </a:extLst>
        </p:spPr>
      </p:pic>
      <p:pic>
        <p:nvPicPr>
          <p:cNvPr id="437453" name="Picture 205" descr="Maps: United States of Ame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5334000"/>
            <a:ext cx="1382713" cy="87947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Rectangle 2056"/>
          <p:cNvSpPr txBox="1">
            <a:spLocks noChangeArrowheads="1"/>
          </p:cNvSpPr>
          <p:nvPr/>
        </p:nvSpPr>
        <p:spPr bwMode="auto">
          <a:xfrm>
            <a:off x="43346" y="-38100"/>
            <a:ext cx="7128792" cy="763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err="1">
                <a:ln>
                  <a:noFill/>
                </a:ln>
                <a:solidFill>
                  <a:srgbClr val="000000"/>
                </a:solidFill>
                <a:effectLst/>
                <a:uLnTx/>
                <a:uFillTx/>
                <a:latin typeface="Arial"/>
                <a:ea typeface="+mj-ea"/>
                <a:cs typeface="+mj-cs"/>
              </a:rPr>
              <a:t>Características</a:t>
            </a:r>
            <a:r>
              <a:rPr kumimoji="0" lang="en-US" altLang="en-US" sz="2400" b="1" i="0" u="none" strike="noStrike" kern="0" cap="none" spc="0" normalizeH="0" baseline="0" noProof="0" dirty="0">
                <a:ln>
                  <a:noFill/>
                </a:ln>
                <a:solidFill>
                  <a:srgbClr val="000000"/>
                </a:solidFill>
                <a:effectLst/>
                <a:uLnTx/>
                <a:uFillTx/>
                <a:latin typeface="Arial"/>
                <a:ea typeface="+mj-ea"/>
                <a:cs typeface="+mj-cs"/>
              </a:rPr>
              <a:t> do </a:t>
            </a:r>
            <a:r>
              <a:rPr kumimoji="0" lang="en-US" altLang="en-US" sz="2400" b="1" i="0" u="none" strike="noStrike" kern="0" cap="none" spc="0" normalizeH="0" baseline="0" noProof="0" dirty="0" err="1">
                <a:ln>
                  <a:noFill/>
                </a:ln>
                <a:solidFill>
                  <a:srgbClr val="000000"/>
                </a:solidFill>
                <a:effectLst/>
                <a:uLnTx/>
                <a:uFillTx/>
                <a:latin typeface="Arial"/>
                <a:ea typeface="+mj-ea"/>
                <a:cs typeface="+mj-cs"/>
              </a:rPr>
              <a:t>Modelo</a:t>
            </a:r>
            <a:r>
              <a:rPr kumimoji="0" lang="en-US" altLang="en-US" sz="2400" b="1" i="0" u="none" strike="noStrike" kern="0" cap="none" spc="0" normalizeH="0" baseline="0" noProof="0" dirty="0">
                <a:ln>
                  <a:noFill/>
                </a:ln>
                <a:solidFill>
                  <a:srgbClr val="000000"/>
                </a:solidFill>
                <a:effectLst/>
                <a:uLnTx/>
                <a:uFillTx/>
                <a:latin typeface="Arial"/>
                <a:ea typeface="+mj-ea"/>
                <a:cs typeface="+mj-cs"/>
              </a:rPr>
              <a:t> </a:t>
            </a:r>
            <a:r>
              <a:rPr kumimoji="0" lang="en-US" altLang="en-US" sz="2400" b="1" i="0" u="none" strike="noStrike" kern="0" cap="none" spc="0" normalizeH="0" baseline="0" noProof="0" dirty="0" err="1">
                <a:ln>
                  <a:noFill/>
                </a:ln>
                <a:solidFill>
                  <a:srgbClr val="000000"/>
                </a:solidFill>
                <a:effectLst/>
                <a:uLnTx/>
                <a:uFillTx/>
                <a:latin typeface="Arial"/>
                <a:ea typeface="+mj-ea"/>
                <a:cs typeface="+mj-cs"/>
              </a:rPr>
              <a:t>SnowFlake</a:t>
            </a:r>
            <a:r>
              <a:rPr kumimoji="0" lang="en-US" altLang="en-US" sz="2400" b="1" i="0" u="none" strike="noStrike" kern="0" cap="none" spc="0" normalizeH="0" baseline="0" noProof="0" dirty="0">
                <a:ln>
                  <a:noFill/>
                </a:ln>
                <a:solidFill>
                  <a:srgbClr val="000000"/>
                </a:solidFill>
                <a:effectLst/>
                <a:uLnTx/>
                <a:uFillTx/>
                <a:latin typeface="Arial"/>
                <a:ea typeface="+mj-ea"/>
                <a:cs typeface="+mj-cs"/>
              </a:rPr>
              <a:t> Schema</a:t>
            </a:r>
          </a:p>
        </p:txBody>
      </p:sp>
    </p:spTree>
    <p:extLst>
      <p:ext uri="{BB962C8B-B14F-4D97-AF65-F5344CB8AC3E}">
        <p14:creationId xmlns:p14="http://schemas.microsoft.com/office/powerpoint/2010/main" val="319093195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468313" y="765175"/>
            <a:ext cx="7313612" cy="420688"/>
          </a:xfrm>
        </p:spPr>
        <p:txBody>
          <a:bodyPr>
            <a:normAutofit/>
          </a:bodyPr>
          <a:lstStyle/>
          <a:p>
            <a:pPr algn="l"/>
            <a:r>
              <a:rPr lang="pt-BR" sz="2400" i="0" dirty="0" err="1">
                <a:solidFill>
                  <a:schemeClr val="bg2"/>
                </a:solidFill>
              </a:rPr>
              <a:t>Snowflake</a:t>
            </a:r>
            <a:r>
              <a:rPr lang="pt-BR" sz="2400" i="0" dirty="0">
                <a:solidFill>
                  <a:schemeClr val="bg2"/>
                </a:solidFill>
              </a:rPr>
              <a:t> – Pesquisa/</a:t>
            </a:r>
            <a:r>
              <a:rPr lang="pt-BR" sz="2400" i="0" dirty="0" err="1">
                <a:solidFill>
                  <a:schemeClr val="bg2"/>
                </a:solidFill>
              </a:rPr>
              <a:t>Lookup</a:t>
            </a:r>
            <a:endParaRPr lang="pt-BR" sz="2400" i="0" dirty="0">
              <a:solidFill>
                <a:schemeClr val="bg2"/>
              </a:solidFill>
            </a:endParaRPr>
          </a:p>
        </p:txBody>
      </p:sp>
      <p:sp>
        <p:nvSpPr>
          <p:cNvPr id="75778" name="Rectangle 3"/>
          <p:cNvSpPr>
            <a:spLocks noGrp="1" noChangeArrowheads="1"/>
          </p:cNvSpPr>
          <p:nvPr>
            <p:ph type="body" idx="1"/>
          </p:nvPr>
        </p:nvSpPr>
        <p:spPr>
          <a:xfrm>
            <a:off x="250825" y="1268413"/>
            <a:ext cx="8353425" cy="4914900"/>
          </a:xfrm>
        </p:spPr>
        <p:txBody>
          <a:bodyPr/>
          <a:lstStyle/>
          <a:p>
            <a:pPr>
              <a:lnSpc>
                <a:spcPct val="100000"/>
              </a:lnSpc>
              <a:buFont typeface="Wingdings" pitchFamily="2" charset="2"/>
              <a:buNone/>
            </a:pPr>
            <a:r>
              <a:rPr lang="pt-BR" sz="2400" b="0" i="0" dirty="0"/>
              <a:t>	Nesse modelo é empregada a combinação da normalização da base de dados para manter a integridade dos dados com a </a:t>
            </a:r>
            <a:r>
              <a:rPr lang="pt-BR" sz="2400" b="0" i="0" dirty="0" err="1"/>
              <a:t>desnormalização</a:t>
            </a:r>
            <a:r>
              <a:rPr lang="pt-BR" sz="2400" b="0" i="0" dirty="0"/>
              <a:t> em busca de maior desempenho. Originalmente esse modelo foi desenvolvido para aplicações varejistas, onde os dados sobre produtos, mercados e descrições de organizações em uma localização simples.</a:t>
            </a:r>
          </a:p>
          <a:p>
            <a:pPr>
              <a:lnSpc>
                <a:spcPct val="100000"/>
              </a:lnSpc>
              <a:buFont typeface="Wingdings" pitchFamily="2" charset="2"/>
              <a:buNone/>
            </a:pPr>
            <a:r>
              <a:rPr lang="pt-BR" sz="2400" b="0" i="0" dirty="0"/>
              <a:t>	Certamente qualquer manutenção é extremamente facilitada nesse modelo, porém em contrapartida exige várias conexões entre tabelas, o que pode gerar uma quantidade explosiva de </a:t>
            </a:r>
            <a:r>
              <a:rPr lang="pt-BR" sz="2400" b="0" i="0" dirty="0" err="1"/>
              <a:t>tuplas</a:t>
            </a:r>
            <a:r>
              <a:rPr lang="pt-BR" sz="2400" b="0" i="0" dirty="0"/>
              <a:t> comprometendo significativamente o desempenho.</a:t>
            </a:r>
          </a:p>
          <a:p>
            <a:pPr>
              <a:lnSpc>
                <a:spcPct val="100000"/>
              </a:lnSpc>
              <a:buFont typeface="Wingdings" pitchFamily="2" charset="2"/>
              <a:buNone/>
            </a:pPr>
            <a:r>
              <a:rPr lang="pt-BR" sz="2400" b="0" i="0" dirty="0"/>
              <a:t>	</a:t>
            </a:r>
          </a:p>
        </p:txBody>
      </p:sp>
      <p:sp>
        <p:nvSpPr>
          <p:cNvPr id="75779"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5781" name="Picture 6"/>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3231740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468313" y="765175"/>
            <a:ext cx="7313612" cy="420688"/>
          </a:xfrm>
        </p:spPr>
        <p:txBody>
          <a:bodyPr>
            <a:normAutofit/>
          </a:bodyPr>
          <a:lstStyle/>
          <a:p>
            <a:pPr algn="l"/>
            <a:r>
              <a:rPr lang="pt-BR" sz="2400" i="0" dirty="0" err="1">
                <a:solidFill>
                  <a:schemeClr val="bg2"/>
                </a:solidFill>
              </a:rPr>
              <a:t>Snowflake</a:t>
            </a:r>
            <a:r>
              <a:rPr lang="pt-BR" sz="2400" i="0" dirty="0">
                <a:solidFill>
                  <a:schemeClr val="bg2"/>
                </a:solidFill>
              </a:rPr>
              <a:t> – Pesquisa/</a:t>
            </a:r>
            <a:r>
              <a:rPr lang="pt-BR" sz="2400" i="0" dirty="0" err="1">
                <a:solidFill>
                  <a:schemeClr val="bg2"/>
                </a:solidFill>
              </a:rPr>
              <a:t>Lookup</a:t>
            </a:r>
            <a:endParaRPr lang="pt-BR" sz="2400" i="0" dirty="0">
              <a:solidFill>
                <a:schemeClr val="bg2"/>
              </a:solidFill>
            </a:endParaRPr>
          </a:p>
        </p:txBody>
      </p:sp>
      <p:sp>
        <p:nvSpPr>
          <p:cNvPr id="76802" name="Rectangle 3"/>
          <p:cNvSpPr>
            <a:spLocks noGrp="1" noChangeArrowheads="1"/>
          </p:cNvSpPr>
          <p:nvPr>
            <p:ph type="body" idx="1"/>
          </p:nvPr>
        </p:nvSpPr>
        <p:spPr>
          <a:xfrm>
            <a:off x="250825" y="1268413"/>
            <a:ext cx="8353425" cy="4914900"/>
          </a:xfrm>
        </p:spPr>
        <p:txBody>
          <a:bodyPr/>
          <a:lstStyle/>
          <a:p>
            <a:pPr>
              <a:lnSpc>
                <a:spcPct val="100000"/>
              </a:lnSpc>
              <a:buFont typeface="Wingdings" pitchFamily="2" charset="2"/>
              <a:buNone/>
            </a:pPr>
            <a:r>
              <a:rPr lang="pt-BR" sz="2400" b="0" i="0" dirty="0"/>
              <a:t>	No exemplo a seguir, observa-se a redução do tamanho das tabelas dimensionais eliminando redundâncias. Uma tabela dimensional principal é conectada a tabelas de pesquisa para valores codificados a partir da tabela principal.</a:t>
            </a:r>
          </a:p>
        </p:txBody>
      </p:sp>
      <p:sp>
        <p:nvSpPr>
          <p:cNvPr id="76803"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tx1"/>
                </a:solidFill>
                <a:latin typeface="Verdana" pitchFamily="34" charset="0"/>
              </a:rPr>
              <a:t>Os 7 Modelos de DW</a:t>
            </a:r>
          </a:p>
        </p:txBody>
      </p:sp>
      <p:pic>
        <p:nvPicPr>
          <p:cNvPr id="76805" name="Picture 6"/>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sp>
        <p:nvSpPr>
          <p:cNvPr id="6" name="Text Box 4">
            <a:extLst>
              <a:ext uri="{FF2B5EF4-FFF2-40B4-BE49-F238E27FC236}">
                <a16:creationId xmlns:a16="http://schemas.microsoft.com/office/drawing/2014/main" id="{9243B042-056A-42C6-812A-8F1E50CC7FD3}"/>
              </a:ext>
            </a:extLst>
          </p:cNvPr>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1621512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11188" y="844550"/>
            <a:ext cx="7313612" cy="420688"/>
          </a:xfrm>
        </p:spPr>
        <p:txBody>
          <a:bodyPr>
            <a:normAutofit/>
          </a:bodyPr>
          <a:lstStyle/>
          <a:p>
            <a:pPr algn="l"/>
            <a:r>
              <a:rPr lang="pt-BR" sz="2400" i="0" dirty="0" err="1">
                <a:solidFill>
                  <a:schemeClr val="bg2"/>
                </a:solidFill>
              </a:rPr>
              <a:t>Snowflake</a:t>
            </a:r>
            <a:r>
              <a:rPr lang="pt-BR" sz="2400" i="0" dirty="0">
                <a:solidFill>
                  <a:schemeClr val="bg2"/>
                </a:solidFill>
              </a:rPr>
              <a:t> – Pesquisa, um exemplo</a:t>
            </a:r>
          </a:p>
        </p:txBody>
      </p:sp>
      <p:pic>
        <p:nvPicPr>
          <p:cNvPr id="77827" name="Picture 4"/>
          <p:cNvPicPr>
            <a:picLocks noChangeAspect="1" noChangeArrowheads="1"/>
          </p:cNvPicPr>
          <p:nvPr/>
        </p:nvPicPr>
        <p:blipFill>
          <a:blip r:embed="rId2" cstate="print"/>
          <a:srcRect/>
          <a:stretch>
            <a:fillRect/>
          </a:stretch>
        </p:blipFill>
        <p:spPr bwMode="auto">
          <a:xfrm>
            <a:off x="919597" y="1799560"/>
            <a:ext cx="6696794" cy="4351769"/>
          </a:xfrm>
          <a:prstGeom prst="rect">
            <a:avLst/>
          </a:prstGeom>
          <a:noFill/>
          <a:ln w="9525">
            <a:noFill/>
            <a:miter lim="800000"/>
            <a:headEnd/>
            <a:tailEnd/>
          </a:ln>
        </p:spPr>
      </p:pic>
      <p:sp>
        <p:nvSpPr>
          <p:cNvPr id="77828"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77830" name="Picture 7"/>
          <p:cNvPicPr>
            <a:picLocks noChangeAspect="1" noChangeArrowheads="1"/>
          </p:cNvPicPr>
          <p:nvPr/>
        </p:nvPicPr>
        <p:blipFill>
          <a:blip r:embed="rId3"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41085213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
          <p:cNvGrpSpPr>
            <a:grpSpLocks/>
          </p:cNvGrpSpPr>
          <p:nvPr/>
        </p:nvGrpSpPr>
        <p:grpSpPr bwMode="auto">
          <a:xfrm>
            <a:off x="5390332" y="1556792"/>
            <a:ext cx="1152128" cy="312613"/>
            <a:chOff x="1952" y="2123"/>
            <a:chExt cx="1437" cy="333"/>
          </a:xfrm>
        </p:grpSpPr>
        <p:sp>
          <p:nvSpPr>
            <p:cNvPr id="45"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 name="Group 7"/>
            <p:cNvGrpSpPr>
              <a:grpSpLocks/>
            </p:cNvGrpSpPr>
            <p:nvPr/>
          </p:nvGrpSpPr>
          <p:grpSpPr bwMode="auto">
            <a:xfrm>
              <a:off x="2035" y="2264"/>
              <a:ext cx="1354" cy="0"/>
              <a:chOff x="2035" y="2264"/>
              <a:chExt cx="1354" cy="0"/>
            </a:xfrm>
          </p:grpSpPr>
          <p:sp>
            <p:nvSpPr>
              <p:cNvPr id="48"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sp>
        <p:nvSpPr>
          <p:cNvPr id="305173" name="Rectangle 21"/>
          <p:cNvSpPr>
            <a:spLocks noGrp="1" noChangeArrowheads="1"/>
          </p:cNvSpPr>
          <p:nvPr>
            <p:ph type="title" idx="4294967295"/>
          </p:nvPr>
        </p:nvSpPr>
        <p:spPr>
          <a:xfrm>
            <a:off x="395486" y="685835"/>
            <a:ext cx="7200900" cy="763587"/>
          </a:xfrm>
        </p:spPr>
        <p:txBody>
          <a:bodyPr/>
          <a:lstStyle/>
          <a:p>
            <a:pPr algn="l"/>
            <a:r>
              <a:rPr lang="en-US" altLang="en-US" sz="2400" i="0" dirty="0">
                <a:solidFill>
                  <a:schemeClr val="bg2"/>
                </a:solidFill>
              </a:rPr>
              <a:t>Snowflake Lookup</a:t>
            </a:r>
          </a:p>
        </p:txBody>
      </p:sp>
      <p:sp>
        <p:nvSpPr>
          <p:cNvPr id="12" name="TextBox 11"/>
          <p:cNvSpPr txBox="1"/>
          <p:nvPr/>
        </p:nvSpPr>
        <p:spPr>
          <a:xfrm>
            <a:off x="1187624" y="4581128"/>
            <a:ext cx="6552728" cy="1569660"/>
          </a:xfrm>
          <a:prstGeom prst="rect">
            <a:avLst/>
          </a:prstGeom>
          <a:noFill/>
        </p:spPr>
        <p:txBody>
          <a:bodyPr wrap="square" rtlCol="0">
            <a:spAutoFit/>
          </a:bodyPr>
          <a:lstStyle/>
          <a:p>
            <a:r>
              <a:rPr lang="en-US" sz="1600" i="0" dirty="0" err="1">
                <a:solidFill>
                  <a:schemeClr val="bg2"/>
                </a:solidFill>
              </a:rPr>
              <a:t>Pontos</a:t>
            </a:r>
            <a:r>
              <a:rPr lang="en-US" sz="1600" i="0" dirty="0">
                <a:solidFill>
                  <a:schemeClr val="bg2"/>
                </a:solidFill>
              </a:rPr>
              <a:t> </a:t>
            </a:r>
            <a:r>
              <a:rPr lang="en-US" sz="1600" i="0" dirty="0" err="1">
                <a:solidFill>
                  <a:schemeClr val="bg2"/>
                </a:solidFill>
              </a:rPr>
              <a:t>importantes</a:t>
            </a:r>
            <a:r>
              <a:rPr lang="en-US" sz="1600" i="0" dirty="0">
                <a:solidFill>
                  <a:schemeClr val="bg2"/>
                </a:solidFill>
              </a:rPr>
              <a:t>:</a:t>
            </a:r>
          </a:p>
          <a:p>
            <a:pPr marL="285750" indent="-285750">
              <a:buFont typeface="Arial"/>
              <a:buChar char="•"/>
            </a:pPr>
            <a:r>
              <a:rPr lang="en-US" sz="1600" b="0" i="0" dirty="0">
                <a:solidFill>
                  <a:schemeClr val="bg2"/>
                </a:solidFill>
              </a:rPr>
              <a:t>A </a:t>
            </a:r>
            <a:r>
              <a:rPr lang="en-US" sz="1600" b="0" i="0" dirty="0" err="1">
                <a:solidFill>
                  <a:schemeClr val="bg2"/>
                </a:solidFill>
              </a:rPr>
              <a:t>tabela</a:t>
            </a:r>
            <a:r>
              <a:rPr lang="en-US" sz="1600" b="0" i="0" dirty="0">
                <a:solidFill>
                  <a:schemeClr val="bg2"/>
                </a:solidFill>
              </a:rPr>
              <a:t> customer </a:t>
            </a:r>
            <a:r>
              <a:rPr lang="en-US" sz="1600" b="0" i="0" dirty="0" err="1">
                <a:solidFill>
                  <a:schemeClr val="bg2"/>
                </a:solidFill>
              </a:rPr>
              <a:t>possui</a:t>
            </a:r>
            <a:r>
              <a:rPr lang="en-US" sz="1600" b="0" i="0" dirty="0">
                <a:solidFill>
                  <a:schemeClr val="bg2"/>
                </a:solidFill>
              </a:rPr>
              <a:t> </a:t>
            </a:r>
            <a:r>
              <a:rPr lang="en-US" sz="1600" b="0" i="0" dirty="0" err="1">
                <a:solidFill>
                  <a:schemeClr val="bg2"/>
                </a:solidFill>
              </a:rPr>
              <a:t>apenas</a:t>
            </a:r>
            <a:r>
              <a:rPr lang="en-US" sz="1600" b="0" i="0" dirty="0">
                <a:solidFill>
                  <a:schemeClr val="bg2"/>
                </a:solidFill>
              </a:rPr>
              <a:t> </a:t>
            </a:r>
            <a:r>
              <a:rPr lang="en-US" sz="1600" b="0" i="0" dirty="0" err="1">
                <a:solidFill>
                  <a:schemeClr val="bg2"/>
                </a:solidFill>
              </a:rPr>
              <a:t>os</a:t>
            </a:r>
            <a:r>
              <a:rPr lang="en-US" sz="1600" b="0" i="0" dirty="0">
                <a:solidFill>
                  <a:schemeClr val="bg2"/>
                </a:solidFill>
              </a:rPr>
              <a:t> dados de </a:t>
            </a:r>
            <a:r>
              <a:rPr lang="en-US" sz="1600" b="0" i="0" dirty="0" err="1">
                <a:solidFill>
                  <a:schemeClr val="bg2"/>
                </a:solidFill>
              </a:rPr>
              <a:t>cada</a:t>
            </a:r>
            <a:r>
              <a:rPr lang="en-US" sz="1600" b="0" i="0" dirty="0">
                <a:solidFill>
                  <a:schemeClr val="bg2"/>
                </a:solidFill>
              </a:rPr>
              <a:t> </a:t>
            </a:r>
            <a:r>
              <a:rPr lang="en-US" sz="1600" b="0" i="0" dirty="0" err="1">
                <a:solidFill>
                  <a:schemeClr val="bg2"/>
                </a:solidFill>
              </a:rPr>
              <a:t>cliente</a:t>
            </a:r>
            <a:r>
              <a:rPr lang="en-US" sz="1600" b="0" i="0" dirty="0">
                <a:solidFill>
                  <a:schemeClr val="bg2"/>
                </a:solidFill>
              </a:rPr>
              <a:t> e FKs </a:t>
            </a:r>
            <a:r>
              <a:rPr lang="en-US" sz="1600" b="0" i="0" dirty="0" err="1">
                <a:solidFill>
                  <a:schemeClr val="bg2"/>
                </a:solidFill>
              </a:rPr>
              <a:t>para</a:t>
            </a:r>
            <a:r>
              <a:rPr lang="en-US" sz="1600" b="0" i="0" dirty="0">
                <a:solidFill>
                  <a:schemeClr val="bg2"/>
                </a:solidFill>
              </a:rPr>
              <a:t> outros </a:t>
            </a:r>
            <a:r>
              <a:rPr lang="en-US" sz="1600" b="0" i="0" dirty="0" err="1">
                <a:solidFill>
                  <a:schemeClr val="bg2"/>
                </a:solidFill>
              </a:rPr>
              <a:t>elementos</a:t>
            </a:r>
            <a:r>
              <a:rPr lang="en-US" sz="1600" b="0" i="0" dirty="0">
                <a:solidFill>
                  <a:schemeClr val="bg2"/>
                </a:solidFill>
              </a:rPr>
              <a:t>,</a:t>
            </a:r>
          </a:p>
          <a:p>
            <a:pPr marL="285750" indent="-285750">
              <a:buFont typeface="Arial"/>
              <a:buChar char="•"/>
            </a:pPr>
            <a:r>
              <a:rPr lang="en-US" sz="1600" b="0" i="0" dirty="0" err="1">
                <a:solidFill>
                  <a:schemeClr val="bg2"/>
                </a:solidFill>
              </a:rPr>
              <a:t>Manutenção</a:t>
            </a:r>
            <a:r>
              <a:rPr lang="en-US" sz="1600" b="0" i="0" dirty="0">
                <a:solidFill>
                  <a:schemeClr val="bg2"/>
                </a:solidFill>
              </a:rPr>
              <a:t> </a:t>
            </a:r>
            <a:r>
              <a:rPr lang="en-US" sz="1600" b="0" i="0" dirty="0" err="1">
                <a:solidFill>
                  <a:schemeClr val="bg2"/>
                </a:solidFill>
              </a:rPr>
              <a:t>feita</a:t>
            </a:r>
            <a:r>
              <a:rPr lang="en-US" sz="1600" b="0" i="0" dirty="0">
                <a:solidFill>
                  <a:schemeClr val="bg2"/>
                </a:solidFill>
              </a:rPr>
              <a:t> de </a:t>
            </a:r>
            <a:r>
              <a:rPr lang="en-US" sz="1600" b="0" i="0" dirty="0" err="1">
                <a:solidFill>
                  <a:schemeClr val="bg2"/>
                </a:solidFill>
              </a:rPr>
              <a:t>modo</a:t>
            </a:r>
            <a:r>
              <a:rPr lang="en-US" sz="1600" b="0" i="0" dirty="0">
                <a:solidFill>
                  <a:schemeClr val="bg2"/>
                </a:solidFill>
              </a:rPr>
              <a:t> </a:t>
            </a:r>
            <a:r>
              <a:rPr lang="en-US" sz="1600" b="0" i="0" dirty="0" err="1">
                <a:solidFill>
                  <a:schemeClr val="bg2"/>
                </a:solidFill>
              </a:rPr>
              <a:t>mais</a:t>
            </a:r>
            <a:r>
              <a:rPr lang="en-US" sz="1600" b="0" i="0" dirty="0">
                <a:solidFill>
                  <a:schemeClr val="bg2"/>
                </a:solidFill>
              </a:rPr>
              <a:t> </a:t>
            </a:r>
            <a:r>
              <a:rPr lang="en-US" sz="1600" b="0" i="0" dirty="0" err="1">
                <a:solidFill>
                  <a:schemeClr val="bg2"/>
                </a:solidFill>
              </a:rPr>
              <a:t>consistente</a:t>
            </a:r>
            <a:r>
              <a:rPr lang="en-US" sz="1600" b="0" i="0" dirty="0">
                <a:solidFill>
                  <a:schemeClr val="bg2"/>
                </a:solidFill>
              </a:rPr>
              <a:t> </a:t>
            </a:r>
            <a:r>
              <a:rPr lang="en-US" sz="1600" b="0" i="0" dirty="0" err="1">
                <a:solidFill>
                  <a:schemeClr val="bg2"/>
                </a:solidFill>
              </a:rPr>
              <a:t>ao</a:t>
            </a:r>
            <a:r>
              <a:rPr lang="en-US" sz="1600" b="0" i="0" dirty="0">
                <a:solidFill>
                  <a:schemeClr val="bg2"/>
                </a:solidFill>
              </a:rPr>
              <a:t> </a:t>
            </a:r>
            <a:r>
              <a:rPr lang="en-US" sz="1600" b="0" i="0" dirty="0" err="1">
                <a:solidFill>
                  <a:schemeClr val="bg2"/>
                </a:solidFill>
              </a:rPr>
              <a:t>promover</a:t>
            </a:r>
            <a:r>
              <a:rPr lang="en-US" sz="1600" b="0" i="0" dirty="0">
                <a:solidFill>
                  <a:schemeClr val="bg2"/>
                </a:solidFill>
              </a:rPr>
              <a:t> </a:t>
            </a:r>
            <a:r>
              <a:rPr lang="en-US" sz="1600" b="0" i="0" dirty="0" err="1">
                <a:solidFill>
                  <a:schemeClr val="bg2"/>
                </a:solidFill>
              </a:rPr>
              <a:t>alterações</a:t>
            </a:r>
            <a:r>
              <a:rPr lang="en-US" sz="1600" b="0" i="0" dirty="0">
                <a:solidFill>
                  <a:schemeClr val="bg2"/>
                </a:solidFill>
              </a:rPr>
              <a:t> </a:t>
            </a:r>
            <a:r>
              <a:rPr lang="en-US" sz="1600" b="0" i="0" dirty="0" err="1">
                <a:solidFill>
                  <a:schemeClr val="bg2"/>
                </a:solidFill>
              </a:rPr>
              <a:t>apenas</a:t>
            </a:r>
            <a:r>
              <a:rPr lang="en-US" sz="1600" b="0" i="0" dirty="0">
                <a:solidFill>
                  <a:schemeClr val="bg2"/>
                </a:solidFill>
              </a:rPr>
              <a:t> </a:t>
            </a:r>
            <a:r>
              <a:rPr lang="en-US" sz="1600" b="0" i="0" dirty="0" err="1">
                <a:solidFill>
                  <a:schemeClr val="bg2"/>
                </a:solidFill>
              </a:rPr>
              <a:t>nas</a:t>
            </a:r>
            <a:r>
              <a:rPr lang="en-US" sz="1600" b="0" i="0" dirty="0">
                <a:solidFill>
                  <a:schemeClr val="bg2"/>
                </a:solidFill>
              </a:rPr>
              <a:t> </a:t>
            </a:r>
            <a:r>
              <a:rPr lang="en-US" sz="1600" b="0" i="0" dirty="0" err="1">
                <a:solidFill>
                  <a:schemeClr val="bg2"/>
                </a:solidFill>
              </a:rPr>
              <a:t>tabelas</a:t>
            </a:r>
            <a:r>
              <a:rPr lang="en-US" sz="1600" b="0" i="0" dirty="0">
                <a:solidFill>
                  <a:schemeClr val="bg2"/>
                </a:solidFill>
              </a:rPr>
              <a:t> lookups,</a:t>
            </a:r>
          </a:p>
          <a:p>
            <a:pPr marL="285750" indent="-285750">
              <a:buFont typeface="Arial"/>
              <a:buChar char="•"/>
            </a:pPr>
            <a:r>
              <a:rPr lang="en-US" sz="1600" b="0" i="0" dirty="0" err="1">
                <a:solidFill>
                  <a:schemeClr val="bg2"/>
                </a:solidFill>
              </a:rPr>
              <a:t>Necessidade</a:t>
            </a:r>
            <a:r>
              <a:rPr lang="en-US" sz="1600" b="0" i="0" dirty="0">
                <a:solidFill>
                  <a:schemeClr val="bg2"/>
                </a:solidFill>
              </a:rPr>
              <a:t> de </a:t>
            </a:r>
            <a:r>
              <a:rPr lang="en-US" sz="1600" b="0" i="0" dirty="0" err="1">
                <a:solidFill>
                  <a:schemeClr val="bg2"/>
                </a:solidFill>
              </a:rPr>
              <a:t>mais</a:t>
            </a:r>
            <a:r>
              <a:rPr lang="en-US" sz="1600" b="0" i="0" dirty="0">
                <a:solidFill>
                  <a:schemeClr val="bg2"/>
                </a:solidFill>
              </a:rPr>
              <a:t> JOINs </a:t>
            </a:r>
            <a:r>
              <a:rPr lang="en-US" sz="1600" b="0" i="0" dirty="0" err="1">
                <a:solidFill>
                  <a:schemeClr val="bg2"/>
                </a:solidFill>
              </a:rPr>
              <a:t>para</a:t>
            </a:r>
            <a:r>
              <a:rPr lang="en-US" sz="1600" b="0" i="0" dirty="0">
                <a:solidFill>
                  <a:schemeClr val="bg2"/>
                </a:solidFill>
              </a:rPr>
              <a:t> </a:t>
            </a:r>
            <a:r>
              <a:rPr lang="en-US" sz="1600" b="0" i="0" dirty="0" err="1">
                <a:solidFill>
                  <a:schemeClr val="bg2"/>
                </a:solidFill>
              </a:rPr>
              <a:t>consultas</a:t>
            </a:r>
            <a:r>
              <a:rPr lang="en-US" sz="1600" b="0" i="0" dirty="0">
                <a:solidFill>
                  <a:schemeClr val="bg2"/>
                </a:solidFill>
              </a:rPr>
              <a:t> </a:t>
            </a:r>
            <a:r>
              <a:rPr lang="en-US" sz="1600" b="0" i="0" dirty="0" err="1">
                <a:solidFill>
                  <a:schemeClr val="bg2"/>
                </a:solidFill>
              </a:rPr>
              <a:t>mais</a:t>
            </a:r>
            <a:r>
              <a:rPr lang="en-US" sz="1600" b="0" i="0" dirty="0">
                <a:solidFill>
                  <a:schemeClr val="bg2"/>
                </a:solidFill>
              </a:rPr>
              <a:t> </a:t>
            </a:r>
            <a:r>
              <a:rPr lang="en-US" sz="1600" b="0" i="0" dirty="0" err="1">
                <a:solidFill>
                  <a:schemeClr val="bg2"/>
                </a:solidFill>
              </a:rPr>
              <a:t>detalhadas</a:t>
            </a:r>
            <a:r>
              <a:rPr lang="en-US" sz="1600" b="0" i="0" dirty="0">
                <a:solidFill>
                  <a:schemeClr val="bg2"/>
                </a:solidFill>
              </a:rPr>
              <a:t>.</a:t>
            </a:r>
          </a:p>
        </p:txBody>
      </p:sp>
      <p:grpSp>
        <p:nvGrpSpPr>
          <p:cNvPr id="16" name="Group 4"/>
          <p:cNvGrpSpPr>
            <a:grpSpLocks/>
          </p:cNvGrpSpPr>
          <p:nvPr/>
        </p:nvGrpSpPr>
        <p:grpSpPr bwMode="auto">
          <a:xfrm>
            <a:off x="2339752" y="2492896"/>
            <a:ext cx="1656184" cy="528637"/>
            <a:chOff x="1952" y="2123"/>
            <a:chExt cx="1437" cy="333"/>
          </a:xfrm>
        </p:grpSpPr>
        <p:sp>
          <p:nvSpPr>
            <p:cNvPr id="19"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2" name="Group 7"/>
            <p:cNvGrpSpPr>
              <a:grpSpLocks/>
            </p:cNvGrpSpPr>
            <p:nvPr/>
          </p:nvGrpSpPr>
          <p:grpSpPr bwMode="auto">
            <a:xfrm>
              <a:off x="2035" y="2264"/>
              <a:ext cx="1354" cy="0"/>
              <a:chOff x="2035" y="2264"/>
              <a:chExt cx="1354" cy="0"/>
            </a:xfrm>
          </p:grpSpPr>
          <p:sp>
            <p:nvSpPr>
              <p:cNvPr id="23"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2" name="Group 1"/>
          <p:cNvGrpSpPr/>
          <p:nvPr/>
        </p:nvGrpSpPr>
        <p:grpSpPr>
          <a:xfrm>
            <a:off x="971600" y="1556792"/>
            <a:ext cx="1449388" cy="2232248"/>
            <a:chOff x="1978074" y="2852936"/>
            <a:chExt cx="1449388" cy="2232248"/>
          </a:xfrm>
        </p:grpSpPr>
        <p:sp>
          <p:nvSpPr>
            <p:cNvPr id="25" name="Freeform 10"/>
            <p:cNvSpPr>
              <a:spLocks/>
            </p:cNvSpPr>
            <p:nvPr/>
          </p:nvSpPr>
          <p:spPr bwMode="blackWhite">
            <a:xfrm>
              <a:off x="1978074" y="2852936"/>
              <a:ext cx="1449388" cy="2232248"/>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 name="Rectangle 12"/>
            <p:cNvSpPr>
              <a:spLocks noChangeArrowheads="1"/>
            </p:cNvSpPr>
            <p:nvPr/>
          </p:nvSpPr>
          <p:spPr bwMode="auto">
            <a:xfrm>
              <a:off x="2026886" y="2930724"/>
              <a:ext cx="1391348" cy="646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SALES FACT</a:t>
              </a:r>
            </a:p>
          </p:txBody>
        </p:sp>
      </p:grpSp>
      <p:grpSp>
        <p:nvGrpSpPr>
          <p:cNvPr id="31" name="Group 30"/>
          <p:cNvGrpSpPr/>
          <p:nvPr/>
        </p:nvGrpSpPr>
        <p:grpSpPr>
          <a:xfrm>
            <a:off x="6372200" y="1196752"/>
            <a:ext cx="1449387" cy="648072"/>
            <a:chOff x="3995936" y="2060848"/>
            <a:chExt cx="1449387" cy="648072"/>
          </a:xfrm>
        </p:grpSpPr>
        <p:sp>
          <p:nvSpPr>
            <p:cNvPr id="3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COUNTRY</a:t>
              </a:r>
            </a:p>
            <a:p>
              <a:pPr algn="ctr" eaLnBrk="0" hangingPunct="0"/>
              <a:r>
                <a:rPr lang="en-US" altLang="en-US" sz="1400" dirty="0">
                  <a:solidFill>
                    <a:srgbClr val="000000"/>
                  </a:solidFill>
                  <a:latin typeface="Arial" panose="020B0604020202020204" pitchFamily="34" charset="0"/>
                </a:rPr>
                <a:t>     </a:t>
              </a:r>
            </a:p>
          </p:txBody>
        </p:sp>
      </p:grpSp>
      <p:grpSp>
        <p:nvGrpSpPr>
          <p:cNvPr id="50" name="Group 4"/>
          <p:cNvGrpSpPr>
            <a:grpSpLocks/>
          </p:cNvGrpSpPr>
          <p:nvPr/>
        </p:nvGrpSpPr>
        <p:grpSpPr bwMode="auto">
          <a:xfrm>
            <a:off x="5390332" y="2204864"/>
            <a:ext cx="1152128" cy="312613"/>
            <a:chOff x="1952" y="2123"/>
            <a:chExt cx="1437" cy="333"/>
          </a:xfrm>
        </p:grpSpPr>
        <p:sp>
          <p:nvSpPr>
            <p:cNvPr id="51"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 name="Group 7"/>
            <p:cNvGrpSpPr>
              <a:grpSpLocks/>
            </p:cNvGrpSpPr>
            <p:nvPr/>
          </p:nvGrpSpPr>
          <p:grpSpPr bwMode="auto">
            <a:xfrm>
              <a:off x="2035" y="2264"/>
              <a:ext cx="1354" cy="0"/>
              <a:chOff x="2035" y="2264"/>
              <a:chExt cx="1354" cy="0"/>
            </a:xfrm>
          </p:grpSpPr>
          <p:sp>
            <p:nvSpPr>
              <p:cNvPr id="54"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56" name="Group 4"/>
          <p:cNvGrpSpPr>
            <a:grpSpLocks/>
          </p:cNvGrpSpPr>
          <p:nvPr/>
        </p:nvGrpSpPr>
        <p:grpSpPr bwMode="auto">
          <a:xfrm>
            <a:off x="5390332" y="2996952"/>
            <a:ext cx="1152128" cy="312613"/>
            <a:chOff x="1952" y="2123"/>
            <a:chExt cx="1437" cy="333"/>
          </a:xfrm>
        </p:grpSpPr>
        <p:sp>
          <p:nvSpPr>
            <p:cNvPr id="57"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9" name="Group 7"/>
            <p:cNvGrpSpPr>
              <a:grpSpLocks/>
            </p:cNvGrpSpPr>
            <p:nvPr/>
          </p:nvGrpSpPr>
          <p:grpSpPr bwMode="auto">
            <a:xfrm>
              <a:off x="2035" y="2264"/>
              <a:ext cx="1354" cy="0"/>
              <a:chOff x="2035" y="2264"/>
              <a:chExt cx="1354" cy="0"/>
            </a:xfrm>
          </p:grpSpPr>
          <p:sp>
            <p:nvSpPr>
              <p:cNvPr id="60"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3" name="Group 2"/>
          <p:cNvGrpSpPr/>
          <p:nvPr/>
        </p:nvGrpSpPr>
        <p:grpSpPr>
          <a:xfrm>
            <a:off x="3995936" y="1412775"/>
            <a:ext cx="1449387" cy="2808312"/>
            <a:chOff x="3995936" y="1944078"/>
            <a:chExt cx="1449387" cy="2277010"/>
          </a:xfrm>
        </p:grpSpPr>
        <p:sp>
          <p:nvSpPr>
            <p:cNvPr id="26" name="Freeform 11"/>
            <p:cNvSpPr>
              <a:spLocks/>
            </p:cNvSpPr>
            <p:nvPr/>
          </p:nvSpPr>
          <p:spPr bwMode="blackWhite">
            <a:xfrm>
              <a:off x="3995936" y="1944078"/>
              <a:ext cx="1449387" cy="2277010"/>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 name="Rectangle 13"/>
            <p:cNvSpPr>
              <a:spLocks noChangeArrowheads="1"/>
            </p:cNvSpPr>
            <p:nvPr/>
          </p:nvSpPr>
          <p:spPr bwMode="auto">
            <a:xfrm>
              <a:off x="3995936" y="2060848"/>
              <a:ext cx="1373187"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CLIENT</a:t>
              </a:r>
            </a:p>
            <a:p>
              <a:pPr algn="ctr" eaLnBrk="0" hangingPunct="0"/>
              <a:r>
                <a:rPr lang="en-US" altLang="en-US" sz="1400" dirty="0">
                  <a:solidFill>
                    <a:srgbClr val="000000"/>
                  </a:solidFill>
                  <a:latin typeface="Arial" panose="020B0604020202020204" pitchFamily="34" charset="0"/>
                </a:rPr>
                <a:t>     </a:t>
              </a:r>
            </a:p>
          </p:txBody>
        </p:sp>
      </p:grpSp>
      <p:grpSp>
        <p:nvGrpSpPr>
          <p:cNvPr id="35" name="Group 34"/>
          <p:cNvGrpSpPr/>
          <p:nvPr/>
        </p:nvGrpSpPr>
        <p:grpSpPr>
          <a:xfrm>
            <a:off x="6372200" y="2012843"/>
            <a:ext cx="1449387" cy="648072"/>
            <a:chOff x="3995936" y="2060848"/>
            <a:chExt cx="1449387" cy="648072"/>
          </a:xfrm>
        </p:grpSpPr>
        <p:sp>
          <p:nvSpPr>
            <p:cNvPr id="36"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STATE</a:t>
              </a:r>
            </a:p>
            <a:p>
              <a:pPr algn="ctr" eaLnBrk="0" hangingPunct="0"/>
              <a:r>
                <a:rPr lang="en-US" altLang="en-US" sz="1400" dirty="0">
                  <a:solidFill>
                    <a:srgbClr val="000000"/>
                  </a:solidFill>
                  <a:latin typeface="Arial" panose="020B0604020202020204" pitchFamily="34" charset="0"/>
                </a:rPr>
                <a:t>     </a:t>
              </a:r>
            </a:p>
          </p:txBody>
        </p:sp>
      </p:grpSp>
      <p:grpSp>
        <p:nvGrpSpPr>
          <p:cNvPr id="38" name="Group 37"/>
          <p:cNvGrpSpPr/>
          <p:nvPr/>
        </p:nvGrpSpPr>
        <p:grpSpPr>
          <a:xfrm>
            <a:off x="6372200" y="2828934"/>
            <a:ext cx="1449387" cy="648072"/>
            <a:chOff x="3995936" y="2060848"/>
            <a:chExt cx="1449387" cy="648072"/>
          </a:xfrm>
        </p:grpSpPr>
        <p:sp>
          <p:nvSpPr>
            <p:cNvPr id="39"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ADDRESS</a:t>
              </a:r>
            </a:p>
            <a:p>
              <a:pPr algn="ctr" eaLnBrk="0" hangingPunct="0"/>
              <a:r>
                <a:rPr lang="en-US" altLang="en-US" sz="1400" dirty="0">
                  <a:solidFill>
                    <a:srgbClr val="000000"/>
                  </a:solidFill>
                  <a:latin typeface="Arial" panose="020B0604020202020204" pitchFamily="34" charset="0"/>
                </a:rPr>
                <a:t>     </a:t>
              </a:r>
            </a:p>
          </p:txBody>
        </p:sp>
      </p:grpSp>
      <p:grpSp>
        <p:nvGrpSpPr>
          <p:cNvPr id="68" name="Group 4"/>
          <p:cNvGrpSpPr>
            <a:grpSpLocks/>
          </p:cNvGrpSpPr>
          <p:nvPr/>
        </p:nvGrpSpPr>
        <p:grpSpPr bwMode="auto">
          <a:xfrm>
            <a:off x="5390332" y="3717032"/>
            <a:ext cx="1152128" cy="312613"/>
            <a:chOff x="1952" y="2123"/>
            <a:chExt cx="1437" cy="333"/>
          </a:xfrm>
        </p:grpSpPr>
        <p:sp>
          <p:nvSpPr>
            <p:cNvPr id="69"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71" name="Group 7"/>
            <p:cNvGrpSpPr>
              <a:grpSpLocks/>
            </p:cNvGrpSpPr>
            <p:nvPr/>
          </p:nvGrpSpPr>
          <p:grpSpPr bwMode="auto">
            <a:xfrm>
              <a:off x="2035" y="2264"/>
              <a:ext cx="1354" cy="0"/>
              <a:chOff x="2035" y="2264"/>
              <a:chExt cx="1354" cy="0"/>
            </a:xfrm>
          </p:grpSpPr>
          <p:sp>
            <p:nvSpPr>
              <p:cNvPr id="72"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3"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1" name="Group 40"/>
          <p:cNvGrpSpPr/>
          <p:nvPr/>
        </p:nvGrpSpPr>
        <p:grpSpPr>
          <a:xfrm>
            <a:off x="6372200" y="3645024"/>
            <a:ext cx="1449387" cy="648072"/>
            <a:chOff x="3995936" y="2060848"/>
            <a:chExt cx="1449387" cy="648072"/>
          </a:xfrm>
        </p:grpSpPr>
        <p:sp>
          <p:nvSpPr>
            <p:cNvPr id="4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PHONE</a:t>
              </a:r>
            </a:p>
            <a:p>
              <a:pPr algn="ctr" eaLnBrk="0" hangingPunct="0"/>
              <a:r>
                <a:rPr lang="en-US" altLang="en-US" sz="1400" dirty="0">
                  <a:solidFill>
                    <a:srgbClr val="000000"/>
                  </a:solidFill>
                  <a:latin typeface="Arial" panose="020B0604020202020204" pitchFamily="34" charset="0"/>
                </a:rPr>
                <a:t>     </a:t>
              </a:r>
            </a:p>
          </p:txBody>
        </p:sp>
      </p:grpSp>
      <p:pic>
        <p:nvPicPr>
          <p:cNvPr id="62" name="Picture 6">
            <a:extLst>
              <a:ext uri="{FF2B5EF4-FFF2-40B4-BE49-F238E27FC236}">
                <a16:creationId xmlns:a16="http://schemas.microsoft.com/office/drawing/2014/main" id="{84000BD3-A6B9-4A4D-892E-B9671E764DE9}"/>
              </a:ext>
            </a:extLst>
          </p:cNvPr>
          <p:cNvPicPr>
            <a:picLocks noChangeAspect="1" noChangeArrowheads="1"/>
          </p:cNvPicPr>
          <p:nvPr/>
        </p:nvPicPr>
        <p:blipFill>
          <a:blip r:embed="rId3" cstate="print"/>
          <a:srcRect/>
          <a:stretch>
            <a:fillRect/>
          </a:stretch>
        </p:blipFill>
        <p:spPr bwMode="auto">
          <a:xfrm>
            <a:off x="7358831" y="5744903"/>
            <a:ext cx="925512" cy="1052512"/>
          </a:xfrm>
          <a:prstGeom prst="rect">
            <a:avLst/>
          </a:prstGeom>
          <a:noFill/>
          <a:ln w="9525">
            <a:noFill/>
            <a:miter lim="800000"/>
            <a:headEnd/>
            <a:tailEnd/>
          </a:ln>
        </p:spPr>
      </p:pic>
      <p:sp>
        <p:nvSpPr>
          <p:cNvPr id="63" name="Text Box 4">
            <a:extLst>
              <a:ext uri="{FF2B5EF4-FFF2-40B4-BE49-F238E27FC236}">
                <a16:creationId xmlns:a16="http://schemas.microsoft.com/office/drawing/2014/main" id="{20294F5C-C7C5-4A37-9A78-83B53ED4839F}"/>
              </a:ext>
            </a:extLst>
          </p:cNvPr>
          <p:cNvSpPr txBox="1">
            <a:spLocks noChangeArrowheads="1"/>
          </p:cNvSpPr>
          <p:nvPr/>
        </p:nvSpPr>
        <p:spPr bwMode="auto">
          <a:xfrm>
            <a:off x="331788" y="15240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spTree>
    <p:extLst>
      <p:ext uri="{BB962C8B-B14F-4D97-AF65-F5344CB8AC3E}">
        <p14:creationId xmlns:p14="http://schemas.microsoft.com/office/powerpoint/2010/main" val="304266403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36512" y="-90264"/>
            <a:ext cx="8229600" cy="1143000"/>
          </a:xfrm>
        </p:spPr>
        <p:txBody>
          <a:bodyPr/>
          <a:lstStyle/>
          <a:p>
            <a:r>
              <a:rPr lang="pt-BR" i="0" dirty="0"/>
              <a:t>Comparação entre modelos </a:t>
            </a:r>
          </a:p>
        </p:txBody>
      </p:sp>
      <p:sp>
        <p:nvSpPr>
          <p:cNvPr id="32770" name="Rectangle 3"/>
          <p:cNvSpPr>
            <a:spLocks noGrp="1" noChangeArrowheads="1"/>
          </p:cNvSpPr>
          <p:nvPr>
            <p:ph type="body" sz="half" idx="4294967295"/>
          </p:nvPr>
        </p:nvSpPr>
        <p:spPr>
          <a:xfrm>
            <a:off x="223374" y="35834"/>
            <a:ext cx="4038600" cy="5832475"/>
          </a:xfrm>
        </p:spPr>
        <p:txBody>
          <a:bodyPr/>
          <a:lstStyle/>
          <a:p>
            <a:pPr>
              <a:buFont typeface="Wingdings" pitchFamily="2" charset="2"/>
              <a:buNone/>
            </a:pPr>
            <a:r>
              <a:rPr lang="pt-BR" sz="2400" b="1" i="0" dirty="0"/>
              <a:t>Há uma técnica?</a:t>
            </a:r>
          </a:p>
        </p:txBody>
      </p:sp>
      <p:sp>
        <p:nvSpPr>
          <p:cNvPr id="32795" name="Rectangle 2"/>
          <p:cNvSpPr>
            <a:spLocks noChangeArrowheads="1"/>
          </p:cNvSpPr>
          <p:nvPr/>
        </p:nvSpPr>
        <p:spPr bwMode="auto">
          <a:xfrm>
            <a:off x="-36512" y="985866"/>
            <a:ext cx="9073008" cy="5329237"/>
          </a:xfrm>
          <a:prstGeom prst="rect">
            <a:avLst/>
          </a:prstGeom>
          <a:noFill/>
          <a:ln w="9525">
            <a:noFill/>
            <a:miter lim="800000"/>
            <a:headEnd/>
            <a:tailEnd/>
          </a:ln>
        </p:spPr>
        <p:txBody>
          <a:bodyPr/>
          <a:lstStyle/>
          <a:p>
            <a:pPr marL="800100" lvl="1" indent="-342900">
              <a:lnSpc>
                <a:spcPct val="90000"/>
              </a:lnSpc>
              <a:spcBef>
                <a:spcPct val="30000"/>
              </a:spcBef>
              <a:buClr>
                <a:schemeClr val="bg2"/>
              </a:buClr>
              <a:buFont typeface="Arial" panose="020B0604020202020204" pitchFamily="34" charset="0"/>
              <a:buChar char="•"/>
            </a:pPr>
            <a:r>
              <a:rPr lang="pt-BR" sz="2400" b="0" i="0" dirty="0">
                <a:solidFill>
                  <a:srgbClr val="000000"/>
                </a:solidFill>
                <a:latin typeface="Calibri" pitchFamily="34" charset="0"/>
              </a:rPr>
              <a:t>A granularidade é um aspecto técnico determinante. Vamos supor que estamos interessados em saber </a:t>
            </a:r>
            <a:r>
              <a:rPr lang="pt-BR" sz="2400" i="0" dirty="0">
                <a:solidFill>
                  <a:srgbClr val="000000"/>
                </a:solidFill>
                <a:latin typeface="Calibri" pitchFamily="34" charset="0"/>
              </a:rPr>
              <a:t>quanto</a:t>
            </a:r>
            <a:r>
              <a:rPr lang="pt-BR" sz="2400" b="0" i="0" dirty="0">
                <a:solidFill>
                  <a:srgbClr val="000000"/>
                </a:solidFill>
                <a:latin typeface="Calibri" pitchFamily="34" charset="0"/>
              </a:rPr>
              <a:t> um evento rende. Vamos supor tratar-se de uma </a:t>
            </a:r>
            <a:r>
              <a:rPr lang="pt-BR" sz="2400" i="0" dirty="0">
                <a:solidFill>
                  <a:srgbClr val="000000"/>
                </a:solidFill>
                <a:latin typeface="Calibri" pitchFamily="34" charset="0"/>
              </a:rPr>
              <a:t>partida da NFL ou de Futebol.</a:t>
            </a:r>
            <a:r>
              <a:rPr lang="pt-BR" sz="2400" b="0" i="0" dirty="0">
                <a:solidFill>
                  <a:srgbClr val="000000"/>
                </a:solidFill>
                <a:latin typeface="Calibri" pitchFamily="34" charset="0"/>
              </a:rPr>
              <a:t> Cada partida parece ser </a:t>
            </a:r>
            <a:r>
              <a:rPr lang="pt-BR" sz="2400" i="0" dirty="0">
                <a:solidFill>
                  <a:srgbClr val="000000"/>
                </a:solidFill>
                <a:latin typeface="Calibri" pitchFamily="34" charset="0"/>
              </a:rPr>
              <a:t>o grão </a:t>
            </a:r>
            <a:r>
              <a:rPr lang="pt-BR" sz="2400" b="0" i="0" dirty="0">
                <a:solidFill>
                  <a:srgbClr val="000000"/>
                </a:solidFill>
                <a:latin typeface="Calibri" pitchFamily="34" charset="0"/>
              </a:rPr>
              <a:t>e o seu faturamento parece ser </a:t>
            </a:r>
            <a:r>
              <a:rPr lang="pt-BR" sz="2400" i="0" dirty="0">
                <a:solidFill>
                  <a:srgbClr val="000000"/>
                </a:solidFill>
                <a:latin typeface="Calibri" pitchFamily="34" charset="0"/>
              </a:rPr>
              <a:t>a medida</a:t>
            </a:r>
            <a:r>
              <a:rPr lang="pt-BR" sz="2400" b="0" i="0" dirty="0">
                <a:solidFill>
                  <a:srgbClr val="000000"/>
                </a:solidFill>
                <a:latin typeface="Calibri" pitchFamily="34" charset="0"/>
              </a:rPr>
              <a:t>. </a:t>
            </a:r>
          </a:p>
          <a:p>
            <a:pPr marL="800100" lvl="1" indent="-342900">
              <a:lnSpc>
                <a:spcPct val="90000"/>
              </a:lnSpc>
              <a:spcBef>
                <a:spcPct val="30000"/>
              </a:spcBef>
              <a:buClr>
                <a:schemeClr val="bg2"/>
              </a:buClr>
              <a:buFont typeface="Arial" panose="020B0604020202020204" pitchFamily="34" charset="0"/>
              <a:buChar char="•"/>
            </a:pPr>
            <a:r>
              <a:rPr lang="pt-BR" sz="2400" b="0" i="0" dirty="0">
                <a:solidFill>
                  <a:srgbClr val="000000"/>
                </a:solidFill>
                <a:latin typeface="Calibri" pitchFamily="34" charset="0"/>
              </a:rPr>
              <a:t>A renda de uma partida depende 50% de cada time? Nesse sentido Flamengo, Real Madrid e New </a:t>
            </a:r>
            <a:r>
              <a:rPr lang="pt-BR" sz="2400" b="0" i="0" dirty="0" err="1">
                <a:solidFill>
                  <a:srgbClr val="000000"/>
                </a:solidFill>
                <a:latin typeface="Calibri" pitchFamily="34" charset="0"/>
              </a:rPr>
              <a:t>England</a:t>
            </a:r>
            <a:r>
              <a:rPr lang="pt-BR" sz="2400" b="0" i="0" dirty="0">
                <a:solidFill>
                  <a:srgbClr val="000000"/>
                </a:solidFill>
                <a:latin typeface="Calibri" pitchFamily="34" charset="0"/>
              </a:rPr>
              <a:t> </a:t>
            </a:r>
            <a:r>
              <a:rPr lang="pt-BR" sz="2400" b="0" i="0" dirty="0" err="1">
                <a:solidFill>
                  <a:srgbClr val="000000"/>
                </a:solidFill>
                <a:latin typeface="Calibri" pitchFamily="34" charset="0"/>
              </a:rPr>
              <a:t>Patriots</a:t>
            </a:r>
            <a:r>
              <a:rPr lang="pt-BR" sz="2400" b="0" i="0" dirty="0">
                <a:solidFill>
                  <a:srgbClr val="000000"/>
                </a:solidFill>
                <a:latin typeface="Calibri" pitchFamily="34" charset="0"/>
              </a:rPr>
              <a:t> tem o mesmo peso que Atlético Paranaense, Atlético de Madrid e Cleveland </a:t>
            </a:r>
            <a:r>
              <a:rPr lang="pt-BR" sz="2400" b="0" i="0" dirty="0" err="1">
                <a:solidFill>
                  <a:srgbClr val="000000"/>
                </a:solidFill>
                <a:latin typeface="Calibri" pitchFamily="34" charset="0"/>
              </a:rPr>
              <a:t>Browns</a:t>
            </a:r>
            <a:r>
              <a:rPr lang="pt-BR" sz="2400" b="0" i="0" dirty="0">
                <a:solidFill>
                  <a:srgbClr val="000000"/>
                </a:solidFill>
                <a:latin typeface="Calibri" pitchFamily="34" charset="0"/>
              </a:rPr>
              <a:t>?</a:t>
            </a:r>
          </a:p>
          <a:p>
            <a:pPr marL="800100" lvl="1" indent="-342900">
              <a:lnSpc>
                <a:spcPct val="90000"/>
              </a:lnSpc>
              <a:spcBef>
                <a:spcPct val="30000"/>
              </a:spcBef>
              <a:buClr>
                <a:schemeClr val="bg2"/>
              </a:buClr>
              <a:buFont typeface="Arial" panose="020B0604020202020204" pitchFamily="34" charset="0"/>
              <a:buChar char="•"/>
            </a:pPr>
            <a:r>
              <a:rPr lang="pt-BR" sz="2400" b="0" i="0" dirty="0">
                <a:solidFill>
                  <a:srgbClr val="000000"/>
                </a:solidFill>
                <a:latin typeface="Calibri" pitchFamily="34" charset="0"/>
              </a:rPr>
              <a:t>Uma refeição é um fato. Nesse sentido, podemos então simplesmente indicar o total consumido relacionado ao prato escolhido? Ora, temos sobremesas que podem custar um valor próximo do prato e bebidas que podem custar mais que o prato “principal”. Estamos diante de um fato (Prato) ou de três fatos (Prato, Bebidas e Sobremesa)?</a:t>
            </a:r>
          </a:p>
          <a:p>
            <a:pPr lvl="1">
              <a:lnSpc>
                <a:spcPct val="90000"/>
              </a:lnSpc>
              <a:spcBef>
                <a:spcPct val="30000"/>
              </a:spcBef>
              <a:buClr>
                <a:schemeClr val="bg2"/>
              </a:buClr>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None/>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Char char="§"/>
            </a:pPr>
            <a:endParaRPr lang="pt-BR" sz="2400" b="0" i="0" dirty="0">
              <a:solidFill>
                <a:srgbClr val="000000"/>
              </a:solidFill>
              <a:latin typeface="Calibri" pitchFamily="34" charset="0"/>
            </a:endParaRPr>
          </a:p>
        </p:txBody>
      </p:sp>
    </p:spTree>
    <p:extLst>
      <p:ext uri="{BB962C8B-B14F-4D97-AF65-F5344CB8AC3E}">
        <p14:creationId xmlns:p14="http://schemas.microsoft.com/office/powerpoint/2010/main" val="2881435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395288" y="946150"/>
            <a:ext cx="7313612" cy="420688"/>
          </a:xfrm>
        </p:spPr>
        <p:txBody>
          <a:bodyPr>
            <a:normAutofit/>
          </a:bodyPr>
          <a:lstStyle/>
          <a:p>
            <a:pPr algn="l"/>
            <a:r>
              <a:rPr lang="pt-BR" sz="2400" i="0" dirty="0" err="1">
                <a:solidFill>
                  <a:schemeClr val="bg2"/>
                </a:solidFill>
              </a:rPr>
              <a:t>Snowflake</a:t>
            </a:r>
            <a:r>
              <a:rPr lang="pt-BR" sz="2400" i="0" dirty="0">
                <a:solidFill>
                  <a:schemeClr val="bg2"/>
                </a:solidFill>
              </a:rPr>
              <a:t> - Em Cadeia / Chain</a:t>
            </a:r>
          </a:p>
        </p:txBody>
      </p:sp>
      <p:sp>
        <p:nvSpPr>
          <p:cNvPr id="78850" name="Rectangle 3"/>
          <p:cNvSpPr>
            <a:spLocks noGrp="1" noChangeArrowheads="1"/>
          </p:cNvSpPr>
          <p:nvPr>
            <p:ph type="body" idx="1"/>
          </p:nvPr>
        </p:nvSpPr>
        <p:spPr>
          <a:xfrm>
            <a:off x="0" y="1557338"/>
            <a:ext cx="8532813" cy="4608512"/>
          </a:xfrm>
        </p:spPr>
        <p:txBody>
          <a:bodyPr/>
          <a:lstStyle/>
          <a:p>
            <a:pPr>
              <a:lnSpc>
                <a:spcPct val="80000"/>
              </a:lnSpc>
              <a:buFont typeface="Wingdings" pitchFamily="2" charset="2"/>
              <a:buNone/>
            </a:pPr>
            <a:r>
              <a:rPr lang="pt-BR" sz="2400" b="0" i="0" dirty="0"/>
              <a:t>	Quando não é necessário um conjunto de informações sumarizadas e for possível o encadeamento entre as dimensões esse modelo pode ser utilizado.</a:t>
            </a:r>
          </a:p>
          <a:p>
            <a:pPr>
              <a:lnSpc>
                <a:spcPct val="80000"/>
              </a:lnSpc>
              <a:buFont typeface="Wingdings" pitchFamily="2" charset="2"/>
              <a:buNone/>
            </a:pPr>
            <a:r>
              <a:rPr lang="pt-BR" sz="2400" b="0" i="0" dirty="0"/>
              <a:t>	A dimensão principal, passa a ser representada num tabela que funcionará como “raiz”.</a:t>
            </a:r>
          </a:p>
          <a:p>
            <a:pPr>
              <a:lnSpc>
                <a:spcPct val="80000"/>
              </a:lnSpc>
              <a:buFont typeface="Wingdings" pitchFamily="2" charset="2"/>
              <a:buNone/>
            </a:pPr>
            <a:r>
              <a:rPr lang="pt-BR" sz="2400" b="0" i="0" dirty="0"/>
              <a:t>	Essa tabela raiz será ligada a uma segunda dimensão, que será uma tabela “nó”.</a:t>
            </a:r>
          </a:p>
          <a:p>
            <a:pPr>
              <a:lnSpc>
                <a:spcPct val="80000"/>
              </a:lnSpc>
              <a:buFont typeface="Wingdings" pitchFamily="2" charset="2"/>
              <a:buNone/>
            </a:pPr>
            <a:r>
              <a:rPr lang="pt-BR" sz="2400" b="0" i="0" dirty="0"/>
              <a:t>	A última tabela dessa estrutura, funcionará como uma tabela “folha”.</a:t>
            </a:r>
          </a:p>
          <a:p>
            <a:pPr>
              <a:lnSpc>
                <a:spcPct val="80000"/>
              </a:lnSpc>
              <a:buFont typeface="Wingdings" pitchFamily="2" charset="2"/>
              <a:buNone/>
            </a:pPr>
            <a:r>
              <a:rPr lang="pt-BR" sz="2400" b="0" i="0" dirty="0"/>
              <a:t>	Naturalmente, uma sequência de pesquisas poderá gerar uma intrincada consulta SQL, gerando milhares de </a:t>
            </a:r>
            <a:r>
              <a:rPr lang="pt-BR" sz="2400" b="0" i="0" dirty="0" err="1"/>
              <a:t>tuplas</a:t>
            </a:r>
            <a:r>
              <a:rPr lang="pt-BR" sz="2400" b="0" i="0" dirty="0"/>
              <a:t>, comprometendo dramaticamente a performance.</a:t>
            </a:r>
          </a:p>
          <a:p>
            <a:pPr>
              <a:lnSpc>
                <a:spcPct val="80000"/>
              </a:lnSpc>
              <a:buFont typeface="Wingdings" pitchFamily="2" charset="2"/>
              <a:buNone/>
            </a:pPr>
            <a:r>
              <a:rPr lang="pt-BR" sz="2400" b="0" i="0" dirty="0"/>
              <a:t>	Esse modelo é quase que uma cópia fiel do modelo relacional, sendo menos usado que o modelo pesquisa.</a:t>
            </a:r>
          </a:p>
        </p:txBody>
      </p:sp>
      <p:sp>
        <p:nvSpPr>
          <p:cNvPr id="78851"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a:solidFill>
                  <a:schemeClr val="bg2"/>
                </a:solidFill>
                <a:latin typeface="Verdana" pitchFamily="34" charset="0"/>
              </a:rPr>
              <a:t>Os 7 Modelos de DW</a:t>
            </a:r>
          </a:p>
        </p:txBody>
      </p:sp>
      <p:pic>
        <p:nvPicPr>
          <p:cNvPr id="78853" name="Picture 6"/>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4943903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
          <p:cNvGrpSpPr>
            <a:grpSpLocks/>
          </p:cNvGrpSpPr>
          <p:nvPr/>
        </p:nvGrpSpPr>
        <p:grpSpPr bwMode="auto">
          <a:xfrm rot="9384362">
            <a:off x="1568376" y="3584545"/>
            <a:ext cx="1152128" cy="312613"/>
            <a:chOff x="1952" y="2123"/>
            <a:chExt cx="1437" cy="333"/>
          </a:xfrm>
        </p:grpSpPr>
        <p:sp>
          <p:nvSpPr>
            <p:cNvPr id="108"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9"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10" name="Group 7"/>
            <p:cNvGrpSpPr>
              <a:grpSpLocks/>
            </p:cNvGrpSpPr>
            <p:nvPr/>
          </p:nvGrpSpPr>
          <p:grpSpPr bwMode="auto">
            <a:xfrm>
              <a:off x="2035" y="2264"/>
              <a:ext cx="1354" cy="0"/>
              <a:chOff x="2035" y="2264"/>
              <a:chExt cx="1354" cy="0"/>
            </a:xfrm>
          </p:grpSpPr>
          <p:sp>
            <p:nvSpPr>
              <p:cNvPr id="111"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101" name="Group 4"/>
          <p:cNvGrpSpPr>
            <a:grpSpLocks/>
          </p:cNvGrpSpPr>
          <p:nvPr/>
        </p:nvGrpSpPr>
        <p:grpSpPr bwMode="auto">
          <a:xfrm rot="11778982">
            <a:off x="1568376" y="2936473"/>
            <a:ext cx="1152128" cy="312613"/>
            <a:chOff x="1952" y="2123"/>
            <a:chExt cx="1437" cy="333"/>
          </a:xfrm>
        </p:grpSpPr>
        <p:sp>
          <p:nvSpPr>
            <p:cNvPr id="102"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4" name="Group 7"/>
            <p:cNvGrpSpPr>
              <a:grpSpLocks/>
            </p:cNvGrpSpPr>
            <p:nvPr/>
          </p:nvGrpSpPr>
          <p:grpSpPr bwMode="auto">
            <a:xfrm>
              <a:off x="2035" y="2264"/>
              <a:ext cx="1354" cy="0"/>
              <a:chOff x="2035" y="2264"/>
              <a:chExt cx="1354" cy="0"/>
            </a:xfrm>
          </p:grpSpPr>
          <p:sp>
            <p:nvSpPr>
              <p:cNvPr id="105"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6"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89" name="Group 4"/>
          <p:cNvGrpSpPr>
            <a:grpSpLocks/>
          </p:cNvGrpSpPr>
          <p:nvPr/>
        </p:nvGrpSpPr>
        <p:grpSpPr bwMode="auto">
          <a:xfrm rot="10800000">
            <a:off x="3635896" y="3140968"/>
            <a:ext cx="1152128" cy="312613"/>
            <a:chOff x="1952" y="2123"/>
            <a:chExt cx="1437" cy="333"/>
          </a:xfrm>
        </p:grpSpPr>
        <p:sp>
          <p:nvSpPr>
            <p:cNvPr id="90"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1"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92" name="Group 7"/>
            <p:cNvGrpSpPr>
              <a:grpSpLocks/>
            </p:cNvGrpSpPr>
            <p:nvPr/>
          </p:nvGrpSpPr>
          <p:grpSpPr bwMode="auto">
            <a:xfrm>
              <a:off x="2035" y="2264"/>
              <a:ext cx="1354" cy="0"/>
              <a:chOff x="2035" y="2264"/>
              <a:chExt cx="1354" cy="0"/>
            </a:xfrm>
          </p:grpSpPr>
          <p:sp>
            <p:nvSpPr>
              <p:cNvPr id="93"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4"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74" name="Group 4"/>
          <p:cNvGrpSpPr>
            <a:grpSpLocks/>
          </p:cNvGrpSpPr>
          <p:nvPr/>
        </p:nvGrpSpPr>
        <p:grpSpPr bwMode="auto">
          <a:xfrm rot="10800000">
            <a:off x="3626669" y="1988840"/>
            <a:ext cx="1152128" cy="312613"/>
            <a:chOff x="1952" y="2123"/>
            <a:chExt cx="1437" cy="333"/>
          </a:xfrm>
        </p:grpSpPr>
        <p:sp>
          <p:nvSpPr>
            <p:cNvPr id="75"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6"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77" name="Group 7"/>
            <p:cNvGrpSpPr>
              <a:grpSpLocks/>
            </p:cNvGrpSpPr>
            <p:nvPr/>
          </p:nvGrpSpPr>
          <p:grpSpPr bwMode="auto">
            <a:xfrm>
              <a:off x="2035" y="2264"/>
              <a:ext cx="1354" cy="0"/>
              <a:chOff x="2035" y="2264"/>
              <a:chExt cx="1354" cy="0"/>
            </a:xfrm>
          </p:grpSpPr>
          <p:sp>
            <p:nvSpPr>
              <p:cNvPr id="78"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9"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80" name="Group 4"/>
          <p:cNvGrpSpPr>
            <a:grpSpLocks/>
          </p:cNvGrpSpPr>
          <p:nvPr/>
        </p:nvGrpSpPr>
        <p:grpSpPr bwMode="auto">
          <a:xfrm rot="10800000">
            <a:off x="1763688" y="1988840"/>
            <a:ext cx="1152128" cy="312613"/>
            <a:chOff x="1952" y="2123"/>
            <a:chExt cx="1437" cy="333"/>
          </a:xfrm>
        </p:grpSpPr>
        <p:sp>
          <p:nvSpPr>
            <p:cNvPr id="81"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83" name="Group 7"/>
            <p:cNvGrpSpPr>
              <a:grpSpLocks/>
            </p:cNvGrpSpPr>
            <p:nvPr/>
          </p:nvGrpSpPr>
          <p:grpSpPr bwMode="auto">
            <a:xfrm>
              <a:off x="2035" y="2264"/>
              <a:ext cx="1354" cy="0"/>
              <a:chOff x="2035" y="2264"/>
              <a:chExt cx="1354" cy="0"/>
            </a:xfrm>
          </p:grpSpPr>
          <p:sp>
            <p:nvSpPr>
              <p:cNvPr id="84"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5"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4" name="Group 4"/>
          <p:cNvGrpSpPr>
            <a:grpSpLocks/>
          </p:cNvGrpSpPr>
          <p:nvPr/>
        </p:nvGrpSpPr>
        <p:grpSpPr bwMode="auto">
          <a:xfrm>
            <a:off x="6101185" y="1556792"/>
            <a:ext cx="1152128" cy="312613"/>
            <a:chOff x="1952" y="2123"/>
            <a:chExt cx="1437" cy="333"/>
          </a:xfrm>
        </p:grpSpPr>
        <p:sp>
          <p:nvSpPr>
            <p:cNvPr id="45"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 name="Group 7"/>
            <p:cNvGrpSpPr>
              <a:grpSpLocks/>
            </p:cNvGrpSpPr>
            <p:nvPr/>
          </p:nvGrpSpPr>
          <p:grpSpPr bwMode="auto">
            <a:xfrm>
              <a:off x="2035" y="2264"/>
              <a:ext cx="1354" cy="0"/>
              <a:chOff x="2035" y="2264"/>
              <a:chExt cx="1354" cy="0"/>
            </a:xfrm>
          </p:grpSpPr>
          <p:sp>
            <p:nvSpPr>
              <p:cNvPr id="48"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sp>
        <p:nvSpPr>
          <p:cNvPr id="305173" name="Rectangle 21"/>
          <p:cNvSpPr>
            <a:spLocks noGrp="1" noChangeArrowheads="1"/>
          </p:cNvSpPr>
          <p:nvPr>
            <p:ph type="title" idx="4294967295"/>
          </p:nvPr>
        </p:nvSpPr>
        <p:spPr>
          <a:xfrm>
            <a:off x="245907" y="712771"/>
            <a:ext cx="7200900" cy="763587"/>
          </a:xfrm>
        </p:spPr>
        <p:txBody>
          <a:bodyPr/>
          <a:lstStyle/>
          <a:p>
            <a:pPr algn="l"/>
            <a:r>
              <a:rPr lang="en-US" altLang="en-US" sz="2400" i="0" dirty="0">
                <a:solidFill>
                  <a:schemeClr val="bg2"/>
                </a:solidFill>
              </a:rPr>
              <a:t>Snowflake Chain</a:t>
            </a:r>
          </a:p>
        </p:txBody>
      </p:sp>
      <p:sp>
        <p:nvSpPr>
          <p:cNvPr id="12" name="TextBox 11"/>
          <p:cNvSpPr txBox="1"/>
          <p:nvPr/>
        </p:nvSpPr>
        <p:spPr>
          <a:xfrm>
            <a:off x="683568" y="4581128"/>
            <a:ext cx="7704856" cy="1077218"/>
          </a:xfrm>
          <a:prstGeom prst="rect">
            <a:avLst/>
          </a:prstGeom>
          <a:noFill/>
        </p:spPr>
        <p:txBody>
          <a:bodyPr wrap="square" rtlCol="0">
            <a:spAutoFit/>
          </a:bodyPr>
          <a:lstStyle/>
          <a:p>
            <a:r>
              <a:rPr lang="en-US" sz="1600" i="0" dirty="0" err="1">
                <a:solidFill>
                  <a:schemeClr val="bg2"/>
                </a:solidFill>
              </a:rPr>
              <a:t>Pontos</a:t>
            </a:r>
            <a:r>
              <a:rPr lang="en-US" sz="1600" i="0" dirty="0">
                <a:solidFill>
                  <a:schemeClr val="bg2"/>
                </a:solidFill>
              </a:rPr>
              <a:t> </a:t>
            </a:r>
            <a:r>
              <a:rPr lang="en-US" sz="1600" i="0" dirty="0" err="1">
                <a:solidFill>
                  <a:schemeClr val="bg2"/>
                </a:solidFill>
              </a:rPr>
              <a:t>importantes</a:t>
            </a:r>
            <a:r>
              <a:rPr lang="en-US" sz="1600" i="0" dirty="0">
                <a:solidFill>
                  <a:schemeClr val="bg2"/>
                </a:solidFill>
              </a:rPr>
              <a:t>:</a:t>
            </a:r>
          </a:p>
          <a:p>
            <a:pPr marL="285750" indent="-285750">
              <a:buFont typeface="Arial"/>
              <a:buChar char="•"/>
            </a:pPr>
            <a:r>
              <a:rPr lang="en-US" sz="1600" b="0" i="0" dirty="0" err="1">
                <a:solidFill>
                  <a:schemeClr val="bg2"/>
                </a:solidFill>
              </a:rPr>
              <a:t>Recomendado</a:t>
            </a:r>
            <a:r>
              <a:rPr lang="en-US" sz="1600" b="0" i="0" dirty="0">
                <a:solidFill>
                  <a:schemeClr val="bg2"/>
                </a:solidFill>
              </a:rPr>
              <a:t> </a:t>
            </a:r>
            <a:r>
              <a:rPr lang="en-US" sz="1600" b="0" i="0" dirty="0" err="1">
                <a:solidFill>
                  <a:schemeClr val="bg2"/>
                </a:solidFill>
              </a:rPr>
              <a:t>quando</a:t>
            </a:r>
            <a:r>
              <a:rPr lang="en-US" sz="1600" b="0" i="0" dirty="0">
                <a:solidFill>
                  <a:schemeClr val="bg2"/>
                </a:solidFill>
              </a:rPr>
              <a:t> a </a:t>
            </a:r>
            <a:r>
              <a:rPr lang="en-US" sz="1600" b="0" i="0" dirty="0" err="1">
                <a:solidFill>
                  <a:schemeClr val="bg2"/>
                </a:solidFill>
              </a:rPr>
              <a:t>fato</a:t>
            </a:r>
            <a:r>
              <a:rPr lang="en-US" sz="1600" b="0" i="0" dirty="0">
                <a:solidFill>
                  <a:schemeClr val="bg2"/>
                </a:solidFill>
              </a:rPr>
              <a:t> </a:t>
            </a:r>
            <a:r>
              <a:rPr lang="en-US" sz="1600" b="0" i="0" dirty="0" err="1">
                <a:solidFill>
                  <a:schemeClr val="bg2"/>
                </a:solidFill>
              </a:rPr>
              <a:t>possui</a:t>
            </a:r>
            <a:r>
              <a:rPr lang="en-US" sz="1600" b="0" i="0" dirty="0">
                <a:solidFill>
                  <a:schemeClr val="bg2"/>
                </a:solidFill>
              </a:rPr>
              <a:t> </a:t>
            </a:r>
            <a:r>
              <a:rPr lang="en-US" sz="1600" b="0" i="0" dirty="0" err="1">
                <a:solidFill>
                  <a:schemeClr val="bg2"/>
                </a:solidFill>
              </a:rPr>
              <a:t>nivel</a:t>
            </a:r>
            <a:r>
              <a:rPr lang="en-US" sz="1600" b="0" i="0" dirty="0">
                <a:solidFill>
                  <a:schemeClr val="bg2"/>
                </a:solidFill>
              </a:rPr>
              <a:t> de </a:t>
            </a:r>
            <a:r>
              <a:rPr lang="en-US" sz="1600" b="0" i="0" dirty="0" err="1">
                <a:solidFill>
                  <a:schemeClr val="bg2"/>
                </a:solidFill>
              </a:rPr>
              <a:t>detalhe</a:t>
            </a:r>
            <a:r>
              <a:rPr lang="en-US" sz="1600" b="0" i="0" dirty="0">
                <a:solidFill>
                  <a:schemeClr val="bg2"/>
                </a:solidFill>
              </a:rPr>
              <a:t> </a:t>
            </a:r>
            <a:r>
              <a:rPr lang="en-US" sz="1600" b="0" i="0" dirty="0" err="1">
                <a:solidFill>
                  <a:schemeClr val="bg2"/>
                </a:solidFill>
              </a:rPr>
              <a:t>maior</a:t>
            </a:r>
            <a:r>
              <a:rPr lang="en-US" sz="1600" b="0" i="0" dirty="0">
                <a:solidFill>
                  <a:schemeClr val="bg2"/>
                </a:solidFill>
              </a:rPr>
              <a:t>,</a:t>
            </a:r>
          </a:p>
          <a:p>
            <a:pPr marL="285750" indent="-285750">
              <a:buFont typeface="Arial"/>
              <a:buChar char="•"/>
            </a:pPr>
            <a:r>
              <a:rPr lang="en-US" sz="1600" b="0" i="0" dirty="0" err="1">
                <a:solidFill>
                  <a:schemeClr val="bg2"/>
                </a:solidFill>
              </a:rPr>
              <a:t>Utilização</a:t>
            </a:r>
            <a:r>
              <a:rPr lang="en-US" sz="1600" b="0" i="0" dirty="0">
                <a:solidFill>
                  <a:schemeClr val="bg2"/>
                </a:solidFill>
              </a:rPr>
              <a:t> de </a:t>
            </a:r>
            <a:r>
              <a:rPr lang="en-US" sz="1600" b="0" i="0" dirty="0" err="1">
                <a:solidFill>
                  <a:schemeClr val="bg2"/>
                </a:solidFill>
              </a:rPr>
              <a:t>muitos</a:t>
            </a:r>
            <a:r>
              <a:rPr lang="en-US" sz="1600" b="0" i="0" dirty="0">
                <a:solidFill>
                  <a:schemeClr val="bg2"/>
                </a:solidFill>
              </a:rPr>
              <a:t> JOINs </a:t>
            </a:r>
            <a:r>
              <a:rPr lang="en-US" sz="1600" b="0" i="0" dirty="0" err="1">
                <a:solidFill>
                  <a:schemeClr val="bg2"/>
                </a:solidFill>
              </a:rPr>
              <a:t>caso</a:t>
            </a:r>
            <a:r>
              <a:rPr lang="en-US" sz="1600" b="0" i="0" dirty="0">
                <a:solidFill>
                  <a:schemeClr val="bg2"/>
                </a:solidFill>
              </a:rPr>
              <a:t> </a:t>
            </a:r>
            <a:r>
              <a:rPr lang="en-US" sz="1600" b="0" i="0" dirty="0" err="1">
                <a:solidFill>
                  <a:schemeClr val="bg2"/>
                </a:solidFill>
              </a:rPr>
              <a:t>haja</a:t>
            </a:r>
            <a:r>
              <a:rPr lang="en-US" sz="1600" b="0" i="0" dirty="0">
                <a:solidFill>
                  <a:schemeClr val="bg2"/>
                </a:solidFill>
              </a:rPr>
              <a:t> </a:t>
            </a:r>
            <a:r>
              <a:rPr lang="en-US" sz="1600" b="0" i="0" dirty="0" err="1">
                <a:solidFill>
                  <a:schemeClr val="bg2"/>
                </a:solidFill>
              </a:rPr>
              <a:t>necessidade</a:t>
            </a:r>
            <a:r>
              <a:rPr lang="en-US" sz="1600" b="0" i="0" dirty="0">
                <a:solidFill>
                  <a:schemeClr val="bg2"/>
                </a:solidFill>
              </a:rPr>
              <a:t> de </a:t>
            </a:r>
            <a:r>
              <a:rPr lang="en-US" sz="1600" b="0" i="0" dirty="0" err="1">
                <a:solidFill>
                  <a:schemeClr val="bg2"/>
                </a:solidFill>
              </a:rPr>
              <a:t>agregação</a:t>
            </a:r>
            <a:r>
              <a:rPr lang="en-US" sz="1600" b="0" i="0" dirty="0">
                <a:solidFill>
                  <a:schemeClr val="bg2"/>
                </a:solidFill>
              </a:rPr>
              <a:t> </a:t>
            </a:r>
            <a:r>
              <a:rPr lang="en-US" sz="1600" b="0" i="0" dirty="0" err="1">
                <a:solidFill>
                  <a:schemeClr val="bg2"/>
                </a:solidFill>
              </a:rPr>
              <a:t>por</a:t>
            </a:r>
            <a:r>
              <a:rPr lang="en-US" sz="1600" b="0" i="0" dirty="0">
                <a:solidFill>
                  <a:schemeClr val="bg2"/>
                </a:solidFill>
              </a:rPr>
              <a:t> </a:t>
            </a:r>
            <a:r>
              <a:rPr lang="en-US" sz="1600" b="0" i="0" dirty="0" err="1">
                <a:solidFill>
                  <a:schemeClr val="bg2"/>
                </a:solidFill>
              </a:rPr>
              <a:t>vários</a:t>
            </a:r>
            <a:r>
              <a:rPr lang="en-US" sz="1600" b="0" i="0" dirty="0">
                <a:solidFill>
                  <a:schemeClr val="bg2"/>
                </a:solidFill>
              </a:rPr>
              <a:t> </a:t>
            </a:r>
            <a:r>
              <a:rPr lang="en-US" sz="1600" b="0" i="0" dirty="0" err="1">
                <a:solidFill>
                  <a:schemeClr val="bg2"/>
                </a:solidFill>
              </a:rPr>
              <a:t>níveis</a:t>
            </a:r>
            <a:r>
              <a:rPr lang="en-US" sz="1600" b="0" i="0" dirty="0">
                <a:solidFill>
                  <a:schemeClr val="bg2"/>
                </a:solidFill>
              </a:rPr>
              <a:t>,</a:t>
            </a:r>
          </a:p>
          <a:p>
            <a:pPr marL="285750" indent="-285750">
              <a:buFont typeface="Arial"/>
              <a:buChar char="•"/>
            </a:pPr>
            <a:r>
              <a:rPr lang="en-US" sz="1600" b="0" i="0" dirty="0" err="1">
                <a:solidFill>
                  <a:schemeClr val="bg2"/>
                </a:solidFill>
              </a:rPr>
              <a:t>Sugere</a:t>
            </a:r>
            <a:r>
              <a:rPr lang="en-US" sz="1600" b="0" i="0" dirty="0">
                <a:solidFill>
                  <a:schemeClr val="bg2"/>
                </a:solidFill>
              </a:rPr>
              <a:t>-se a </a:t>
            </a:r>
            <a:r>
              <a:rPr lang="en-US" sz="1600" b="0" i="0" dirty="0" err="1">
                <a:solidFill>
                  <a:schemeClr val="bg2"/>
                </a:solidFill>
              </a:rPr>
              <a:t>desnormalização</a:t>
            </a:r>
            <a:r>
              <a:rPr lang="en-US" sz="1600" b="0" i="0" dirty="0">
                <a:solidFill>
                  <a:schemeClr val="bg2"/>
                </a:solidFill>
              </a:rPr>
              <a:t> do </a:t>
            </a:r>
            <a:r>
              <a:rPr lang="en-US" sz="1600" b="0" i="0" dirty="0" err="1">
                <a:solidFill>
                  <a:schemeClr val="bg2"/>
                </a:solidFill>
              </a:rPr>
              <a:t>modelo</a:t>
            </a:r>
            <a:r>
              <a:rPr lang="en-US" sz="1600" b="0" i="0" dirty="0">
                <a:solidFill>
                  <a:schemeClr val="bg2"/>
                </a:solidFill>
              </a:rPr>
              <a:t>.</a:t>
            </a:r>
          </a:p>
        </p:txBody>
      </p:sp>
      <p:grpSp>
        <p:nvGrpSpPr>
          <p:cNvPr id="31" name="Group 30"/>
          <p:cNvGrpSpPr/>
          <p:nvPr/>
        </p:nvGrpSpPr>
        <p:grpSpPr>
          <a:xfrm>
            <a:off x="7083053" y="1196752"/>
            <a:ext cx="1449387" cy="648072"/>
            <a:chOff x="3995936" y="2060848"/>
            <a:chExt cx="1449387" cy="648072"/>
          </a:xfrm>
        </p:grpSpPr>
        <p:sp>
          <p:nvSpPr>
            <p:cNvPr id="3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TIME</a:t>
              </a:r>
            </a:p>
            <a:p>
              <a:pPr algn="ctr" eaLnBrk="0" hangingPunct="0"/>
              <a:r>
                <a:rPr lang="en-US" altLang="en-US" sz="1400" dirty="0">
                  <a:solidFill>
                    <a:srgbClr val="000000"/>
                  </a:solidFill>
                  <a:latin typeface="Arial" panose="020B0604020202020204" pitchFamily="34" charset="0"/>
                </a:rPr>
                <a:t>     </a:t>
              </a:r>
            </a:p>
          </p:txBody>
        </p:sp>
      </p:grpSp>
      <p:grpSp>
        <p:nvGrpSpPr>
          <p:cNvPr id="50" name="Group 4"/>
          <p:cNvGrpSpPr>
            <a:grpSpLocks/>
          </p:cNvGrpSpPr>
          <p:nvPr/>
        </p:nvGrpSpPr>
        <p:grpSpPr bwMode="auto">
          <a:xfrm>
            <a:off x="6101185" y="2204864"/>
            <a:ext cx="1152128" cy="312613"/>
            <a:chOff x="1952" y="2123"/>
            <a:chExt cx="1437" cy="333"/>
          </a:xfrm>
        </p:grpSpPr>
        <p:sp>
          <p:nvSpPr>
            <p:cNvPr id="51"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 name="Group 7"/>
            <p:cNvGrpSpPr>
              <a:grpSpLocks/>
            </p:cNvGrpSpPr>
            <p:nvPr/>
          </p:nvGrpSpPr>
          <p:grpSpPr bwMode="auto">
            <a:xfrm>
              <a:off x="2035" y="2264"/>
              <a:ext cx="1354" cy="0"/>
              <a:chOff x="2035" y="2264"/>
              <a:chExt cx="1354" cy="0"/>
            </a:xfrm>
          </p:grpSpPr>
          <p:sp>
            <p:nvSpPr>
              <p:cNvPr id="54"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56" name="Group 4"/>
          <p:cNvGrpSpPr>
            <a:grpSpLocks/>
          </p:cNvGrpSpPr>
          <p:nvPr/>
        </p:nvGrpSpPr>
        <p:grpSpPr bwMode="auto">
          <a:xfrm>
            <a:off x="6101185" y="2996952"/>
            <a:ext cx="1152128" cy="312613"/>
            <a:chOff x="1952" y="2123"/>
            <a:chExt cx="1437" cy="333"/>
          </a:xfrm>
        </p:grpSpPr>
        <p:sp>
          <p:nvSpPr>
            <p:cNvPr id="57"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9" name="Group 7"/>
            <p:cNvGrpSpPr>
              <a:grpSpLocks/>
            </p:cNvGrpSpPr>
            <p:nvPr/>
          </p:nvGrpSpPr>
          <p:grpSpPr bwMode="auto">
            <a:xfrm>
              <a:off x="2035" y="2264"/>
              <a:ext cx="1354" cy="0"/>
              <a:chOff x="2035" y="2264"/>
              <a:chExt cx="1354" cy="0"/>
            </a:xfrm>
          </p:grpSpPr>
          <p:sp>
            <p:nvSpPr>
              <p:cNvPr id="60"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3" name="Group 2"/>
          <p:cNvGrpSpPr/>
          <p:nvPr/>
        </p:nvGrpSpPr>
        <p:grpSpPr>
          <a:xfrm>
            <a:off x="4706789" y="1412775"/>
            <a:ext cx="1449387" cy="2808312"/>
            <a:chOff x="3995936" y="1944078"/>
            <a:chExt cx="1449387" cy="2277010"/>
          </a:xfrm>
        </p:grpSpPr>
        <p:sp>
          <p:nvSpPr>
            <p:cNvPr id="26" name="Freeform 11"/>
            <p:cNvSpPr>
              <a:spLocks/>
            </p:cNvSpPr>
            <p:nvPr/>
          </p:nvSpPr>
          <p:spPr bwMode="blackWhite">
            <a:xfrm>
              <a:off x="3995936" y="1944078"/>
              <a:ext cx="1449387" cy="2277010"/>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 name="Rectangle 13"/>
            <p:cNvSpPr>
              <a:spLocks noChangeArrowheads="1"/>
            </p:cNvSpPr>
            <p:nvPr/>
          </p:nvSpPr>
          <p:spPr bwMode="auto">
            <a:xfrm>
              <a:off x="3995936" y="2060848"/>
              <a:ext cx="1373187" cy="699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SALES FACT</a:t>
              </a:r>
            </a:p>
            <a:p>
              <a:pPr algn="ctr" eaLnBrk="0" hangingPunct="0"/>
              <a:r>
                <a:rPr lang="en-US" altLang="en-US" sz="1400" dirty="0">
                  <a:solidFill>
                    <a:srgbClr val="000000"/>
                  </a:solidFill>
                  <a:latin typeface="Arial" panose="020B0604020202020204" pitchFamily="34" charset="0"/>
                </a:rPr>
                <a:t>     </a:t>
              </a:r>
            </a:p>
          </p:txBody>
        </p:sp>
      </p:grpSp>
      <p:grpSp>
        <p:nvGrpSpPr>
          <p:cNvPr id="35" name="Group 34"/>
          <p:cNvGrpSpPr/>
          <p:nvPr/>
        </p:nvGrpSpPr>
        <p:grpSpPr>
          <a:xfrm>
            <a:off x="7083053" y="2012843"/>
            <a:ext cx="1449387" cy="648072"/>
            <a:chOff x="3995936" y="2060848"/>
            <a:chExt cx="1449387" cy="648072"/>
          </a:xfrm>
        </p:grpSpPr>
        <p:sp>
          <p:nvSpPr>
            <p:cNvPr id="36"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CLIENT</a:t>
              </a:r>
            </a:p>
            <a:p>
              <a:pPr algn="ctr" eaLnBrk="0" hangingPunct="0"/>
              <a:r>
                <a:rPr lang="en-US" altLang="en-US" sz="1400" dirty="0">
                  <a:solidFill>
                    <a:srgbClr val="000000"/>
                  </a:solidFill>
                  <a:latin typeface="Arial" panose="020B0604020202020204" pitchFamily="34" charset="0"/>
                </a:rPr>
                <a:t>     </a:t>
              </a:r>
            </a:p>
          </p:txBody>
        </p:sp>
      </p:grpSp>
      <p:grpSp>
        <p:nvGrpSpPr>
          <p:cNvPr id="38" name="Group 37"/>
          <p:cNvGrpSpPr/>
          <p:nvPr/>
        </p:nvGrpSpPr>
        <p:grpSpPr>
          <a:xfrm>
            <a:off x="7083053" y="2828934"/>
            <a:ext cx="1593403" cy="648072"/>
            <a:chOff x="3995936" y="2060848"/>
            <a:chExt cx="1593403" cy="648072"/>
          </a:xfrm>
        </p:grpSpPr>
        <p:sp>
          <p:nvSpPr>
            <p:cNvPr id="39"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 name="Rectangle 13"/>
            <p:cNvSpPr>
              <a:spLocks noChangeArrowheads="1"/>
            </p:cNvSpPr>
            <p:nvPr/>
          </p:nvSpPr>
          <p:spPr bwMode="auto">
            <a:xfrm>
              <a:off x="3995936" y="2060848"/>
              <a:ext cx="1593403"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EMPLOYEE</a:t>
              </a:r>
            </a:p>
            <a:p>
              <a:pPr algn="ctr" eaLnBrk="0" hangingPunct="0"/>
              <a:r>
                <a:rPr lang="en-US" altLang="en-US" sz="1400" dirty="0">
                  <a:solidFill>
                    <a:srgbClr val="000000"/>
                  </a:solidFill>
                  <a:latin typeface="Arial" panose="020B0604020202020204" pitchFamily="34" charset="0"/>
                </a:rPr>
                <a:t>     </a:t>
              </a:r>
            </a:p>
          </p:txBody>
        </p:sp>
      </p:grpSp>
      <p:grpSp>
        <p:nvGrpSpPr>
          <p:cNvPr id="68" name="Group 4"/>
          <p:cNvGrpSpPr>
            <a:grpSpLocks/>
          </p:cNvGrpSpPr>
          <p:nvPr/>
        </p:nvGrpSpPr>
        <p:grpSpPr bwMode="auto">
          <a:xfrm>
            <a:off x="6101185" y="3717032"/>
            <a:ext cx="1152128" cy="312613"/>
            <a:chOff x="1952" y="2123"/>
            <a:chExt cx="1437" cy="333"/>
          </a:xfrm>
        </p:grpSpPr>
        <p:sp>
          <p:nvSpPr>
            <p:cNvPr id="69"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71" name="Group 7"/>
            <p:cNvGrpSpPr>
              <a:grpSpLocks/>
            </p:cNvGrpSpPr>
            <p:nvPr/>
          </p:nvGrpSpPr>
          <p:grpSpPr bwMode="auto">
            <a:xfrm>
              <a:off x="2035" y="2264"/>
              <a:ext cx="1354" cy="0"/>
              <a:chOff x="2035" y="2264"/>
              <a:chExt cx="1354" cy="0"/>
            </a:xfrm>
          </p:grpSpPr>
          <p:sp>
            <p:nvSpPr>
              <p:cNvPr id="72"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3"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1" name="Group 40"/>
          <p:cNvGrpSpPr/>
          <p:nvPr/>
        </p:nvGrpSpPr>
        <p:grpSpPr>
          <a:xfrm>
            <a:off x="7083053" y="3645024"/>
            <a:ext cx="1449387" cy="648072"/>
            <a:chOff x="3995936" y="2060848"/>
            <a:chExt cx="1449387" cy="648072"/>
          </a:xfrm>
        </p:grpSpPr>
        <p:sp>
          <p:nvSpPr>
            <p:cNvPr id="4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PHONE</a:t>
              </a:r>
            </a:p>
            <a:p>
              <a:pPr algn="ctr" eaLnBrk="0" hangingPunct="0"/>
              <a:r>
                <a:rPr lang="en-US" altLang="en-US" sz="1400" dirty="0">
                  <a:solidFill>
                    <a:srgbClr val="000000"/>
                  </a:solidFill>
                  <a:latin typeface="Arial" panose="020B0604020202020204" pitchFamily="34" charset="0"/>
                </a:rPr>
                <a:t>     </a:t>
              </a:r>
            </a:p>
          </p:txBody>
        </p:sp>
      </p:grpSp>
      <p:grpSp>
        <p:nvGrpSpPr>
          <p:cNvPr id="62" name="Group 61"/>
          <p:cNvGrpSpPr/>
          <p:nvPr/>
        </p:nvGrpSpPr>
        <p:grpSpPr>
          <a:xfrm>
            <a:off x="2339752" y="1844824"/>
            <a:ext cx="1449387" cy="648072"/>
            <a:chOff x="3995936" y="2060848"/>
            <a:chExt cx="1449387" cy="648072"/>
          </a:xfrm>
        </p:grpSpPr>
        <p:sp>
          <p:nvSpPr>
            <p:cNvPr id="63"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PRODUCT</a:t>
              </a:r>
            </a:p>
            <a:p>
              <a:pPr algn="ctr" eaLnBrk="0" hangingPunct="0"/>
              <a:r>
                <a:rPr lang="en-US" altLang="en-US" sz="1400" dirty="0">
                  <a:solidFill>
                    <a:srgbClr val="000000"/>
                  </a:solidFill>
                  <a:latin typeface="Arial" panose="020B0604020202020204" pitchFamily="34" charset="0"/>
                </a:rPr>
                <a:t>     </a:t>
              </a:r>
            </a:p>
          </p:txBody>
        </p:sp>
      </p:grpSp>
      <p:grpSp>
        <p:nvGrpSpPr>
          <p:cNvPr id="65" name="Group 64"/>
          <p:cNvGrpSpPr/>
          <p:nvPr/>
        </p:nvGrpSpPr>
        <p:grpSpPr>
          <a:xfrm>
            <a:off x="467544" y="1844824"/>
            <a:ext cx="1449387" cy="648072"/>
            <a:chOff x="3995936" y="2060848"/>
            <a:chExt cx="1449387" cy="648072"/>
          </a:xfrm>
        </p:grpSpPr>
        <p:sp>
          <p:nvSpPr>
            <p:cNvPr id="66"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MODEL</a:t>
              </a:r>
            </a:p>
            <a:p>
              <a:pPr algn="ctr" eaLnBrk="0" hangingPunct="0"/>
              <a:r>
                <a:rPr lang="en-US" altLang="en-US" sz="1400" dirty="0">
                  <a:solidFill>
                    <a:srgbClr val="000000"/>
                  </a:solidFill>
                  <a:latin typeface="Arial" panose="020B0604020202020204" pitchFamily="34" charset="0"/>
                </a:rPr>
                <a:t>     </a:t>
              </a:r>
            </a:p>
          </p:txBody>
        </p:sp>
      </p:grpSp>
      <p:grpSp>
        <p:nvGrpSpPr>
          <p:cNvPr id="86" name="Group 85"/>
          <p:cNvGrpSpPr/>
          <p:nvPr/>
        </p:nvGrpSpPr>
        <p:grpSpPr>
          <a:xfrm>
            <a:off x="2618557" y="2996952"/>
            <a:ext cx="1449387" cy="648072"/>
            <a:chOff x="3995936" y="2060848"/>
            <a:chExt cx="1449387" cy="648072"/>
          </a:xfrm>
        </p:grpSpPr>
        <p:sp>
          <p:nvSpPr>
            <p:cNvPr id="87"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8"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RETAIL</a:t>
              </a:r>
            </a:p>
            <a:p>
              <a:pPr algn="ctr" eaLnBrk="0" hangingPunct="0"/>
              <a:r>
                <a:rPr lang="en-US" altLang="en-US" sz="1400" dirty="0">
                  <a:solidFill>
                    <a:srgbClr val="000000"/>
                  </a:solidFill>
                  <a:latin typeface="Arial" panose="020B0604020202020204" pitchFamily="34" charset="0"/>
                </a:rPr>
                <a:t>     </a:t>
              </a:r>
            </a:p>
          </p:txBody>
        </p:sp>
      </p:grpSp>
      <p:grpSp>
        <p:nvGrpSpPr>
          <p:cNvPr id="95" name="Group 94"/>
          <p:cNvGrpSpPr/>
          <p:nvPr/>
        </p:nvGrpSpPr>
        <p:grpSpPr>
          <a:xfrm>
            <a:off x="467544" y="2708920"/>
            <a:ext cx="1449387" cy="648072"/>
            <a:chOff x="3995936" y="2060848"/>
            <a:chExt cx="1449387" cy="648072"/>
          </a:xfrm>
        </p:grpSpPr>
        <p:sp>
          <p:nvSpPr>
            <p:cNvPr id="96"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7"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STATE</a:t>
              </a:r>
            </a:p>
            <a:p>
              <a:pPr algn="ctr" eaLnBrk="0" hangingPunct="0"/>
              <a:r>
                <a:rPr lang="en-US" altLang="en-US" sz="1400" dirty="0">
                  <a:solidFill>
                    <a:srgbClr val="000000"/>
                  </a:solidFill>
                  <a:latin typeface="Arial" panose="020B0604020202020204" pitchFamily="34" charset="0"/>
                </a:rPr>
                <a:t>     </a:t>
              </a:r>
            </a:p>
          </p:txBody>
        </p:sp>
      </p:grpSp>
      <p:grpSp>
        <p:nvGrpSpPr>
          <p:cNvPr id="98" name="Group 97"/>
          <p:cNvGrpSpPr/>
          <p:nvPr/>
        </p:nvGrpSpPr>
        <p:grpSpPr>
          <a:xfrm>
            <a:off x="467544" y="3645024"/>
            <a:ext cx="1449387" cy="648072"/>
            <a:chOff x="3995936" y="2060848"/>
            <a:chExt cx="1449387" cy="648072"/>
          </a:xfrm>
        </p:grpSpPr>
        <p:sp>
          <p:nvSpPr>
            <p:cNvPr id="99"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0"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CITY</a:t>
              </a:r>
            </a:p>
            <a:p>
              <a:pPr algn="ctr" eaLnBrk="0" hangingPunct="0"/>
              <a:r>
                <a:rPr lang="en-US" altLang="en-US" sz="1400" dirty="0">
                  <a:solidFill>
                    <a:srgbClr val="000000"/>
                  </a:solidFill>
                  <a:latin typeface="Arial" panose="020B0604020202020204" pitchFamily="34" charset="0"/>
                </a:rPr>
                <a:t>     </a:t>
              </a:r>
            </a:p>
          </p:txBody>
        </p:sp>
      </p:grpSp>
      <p:sp>
        <p:nvSpPr>
          <p:cNvPr id="113" name="Text Box 4">
            <a:extLst>
              <a:ext uri="{FF2B5EF4-FFF2-40B4-BE49-F238E27FC236}">
                <a16:creationId xmlns:a16="http://schemas.microsoft.com/office/drawing/2014/main" id="{4731EF53-B6E3-4948-92B7-0E94FE36469A}"/>
              </a:ext>
            </a:extLst>
          </p:cNvPr>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114" name="Picture 6">
            <a:extLst>
              <a:ext uri="{FF2B5EF4-FFF2-40B4-BE49-F238E27FC236}">
                <a16:creationId xmlns:a16="http://schemas.microsoft.com/office/drawing/2014/main" id="{7AB3D188-7D6C-427B-B743-B0D1129C2EAD}"/>
              </a:ext>
            </a:extLst>
          </p:cNvPr>
          <p:cNvPicPr>
            <a:picLocks noChangeAspect="1" noChangeArrowheads="1"/>
          </p:cNvPicPr>
          <p:nvPr/>
        </p:nvPicPr>
        <p:blipFill>
          <a:blip r:embed="rId3" cstate="print"/>
          <a:srcRect/>
          <a:stretch>
            <a:fillRect/>
          </a:stretch>
        </p:blipFill>
        <p:spPr bwMode="auto">
          <a:xfrm>
            <a:off x="7446807"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1272554110"/>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611188" y="885825"/>
            <a:ext cx="7313612" cy="420688"/>
          </a:xfrm>
        </p:spPr>
        <p:txBody>
          <a:bodyPr>
            <a:normAutofit/>
          </a:bodyPr>
          <a:lstStyle/>
          <a:p>
            <a:pPr algn="l"/>
            <a:r>
              <a:rPr lang="pt-BR" sz="2400" i="0" dirty="0" err="1">
                <a:solidFill>
                  <a:schemeClr val="bg2"/>
                </a:solidFill>
              </a:rPr>
              <a:t>Snowflake</a:t>
            </a:r>
            <a:r>
              <a:rPr lang="pt-BR" sz="2400" i="0" dirty="0">
                <a:solidFill>
                  <a:schemeClr val="bg2"/>
                </a:solidFill>
              </a:rPr>
              <a:t> - Em Cadeia, um exemplo</a:t>
            </a:r>
          </a:p>
        </p:txBody>
      </p:sp>
      <p:pic>
        <p:nvPicPr>
          <p:cNvPr id="79874" name="Picture 3"/>
          <p:cNvPicPr>
            <a:picLocks noChangeAspect="1" noChangeArrowheads="1"/>
          </p:cNvPicPr>
          <p:nvPr/>
        </p:nvPicPr>
        <p:blipFill>
          <a:blip r:embed="rId2" cstate="print"/>
          <a:srcRect/>
          <a:stretch>
            <a:fillRect/>
          </a:stretch>
        </p:blipFill>
        <p:spPr bwMode="auto">
          <a:xfrm>
            <a:off x="2555776" y="1735138"/>
            <a:ext cx="4087812" cy="4857750"/>
          </a:xfrm>
          <a:prstGeom prst="rect">
            <a:avLst/>
          </a:prstGeom>
          <a:noFill/>
          <a:ln w="9525">
            <a:noFill/>
            <a:miter lim="800000"/>
            <a:headEnd/>
            <a:tailEnd/>
          </a:ln>
        </p:spPr>
      </p:pic>
      <p:sp>
        <p:nvSpPr>
          <p:cNvPr id="79875"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79877" name="Picture 6"/>
          <p:cNvPicPr>
            <a:picLocks noChangeAspect="1" noChangeArrowheads="1"/>
          </p:cNvPicPr>
          <p:nvPr/>
        </p:nvPicPr>
        <p:blipFill>
          <a:blip r:embed="rId3"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1215584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571500" y="765175"/>
            <a:ext cx="7313613" cy="420688"/>
          </a:xfrm>
        </p:spPr>
        <p:txBody>
          <a:bodyPr>
            <a:normAutofit/>
          </a:bodyPr>
          <a:lstStyle/>
          <a:p>
            <a:pPr algn="l"/>
            <a:r>
              <a:rPr lang="pt-BR" sz="2400" i="0">
                <a:solidFill>
                  <a:schemeClr val="bg2"/>
                </a:solidFill>
              </a:rPr>
              <a:t>Snowflake - Atributo</a:t>
            </a:r>
          </a:p>
        </p:txBody>
      </p:sp>
      <p:sp>
        <p:nvSpPr>
          <p:cNvPr id="80898" name="Rectangle 3"/>
          <p:cNvSpPr>
            <a:spLocks noGrp="1" noChangeArrowheads="1"/>
          </p:cNvSpPr>
          <p:nvPr>
            <p:ph type="body" idx="1"/>
          </p:nvPr>
        </p:nvSpPr>
        <p:spPr>
          <a:xfrm>
            <a:off x="250825" y="1341438"/>
            <a:ext cx="7894638" cy="4608512"/>
          </a:xfrm>
        </p:spPr>
        <p:txBody>
          <a:bodyPr/>
          <a:lstStyle/>
          <a:p>
            <a:pPr>
              <a:lnSpc>
                <a:spcPct val="80000"/>
              </a:lnSpc>
              <a:buFont typeface="Wingdings" pitchFamily="2" charset="2"/>
              <a:buNone/>
            </a:pPr>
            <a:r>
              <a:rPr lang="pt-BR" sz="2400" b="0" i="0" dirty="0"/>
              <a:t>	Nesse modelo é possível a construção de modelos onde uma tabela genérica é criada com dimensões não relacionadas ou de pouquíssima utilização, geralmente usada para a redução de dimensões no banco de dados.</a:t>
            </a:r>
          </a:p>
          <a:p>
            <a:pPr>
              <a:lnSpc>
                <a:spcPct val="80000"/>
              </a:lnSpc>
              <a:buFont typeface="Wingdings" pitchFamily="2" charset="2"/>
              <a:buNone/>
            </a:pPr>
            <a:r>
              <a:rPr lang="pt-BR" sz="2400" b="0" i="0" dirty="0"/>
              <a:t>	Em situações em que o bancos de dados estiver repleto de atributos importantes para análise de negócio onde se conte mais de uma dezena de dimensões, esse modelo tende a ser o mais indicado, tendo em vista a redução das pesquisas SQL e diminuição geral no tamanho dos índices.</a:t>
            </a:r>
          </a:p>
          <a:p>
            <a:pPr>
              <a:lnSpc>
                <a:spcPct val="80000"/>
              </a:lnSpc>
              <a:buFont typeface="Wingdings" pitchFamily="2" charset="2"/>
              <a:buNone/>
            </a:pPr>
            <a:r>
              <a:rPr lang="pt-BR" sz="2400" b="0" i="0" dirty="0"/>
              <a:t>	Supondo que as dimensões chave fossem somente cidade e região. Uma tabela adicional conteria somente combinações válidas entre cidades e regiões, permitindo um ponto de entrada única e indexada em tabela de fatos de atributos múltiplos e distintos.</a:t>
            </a:r>
          </a:p>
        </p:txBody>
      </p:sp>
      <p:sp>
        <p:nvSpPr>
          <p:cNvPr id="80899" name="Text Box 4"/>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80901" name="Picture 6"/>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spTree>
    <p:extLst>
      <p:ext uri="{BB962C8B-B14F-4D97-AF65-F5344CB8AC3E}">
        <p14:creationId xmlns:p14="http://schemas.microsoft.com/office/powerpoint/2010/main" val="289036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4"/>
          <p:cNvGrpSpPr>
            <a:grpSpLocks/>
          </p:cNvGrpSpPr>
          <p:nvPr/>
        </p:nvGrpSpPr>
        <p:grpSpPr bwMode="auto">
          <a:xfrm rot="10800000">
            <a:off x="2555776" y="3140968"/>
            <a:ext cx="1152128" cy="312613"/>
            <a:chOff x="1952" y="2123"/>
            <a:chExt cx="1437" cy="333"/>
          </a:xfrm>
        </p:grpSpPr>
        <p:sp>
          <p:nvSpPr>
            <p:cNvPr id="90"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1"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92" name="Group 7"/>
            <p:cNvGrpSpPr>
              <a:grpSpLocks/>
            </p:cNvGrpSpPr>
            <p:nvPr/>
          </p:nvGrpSpPr>
          <p:grpSpPr bwMode="auto">
            <a:xfrm>
              <a:off x="2035" y="2264"/>
              <a:ext cx="1354" cy="0"/>
              <a:chOff x="2035" y="2264"/>
              <a:chExt cx="1354" cy="0"/>
            </a:xfrm>
          </p:grpSpPr>
          <p:sp>
            <p:nvSpPr>
              <p:cNvPr id="93"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4"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74" name="Group 4"/>
          <p:cNvGrpSpPr>
            <a:grpSpLocks/>
          </p:cNvGrpSpPr>
          <p:nvPr/>
        </p:nvGrpSpPr>
        <p:grpSpPr bwMode="auto">
          <a:xfrm rot="10800000">
            <a:off x="2546549" y="1988840"/>
            <a:ext cx="1152128" cy="312613"/>
            <a:chOff x="1952" y="2123"/>
            <a:chExt cx="1437" cy="333"/>
          </a:xfrm>
        </p:grpSpPr>
        <p:sp>
          <p:nvSpPr>
            <p:cNvPr id="75"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6"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77" name="Group 7"/>
            <p:cNvGrpSpPr>
              <a:grpSpLocks/>
            </p:cNvGrpSpPr>
            <p:nvPr/>
          </p:nvGrpSpPr>
          <p:grpSpPr bwMode="auto">
            <a:xfrm>
              <a:off x="2035" y="2264"/>
              <a:ext cx="1354" cy="0"/>
              <a:chOff x="2035" y="2264"/>
              <a:chExt cx="1354" cy="0"/>
            </a:xfrm>
          </p:grpSpPr>
          <p:sp>
            <p:nvSpPr>
              <p:cNvPr id="78"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9"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4" name="Group 4"/>
          <p:cNvGrpSpPr>
            <a:grpSpLocks/>
          </p:cNvGrpSpPr>
          <p:nvPr/>
        </p:nvGrpSpPr>
        <p:grpSpPr bwMode="auto">
          <a:xfrm>
            <a:off x="5021065" y="1556792"/>
            <a:ext cx="1152128" cy="312613"/>
            <a:chOff x="1952" y="2123"/>
            <a:chExt cx="1437" cy="333"/>
          </a:xfrm>
        </p:grpSpPr>
        <p:sp>
          <p:nvSpPr>
            <p:cNvPr id="45"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 name="Group 7"/>
            <p:cNvGrpSpPr>
              <a:grpSpLocks/>
            </p:cNvGrpSpPr>
            <p:nvPr/>
          </p:nvGrpSpPr>
          <p:grpSpPr bwMode="auto">
            <a:xfrm>
              <a:off x="2035" y="2264"/>
              <a:ext cx="1354" cy="0"/>
              <a:chOff x="2035" y="2264"/>
              <a:chExt cx="1354" cy="0"/>
            </a:xfrm>
          </p:grpSpPr>
          <p:sp>
            <p:nvSpPr>
              <p:cNvPr id="48"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sp>
        <p:nvSpPr>
          <p:cNvPr id="305173" name="Rectangle 21"/>
          <p:cNvSpPr>
            <a:spLocks noGrp="1" noChangeArrowheads="1"/>
          </p:cNvSpPr>
          <p:nvPr>
            <p:ph type="title" idx="4294967295"/>
          </p:nvPr>
        </p:nvSpPr>
        <p:spPr>
          <a:xfrm>
            <a:off x="395536" y="116632"/>
            <a:ext cx="7200900" cy="763587"/>
          </a:xfrm>
        </p:spPr>
        <p:txBody>
          <a:bodyPr/>
          <a:lstStyle/>
          <a:p>
            <a:pPr algn="l"/>
            <a:r>
              <a:rPr lang="en-US" altLang="en-US" sz="2400" i="0" dirty="0">
                <a:solidFill>
                  <a:schemeClr val="bg2"/>
                </a:solidFill>
              </a:rPr>
              <a:t>Snowflake Attribute</a:t>
            </a:r>
          </a:p>
        </p:txBody>
      </p:sp>
      <p:sp>
        <p:nvSpPr>
          <p:cNvPr id="12" name="TextBox 11"/>
          <p:cNvSpPr txBox="1"/>
          <p:nvPr/>
        </p:nvSpPr>
        <p:spPr>
          <a:xfrm>
            <a:off x="683568" y="4581128"/>
            <a:ext cx="7704856" cy="1569660"/>
          </a:xfrm>
          <a:prstGeom prst="rect">
            <a:avLst/>
          </a:prstGeom>
          <a:noFill/>
        </p:spPr>
        <p:txBody>
          <a:bodyPr wrap="square" rtlCol="0">
            <a:spAutoFit/>
          </a:bodyPr>
          <a:lstStyle/>
          <a:p>
            <a:r>
              <a:rPr lang="en-US" sz="1600" i="0" dirty="0" err="1">
                <a:solidFill>
                  <a:schemeClr val="bg2"/>
                </a:solidFill>
              </a:rPr>
              <a:t>Pontos</a:t>
            </a:r>
            <a:r>
              <a:rPr lang="en-US" sz="1600" i="0" dirty="0">
                <a:solidFill>
                  <a:schemeClr val="bg2"/>
                </a:solidFill>
              </a:rPr>
              <a:t> </a:t>
            </a:r>
            <a:r>
              <a:rPr lang="en-US" sz="1600" i="0" dirty="0" err="1">
                <a:solidFill>
                  <a:schemeClr val="bg2"/>
                </a:solidFill>
              </a:rPr>
              <a:t>importantes</a:t>
            </a:r>
            <a:r>
              <a:rPr lang="en-US" sz="1600" i="0" dirty="0">
                <a:solidFill>
                  <a:schemeClr val="bg2"/>
                </a:solidFill>
              </a:rPr>
              <a:t>:</a:t>
            </a:r>
          </a:p>
          <a:p>
            <a:pPr marL="285750" indent="-285750">
              <a:buFont typeface="Arial"/>
              <a:buChar char="•"/>
            </a:pPr>
            <a:r>
              <a:rPr lang="en-US" sz="1600" b="0" i="0" dirty="0" err="1">
                <a:solidFill>
                  <a:schemeClr val="bg2"/>
                </a:solidFill>
              </a:rPr>
              <a:t>Reduz</a:t>
            </a:r>
            <a:r>
              <a:rPr lang="en-US" sz="1600" b="0" i="0" dirty="0">
                <a:solidFill>
                  <a:schemeClr val="bg2"/>
                </a:solidFill>
              </a:rPr>
              <a:t> o </a:t>
            </a:r>
            <a:r>
              <a:rPr lang="en-US" sz="1600" b="0" i="0" dirty="0" err="1">
                <a:solidFill>
                  <a:schemeClr val="bg2"/>
                </a:solidFill>
              </a:rPr>
              <a:t>número</a:t>
            </a:r>
            <a:r>
              <a:rPr lang="en-US" sz="1600" b="0" i="0" dirty="0">
                <a:solidFill>
                  <a:schemeClr val="bg2"/>
                </a:solidFill>
              </a:rPr>
              <a:t> de </a:t>
            </a:r>
            <a:r>
              <a:rPr lang="en-US" sz="1600" b="0" i="0" dirty="0" err="1">
                <a:solidFill>
                  <a:schemeClr val="bg2"/>
                </a:solidFill>
              </a:rPr>
              <a:t>informações</a:t>
            </a:r>
            <a:r>
              <a:rPr lang="en-US" sz="1600" b="0" i="0" dirty="0">
                <a:solidFill>
                  <a:schemeClr val="bg2"/>
                </a:solidFill>
              </a:rPr>
              <a:t> </a:t>
            </a:r>
            <a:r>
              <a:rPr lang="en-US" sz="1600" b="0" i="0" dirty="0" err="1">
                <a:solidFill>
                  <a:schemeClr val="bg2"/>
                </a:solidFill>
              </a:rPr>
              <a:t>referentes</a:t>
            </a:r>
            <a:r>
              <a:rPr lang="en-US" sz="1600" b="0" i="0" dirty="0">
                <a:solidFill>
                  <a:schemeClr val="bg2"/>
                </a:solidFill>
              </a:rPr>
              <a:t> a </a:t>
            </a:r>
            <a:r>
              <a:rPr lang="en-US" sz="1600" b="0" i="0" dirty="0" err="1">
                <a:solidFill>
                  <a:schemeClr val="bg2"/>
                </a:solidFill>
              </a:rPr>
              <a:t>atributos</a:t>
            </a:r>
            <a:r>
              <a:rPr lang="en-US" sz="1600" b="0" i="0" dirty="0">
                <a:solidFill>
                  <a:schemeClr val="bg2"/>
                </a:solidFill>
              </a:rPr>
              <a:t> </a:t>
            </a:r>
            <a:r>
              <a:rPr lang="en-US" sz="1600" b="0" i="0" dirty="0" err="1">
                <a:solidFill>
                  <a:schemeClr val="bg2"/>
                </a:solidFill>
              </a:rPr>
              <a:t>nas</a:t>
            </a:r>
            <a:r>
              <a:rPr lang="en-US" sz="1600" b="0" i="0" dirty="0">
                <a:solidFill>
                  <a:schemeClr val="bg2"/>
                </a:solidFill>
              </a:rPr>
              <a:t> </a:t>
            </a:r>
            <a:r>
              <a:rPr lang="en-US" sz="1600" b="0" i="0" dirty="0" err="1">
                <a:solidFill>
                  <a:schemeClr val="bg2"/>
                </a:solidFill>
              </a:rPr>
              <a:t>tabelas</a:t>
            </a:r>
            <a:r>
              <a:rPr lang="en-US" sz="1600" b="0" i="0" dirty="0">
                <a:solidFill>
                  <a:schemeClr val="bg2"/>
                </a:solidFill>
              </a:rPr>
              <a:t> </a:t>
            </a:r>
            <a:r>
              <a:rPr lang="en-US" sz="1600" b="0" i="0" dirty="0" err="1">
                <a:solidFill>
                  <a:schemeClr val="bg2"/>
                </a:solidFill>
              </a:rPr>
              <a:t>fato</a:t>
            </a:r>
            <a:r>
              <a:rPr lang="en-US" sz="1600" b="0" i="0" dirty="0">
                <a:solidFill>
                  <a:schemeClr val="bg2"/>
                </a:solidFill>
              </a:rPr>
              <a:t>,</a:t>
            </a:r>
          </a:p>
          <a:p>
            <a:pPr marL="285750" indent="-285750">
              <a:buFont typeface="Arial"/>
              <a:buChar char="•"/>
            </a:pPr>
            <a:r>
              <a:rPr lang="en-US" sz="1600" b="0" i="0" dirty="0" err="1">
                <a:solidFill>
                  <a:schemeClr val="bg2"/>
                </a:solidFill>
              </a:rPr>
              <a:t>Util</a:t>
            </a:r>
            <a:r>
              <a:rPr lang="en-US" sz="1600" b="0" i="0" dirty="0">
                <a:solidFill>
                  <a:schemeClr val="bg2"/>
                </a:solidFill>
              </a:rPr>
              <a:t> </a:t>
            </a:r>
            <a:r>
              <a:rPr lang="en-US" sz="1600" b="0" i="0" dirty="0" err="1">
                <a:solidFill>
                  <a:schemeClr val="bg2"/>
                </a:solidFill>
              </a:rPr>
              <a:t>para</a:t>
            </a:r>
            <a:r>
              <a:rPr lang="en-US" sz="1600" b="0" i="0" dirty="0">
                <a:solidFill>
                  <a:schemeClr val="bg2"/>
                </a:solidFill>
              </a:rPr>
              <a:t> </a:t>
            </a:r>
            <a:r>
              <a:rPr lang="en-US" sz="1600" b="0" i="0" dirty="0" err="1">
                <a:solidFill>
                  <a:schemeClr val="bg2"/>
                </a:solidFill>
              </a:rPr>
              <a:t>processos</a:t>
            </a:r>
            <a:r>
              <a:rPr lang="en-US" sz="1600" b="0" i="0" dirty="0">
                <a:solidFill>
                  <a:schemeClr val="bg2"/>
                </a:solidFill>
              </a:rPr>
              <a:t> de </a:t>
            </a:r>
            <a:r>
              <a:rPr lang="en-US" sz="1600" b="0" i="0" dirty="0" err="1">
                <a:solidFill>
                  <a:schemeClr val="bg2"/>
                </a:solidFill>
              </a:rPr>
              <a:t>drillthrough</a:t>
            </a:r>
            <a:r>
              <a:rPr lang="en-US" sz="1600" b="0" i="0" dirty="0">
                <a:solidFill>
                  <a:schemeClr val="bg2"/>
                </a:solidFill>
              </a:rPr>
              <a:t>,</a:t>
            </a:r>
          </a:p>
          <a:p>
            <a:pPr marL="285750" indent="-285750">
              <a:buFont typeface="Arial"/>
              <a:buChar char="•"/>
            </a:pPr>
            <a:r>
              <a:rPr lang="en-US" sz="1600" b="0" i="0" dirty="0" err="1">
                <a:solidFill>
                  <a:schemeClr val="bg2"/>
                </a:solidFill>
              </a:rPr>
              <a:t>Consolidação</a:t>
            </a:r>
            <a:r>
              <a:rPr lang="en-US" sz="1600" b="0" i="0" dirty="0">
                <a:solidFill>
                  <a:schemeClr val="bg2"/>
                </a:solidFill>
              </a:rPr>
              <a:t> de </a:t>
            </a:r>
            <a:r>
              <a:rPr lang="en-US" sz="1600" b="0" i="0" dirty="0" err="1">
                <a:solidFill>
                  <a:schemeClr val="bg2"/>
                </a:solidFill>
              </a:rPr>
              <a:t>informações</a:t>
            </a:r>
            <a:r>
              <a:rPr lang="en-US" sz="1600" b="0" i="0" dirty="0">
                <a:solidFill>
                  <a:schemeClr val="bg2"/>
                </a:solidFill>
              </a:rPr>
              <a:t> </a:t>
            </a:r>
            <a:r>
              <a:rPr lang="en-US" sz="1600" b="0" i="0" dirty="0" err="1">
                <a:solidFill>
                  <a:schemeClr val="bg2"/>
                </a:solidFill>
              </a:rPr>
              <a:t>sobre</a:t>
            </a:r>
            <a:r>
              <a:rPr lang="en-US" sz="1600" b="0" i="0" dirty="0">
                <a:solidFill>
                  <a:schemeClr val="bg2"/>
                </a:solidFill>
              </a:rPr>
              <a:t> </a:t>
            </a:r>
            <a:r>
              <a:rPr lang="en-US" sz="1600" b="0" i="0" dirty="0" err="1">
                <a:solidFill>
                  <a:schemeClr val="bg2"/>
                </a:solidFill>
              </a:rPr>
              <a:t>pequenas</a:t>
            </a:r>
            <a:r>
              <a:rPr lang="en-US" sz="1600" b="0" i="0" dirty="0">
                <a:solidFill>
                  <a:schemeClr val="bg2"/>
                </a:solidFill>
              </a:rPr>
              <a:t> </a:t>
            </a:r>
            <a:r>
              <a:rPr lang="en-US" sz="1600" b="0" i="0" dirty="0" err="1">
                <a:solidFill>
                  <a:schemeClr val="bg2"/>
                </a:solidFill>
              </a:rPr>
              <a:t>dimensões</a:t>
            </a:r>
            <a:r>
              <a:rPr lang="en-US" sz="1600" b="0" i="0" dirty="0">
                <a:solidFill>
                  <a:schemeClr val="bg2"/>
                </a:solidFill>
              </a:rPr>
              <a:t> com </a:t>
            </a:r>
            <a:r>
              <a:rPr lang="en-US" sz="1600" b="0" i="0" dirty="0" err="1">
                <a:solidFill>
                  <a:schemeClr val="bg2"/>
                </a:solidFill>
              </a:rPr>
              <a:t>poucos</a:t>
            </a:r>
            <a:r>
              <a:rPr lang="en-US" sz="1600" b="0" i="0" dirty="0">
                <a:solidFill>
                  <a:schemeClr val="bg2"/>
                </a:solidFill>
              </a:rPr>
              <a:t> </a:t>
            </a:r>
            <a:r>
              <a:rPr lang="en-US" sz="1600" b="0" i="0" dirty="0" err="1">
                <a:solidFill>
                  <a:schemeClr val="bg2"/>
                </a:solidFill>
              </a:rPr>
              <a:t>campos</a:t>
            </a:r>
            <a:r>
              <a:rPr lang="en-US" sz="1600" b="0" i="0" dirty="0">
                <a:solidFill>
                  <a:schemeClr val="bg2"/>
                </a:solidFill>
              </a:rPr>
              <a:t> (as </a:t>
            </a:r>
            <a:r>
              <a:rPr lang="en-US" sz="1600" b="0" i="0" dirty="0" err="1">
                <a:solidFill>
                  <a:schemeClr val="bg2"/>
                </a:solidFill>
              </a:rPr>
              <a:t>vezes</a:t>
            </a:r>
            <a:r>
              <a:rPr lang="en-US" sz="1600" b="0" i="0" dirty="0">
                <a:solidFill>
                  <a:schemeClr val="bg2"/>
                </a:solidFill>
              </a:rPr>
              <a:t> </a:t>
            </a:r>
            <a:r>
              <a:rPr lang="en-US" sz="1600" b="0" i="0" dirty="0" err="1">
                <a:solidFill>
                  <a:schemeClr val="bg2"/>
                </a:solidFill>
              </a:rPr>
              <a:t>somente</a:t>
            </a:r>
            <a:r>
              <a:rPr lang="en-US" sz="1600" b="0" i="0" dirty="0">
                <a:solidFill>
                  <a:schemeClr val="bg2"/>
                </a:solidFill>
              </a:rPr>
              <a:t> </a:t>
            </a:r>
            <a:r>
              <a:rPr lang="en-US" sz="1600" b="0" i="0" dirty="0" err="1">
                <a:solidFill>
                  <a:schemeClr val="bg2"/>
                </a:solidFill>
              </a:rPr>
              <a:t>uma</a:t>
            </a:r>
            <a:r>
              <a:rPr lang="en-US" sz="1600" b="0" i="0" dirty="0">
                <a:solidFill>
                  <a:schemeClr val="bg2"/>
                </a:solidFill>
              </a:rPr>
              <a:t> </a:t>
            </a:r>
            <a:r>
              <a:rPr lang="en-US" sz="1600" b="0" i="0" dirty="0" err="1">
                <a:solidFill>
                  <a:schemeClr val="bg2"/>
                </a:solidFill>
              </a:rPr>
              <a:t>descrição</a:t>
            </a:r>
            <a:r>
              <a:rPr lang="en-US" sz="1600" b="0" i="0" dirty="0">
                <a:solidFill>
                  <a:schemeClr val="bg2"/>
                </a:solidFill>
              </a:rPr>
              <a:t>),</a:t>
            </a:r>
          </a:p>
          <a:p>
            <a:pPr marL="285750" indent="-285750">
              <a:buFont typeface="Arial"/>
              <a:buChar char="•"/>
            </a:pPr>
            <a:r>
              <a:rPr lang="en-US" sz="1600" b="0" i="0" dirty="0">
                <a:solidFill>
                  <a:schemeClr val="bg2"/>
                </a:solidFill>
              </a:rPr>
              <a:t>O </a:t>
            </a:r>
            <a:r>
              <a:rPr lang="en-US" sz="1600" b="0" i="0" dirty="0" err="1">
                <a:solidFill>
                  <a:schemeClr val="bg2"/>
                </a:solidFill>
              </a:rPr>
              <a:t>numero</a:t>
            </a:r>
            <a:r>
              <a:rPr lang="en-US" sz="1600" b="0" i="0" dirty="0">
                <a:solidFill>
                  <a:schemeClr val="bg2"/>
                </a:solidFill>
              </a:rPr>
              <a:t> de JOINs </a:t>
            </a:r>
            <a:r>
              <a:rPr lang="en-US" sz="1600" b="0" i="0" dirty="0" err="1">
                <a:solidFill>
                  <a:schemeClr val="bg2"/>
                </a:solidFill>
              </a:rPr>
              <a:t>pode</a:t>
            </a:r>
            <a:r>
              <a:rPr lang="en-US" sz="1600" b="0" i="0" dirty="0">
                <a:solidFill>
                  <a:schemeClr val="bg2"/>
                </a:solidFill>
              </a:rPr>
              <a:t> </a:t>
            </a:r>
            <a:r>
              <a:rPr lang="en-US" sz="1600" b="0" i="0" dirty="0" err="1">
                <a:solidFill>
                  <a:schemeClr val="bg2"/>
                </a:solidFill>
              </a:rPr>
              <a:t>ser</a:t>
            </a:r>
            <a:r>
              <a:rPr lang="en-US" sz="1600" b="0" i="0" dirty="0">
                <a:solidFill>
                  <a:schemeClr val="bg2"/>
                </a:solidFill>
              </a:rPr>
              <a:t> </a:t>
            </a:r>
            <a:r>
              <a:rPr lang="en-US" sz="1600" b="0" i="0" dirty="0" err="1">
                <a:solidFill>
                  <a:schemeClr val="bg2"/>
                </a:solidFill>
              </a:rPr>
              <a:t>reduzido</a:t>
            </a:r>
            <a:r>
              <a:rPr lang="en-US" sz="1600" b="0" i="0" dirty="0">
                <a:solidFill>
                  <a:schemeClr val="bg2"/>
                </a:solidFill>
              </a:rPr>
              <a:t>, </a:t>
            </a:r>
            <a:r>
              <a:rPr lang="en-US" sz="1600" b="0" i="0" dirty="0" err="1">
                <a:solidFill>
                  <a:schemeClr val="bg2"/>
                </a:solidFill>
              </a:rPr>
              <a:t>melhorando</a:t>
            </a:r>
            <a:r>
              <a:rPr lang="en-US" sz="1600" b="0" i="0" dirty="0">
                <a:solidFill>
                  <a:schemeClr val="bg2"/>
                </a:solidFill>
              </a:rPr>
              <a:t> o </a:t>
            </a:r>
            <a:r>
              <a:rPr lang="en-US" sz="1600" b="0" i="0" dirty="0" err="1">
                <a:solidFill>
                  <a:schemeClr val="bg2"/>
                </a:solidFill>
              </a:rPr>
              <a:t>desempenho</a:t>
            </a:r>
            <a:r>
              <a:rPr lang="en-US" sz="1600" b="0" i="0" dirty="0">
                <a:solidFill>
                  <a:schemeClr val="bg2"/>
                </a:solidFill>
              </a:rPr>
              <a:t> (?).</a:t>
            </a:r>
          </a:p>
        </p:txBody>
      </p:sp>
      <p:grpSp>
        <p:nvGrpSpPr>
          <p:cNvPr id="31" name="Group 30"/>
          <p:cNvGrpSpPr/>
          <p:nvPr/>
        </p:nvGrpSpPr>
        <p:grpSpPr>
          <a:xfrm>
            <a:off x="6002933" y="1196752"/>
            <a:ext cx="1449387" cy="648072"/>
            <a:chOff x="3995936" y="2060848"/>
            <a:chExt cx="1449387" cy="648072"/>
          </a:xfrm>
        </p:grpSpPr>
        <p:sp>
          <p:nvSpPr>
            <p:cNvPr id="3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FABRIC</a:t>
              </a:r>
            </a:p>
            <a:p>
              <a:pPr algn="ctr" eaLnBrk="0" hangingPunct="0"/>
              <a:r>
                <a:rPr lang="en-US" altLang="en-US" sz="1400" dirty="0">
                  <a:solidFill>
                    <a:srgbClr val="000000"/>
                  </a:solidFill>
                  <a:latin typeface="Arial" panose="020B0604020202020204" pitchFamily="34" charset="0"/>
                </a:rPr>
                <a:t>     </a:t>
              </a:r>
            </a:p>
          </p:txBody>
        </p:sp>
      </p:grpSp>
      <p:grpSp>
        <p:nvGrpSpPr>
          <p:cNvPr id="3" name="Group 2"/>
          <p:cNvGrpSpPr/>
          <p:nvPr/>
        </p:nvGrpSpPr>
        <p:grpSpPr>
          <a:xfrm>
            <a:off x="3626669" y="1412775"/>
            <a:ext cx="1449387" cy="2808312"/>
            <a:chOff x="3995936" y="1944078"/>
            <a:chExt cx="1449387" cy="2277010"/>
          </a:xfrm>
        </p:grpSpPr>
        <p:sp>
          <p:nvSpPr>
            <p:cNvPr id="26" name="Freeform 11"/>
            <p:cNvSpPr>
              <a:spLocks/>
            </p:cNvSpPr>
            <p:nvPr/>
          </p:nvSpPr>
          <p:spPr bwMode="blackWhite">
            <a:xfrm>
              <a:off x="3995936" y="1944078"/>
              <a:ext cx="1449387" cy="2277010"/>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 name="Rectangle 13"/>
            <p:cNvSpPr>
              <a:spLocks noChangeArrowheads="1"/>
            </p:cNvSpPr>
            <p:nvPr/>
          </p:nvSpPr>
          <p:spPr bwMode="auto">
            <a:xfrm>
              <a:off x="3995936" y="2060848"/>
              <a:ext cx="1373187" cy="699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Sales</a:t>
              </a:r>
            </a:p>
            <a:p>
              <a:pPr algn="ctr" eaLnBrk="0" hangingPunct="0"/>
              <a:r>
                <a:rPr lang="en-US" altLang="en-US" sz="1800" dirty="0">
                  <a:solidFill>
                    <a:srgbClr val="000000"/>
                  </a:solidFill>
                  <a:latin typeface="Arial" panose="020B0604020202020204" pitchFamily="34" charset="0"/>
                </a:rPr>
                <a:t>Fact</a:t>
              </a:r>
            </a:p>
            <a:p>
              <a:pPr algn="ctr" eaLnBrk="0" hangingPunct="0"/>
              <a:r>
                <a:rPr lang="en-US" altLang="en-US" sz="1400" dirty="0">
                  <a:solidFill>
                    <a:srgbClr val="000000"/>
                  </a:solidFill>
                  <a:latin typeface="Arial" panose="020B0604020202020204" pitchFamily="34" charset="0"/>
                </a:rPr>
                <a:t>     </a:t>
              </a:r>
            </a:p>
          </p:txBody>
        </p:sp>
      </p:grpSp>
      <p:grpSp>
        <p:nvGrpSpPr>
          <p:cNvPr id="68" name="Group 4"/>
          <p:cNvGrpSpPr>
            <a:grpSpLocks/>
          </p:cNvGrpSpPr>
          <p:nvPr/>
        </p:nvGrpSpPr>
        <p:grpSpPr bwMode="auto">
          <a:xfrm>
            <a:off x="5021065" y="3717032"/>
            <a:ext cx="1152128" cy="312613"/>
            <a:chOff x="1952" y="2123"/>
            <a:chExt cx="1437" cy="333"/>
          </a:xfrm>
        </p:grpSpPr>
        <p:sp>
          <p:nvSpPr>
            <p:cNvPr id="69" name="Line 5"/>
            <p:cNvSpPr>
              <a:spLocks noChangeShapeType="1"/>
            </p:cNvSpPr>
            <p:nvPr/>
          </p:nvSpPr>
          <p:spPr bwMode="auto">
            <a:xfrm flipH="1">
              <a:off x="1952" y="2267"/>
              <a:ext cx="189" cy="189"/>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 name="Line 6"/>
            <p:cNvSpPr>
              <a:spLocks noChangeShapeType="1"/>
            </p:cNvSpPr>
            <p:nvPr/>
          </p:nvSpPr>
          <p:spPr bwMode="auto">
            <a:xfrm>
              <a:off x="2000" y="2123"/>
              <a:ext cx="141" cy="141"/>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71" name="Group 7"/>
            <p:cNvGrpSpPr>
              <a:grpSpLocks/>
            </p:cNvGrpSpPr>
            <p:nvPr/>
          </p:nvGrpSpPr>
          <p:grpSpPr bwMode="auto">
            <a:xfrm>
              <a:off x="2035" y="2264"/>
              <a:ext cx="1354" cy="0"/>
              <a:chOff x="2035" y="2264"/>
              <a:chExt cx="1354" cy="0"/>
            </a:xfrm>
          </p:grpSpPr>
          <p:sp>
            <p:nvSpPr>
              <p:cNvPr id="72" name="Line 8"/>
              <p:cNvSpPr>
                <a:spLocks noChangeShapeType="1"/>
              </p:cNvSpPr>
              <p:nvPr/>
            </p:nvSpPr>
            <p:spPr bwMode="auto">
              <a:xfrm>
                <a:off x="2035" y="2264"/>
                <a:ext cx="826" cy="0"/>
              </a:xfrm>
              <a:prstGeom prst="line">
                <a:avLst/>
              </a:prstGeom>
              <a:noFill/>
              <a:ln w="254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3" name="Line 9"/>
              <p:cNvSpPr>
                <a:spLocks noChangeShapeType="1"/>
              </p:cNvSpPr>
              <p:nvPr/>
            </p:nvSpPr>
            <p:spPr bwMode="auto">
              <a:xfrm>
                <a:off x="2864" y="2264"/>
                <a:ext cx="525" cy="0"/>
              </a:xfrm>
              <a:prstGeom prst="line">
                <a:avLst/>
              </a:prstGeom>
              <a:noFill/>
              <a:ln w="25400">
                <a:solidFill>
                  <a:srgbClr val="000000"/>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1" name="Group 40"/>
          <p:cNvGrpSpPr/>
          <p:nvPr/>
        </p:nvGrpSpPr>
        <p:grpSpPr>
          <a:xfrm>
            <a:off x="6002933" y="3645024"/>
            <a:ext cx="1449387" cy="648072"/>
            <a:chOff x="3995936" y="2060848"/>
            <a:chExt cx="1449387" cy="648072"/>
          </a:xfrm>
        </p:grpSpPr>
        <p:sp>
          <p:nvSpPr>
            <p:cNvPr id="42"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SHAPES</a:t>
              </a:r>
            </a:p>
            <a:p>
              <a:pPr algn="ctr" eaLnBrk="0" hangingPunct="0"/>
              <a:r>
                <a:rPr lang="en-US" altLang="en-US" sz="1400" dirty="0">
                  <a:solidFill>
                    <a:srgbClr val="000000"/>
                  </a:solidFill>
                  <a:latin typeface="Arial" panose="020B0604020202020204" pitchFamily="34" charset="0"/>
                </a:rPr>
                <a:t>     </a:t>
              </a:r>
            </a:p>
          </p:txBody>
        </p:sp>
      </p:grpSp>
      <p:grpSp>
        <p:nvGrpSpPr>
          <p:cNvPr id="62" name="Group 61"/>
          <p:cNvGrpSpPr/>
          <p:nvPr/>
        </p:nvGrpSpPr>
        <p:grpSpPr>
          <a:xfrm>
            <a:off x="1259632" y="1844824"/>
            <a:ext cx="1449387" cy="648072"/>
            <a:chOff x="3995936" y="2060848"/>
            <a:chExt cx="1449387" cy="648072"/>
          </a:xfrm>
        </p:grpSpPr>
        <p:sp>
          <p:nvSpPr>
            <p:cNvPr id="63"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COLORS</a:t>
              </a:r>
            </a:p>
            <a:p>
              <a:pPr algn="ctr" eaLnBrk="0" hangingPunct="0"/>
              <a:r>
                <a:rPr lang="en-US" altLang="en-US" sz="1400" dirty="0">
                  <a:solidFill>
                    <a:srgbClr val="000000"/>
                  </a:solidFill>
                  <a:latin typeface="Arial" panose="020B0604020202020204" pitchFamily="34" charset="0"/>
                </a:rPr>
                <a:t>     </a:t>
              </a:r>
            </a:p>
          </p:txBody>
        </p:sp>
      </p:grpSp>
      <p:grpSp>
        <p:nvGrpSpPr>
          <p:cNvPr id="86" name="Group 85"/>
          <p:cNvGrpSpPr/>
          <p:nvPr/>
        </p:nvGrpSpPr>
        <p:grpSpPr>
          <a:xfrm>
            <a:off x="1538437" y="2996952"/>
            <a:ext cx="1449387" cy="648072"/>
            <a:chOff x="3995936" y="2060848"/>
            <a:chExt cx="1449387" cy="648072"/>
          </a:xfrm>
        </p:grpSpPr>
        <p:sp>
          <p:nvSpPr>
            <p:cNvPr id="87" name="Freeform 11"/>
            <p:cNvSpPr>
              <a:spLocks/>
            </p:cNvSpPr>
            <p:nvPr/>
          </p:nvSpPr>
          <p:spPr bwMode="blackWhite">
            <a:xfrm>
              <a:off x="3995936" y="2060848"/>
              <a:ext cx="1449387" cy="648072"/>
            </a:xfrm>
            <a:custGeom>
              <a:avLst/>
              <a:gdLst>
                <a:gd name="T0" fmla="*/ 824 w 913"/>
                <a:gd name="T1" fmla="*/ 816 h 817"/>
                <a:gd name="T2" fmla="*/ 843 w 913"/>
                <a:gd name="T3" fmla="*/ 810 h 817"/>
                <a:gd name="T4" fmla="*/ 860 w 913"/>
                <a:gd name="T5" fmla="*/ 795 h 817"/>
                <a:gd name="T6" fmla="*/ 876 w 913"/>
                <a:gd name="T7" fmla="*/ 777 h 817"/>
                <a:gd name="T8" fmla="*/ 890 w 913"/>
                <a:gd name="T9" fmla="*/ 753 h 817"/>
                <a:gd name="T10" fmla="*/ 900 w 913"/>
                <a:gd name="T11" fmla="*/ 726 h 817"/>
                <a:gd name="T12" fmla="*/ 907 w 913"/>
                <a:gd name="T13" fmla="*/ 696 h 817"/>
                <a:gd name="T14" fmla="*/ 912 w 913"/>
                <a:gd name="T15" fmla="*/ 663 h 817"/>
                <a:gd name="T16" fmla="*/ 912 w 913"/>
                <a:gd name="T17" fmla="*/ 171 h 817"/>
                <a:gd name="T18" fmla="*/ 910 w 913"/>
                <a:gd name="T19" fmla="*/ 135 h 817"/>
                <a:gd name="T20" fmla="*/ 905 w 913"/>
                <a:gd name="T21" fmla="*/ 105 h 817"/>
                <a:gd name="T22" fmla="*/ 895 w 913"/>
                <a:gd name="T23" fmla="*/ 75 h 817"/>
                <a:gd name="T24" fmla="*/ 883 w 913"/>
                <a:gd name="T25" fmla="*/ 51 h 817"/>
                <a:gd name="T26" fmla="*/ 869 w 913"/>
                <a:gd name="T27" fmla="*/ 30 h 817"/>
                <a:gd name="T28" fmla="*/ 851 w 913"/>
                <a:gd name="T29" fmla="*/ 12 h 817"/>
                <a:gd name="T30" fmla="*/ 832 w 913"/>
                <a:gd name="T31" fmla="*/ 3 h 817"/>
                <a:gd name="T32" fmla="*/ 813 w 913"/>
                <a:gd name="T33" fmla="*/ 0 h 817"/>
                <a:gd name="T34" fmla="*/ 88 w 913"/>
                <a:gd name="T35" fmla="*/ 0 h 817"/>
                <a:gd name="T36" fmla="*/ 69 w 913"/>
                <a:gd name="T37" fmla="*/ 9 h 817"/>
                <a:gd name="T38" fmla="*/ 52 w 913"/>
                <a:gd name="T39" fmla="*/ 21 h 817"/>
                <a:gd name="T40" fmla="*/ 36 w 913"/>
                <a:gd name="T41" fmla="*/ 39 h 817"/>
                <a:gd name="T42" fmla="*/ 22 w 913"/>
                <a:gd name="T43" fmla="*/ 63 h 817"/>
                <a:gd name="T44" fmla="*/ 12 w 913"/>
                <a:gd name="T45" fmla="*/ 90 h 817"/>
                <a:gd name="T46" fmla="*/ 5 w 913"/>
                <a:gd name="T47" fmla="*/ 120 h 817"/>
                <a:gd name="T48" fmla="*/ 0 w 913"/>
                <a:gd name="T49" fmla="*/ 153 h 817"/>
                <a:gd name="T50" fmla="*/ 0 w 913"/>
                <a:gd name="T51" fmla="*/ 645 h 817"/>
                <a:gd name="T52" fmla="*/ 2 w 913"/>
                <a:gd name="T53" fmla="*/ 681 h 817"/>
                <a:gd name="T54" fmla="*/ 7 w 913"/>
                <a:gd name="T55" fmla="*/ 714 h 817"/>
                <a:gd name="T56" fmla="*/ 17 w 913"/>
                <a:gd name="T57" fmla="*/ 741 h 817"/>
                <a:gd name="T58" fmla="*/ 29 w 913"/>
                <a:gd name="T59" fmla="*/ 768 h 817"/>
                <a:gd name="T60" fmla="*/ 43 w 913"/>
                <a:gd name="T61" fmla="*/ 786 h 817"/>
                <a:gd name="T62" fmla="*/ 61 w 913"/>
                <a:gd name="T63" fmla="*/ 804 h 817"/>
                <a:gd name="T64" fmla="*/ 80 w 913"/>
                <a:gd name="T65" fmla="*/ 813 h 817"/>
                <a:gd name="T66" fmla="*/ 99 w 913"/>
                <a:gd name="T67" fmla="*/ 81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3" h="817">
                  <a:moveTo>
                    <a:pt x="813" y="816"/>
                  </a:moveTo>
                  <a:lnTo>
                    <a:pt x="824" y="816"/>
                  </a:lnTo>
                  <a:lnTo>
                    <a:pt x="832" y="813"/>
                  </a:lnTo>
                  <a:lnTo>
                    <a:pt x="843" y="810"/>
                  </a:lnTo>
                  <a:lnTo>
                    <a:pt x="851" y="804"/>
                  </a:lnTo>
                  <a:lnTo>
                    <a:pt x="860" y="795"/>
                  </a:lnTo>
                  <a:lnTo>
                    <a:pt x="869" y="786"/>
                  </a:lnTo>
                  <a:lnTo>
                    <a:pt x="876" y="777"/>
                  </a:lnTo>
                  <a:lnTo>
                    <a:pt x="883" y="768"/>
                  </a:lnTo>
                  <a:lnTo>
                    <a:pt x="890" y="753"/>
                  </a:lnTo>
                  <a:lnTo>
                    <a:pt x="895" y="741"/>
                  </a:lnTo>
                  <a:lnTo>
                    <a:pt x="900" y="726"/>
                  </a:lnTo>
                  <a:lnTo>
                    <a:pt x="905" y="714"/>
                  </a:lnTo>
                  <a:lnTo>
                    <a:pt x="907" y="696"/>
                  </a:lnTo>
                  <a:lnTo>
                    <a:pt x="910" y="681"/>
                  </a:lnTo>
                  <a:lnTo>
                    <a:pt x="912" y="663"/>
                  </a:lnTo>
                  <a:lnTo>
                    <a:pt x="912" y="645"/>
                  </a:lnTo>
                  <a:lnTo>
                    <a:pt x="912" y="171"/>
                  </a:lnTo>
                  <a:lnTo>
                    <a:pt x="912" y="153"/>
                  </a:lnTo>
                  <a:lnTo>
                    <a:pt x="910" y="135"/>
                  </a:lnTo>
                  <a:lnTo>
                    <a:pt x="907" y="120"/>
                  </a:lnTo>
                  <a:lnTo>
                    <a:pt x="905" y="105"/>
                  </a:lnTo>
                  <a:lnTo>
                    <a:pt x="900" y="90"/>
                  </a:lnTo>
                  <a:lnTo>
                    <a:pt x="895" y="75"/>
                  </a:lnTo>
                  <a:lnTo>
                    <a:pt x="890" y="63"/>
                  </a:lnTo>
                  <a:lnTo>
                    <a:pt x="883" y="51"/>
                  </a:lnTo>
                  <a:lnTo>
                    <a:pt x="876" y="39"/>
                  </a:lnTo>
                  <a:lnTo>
                    <a:pt x="869" y="30"/>
                  </a:lnTo>
                  <a:lnTo>
                    <a:pt x="860" y="21"/>
                  </a:lnTo>
                  <a:lnTo>
                    <a:pt x="851" y="12"/>
                  </a:lnTo>
                  <a:lnTo>
                    <a:pt x="843" y="9"/>
                  </a:lnTo>
                  <a:lnTo>
                    <a:pt x="832" y="3"/>
                  </a:lnTo>
                  <a:lnTo>
                    <a:pt x="824" y="0"/>
                  </a:lnTo>
                  <a:lnTo>
                    <a:pt x="813" y="0"/>
                  </a:lnTo>
                  <a:lnTo>
                    <a:pt x="99" y="0"/>
                  </a:lnTo>
                  <a:lnTo>
                    <a:pt x="88" y="0"/>
                  </a:lnTo>
                  <a:lnTo>
                    <a:pt x="80" y="3"/>
                  </a:lnTo>
                  <a:lnTo>
                    <a:pt x="69" y="9"/>
                  </a:lnTo>
                  <a:lnTo>
                    <a:pt x="61" y="12"/>
                  </a:lnTo>
                  <a:lnTo>
                    <a:pt x="52" y="21"/>
                  </a:lnTo>
                  <a:lnTo>
                    <a:pt x="43" y="30"/>
                  </a:lnTo>
                  <a:lnTo>
                    <a:pt x="36" y="39"/>
                  </a:lnTo>
                  <a:lnTo>
                    <a:pt x="29" y="51"/>
                  </a:lnTo>
                  <a:lnTo>
                    <a:pt x="22" y="63"/>
                  </a:lnTo>
                  <a:lnTo>
                    <a:pt x="17" y="75"/>
                  </a:lnTo>
                  <a:lnTo>
                    <a:pt x="12" y="90"/>
                  </a:lnTo>
                  <a:lnTo>
                    <a:pt x="7" y="105"/>
                  </a:lnTo>
                  <a:lnTo>
                    <a:pt x="5" y="120"/>
                  </a:lnTo>
                  <a:lnTo>
                    <a:pt x="2" y="135"/>
                  </a:lnTo>
                  <a:lnTo>
                    <a:pt x="0" y="153"/>
                  </a:lnTo>
                  <a:lnTo>
                    <a:pt x="0" y="171"/>
                  </a:lnTo>
                  <a:lnTo>
                    <a:pt x="0" y="645"/>
                  </a:lnTo>
                  <a:lnTo>
                    <a:pt x="0" y="663"/>
                  </a:lnTo>
                  <a:lnTo>
                    <a:pt x="2" y="681"/>
                  </a:lnTo>
                  <a:lnTo>
                    <a:pt x="5" y="696"/>
                  </a:lnTo>
                  <a:lnTo>
                    <a:pt x="7" y="714"/>
                  </a:lnTo>
                  <a:lnTo>
                    <a:pt x="12" y="726"/>
                  </a:lnTo>
                  <a:lnTo>
                    <a:pt x="17" y="741"/>
                  </a:lnTo>
                  <a:lnTo>
                    <a:pt x="22" y="753"/>
                  </a:lnTo>
                  <a:lnTo>
                    <a:pt x="29" y="768"/>
                  </a:lnTo>
                  <a:lnTo>
                    <a:pt x="36" y="777"/>
                  </a:lnTo>
                  <a:lnTo>
                    <a:pt x="43" y="786"/>
                  </a:lnTo>
                  <a:lnTo>
                    <a:pt x="52" y="795"/>
                  </a:lnTo>
                  <a:lnTo>
                    <a:pt x="61" y="804"/>
                  </a:lnTo>
                  <a:lnTo>
                    <a:pt x="69" y="810"/>
                  </a:lnTo>
                  <a:lnTo>
                    <a:pt x="80" y="813"/>
                  </a:lnTo>
                  <a:lnTo>
                    <a:pt x="88" y="816"/>
                  </a:lnTo>
                  <a:lnTo>
                    <a:pt x="99" y="816"/>
                  </a:lnTo>
                  <a:lnTo>
                    <a:pt x="813" y="816"/>
                  </a:lnTo>
                </a:path>
              </a:pathLst>
            </a:custGeom>
            <a:solidFill>
              <a:srgbClr val="6699FF"/>
            </a:solidFill>
            <a:ln w="25400" cap="rnd">
              <a:solidFill>
                <a:schemeClr val="bg2"/>
              </a:solidFill>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8" name="Rectangle 13"/>
            <p:cNvSpPr>
              <a:spLocks noChangeArrowheads="1"/>
            </p:cNvSpPr>
            <p:nvPr/>
          </p:nvSpPr>
          <p:spPr bwMode="auto">
            <a:xfrm>
              <a:off x="3995936" y="2060848"/>
              <a:ext cx="1373187" cy="585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solidFill>
                    <a:srgbClr val="000000"/>
                  </a:solidFill>
                  <a:latin typeface="Arial" panose="020B0604020202020204" pitchFamily="34" charset="0"/>
                </a:rPr>
                <a:t>SIZES</a:t>
              </a:r>
            </a:p>
            <a:p>
              <a:pPr algn="ctr" eaLnBrk="0" hangingPunct="0"/>
              <a:r>
                <a:rPr lang="en-US" altLang="en-US" sz="1400" dirty="0">
                  <a:solidFill>
                    <a:srgbClr val="000000"/>
                  </a:solidFill>
                  <a:latin typeface="Arial" panose="020B0604020202020204" pitchFamily="34" charset="0"/>
                </a:rPr>
                <a:t>     </a:t>
              </a:r>
            </a:p>
          </p:txBody>
        </p:sp>
      </p:grpSp>
    </p:spTree>
    <p:extLst>
      <p:ext uri="{BB962C8B-B14F-4D97-AF65-F5344CB8AC3E}">
        <p14:creationId xmlns:p14="http://schemas.microsoft.com/office/powerpoint/2010/main" val="187191879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4213" y="788988"/>
            <a:ext cx="7313612" cy="420687"/>
          </a:xfrm>
        </p:spPr>
        <p:txBody>
          <a:bodyPr>
            <a:normAutofit/>
          </a:bodyPr>
          <a:lstStyle/>
          <a:p>
            <a:pPr algn="l"/>
            <a:r>
              <a:rPr lang="pt-BR" sz="2400" i="0" dirty="0" err="1">
                <a:solidFill>
                  <a:schemeClr val="bg2"/>
                </a:solidFill>
              </a:rPr>
              <a:t>Snowflake</a:t>
            </a:r>
            <a:r>
              <a:rPr lang="pt-BR" sz="2400" i="0" dirty="0">
                <a:solidFill>
                  <a:schemeClr val="bg2"/>
                </a:solidFill>
              </a:rPr>
              <a:t> – Atributo, um exemplo</a:t>
            </a:r>
          </a:p>
        </p:txBody>
      </p:sp>
      <p:sp>
        <p:nvSpPr>
          <p:cNvPr id="81924" name="Text Box 5"/>
          <p:cNvSpPr txBox="1">
            <a:spLocks noChangeArrowheads="1"/>
          </p:cNvSpPr>
          <p:nvPr/>
        </p:nvSpPr>
        <p:spPr bwMode="auto">
          <a:xfrm>
            <a:off x="179388" y="0"/>
            <a:ext cx="5905500" cy="457200"/>
          </a:xfrm>
          <a:prstGeom prst="rect">
            <a:avLst/>
          </a:prstGeom>
          <a:noFill/>
          <a:ln w="9525">
            <a:noFill/>
            <a:miter lim="800000"/>
            <a:headEnd/>
            <a:tailEnd/>
          </a:ln>
        </p:spPr>
        <p:txBody>
          <a:bodyPr>
            <a:spAutoFit/>
          </a:bodyPr>
          <a:lstStyle/>
          <a:p>
            <a:pPr>
              <a:spcBef>
                <a:spcPct val="50000"/>
              </a:spcBef>
            </a:pPr>
            <a:r>
              <a:rPr lang="pt-BR" sz="2400" b="0" i="0" dirty="0">
                <a:solidFill>
                  <a:schemeClr val="bg2"/>
                </a:solidFill>
                <a:latin typeface="Verdana" pitchFamily="34" charset="0"/>
              </a:rPr>
              <a:t>Os 7 Modelos de DW</a:t>
            </a:r>
          </a:p>
        </p:txBody>
      </p:sp>
      <p:pic>
        <p:nvPicPr>
          <p:cNvPr id="81926" name="Picture 7"/>
          <p:cNvPicPr>
            <a:picLocks noChangeAspect="1" noChangeArrowheads="1"/>
          </p:cNvPicPr>
          <p:nvPr/>
        </p:nvPicPr>
        <p:blipFill>
          <a:blip r:embed="rId2" cstate="print"/>
          <a:srcRect/>
          <a:stretch>
            <a:fillRect/>
          </a:stretch>
        </p:blipFill>
        <p:spPr bwMode="auto">
          <a:xfrm>
            <a:off x="7885113" y="5805488"/>
            <a:ext cx="925512" cy="1052512"/>
          </a:xfrm>
          <a:prstGeom prst="rect">
            <a:avLst/>
          </a:prstGeom>
          <a:noFill/>
          <a:ln w="9525">
            <a:noFill/>
            <a:miter lim="800000"/>
            <a:headEnd/>
            <a:tailEnd/>
          </a:ln>
        </p:spPr>
      </p:pic>
      <p:pic>
        <p:nvPicPr>
          <p:cNvPr id="4097" name="Picture 1"/>
          <p:cNvPicPr>
            <a:picLocks noChangeAspect="1" noChangeArrowheads="1"/>
          </p:cNvPicPr>
          <p:nvPr/>
        </p:nvPicPr>
        <p:blipFill>
          <a:blip r:embed="rId3" cstate="print"/>
          <a:srcRect/>
          <a:stretch>
            <a:fillRect/>
          </a:stretch>
        </p:blipFill>
        <p:spPr bwMode="auto">
          <a:xfrm>
            <a:off x="827584" y="1412776"/>
            <a:ext cx="6858000" cy="4829175"/>
          </a:xfrm>
          <a:prstGeom prst="rect">
            <a:avLst/>
          </a:prstGeom>
          <a:noFill/>
          <a:ln w="9525">
            <a:noFill/>
            <a:miter lim="800000"/>
            <a:headEnd/>
            <a:tailEnd/>
          </a:ln>
        </p:spPr>
      </p:pic>
    </p:spTree>
    <p:extLst>
      <p:ext uri="{BB962C8B-B14F-4D97-AF65-F5344CB8AC3E}">
        <p14:creationId xmlns:p14="http://schemas.microsoft.com/office/powerpoint/2010/main" val="2910725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08519" y="692696"/>
            <a:ext cx="8232594" cy="6165304"/>
          </a:xfrm>
          <a:prstGeom prst="rect">
            <a:avLst/>
          </a:prstGeom>
          <a:noFill/>
          <a:ln w="9525">
            <a:noFill/>
            <a:miter lim="800000"/>
            <a:headEnd/>
            <a:tailEnd/>
          </a:ln>
        </p:spPr>
      </p:pic>
      <p:sp>
        <p:nvSpPr>
          <p:cNvPr id="5" name="CaixaDeTexto 4"/>
          <p:cNvSpPr txBox="1"/>
          <p:nvPr/>
        </p:nvSpPr>
        <p:spPr>
          <a:xfrm>
            <a:off x="-36512" y="87015"/>
            <a:ext cx="6732240" cy="461665"/>
          </a:xfrm>
          <a:prstGeom prst="rect">
            <a:avLst/>
          </a:prstGeom>
          <a:noFill/>
        </p:spPr>
        <p:txBody>
          <a:bodyPr wrap="square" rtlCol="0">
            <a:spAutoFit/>
          </a:bodyPr>
          <a:lstStyle/>
          <a:p>
            <a:r>
              <a:rPr lang="pt-BR" sz="2400" b="1" dirty="0"/>
              <a:t>BI do ponto de vista técnico</a:t>
            </a:r>
          </a:p>
        </p:txBody>
      </p:sp>
      <p:sp>
        <p:nvSpPr>
          <p:cNvPr id="6" name="CaixaDeTexto 5"/>
          <p:cNvSpPr txBox="1"/>
          <p:nvPr/>
        </p:nvSpPr>
        <p:spPr>
          <a:xfrm>
            <a:off x="-108520" y="87015"/>
            <a:ext cx="5868144" cy="461665"/>
          </a:xfrm>
          <a:prstGeom prst="rect">
            <a:avLst/>
          </a:prstGeom>
          <a:noFill/>
        </p:spPr>
        <p:txBody>
          <a:bodyPr wrap="square" rtlCol="0">
            <a:spAutoFit/>
          </a:bodyPr>
          <a:lstStyle/>
          <a:p>
            <a:r>
              <a:rPr lang="pt-BR" sz="2400" i="0" dirty="0">
                <a:solidFill>
                  <a:schemeClr val="bg2"/>
                </a:solidFill>
                <a:latin typeface="+mn-lt"/>
              </a:rPr>
              <a:t>Armadilha...</a:t>
            </a:r>
          </a:p>
        </p:txBody>
      </p:sp>
    </p:spTree>
    <p:extLst>
      <p:ext uri="{BB962C8B-B14F-4D97-AF65-F5344CB8AC3E}">
        <p14:creationId xmlns:p14="http://schemas.microsoft.com/office/powerpoint/2010/main" val="1395191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3524" y="120650"/>
            <a:ext cx="6549740" cy="1143000"/>
          </a:xfrm>
        </p:spPr>
        <p:txBody>
          <a:bodyPr>
            <a:normAutofit/>
          </a:bodyPr>
          <a:lstStyle/>
          <a:p>
            <a:pPr algn="l"/>
            <a:r>
              <a:rPr lang="pt-BR" sz="2400" i="0" dirty="0">
                <a:solidFill>
                  <a:schemeClr val="bg2"/>
                </a:solidFill>
              </a:rPr>
              <a:t>Exercício: Estúdio de Cinema</a:t>
            </a:r>
          </a:p>
        </p:txBody>
      </p:sp>
      <p:sp>
        <p:nvSpPr>
          <p:cNvPr id="5123" name="Rectangle 3"/>
          <p:cNvSpPr>
            <a:spLocks noGrp="1" noChangeArrowheads="1"/>
          </p:cNvSpPr>
          <p:nvPr>
            <p:ph type="body" idx="1"/>
          </p:nvPr>
        </p:nvSpPr>
        <p:spPr>
          <a:xfrm>
            <a:off x="24746" y="692150"/>
            <a:ext cx="6346031" cy="3384550"/>
          </a:xfrm>
        </p:spPr>
        <p:txBody>
          <a:bodyPr/>
          <a:lstStyle/>
          <a:p>
            <a:r>
              <a:rPr lang="pt-BR" sz="2800" b="0" i="0" dirty="0">
                <a:solidFill>
                  <a:schemeClr val="bg2"/>
                </a:solidFill>
              </a:rPr>
              <a:t>Identificação dos Requisitos</a:t>
            </a:r>
          </a:p>
          <a:p>
            <a:pPr>
              <a:buFont typeface="Wingdings" pitchFamily="2" charset="2"/>
              <a:buNone/>
            </a:pPr>
            <a:r>
              <a:rPr lang="pt-BR" b="0" i="0" dirty="0">
                <a:solidFill>
                  <a:schemeClr val="bg2"/>
                </a:solidFill>
              </a:rPr>
              <a:t>	Admita um estúdio de cinema </a:t>
            </a:r>
            <a:r>
              <a:rPr lang="pt-BR" sz="2400" b="0" i="0" dirty="0">
                <a:solidFill>
                  <a:schemeClr val="bg2"/>
                </a:solidFill>
              </a:rPr>
              <a:t>que possua um sistema de gestão para controle de seus filmes. O sistema controla os filmes por sala de cinema (mundo todo) onde são exibidos, tendo informações sobre a capacidade de lotação de cada sala, localização regional no país, assim como os registros de</a:t>
            </a:r>
          </a:p>
        </p:txBody>
      </p:sp>
      <p:pic>
        <p:nvPicPr>
          <p:cNvPr id="5124" name="Picture 4"/>
          <p:cNvPicPr>
            <a:picLocks noChangeAspect="1" noChangeArrowheads="1"/>
          </p:cNvPicPr>
          <p:nvPr/>
        </p:nvPicPr>
        <p:blipFill>
          <a:blip r:embed="rId2" cstate="print"/>
          <a:srcRect/>
          <a:stretch>
            <a:fillRect/>
          </a:stretch>
        </p:blipFill>
        <p:spPr bwMode="auto">
          <a:xfrm>
            <a:off x="6660233" y="692150"/>
            <a:ext cx="2009106" cy="2619507"/>
          </a:xfrm>
          <a:prstGeom prst="rect">
            <a:avLst/>
          </a:prstGeom>
          <a:noFill/>
          <a:ln w="9525">
            <a:noFill/>
            <a:miter lim="800000"/>
            <a:headEnd/>
            <a:tailEnd/>
          </a:ln>
        </p:spPr>
      </p:pic>
      <p:sp>
        <p:nvSpPr>
          <p:cNvPr id="5125" name="Rectangle 5"/>
          <p:cNvSpPr>
            <a:spLocks noChangeArrowheads="1"/>
          </p:cNvSpPr>
          <p:nvPr/>
        </p:nvSpPr>
        <p:spPr bwMode="auto">
          <a:xfrm>
            <a:off x="0" y="3861048"/>
            <a:ext cx="7898309" cy="2160587"/>
          </a:xfrm>
          <a:prstGeom prst="rect">
            <a:avLst/>
          </a:prstGeom>
          <a:noFill/>
          <a:ln w="9525">
            <a:noFill/>
            <a:miter lim="800000"/>
            <a:headEnd/>
            <a:tailEnd/>
          </a:ln>
        </p:spPr>
        <p:txBody>
          <a:bodyPr/>
          <a:lstStyle/>
          <a:p>
            <a:pPr marL="285750" indent="-285750" eaLnBrk="0" hangingPunct="0">
              <a:lnSpc>
                <a:spcPct val="90000"/>
              </a:lnSpc>
              <a:spcBef>
                <a:spcPct val="30000"/>
              </a:spcBef>
              <a:buClr>
                <a:schemeClr val="bg2"/>
              </a:buClr>
              <a:buFont typeface="Wingdings" pitchFamily="2" charset="2"/>
              <a:buNone/>
            </a:pPr>
            <a:r>
              <a:rPr lang="pt-BR" sz="2400" b="0" i="0" dirty="0">
                <a:solidFill>
                  <a:schemeClr val="bg2"/>
                </a:solidFill>
              </a:rPr>
              <a:t>	bilheteria de cada sessão em cada cinema (bilheteria por sessão). O sistema possui cadastros onde se pode identificar todos os atores que participam de um filme e quem são seus diretores. Além disso, os filmes são classificados por gênero (como aventura ou terror) e por tipo (documentário, 3D, </a:t>
            </a:r>
            <a:r>
              <a:rPr lang="pt-BR" sz="2400" b="0" i="0" dirty="0" err="1">
                <a:solidFill>
                  <a:schemeClr val="bg2"/>
                </a:solidFill>
              </a:rPr>
              <a:t>etc</a:t>
            </a:r>
            <a:r>
              <a:rPr lang="pt-BR" sz="2400" b="0" i="0" dirty="0">
                <a:solidFill>
                  <a:schemeClr val="bg2"/>
                </a:solidFill>
              </a:rPr>
              <a:t>).</a:t>
            </a:r>
          </a:p>
        </p:txBody>
      </p:sp>
    </p:spTree>
    <p:extLst>
      <p:ext uri="{BB962C8B-B14F-4D97-AF65-F5344CB8AC3E}">
        <p14:creationId xmlns:p14="http://schemas.microsoft.com/office/powerpoint/2010/main" val="2422696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116632"/>
            <a:ext cx="3682752" cy="1143000"/>
          </a:xfrm>
        </p:spPr>
        <p:txBody>
          <a:bodyPr>
            <a:normAutofit/>
          </a:bodyPr>
          <a:lstStyle/>
          <a:p>
            <a:r>
              <a:rPr lang="pt-BR" sz="2800" dirty="0"/>
              <a:t>Os Requisitos</a:t>
            </a:r>
          </a:p>
        </p:txBody>
      </p:sp>
      <p:sp>
        <p:nvSpPr>
          <p:cNvPr id="6147" name="Rectangle 3"/>
          <p:cNvSpPr>
            <a:spLocks noGrp="1" noChangeArrowheads="1"/>
          </p:cNvSpPr>
          <p:nvPr>
            <p:ph type="body" idx="1"/>
          </p:nvPr>
        </p:nvSpPr>
        <p:spPr>
          <a:xfrm>
            <a:off x="179512" y="849312"/>
            <a:ext cx="8229600" cy="4525963"/>
          </a:xfrm>
        </p:spPr>
        <p:txBody>
          <a:bodyPr>
            <a:noAutofit/>
          </a:bodyPr>
          <a:lstStyle/>
          <a:p>
            <a:r>
              <a:rPr lang="pt-BR" sz="2000" b="0" i="0" dirty="0"/>
              <a:t>Necessidades Gerenciais</a:t>
            </a:r>
          </a:p>
          <a:p>
            <a:pPr marL="800100" lvl="1" indent="-342900">
              <a:buFont typeface="Wingdings" pitchFamily="2" charset="2"/>
              <a:buAutoNum type="arabicPeriod"/>
            </a:pPr>
            <a:r>
              <a:rPr lang="pt-BR" sz="2000" b="0" i="0" dirty="0"/>
              <a:t>É necessário acompanhar a evolução do público e valor arrecadado em nível de região do país (como shoppings, regiões como Paulista, </a:t>
            </a:r>
            <a:r>
              <a:rPr lang="pt-BR" sz="2000" b="0" i="0" dirty="0" err="1"/>
              <a:t>etc</a:t>
            </a:r>
            <a:r>
              <a:rPr lang="pt-BR" sz="2000" b="0" i="0" dirty="0"/>
              <a:t>) ou por estado e cidade, classificados por gênero de filme e sala de cinema.</a:t>
            </a:r>
          </a:p>
          <a:p>
            <a:pPr marL="800100" lvl="1" indent="-342900">
              <a:buFont typeface="Wingdings" pitchFamily="2" charset="2"/>
              <a:buAutoNum type="arabicPeriod"/>
            </a:pPr>
            <a:r>
              <a:rPr lang="pt-BR" sz="2000" b="0" i="0" dirty="0"/>
              <a:t>Também é necessário avaliar a arrecadação do protagonistas, assim como pelo diretor. No caso de uma direção conjunta, considerar o conjunto como um diretor (irmãos Cohen, por exemplo).</a:t>
            </a:r>
          </a:p>
          <a:p>
            <a:pPr marL="800100" lvl="1" indent="-342900">
              <a:buFont typeface="Wingdings" pitchFamily="2" charset="2"/>
              <a:buAutoNum type="arabicPeriod"/>
            </a:pPr>
            <a:r>
              <a:rPr lang="pt-BR" sz="2000" b="0" i="0" dirty="0"/>
              <a:t>É necessário se saber quais são os gêneros trazem maior bilheteria.</a:t>
            </a:r>
          </a:p>
          <a:p>
            <a:pPr marL="800100" lvl="1" indent="-342900">
              <a:buFont typeface="Wingdings" pitchFamily="2" charset="2"/>
              <a:buAutoNum type="arabicPeriod"/>
            </a:pPr>
            <a:r>
              <a:rPr lang="pt-BR" sz="2000" b="0" i="0" dirty="0"/>
              <a:t>Quer-se avaliar ao longo do tempo, quais períodos do ano trazem mais público, isso segmentado por gênero, ator e diretor.</a:t>
            </a:r>
          </a:p>
          <a:p>
            <a:pPr marL="800100" lvl="1" indent="-342900">
              <a:buFont typeface="Wingdings" pitchFamily="2" charset="2"/>
              <a:buNone/>
            </a:pPr>
            <a:r>
              <a:rPr lang="pt-BR" sz="2000" b="0" i="0" dirty="0">
                <a:cs typeface="Arial" pitchFamily="34" charset="0"/>
              </a:rPr>
              <a:t>5.  Deseja-se saber a importância, se é que existe, das regiões geográficas para gênero de filme, estação do ano, diretor e atores.</a:t>
            </a:r>
          </a:p>
          <a:p>
            <a:pPr marL="800100" lvl="1" indent="-342900">
              <a:buFont typeface="Wingdings" pitchFamily="2" charset="2"/>
              <a:buAutoNum type="arabicPeriod"/>
            </a:pPr>
            <a:endParaRPr lang="pt-BR" sz="2000" b="0" i="0" dirty="0"/>
          </a:p>
        </p:txBody>
      </p:sp>
      <p:pic>
        <p:nvPicPr>
          <p:cNvPr id="6148" name="Picture 5" descr="marilyn-monroe"/>
          <p:cNvPicPr>
            <a:picLocks noChangeAspect="1" noChangeArrowheads="1"/>
          </p:cNvPicPr>
          <p:nvPr/>
        </p:nvPicPr>
        <p:blipFill>
          <a:blip r:embed="rId2" cstate="print"/>
          <a:srcRect/>
          <a:stretch>
            <a:fillRect/>
          </a:stretch>
        </p:blipFill>
        <p:spPr bwMode="auto">
          <a:xfrm>
            <a:off x="0" y="5300663"/>
            <a:ext cx="941388" cy="1557337"/>
          </a:xfrm>
          <a:prstGeom prst="rect">
            <a:avLst/>
          </a:prstGeom>
          <a:noFill/>
          <a:ln w="9525">
            <a:noFill/>
            <a:miter lim="800000"/>
            <a:headEnd/>
            <a:tailEnd/>
          </a:ln>
        </p:spPr>
      </p:pic>
      <p:pic>
        <p:nvPicPr>
          <p:cNvPr id="6149" name="Picture 8" descr="yoda-400x300"/>
          <p:cNvPicPr>
            <a:picLocks noChangeAspect="1" noChangeArrowheads="1"/>
          </p:cNvPicPr>
          <p:nvPr/>
        </p:nvPicPr>
        <p:blipFill>
          <a:blip r:embed="rId3" cstate="print"/>
          <a:srcRect/>
          <a:stretch>
            <a:fillRect/>
          </a:stretch>
        </p:blipFill>
        <p:spPr bwMode="auto">
          <a:xfrm>
            <a:off x="7377189" y="5805264"/>
            <a:ext cx="1403273" cy="1052736"/>
          </a:xfrm>
          <a:prstGeom prst="rect">
            <a:avLst/>
          </a:prstGeom>
          <a:noFill/>
          <a:ln w="9525">
            <a:noFill/>
            <a:miter lim="800000"/>
            <a:headEnd/>
            <a:tailEnd/>
          </a:ln>
        </p:spPr>
      </p:pic>
      <p:sp>
        <p:nvSpPr>
          <p:cNvPr id="6" name="Rectangle 2"/>
          <p:cNvSpPr txBox="1">
            <a:spLocks noChangeArrowheads="1"/>
          </p:cNvSpPr>
          <p:nvPr/>
        </p:nvSpPr>
        <p:spPr>
          <a:xfrm>
            <a:off x="-33524" y="120650"/>
            <a:ext cx="6549740" cy="1143000"/>
          </a:xfrm>
          <a:prstGeom prst="rect">
            <a:avLst/>
          </a:prstGeom>
        </p:spPr>
        <p:txBody>
          <a:bodyPr>
            <a:normAutofit/>
          </a:bodyPr>
          <a:lst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a:lstStyle>
          <a:p>
            <a:pPr algn="l"/>
            <a:r>
              <a:rPr lang="pt-BR" sz="2400" i="0" kern="0" dirty="0">
                <a:solidFill>
                  <a:schemeClr val="bg2"/>
                </a:solidFill>
              </a:rPr>
              <a:t>Exercício: Estúdio de Cinema</a:t>
            </a:r>
          </a:p>
        </p:txBody>
      </p:sp>
    </p:spTree>
    <p:extLst>
      <p:ext uri="{BB962C8B-B14F-4D97-AF65-F5344CB8AC3E}">
        <p14:creationId xmlns:p14="http://schemas.microsoft.com/office/powerpoint/2010/main" val="3600389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6632"/>
            <a:ext cx="4032448" cy="1143000"/>
          </a:xfrm>
        </p:spPr>
        <p:txBody>
          <a:bodyPr>
            <a:normAutofit/>
          </a:bodyPr>
          <a:lstStyle/>
          <a:p>
            <a:pPr algn="l"/>
            <a:r>
              <a:rPr lang="pt-BR" sz="2400" i="0" dirty="0">
                <a:solidFill>
                  <a:schemeClr val="bg2"/>
                </a:solidFill>
              </a:rPr>
              <a:t>O Relacional Existente</a:t>
            </a:r>
          </a:p>
        </p:txBody>
      </p:sp>
      <p:pic>
        <p:nvPicPr>
          <p:cNvPr id="7171" name="Picture 2"/>
          <p:cNvPicPr>
            <a:picLocks noChangeAspect="1" noChangeArrowheads="1"/>
          </p:cNvPicPr>
          <p:nvPr/>
        </p:nvPicPr>
        <p:blipFill>
          <a:blip r:embed="rId2" cstate="print"/>
          <a:srcRect/>
          <a:stretch>
            <a:fillRect/>
          </a:stretch>
        </p:blipFill>
        <p:spPr bwMode="auto">
          <a:xfrm>
            <a:off x="11494" y="980728"/>
            <a:ext cx="9042638" cy="4608512"/>
          </a:xfrm>
          <a:prstGeom prst="rect">
            <a:avLst/>
          </a:prstGeom>
          <a:noFill/>
          <a:ln w="9525" algn="ctr">
            <a:noFill/>
            <a:miter lim="800000"/>
            <a:headEnd/>
            <a:tailEnd/>
          </a:ln>
        </p:spPr>
      </p:pic>
    </p:spTree>
    <p:extLst>
      <p:ext uri="{BB962C8B-B14F-4D97-AF65-F5344CB8AC3E}">
        <p14:creationId xmlns:p14="http://schemas.microsoft.com/office/powerpoint/2010/main" val="65805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36512" y="-90264"/>
            <a:ext cx="8229600" cy="1143000"/>
          </a:xfrm>
        </p:spPr>
        <p:txBody>
          <a:bodyPr/>
          <a:lstStyle/>
          <a:p>
            <a:r>
              <a:rPr lang="pt-BR" i="0" dirty="0"/>
              <a:t>Comparação entre modelos </a:t>
            </a:r>
          </a:p>
        </p:txBody>
      </p:sp>
      <p:sp>
        <p:nvSpPr>
          <p:cNvPr id="32770" name="Rectangle 3"/>
          <p:cNvSpPr>
            <a:spLocks noGrp="1" noChangeArrowheads="1"/>
          </p:cNvSpPr>
          <p:nvPr>
            <p:ph type="body" sz="half" idx="4294967295"/>
          </p:nvPr>
        </p:nvSpPr>
        <p:spPr>
          <a:xfrm>
            <a:off x="223374" y="35834"/>
            <a:ext cx="4038600" cy="5832475"/>
          </a:xfrm>
        </p:spPr>
        <p:txBody>
          <a:bodyPr/>
          <a:lstStyle/>
          <a:p>
            <a:pPr>
              <a:buFont typeface="Wingdings" pitchFamily="2" charset="2"/>
              <a:buNone/>
            </a:pPr>
            <a:r>
              <a:rPr lang="pt-BR" sz="2400" b="1" i="0" dirty="0"/>
              <a:t>Há uma técnica?</a:t>
            </a:r>
          </a:p>
        </p:txBody>
      </p:sp>
      <p:sp>
        <p:nvSpPr>
          <p:cNvPr id="32795" name="Rectangle 2"/>
          <p:cNvSpPr>
            <a:spLocks noChangeArrowheads="1"/>
          </p:cNvSpPr>
          <p:nvPr/>
        </p:nvSpPr>
        <p:spPr bwMode="auto">
          <a:xfrm>
            <a:off x="-36512" y="985866"/>
            <a:ext cx="9073008" cy="5329237"/>
          </a:xfrm>
          <a:prstGeom prst="rect">
            <a:avLst/>
          </a:prstGeom>
          <a:noFill/>
          <a:ln w="9525">
            <a:noFill/>
            <a:miter lim="800000"/>
            <a:headEnd/>
            <a:tailEnd/>
          </a:ln>
        </p:spPr>
        <p:txBody>
          <a:bodyPr/>
          <a:lstStyle/>
          <a:p>
            <a:pPr marL="800100" lvl="1" indent="-342900">
              <a:lnSpc>
                <a:spcPct val="90000"/>
              </a:lnSpc>
              <a:spcBef>
                <a:spcPct val="30000"/>
              </a:spcBef>
              <a:buClr>
                <a:schemeClr val="bg2"/>
              </a:buClr>
              <a:buFont typeface="Arial" panose="020B0604020202020204" pitchFamily="34" charset="0"/>
              <a:buChar char="•"/>
            </a:pPr>
            <a:r>
              <a:rPr lang="pt-BR" sz="2400" b="0" i="0" dirty="0">
                <a:solidFill>
                  <a:srgbClr val="000000"/>
                </a:solidFill>
                <a:latin typeface="Calibri" pitchFamily="34" charset="0"/>
              </a:rPr>
              <a:t>O simples encadeamento de dimensões pode confundir e tornar nossas análises simplistas. Notar que tendemos a hierarquizar todas as coisas em nossas vidas. Por que não o faríamos em BI? Basta imaginar uma loja de eletroeletrônicos, um supermercado ou uma loja de departamentos, para que percebamos facilmente como estão dispostos os produtos (Tipo| Linha | Família | Grupo | Sub Grupo | Item).</a:t>
            </a:r>
          </a:p>
          <a:p>
            <a:pPr lvl="1">
              <a:lnSpc>
                <a:spcPct val="90000"/>
              </a:lnSpc>
              <a:spcBef>
                <a:spcPct val="30000"/>
              </a:spcBef>
              <a:buClr>
                <a:schemeClr val="bg2"/>
              </a:buClr>
            </a:pPr>
            <a:endParaRPr lang="pt-BR" sz="2400" b="0" i="0" dirty="0">
              <a:solidFill>
                <a:srgbClr val="000000"/>
              </a:solidFill>
              <a:latin typeface="Calibri" pitchFamily="34" charset="0"/>
            </a:endParaRPr>
          </a:p>
          <a:p>
            <a:pPr lvl="1">
              <a:lnSpc>
                <a:spcPct val="90000"/>
              </a:lnSpc>
              <a:spcBef>
                <a:spcPct val="30000"/>
              </a:spcBef>
              <a:buClr>
                <a:schemeClr val="bg2"/>
              </a:buClr>
            </a:pPr>
            <a:r>
              <a:rPr lang="pt-BR" sz="2400" b="0" i="0" dirty="0">
                <a:solidFill>
                  <a:srgbClr val="000000"/>
                </a:solidFill>
                <a:latin typeface="Calibri" pitchFamily="34" charset="0"/>
              </a:rPr>
              <a:t>Assim, muitos são os indícios de que uma construção dimensional informal ou o não reconhecimento de uma modelagem dimensional formal podem prejudicar de maneira decisiva nossa tentativa de apoio ao tomador de decisão.</a:t>
            </a:r>
          </a:p>
          <a:p>
            <a:pPr lvl="1">
              <a:lnSpc>
                <a:spcPct val="90000"/>
              </a:lnSpc>
              <a:spcBef>
                <a:spcPct val="30000"/>
              </a:spcBef>
              <a:buClr>
                <a:schemeClr val="bg2"/>
              </a:buClr>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None/>
            </a:pPr>
            <a:endParaRPr lang="pt-BR" sz="2400" b="0" i="0" dirty="0">
              <a:solidFill>
                <a:srgbClr val="000000"/>
              </a:solidFill>
              <a:latin typeface="Calibri" pitchFamily="34" charset="0"/>
            </a:endParaRPr>
          </a:p>
          <a:p>
            <a:pPr marL="285750" indent="-285750" eaLnBrk="0" hangingPunct="0">
              <a:lnSpc>
                <a:spcPct val="90000"/>
              </a:lnSpc>
              <a:spcBef>
                <a:spcPct val="30000"/>
              </a:spcBef>
              <a:buClr>
                <a:schemeClr val="bg2"/>
              </a:buClr>
              <a:buFont typeface="Wingdings" pitchFamily="2" charset="2"/>
              <a:buChar char="§"/>
            </a:pPr>
            <a:endParaRPr lang="pt-BR" sz="2400" b="0" i="0" dirty="0">
              <a:solidFill>
                <a:srgbClr val="000000"/>
              </a:solidFill>
              <a:latin typeface="Calibri" pitchFamily="34" charset="0"/>
            </a:endParaRPr>
          </a:p>
        </p:txBody>
      </p:sp>
    </p:spTree>
    <p:extLst>
      <p:ext uri="{BB962C8B-B14F-4D97-AF65-F5344CB8AC3E}">
        <p14:creationId xmlns:p14="http://schemas.microsoft.com/office/powerpoint/2010/main" val="35331217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04800" y="980728"/>
            <a:ext cx="8210872" cy="4965675"/>
          </a:xfrm>
        </p:spPr>
        <p:txBody>
          <a:bodyPr>
            <a:normAutofit/>
          </a:bodyPr>
          <a:lstStyle/>
          <a:p>
            <a:pPr>
              <a:buFont typeface="Wingdings" pitchFamily="2" charset="2"/>
              <a:buNone/>
            </a:pPr>
            <a:r>
              <a:rPr lang="pt-BR" sz="2400" b="0" i="0" dirty="0"/>
              <a:t>Construir uma “estrela” (modelo dimensional sem modelagem dimensional)</a:t>
            </a:r>
          </a:p>
          <a:p>
            <a:pPr marL="1714500" lvl="3" indent="-342900">
              <a:buFontTx/>
              <a:buNone/>
            </a:pPr>
            <a:endParaRPr lang="pt-BR" sz="2400" b="0" i="0" dirty="0"/>
          </a:p>
          <a:p>
            <a:endParaRPr lang="pt-BR" sz="2400" b="0" i="0" dirty="0"/>
          </a:p>
          <a:p>
            <a:endParaRPr lang="pt-BR" sz="2400" b="0" i="0" dirty="0"/>
          </a:p>
        </p:txBody>
      </p:sp>
      <p:pic>
        <p:nvPicPr>
          <p:cNvPr id="8195" name="Picture 4"/>
          <p:cNvPicPr>
            <a:picLocks noChangeAspect="1" noChangeArrowheads="1"/>
          </p:cNvPicPr>
          <p:nvPr/>
        </p:nvPicPr>
        <p:blipFill>
          <a:blip r:embed="rId2" cstate="print"/>
          <a:srcRect/>
          <a:stretch>
            <a:fillRect/>
          </a:stretch>
        </p:blipFill>
        <p:spPr bwMode="auto">
          <a:xfrm>
            <a:off x="2195736" y="2526928"/>
            <a:ext cx="4320480" cy="3598729"/>
          </a:xfrm>
          <a:prstGeom prst="rect">
            <a:avLst/>
          </a:prstGeom>
          <a:noFill/>
          <a:ln w="9525">
            <a:noFill/>
            <a:miter lim="800000"/>
            <a:headEnd/>
            <a:tailEnd/>
          </a:ln>
        </p:spPr>
      </p:pic>
      <p:sp>
        <p:nvSpPr>
          <p:cNvPr id="5" name="Rectangle 2"/>
          <p:cNvSpPr txBox="1">
            <a:spLocks noChangeArrowheads="1"/>
          </p:cNvSpPr>
          <p:nvPr/>
        </p:nvSpPr>
        <p:spPr bwMode="auto">
          <a:xfrm>
            <a:off x="-24071" y="144331"/>
            <a:ext cx="8229600" cy="424732"/>
          </a:xfrm>
          <a:prstGeom prst="rect">
            <a:avLst/>
          </a:prstGeom>
          <a:noFill/>
          <a:ln w="9525">
            <a:noFill/>
            <a:miter lim="800000"/>
            <a:headEnd/>
            <a:tailEnd/>
          </a:ln>
        </p:spPr>
        <p:txBody>
          <a:bodyPr anchor="ctr">
            <a:spAutoFit/>
          </a:bodyPr>
          <a:lstStyle/>
          <a:p>
            <a:pPr eaLnBrk="0" hangingPunct="0">
              <a:lnSpc>
                <a:spcPct val="90000"/>
              </a:lnSpc>
              <a:defRPr/>
            </a:pPr>
            <a:r>
              <a:rPr lang="pt-BR" sz="2400" i="0" kern="0" dirty="0">
                <a:solidFill>
                  <a:schemeClr val="bg2"/>
                </a:solidFill>
                <a:latin typeface="+mj-lt"/>
                <a:ea typeface="+mj-ea"/>
                <a:cs typeface="+mj-cs"/>
              </a:rPr>
              <a:t>Objetivo</a:t>
            </a:r>
          </a:p>
        </p:txBody>
      </p:sp>
    </p:spTree>
    <p:extLst>
      <p:ext uri="{BB962C8B-B14F-4D97-AF65-F5344CB8AC3E}">
        <p14:creationId xmlns:p14="http://schemas.microsoft.com/office/powerpoint/2010/main" val="367981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08519" y="692696"/>
            <a:ext cx="8232594" cy="6165304"/>
          </a:xfrm>
          <a:prstGeom prst="rect">
            <a:avLst/>
          </a:prstGeom>
          <a:noFill/>
          <a:ln w="9525">
            <a:noFill/>
            <a:miter lim="800000"/>
            <a:headEnd/>
            <a:tailEnd/>
          </a:ln>
        </p:spPr>
      </p:pic>
      <p:sp>
        <p:nvSpPr>
          <p:cNvPr id="5" name="CaixaDeTexto 4"/>
          <p:cNvSpPr txBox="1"/>
          <p:nvPr/>
        </p:nvSpPr>
        <p:spPr>
          <a:xfrm>
            <a:off x="-36512" y="87015"/>
            <a:ext cx="6732240" cy="461665"/>
          </a:xfrm>
          <a:prstGeom prst="rect">
            <a:avLst/>
          </a:prstGeom>
          <a:noFill/>
        </p:spPr>
        <p:txBody>
          <a:bodyPr wrap="square" rtlCol="0">
            <a:spAutoFit/>
          </a:bodyPr>
          <a:lstStyle/>
          <a:p>
            <a:r>
              <a:rPr lang="pt-BR" sz="2400" b="1" dirty="0"/>
              <a:t>BI do ponto de vista técnico</a:t>
            </a:r>
          </a:p>
        </p:txBody>
      </p:sp>
      <p:sp>
        <p:nvSpPr>
          <p:cNvPr id="6" name="CaixaDeTexto 5"/>
          <p:cNvSpPr txBox="1"/>
          <p:nvPr/>
        </p:nvSpPr>
        <p:spPr>
          <a:xfrm>
            <a:off x="-108520" y="87015"/>
            <a:ext cx="6480720" cy="461665"/>
          </a:xfrm>
          <a:prstGeom prst="rect">
            <a:avLst/>
          </a:prstGeom>
          <a:noFill/>
        </p:spPr>
        <p:txBody>
          <a:bodyPr wrap="square" rtlCol="0">
            <a:spAutoFit/>
          </a:bodyPr>
          <a:lstStyle/>
          <a:p>
            <a:r>
              <a:rPr lang="pt-BR" sz="2400" i="0" dirty="0">
                <a:solidFill>
                  <a:schemeClr val="bg2"/>
                </a:solidFill>
                <a:latin typeface="+mn-lt"/>
              </a:rPr>
              <a:t>Revisando o “case” produtora de filmes</a:t>
            </a:r>
          </a:p>
        </p:txBody>
      </p:sp>
    </p:spTree>
    <p:extLst>
      <p:ext uri="{BB962C8B-B14F-4D97-AF65-F5344CB8AC3E}">
        <p14:creationId xmlns:p14="http://schemas.microsoft.com/office/powerpoint/2010/main" val="2369115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dirty="0"/>
              <a:t>Estúdio de Cinema</a:t>
            </a:r>
          </a:p>
        </p:txBody>
      </p:sp>
      <p:sp>
        <p:nvSpPr>
          <p:cNvPr id="5123" name="Rectangle 3"/>
          <p:cNvSpPr>
            <a:spLocks noGrp="1" noChangeArrowheads="1"/>
          </p:cNvSpPr>
          <p:nvPr>
            <p:ph type="body" idx="4294967295"/>
          </p:nvPr>
        </p:nvSpPr>
        <p:spPr>
          <a:xfrm>
            <a:off x="6535" y="996950"/>
            <a:ext cx="6769100" cy="3384550"/>
          </a:xfrm>
        </p:spPr>
        <p:txBody>
          <a:bodyPr/>
          <a:lstStyle/>
          <a:p>
            <a:r>
              <a:rPr lang="pt-BR" sz="2000" b="1" dirty="0"/>
              <a:t>Entendendo o Processo</a:t>
            </a:r>
          </a:p>
          <a:p>
            <a:pPr>
              <a:buFont typeface="Wingdings" pitchFamily="2" charset="2"/>
              <a:buNone/>
            </a:pPr>
            <a:r>
              <a:rPr lang="pt-BR" dirty="0"/>
              <a:t>	</a:t>
            </a:r>
            <a:r>
              <a:rPr lang="pt-BR" sz="2000" b="0" i="0" dirty="0"/>
              <a:t>Um estúdio de cinema, mesmo que tenha vários objetivos sociais, culturais, </a:t>
            </a:r>
            <a:r>
              <a:rPr lang="pt-BR" sz="2000" b="0" i="0" dirty="0" err="1"/>
              <a:t>etc</a:t>
            </a:r>
            <a:r>
              <a:rPr lang="pt-BR" sz="2000" b="0" i="0" dirty="0"/>
              <a:t>, somente sobreviverá se obtiver lucro em seus filmes. Um filme B de grande sucesso é um achado e pode salvar um estúdio. Já um filme A pode destruir um estúdio...</a:t>
            </a:r>
          </a:p>
          <a:p>
            <a:pPr>
              <a:buFont typeface="Wingdings" pitchFamily="2" charset="2"/>
              <a:buNone/>
            </a:pPr>
            <a:r>
              <a:rPr lang="pt-BR" sz="2000" b="0" i="0" dirty="0"/>
              <a:t>	Temos atores que durante algum tempo acumulam sucesso, mas em seguida, apenas fracassos. </a:t>
            </a:r>
          </a:p>
          <a:p>
            <a:pPr>
              <a:buFont typeface="Wingdings" pitchFamily="2" charset="2"/>
              <a:buNone/>
            </a:pPr>
            <a:r>
              <a:rPr lang="pt-BR" sz="2000" b="0" i="0" dirty="0"/>
              <a:t>	O mesmo ocorre com diretores. </a:t>
            </a:r>
          </a:p>
          <a:p>
            <a:pPr>
              <a:buFont typeface="Wingdings" pitchFamily="2" charset="2"/>
              <a:buNone/>
            </a:pPr>
            <a:r>
              <a:rPr lang="pt-BR" sz="2000" b="0" i="0" dirty="0"/>
              <a:t>	E também há incríveis reversões...</a:t>
            </a:r>
          </a:p>
        </p:txBody>
      </p:sp>
      <p:pic>
        <p:nvPicPr>
          <p:cNvPr id="5124" name="Picture 4"/>
          <p:cNvPicPr>
            <a:picLocks noChangeAspect="1" noChangeArrowheads="1"/>
          </p:cNvPicPr>
          <p:nvPr/>
        </p:nvPicPr>
        <p:blipFill>
          <a:blip r:embed="rId2" cstate="print"/>
          <a:srcRect/>
          <a:stretch>
            <a:fillRect/>
          </a:stretch>
        </p:blipFill>
        <p:spPr bwMode="auto">
          <a:xfrm>
            <a:off x="7019925" y="692150"/>
            <a:ext cx="1649413" cy="2016125"/>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0DBB9FE3-D63C-4A40-B010-4651D12E128D}" type="slidenum">
              <a:rPr lang="pt-BR" smtClean="0"/>
              <a:pPr/>
              <a:t>72</a:t>
            </a:fld>
            <a:endParaRPr lang="pt-BR"/>
          </a:p>
        </p:txBody>
      </p:sp>
      <p:sp>
        <p:nvSpPr>
          <p:cNvPr id="2" name="CaixaDeTexto 1"/>
          <p:cNvSpPr txBox="1"/>
          <p:nvPr/>
        </p:nvSpPr>
        <p:spPr>
          <a:xfrm>
            <a:off x="6959669" y="2725378"/>
            <a:ext cx="2160587" cy="523220"/>
          </a:xfrm>
          <a:prstGeom prst="rect">
            <a:avLst/>
          </a:prstGeom>
          <a:noFill/>
        </p:spPr>
        <p:txBody>
          <a:bodyPr wrap="square" rtlCol="0">
            <a:spAutoFit/>
          </a:bodyPr>
          <a:lstStyle/>
          <a:p>
            <a:r>
              <a:rPr lang="pt-BR" sz="1400" b="0" i="0" dirty="0">
                <a:solidFill>
                  <a:schemeClr val="bg2"/>
                </a:solidFill>
              </a:rPr>
              <a:t>Filme B (Baixo Orçamento)</a:t>
            </a:r>
          </a:p>
          <a:p>
            <a:r>
              <a:rPr lang="pt-BR" sz="1400" b="0" i="0" dirty="0">
                <a:solidFill>
                  <a:schemeClr val="bg2"/>
                </a:solidFill>
              </a:rPr>
              <a:t>com lucro extraordinário</a:t>
            </a:r>
          </a:p>
        </p:txBody>
      </p:sp>
      <p:pic>
        <p:nvPicPr>
          <p:cNvPr id="4" name="Imagem 3"/>
          <p:cNvPicPr>
            <a:picLocks noChangeAspect="1"/>
          </p:cNvPicPr>
          <p:nvPr/>
        </p:nvPicPr>
        <p:blipFill>
          <a:blip r:embed="rId3"/>
          <a:stretch>
            <a:fillRect/>
          </a:stretch>
        </p:blipFill>
        <p:spPr>
          <a:xfrm>
            <a:off x="7040563" y="3429000"/>
            <a:ext cx="1628775" cy="2190750"/>
          </a:xfrm>
          <a:prstGeom prst="rect">
            <a:avLst/>
          </a:prstGeom>
        </p:spPr>
      </p:pic>
      <p:pic>
        <p:nvPicPr>
          <p:cNvPr id="5" name="Imagem 4"/>
          <p:cNvPicPr>
            <a:picLocks noChangeAspect="1"/>
          </p:cNvPicPr>
          <p:nvPr/>
        </p:nvPicPr>
        <p:blipFill>
          <a:blip r:embed="rId4"/>
          <a:stretch>
            <a:fillRect/>
          </a:stretch>
        </p:blipFill>
        <p:spPr>
          <a:xfrm>
            <a:off x="179512" y="4328521"/>
            <a:ext cx="2362200" cy="1600200"/>
          </a:xfrm>
          <a:prstGeom prst="rect">
            <a:avLst/>
          </a:prstGeom>
        </p:spPr>
      </p:pic>
      <p:sp>
        <p:nvSpPr>
          <p:cNvPr id="11" name="CaixaDeTexto 10"/>
          <p:cNvSpPr txBox="1"/>
          <p:nvPr/>
        </p:nvSpPr>
        <p:spPr>
          <a:xfrm>
            <a:off x="158408" y="6097518"/>
            <a:ext cx="4485600" cy="307777"/>
          </a:xfrm>
          <a:prstGeom prst="rect">
            <a:avLst/>
          </a:prstGeom>
          <a:noFill/>
        </p:spPr>
        <p:txBody>
          <a:bodyPr wrap="square" rtlCol="0">
            <a:spAutoFit/>
          </a:bodyPr>
          <a:lstStyle/>
          <a:p>
            <a:r>
              <a:rPr lang="pt-BR" sz="1400" b="0" i="0" dirty="0">
                <a:solidFill>
                  <a:schemeClr val="bg2"/>
                </a:solidFill>
              </a:rPr>
              <a:t>Filme A (Alto Orçamento)  com prejuízo extraordinário</a:t>
            </a:r>
          </a:p>
        </p:txBody>
      </p:sp>
      <p:pic>
        <p:nvPicPr>
          <p:cNvPr id="2052" name="Picture 4" descr="Resultado de imagem para grandes fracasssos cinema lone ran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640" y="4335131"/>
            <a:ext cx="3341204" cy="16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3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a:t>Processo de Tomada de Decisão</a:t>
            </a:r>
          </a:p>
        </p:txBody>
      </p:sp>
      <p:sp>
        <p:nvSpPr>
          <p:cNvPr id="6147" name="Rectangle 3"/>
          <p:cNvSpPr>
            <a:spLocks noGrp="1" noChangeArrowheads="1"/>
          </p:cNvSpPr>
          <p:nvPr>
            <p:ph type="body" idx="4294967295"/>
          </p:nvPr>
        </p:nvSpPr>
        <p:spPr>
          <a:xfrm>
            <a:off x="469557" y="840253"/>
            <a:ext cx="8229600" cy="4525963"/>
          </a:xfrm>
        </p:spPr>
        <p:txBody>
          <a:bodyPr/>
          <a:lstStyle/>
          <a:p>
            <a:r>
              <a:rPr lang="pt-BR" b="1" dirty="0"/>
              <a:t>Necessidades Gerenciais</a:t>
            </a:r>
          </a:p>
          <a:p>
            <a:pPr marL="800100" lvl="1" indent="-342900">
              <a:buFont typeface="Wingdings" pitchFamily="2" charset="2"/>
              <a:buAutoNum type="arabicPeriod"/>
            </a:pPr>
            <a:r>
              <a:rPr lang="pt-BR" sz="2000" dirty="0"/>
              <a:t>É necessário acompanhar a evolução do público e valor arrecadado em nível de região do país (como shoppings, regiões como Paulista, </a:t>
            </a:r>
            <a:r>
              <a:rPr lang="pt-BR" sz="2000" dirty="0" err="1"/>
              <a:t>etc</a:t>
            </a:r>
            <a:r>
              <a:rPr lang="pt-BR" sz="2000" dirty="0"/>
              <a:t>) ou por estado e cidade, classificados por gênero de filme e sala de cinema.</a:t>
            </a:r>
          </a:p>
          <a:p>
            <a:pPr marL="800100" lvl="1" indent="-342900">
              <a:buFont typeface="Wingdings" pitchFamily="2" charset="2"/>
              <a:buAutoNum type="arabicPeriod"/>
            </a:pPr>
            <a:r>
              <a:rPr lang="pt-BR" sz="2000" dirty="0"/>
              <a:t>Também é necessário avaliar a arrecadação do ator principal, assim como pelo diretor principal.</a:t>
            </a:r>
          </a:p>
          <a:p>
            <a:pPr marL="800100" lvl="1" indent="-342900">
              <a:buFont typeface="Wingdings" pitchFamily="2" charset="2"/>
              <a:buAutoNum type="arabicPeriod"/>
            </a:pPr>
            <a:r>
              <a:rPr lang="pt-BR" sz="2000" dirty="0"/>
              <a:t>É necessário se saber quais são os gêneros trazem maior bilheteria.</a:t>
            </a:r>
          </a:p>
          <a:p>
            <a:pPr marL="800100" lvl="1" indent="-342900">
              <a:buFont typeface="Wingdings" pitchFamily="2" charset="2"/>
              <a:buAutoNum type="arabicPeriod"/>
            </a:pPr>
            <a:r>
              <a:rPr lang="pt-BR" sz="2000" dirty="0"/>
              <a:t>Quer-se avaliar ao longo do tempo, quais períodos do ano trazem mais público, isso segmentado por gênero, ator e diretor.</a:t>
            </a:r>
          </a:p>
          <a:p>
            <a:pPr marL="800100" lvl="1" indent="-342900">
              <a:buFont typeface="Wingdings" pitchFamily="2" charset="2"/>
              <a:buNone/>
            </a:pPr>
            <a:r>
              <a:rPr lang="pt-BR" sz="2000" dirty="0">
                <a:cs typeface="Arial" pitchFamily="34" charset="0"/>
              </a:rPr>
              <a:t>5.  Deseja-se saber a importância, se é que existe, das regiões geográficas para gênero de filme, estação do ano, diretor e atores.</a:t>
            </a:r>
          </a:p>
          <a:p>
            <a:pPr marL="800100" lvl="1" indent="-342900">
              <a:buFont typeface="Wingdings" pitchFamily="2" charset="2"/>
              <a:buAutoNum type="arabicPeriod"/>
            </a:pPr>
            <a:endParaRPr lang="pt-BR" sz="2000" dirty="0"/>
          </a:p>
        </p:txBody>
      </p:sp>
      <p:pic>
        <p:nvPicPr>
          <p:cNvPr id="6148" name="Picture 5" descr="marilyn-monroe"/>
          <p:cNvPicPr>
            <a:picLocks noChangeAspect="1" noChangeArrowheads="1"/>
          </p:cNvPicPr>
          <p:nvPr/>
        </p:nvPicPr>
        <p:blipFill>
          <a:blip r:embed="rId2" cstate="print"/>
          <a:srcRect/>
          <a:stretch>
            <a:fillRect/>
          </a:stretch>
        </p:blipFill>
        <p:spPr bwMode="auto">
          <a:xfrm>
            <a:off x="-1" y="4711615"/>
            <a:ext cx="1297459" cy="2146385"/>
          </a:xfrm>
          <a:prstGeom prst="rect">
            <a:avLst/>
          </a:prstGeom>
          <a:noFill/>
          <a:ln w="9525">
            <a:noFill/>
            <a:miter lim="800000"/>
            <a:headEnd/>
            <a:tailEnd/>
          </a:ln>
        </p:spPr>
      </p:pic>
      <p:pic>
        <p:nvPicPr>
          <p:cNvPr id="6149" name="Picture 8" descr="yoda-400x300"/>
          <p:cNvPicPr>
            <a:picLocks noChangeAspect="1" noChangeArrowheads="1"/>
          </p:cNvPicPr>
          <p:nvPr/>
        </p:nvPicPr>
        <p:blipFill>
          <a:blip r:embed="rId3" cstate="print"/>
          <a:srcRect/>
          <a:stretch>
            <a:fillRect/>
          </a:stretch>
        </p:blipFill>
        <p:spPr bwMode="auto">
          <a:xfrm>
            <a:off x="6012160" y="5328150"/>
            <a:ext cx="2039254" cy="1529850"/>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0DBB9FE3-D63C-4A40-B010-4651D12E128D}" type="slidenum">
              <a:rPr lang="pt-BR" smtClean="0"/>
              <a:pPr/>
              <a:t>73</a:t>
            </a:fld>
            <a:endParaRPr lang="pt-BR"/>
          </a:p>
        </p:txBody>
      </p:sp>
    </p:spTree>
    <p:extLst>
      <p:ext uri="{BB962C8B-B14F-4D97-AF65-F5344CB8AC3E}">
        <p14:creationId xmlns:p14="http://schemas.microsoft.com/office/powerpoint/2010/main" val="99299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pt-BR"/>
              <a:t>Analisando o Nível de Detalhamento (Grão)</a:t>
            </a:r>
          </a:p>
        </p:txBody>
      </p:sp>
      <p:sp>
        <p:nvSpPr>
          <p:cNvPr id="8195" name="Rectangle 3"/>
          <p:cNvSpPr>
            <a:spLocks noGrp="1" noChangeArrowheads="1"/>
          </p:cNvSpPr>
          <p:nvPr>
            <p:ph type="body" idx="4294967295"/>
          </p:nvPr>
        </p:nvSpPr>
        <p:spPr>
          <a:xfrm>
            <a:off x="251520" y="908720"/>
            <a:ext cx="8229600" cy="4525963"/>
          </a:xfrm>
        </p:spPr>
        <p:txBody>
          <a:bodyPr/>
          <a:lstStyle/>
          <a:p>
            <a:r>
              <a:rPr lang="pt-BR" b="0" i="0" dirty="0"/>
              <a:t>A partir das necessidades gerenciais os fatos serão identificados e, por conseguinte, o grão.</a:t>
            </a:r>
          </a:p>
          <a:p>
            <a:r>
              <a:rPr lang="pt-BR" b="0" i="0" dirty="0"/>
              <a:t>Premissa 1: “</a:t>
            </a:r>
            <a:r>
              <a:rPr lang="pt-BR" sz="2000" b="0" i="0" dirty="0"/>
              <a:t>É necessário acompanhar a evolução do público e valor arrecadado em nível de região do país, estado e cidade, classificados por gênero de filme e sala de cinema.”</a:t>
            </a:r>
          </a:p>
          <a:p>
            <a:pPr marL="1714500" lvl="3" indent="-342900"/>
            <a:r>
              <a:rPr lang="pt-BR" sz="1800" b="0" i="0" dirty="0"/>
              <a:t>Tempo (Mês, Dia da Semana, Estação do Ano)</a:t>
            </a:r>
          </a:p>
          <a:p>
            <a:pPr marL="1714500" lvl="3" indent="-342900"/>
            <a:r>
              <a:rPr lang="pt-BR" sz="1800" b="0" i="0" dirty="0"/>
              <a:t>Local (Região, Estado, Cidade e Sala de Cinema)</a:t>
            </a:r>
          </a:p>
          <a:p>
            <a:pPr marL="1714500" lvl="3" indent="-342900"/>
            <a:r>
              <a:rPr lang="pt-BR" sz="1800" b="0" i="0" dirty="0"/>
              <a:t>Gênero</a:t>
            </a:r>
          </a:p>
          <a:p>
            <a:endParaRPr lang="pt-BR" b="0" i="0" dirty="0"/>
          </a:p>
          <a:p>
            <a:endParaRPr lang="pt-BR" b="0" i="0" dirty="0"/>
          </a:p>
        </p:txBody>
      </p:sp>
      <p:pic>
        <p:nvPicPr>
          <p:cNvPr id="8196" name="Picture 4"/>
          <p:cNvPicPr>
            <a:picLocks noChangeAspect="1" noChangeArrowheads="1"/>
          </p:cNvPicPr>
          <p:nvPr/>
        </p:nvPicPr>
        <p:blipFill>
          <a:blip r:embed="rId2" cstate="print"/>
          <a:srcRect/>
          <a:stretch>
            <a:fillRect/>
          </a:stretch>
        </p:blipFill>
        <p:spPr bwMode="auto">
          <a:xfrm>
            <a:off x="3027405" y="4193324"/>
            <a:ext cx="2873333" cy="2393213"/>
          </a:xfrm>
          <a:prstGeom prst="rect">
            <a:avLst/>
          </a:prstGeom>
          <a:noFill/>
          <a:ln w="9525">
            <a:noFill/>
            <a:miter lim="800000"/>
            <a:headEnd/>
            <a:tailEnd/>
          </a:ln>
        </p:spPr>
      </p:pic>
      <p:sp>
        <p:nvSpPr>
          <p:cNvPr id="5" name="Espaço Reservado para Número de Slide 4"/>
          <p:cNvSpPr>
            <a:spLocks noGrp="1"/>
          </p:cNvSpPr>
          <p:nvPr>
            <p:ph type="sldNum" sz="quarter" idx="12"/>
          </p:nvPr>
        </p:nvSpPr>
        <p:spPr/>
        <p:txBody>
          <a:bodyPr/>
          <a:lstStyle/>
          <a:p>
            <a:fld id="{0DBB9FE3-D63C-4A40-B010-4651D12E128D}" type="slidenum">
              <a:rPr lang="pt-BR" smtClean="0"/>
              <a:pPr/>
              <a:t>74</a:t>
            </a:fld>
            <a:endParaRPr lang="pt-BR"/>
          </a:p>
        </p:txBody>
      </p:sp>
    </p:spTree>
    <p:extLst>
      <p:ext uri="{BB962C8B-B14F-4D97-AF65-F5344CB8AC3E}">
        <p14:creationId xmlns:p14="http://schemas.microsoft.com/office/powerpoint/2010/main" val="192570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pt-BR"/>
              <a:t>Analisando o Nível de Detalhamento (Grão)</a:t>
            </a:r>
          </a:p>
        </p:txBody>
      </p:sp>
      <p:sp>
        <p:nvSpPr>
          <p:cNvPr id="9218" name="Rectangle 3"/>
          <p:cNvSpPr>
            <a:spLocks noGrp="1" noChangeArrowheads="1"/>
          </p:cNvSpPr>
          <p:nvPr>
            <p:ph type="body" idx="4294967295"/>
          </p:nvPr>
        </p:nvSpPr>
        <p:spPr>
          <a:xfrm>
            <a:off x="-1" y="762000"/>
            <a:ext cx="8872151" cy="5832475"/>
          </a:xfrm>
        </p:spPr>
        <p:txBody>
          <a:bodyPr>
            <a:normAutofit/>
          </a:bodyPr>
          <a:lstStyle/>
          <a:p>
            <a:r>
              <a:rPr lang="pt-BR" sz="2400" b="0" i="0" dirty="0"/>
              <a:t>A partir das necessidades gerenciais os fatos serão identificados e, por conseguinte, o grão.</a:t>
            </a:r>
          </a:p>
          <a:p>
            <a:r>
              <a:rPr lang="pt-BR" sz="2400" b="0" i="0" dirty="0"/>
              <a:t>Premissa 2: Também é necessário avaliar a evolução de filmes (seus gêneros) por atores participantes (protagonista), assim como por diretores (principal).</a:t>
            </a:r>
          </a:p>
          <a:p>
            <a:pPr marL="1714500" lvl="3" indent="-342900">
              <a:buFontTx/>
              <a:buNone/>
            </a:pPr>
            <a:r>
              <a:rPr lang="pt-BR" sz="2400" b="0" i="0" dirty="0"/>
              <a:t>    - Ator</a:t>
            </a:r>
          </a:p>
          <a:p>
            <a:pPr marL="1714500" lvl="3" indent="-342900">
              <a:buFontTx/>
              <a:buNone/>
            </a:pPr>
            <a:r>
              <a:rPr lang="pt-BR" sz="2400" b="0" i="0" dirty="0"/>
              <a:t>    - Diretor</a:t>
            </a:r>
          </a:p>
          <a:p>
            <a:endParaRPr lang="pt-BR" sz="2400" b="0" i="0" dirty="0"/>
          </a:p>
          <a:p>
            <a:endParaRPr lang="pt-BR" sz="2400" b="0" i="0" dirty="0"/>
          </a:p>
        </p:txBody>
      </p:sp>
      <p:pic>
        <p:nvPicPr>
          <p:cNvPr id="9220" name="Picture 4"/>
          <p:cNvPicPr>
            <a:picLocks noChangeAspect="1" noChangeArrowheads="1"/>
          </p:cNvPicPr>
          <p:nvPr/>
        </p:nvPicPr>
        <p:blipFill>
          <a:blip r:embed="rId2" cstate="print"/>
          <a:srcRect/>
          <a:stretch>
            <a:fillRect/>
          </a:stretch>
        </p:blipFill>
        <p:spPr bwMode="auto">
          <a:xfrm>
            <a:off x="3431188" y="2927350"/>
            <a:ext cx="4392612" cy="3659188"/>
          </a:xfrm>
          <a:prstGeom prst="rect">
            <a:avLst/>
          </a:prstGeom>
          <a:noFill/>
          <a:ln w="9525">
            <a:noFill/>
            <a:miter lim="800000"/>
            <a:headEnd/>
            <a:tailEnd/>
          </a:ln>
        </p:spPr>
      </p:pic>
      <p:sp>
        <p:nvSpPr>
          <p:cNvPr id="5" name="Espaço Reservado para Número de Slide 4"/>
          <p:cNvSpPr>
            <a:spLocks noGrp="1"/>
          </p:cNvSpPr>
          <p:nvPr>
            <p:ph type="sldNum" sz="quarter" idx="12"/>
          </p:nvPr>
        </p:nvSpPr>
        <p:spPr/>
        <p:txBody>
          <a:bodyPr/>
          <a:lstStyle/>
          <a:p>
            <a:fld id="{0DBB9FE3-D63C-4A40-B010-4651D12E128D}" type="slidenum">
              <a:rPr lang="pt-BR" smtClean="0"/>
              <a:pPr/>
              <a:t>75</a:t>
            </a:fld>
            <a:endParaRPr lang="pt-BR"/>
          </a:p>
        </p:txBody>
      </p:sp>
    </p:spTree>
    <p:extLst>
      <p:ext uri="{BB962C8B-B14F-4D97-AF65-F5344CB8AC3E}">
        <p14:creationId xmlns:p14="http://schemas.microsoft.com/office/powerpoint/2010/main" val="493055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cstate="print"/>
          <a:srcRect/>
          <a:stretch>
            <a:fillRect/>
          </a:stretch>
        </p:blipFill>
        <p:spPr bwMode="auto">
          <a:xfrm>
            <a:off x="611188" y="2795588"/>
            <a:ext cx="7920037" cy="4062412"/>
          </a:xfrm>
          <a:prstGeom prst="rect">
            <a:avLst/>
          </a:prstGeom>
          <a:noFill/>
          <a:ln w="9525">
            <a:noFill/>
            <a:miter lim="800000"/>
            <a:headEnd/>
            <a:tailEnd/>
          </a:ln>
        </p:spPr>
      </p:pic>
      <p:sp>
        <p:nvSpPr>
          <p:cNvPr id="10243" name="Rectangle 2"/>
          <p:cNvSpPr>
            <a:spLocks noGrp="1" noChangeArrowheads="1"/>
          </p:cNvSpPr>
          <p:nvPr>
            <p:ph type="title"/>
          </p:nvPr>
        </p:nvSpPr>
        <p:spPr/>
        <p:txBody>
          <a:bodyPr/>
          <a:lstStyle/>
          <a:p>
            <a:r>
              <a:rPr lang="pt-BR"/>
              <a:t>Qualificando a Informação</a:t>
            </a:r>
          </a:p>
        </p:txBody>
      </p:sp>
      <p:sp>
        <p:nvSpPr>
          <p:cNvPr id="10244" name="Rectangle 3"/>
          <p:cNvSpPr>
            <a:spLocks noGrp="1" noChangeArrowheads="1"/>
          </p:cNvSpPr>
          <p:nvPr>
            <p:ph type="body" idx="4294967295"/>
          </p:nvPr>
        </p:nvSpPr>
        <p:spPr>
          <a:xfrm>
            <a:off x="914400" y="1025525"/>
            <a:ext cx="8229600" cy="5832475"/>
          </a:xfrm>
        </p:spPr>
        <p:txBody>
          <a:bodyPr/>
          <a:lstStyle/>
          <a:p>
            <a:endParaRPr lang="pt-BR" sz="2000"/>
          </a:p>
          <a:p>
            <a:endParaRPr lang="pt-BR"/>
          </a:p>
        </p:txBody>
      </p:sp>
      <p:sp>
        <p:nvSpPr>
          <p:cNvPr id="10245" name="Text Box 5"/>
          <p:cNvSpPr txBox="1">
            <a:spLocks noChangeArrowheads="1"/>
          </p:cNvSpPr>
          <p:nvPr/>
        </p:nvSpPr>
        <p:spPr bwMode="auto">
          <a:xfrm>
            <a:off x="179388" y="836613"/>
            <a:ext cx="8610600" cy="2632075"/>
          </a:xfrm>
          <a:prstGeom prst="rect">
            <a:avLst/>
          </a:prstGeom>
          <a:noFill/>
          <a:ln w="9525" algn="ctr">
            <a:noFill/>
            <a:miter lim="800000"/>
            <a:headEnd/>
            <a:tailEnd/>
          </a:ln>
        </p:spPr>
        <p:txBody>
          <a:bodyPr bIns="0">
            <a:spAutoFit/>
          </a:bodyPr>
          <a:lstStyle/>
          <a:p>
            <a:pPr eaLnBrk="0" hangingPunct="0">
              <a:spcBef>
                <a:spcPct val="50000"/>
              </a:spcBef>
            </a:pPr>
            <a:r>
              <a:rPr lang="pt-BR" sz="2400" b="0" i="0" dirty="0">
                <a:solidFill>
                  <a:schemeClr val="bg2"/>
                </a:solidFill>
              </a:rPr>
              <a:t>Precisamos identificar Quando algo ocorre? O que ocorre? Quem realiza? Onde ocorre?</a:t>
            </a:r>
          </a:p>
          <a:p>
            <a:pPr eaLnBrk="0" hangingPunct="0">
              <a:spcBef>
                <a:spcPct val="50000"/>
              </a:spcBef>
              <a:buFontTx/>
              <a:buChar char="•"/>
            </a:pPr>
            <a:r>
              <a:rPr lang="pt-BR" sz="2400" b="0" i="0" dirty="0">
                <a:solidFill>
                  <a:schemeClr val="bg2"/>
                </a:solidFill>
              </a:rPr>
              <a:t>  Essas questões, ao serem respondidas, nos ajudam a determinar dimensões do fato Venda de Ingressos, objeto de nossa análise.</a:t>
            </a:r>
          </a:p>
          <a:p>
            <a:pPr eaLnBrk="0" hangingPunct="0">
              <a:spcBef>
                <a:spcPct val="50000"/>
              </a:spcBef>
            </a:pPr>
            <a:endParaRPr lang="pt-BR" sz="2400" b="0" i="0" dirty="0">
              <a:solidFill>
                <a:schemeClr val="bg2"/>
              </a:solidFill>
            </a:endParaRPr>
          </a:p>
        </p:txBody>
      </p:sp>
      <p:sp>
        <p:nvSpPr>
          <p:cNvPr id="6" name="Espaço Reservado para Número de Slide 5"/>
          <p:cNvSpPr>
            <a:spLocks noGrp="1"/>
          </p:cNvSpPr>
          <p:nvPr>
            <p:ph type="sldNum" sz="quarter" idx="12"/>
          </p:nvPr>
        </p:nvSpPr>
        <p:spPr/>
        <p:txBody>
          <a:bodyPr/>
          <a:lstStyle/>
          <a:p>
            <a:fld id="{0DBB9FE3-D63C-4A40-B010-4651D12E128D}" type="slidenum">
              <a:rPr lang="pt-BR" smtClean="0"/>
              <a:pPr/>
              <a:t>76</a:t>
            </a:fld>
            <a:endParaRPr lang="pt-BR"/>
          </a:p>
        </p:txBody>
      </p:sp>
    </p:spTree>
    <p:extLst>
      <p:ext uri="{BB962C8B-B14F-4D97-AF65-F5344CB8AC3E}">
        <p14:creationId xmlns:p14="http://schemas.microsoft.com/office/powerpoint/2010/main" val="1461276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2" cstate="print"/>
          <a:srcRect/>
          <a:stretch>
            <a:fillRect/>
          </a:stretch>
        </p:blipFill>
        <p:spPr bwMode="auto">
          <a:xfrm>
            <a:off x="1116013" y="2133600"/>
            <a:ext cx="6985000" cy="4351338"/>
          </a:xfrm>
          <a:prstGeom prst="rect">
            <a:avLst/>
          </a:prstGeom>
          <a:noFill/>
          <a:ln w="9525">
            <a:noFill/>
            <a:miter lim="800000"/>
            <a:headEnd/>
            <a:tailEnd/>
          </a:ln>
        </p:spPr>
      </p:pic>
      <p:sp>
        <p:nvSpPr>
          <p:cNvPr id="11267" name="Rectangle 2"/>
          <p:cNvSpPr>
            <a:spLocks noGrp="1" noChangeArrowheads="1"/>
          </p:cNvSpPr>
          <p:nvPr>
            <p:ph type="title"/>
          </p:nvPr>
        </p:nvSpPr>
        <p:spPr/>
        <p:txBody>
          <a:bodyPr/>
          <a:lstStyle/>
          <a:p>
            <a:r>
              <a:rPr lang="pt-BR"/>
              <a:t>Qualificando a Informação</a:t>
            </a:r>
          </a:p>
        </p:txBody>
      </p:sp>
      <p:sp>
        <p:nvSpPr>
          <p:cNvPr id="11268" name="Rectangle 3"/>
          <p:cNvSpPr>
            <a:spLocks noGrp="1" noChangeArrowheads="1"/>
          </p:cNvSpPr>
          <p:nvPr>
            <p:ph type="body" idx="4294967295"/>
          </p:nvPr>
        </p:nvSpPr>
        <p:spPr>
          <a:xfrm>
            <a:off x="0" y="765175"/>
            <a:ext cx="6192838" cy="1943100"/>
          </a:xfrm>
        </p:spPr>
        <p:txBody>
          <a:bodyPr>
            <a:normAutofit/>
          </a:bodyPr>
          <a:lstStyle/>
          <a:p>
            <a:r>
              <a:rPr lang="pt-BR" sz="2400" b="0" i="0" dirty="0"/>
              <a:t>Onde acontece o fato?</a:t>
            </a:r>
          </a:p>
          <a:p>
            <a:pPr>
              <a:buFont typeface="Wingdings" pitchFamily="2" charset="2"/>
              <a:buNone/>
            </a:pPr>
            <a:r>
              <a:rPr lang="pt-BR" b="0" i="0" dirty="0"/>
              <a:t>	</a:t>
            </a:r>
            <a:r>
              <a:rPr lang="pt-BR" sz="2000" b="0" i="0" dirty="0"/>
              <a:t>Numa sala de cinema. Onde essa sala está? Os pontos geográficos podem ser analisados de forma quase que sem limites...</a:t>
            </a:r>
          </a:p>
          <a:p>
            <a:pPr>
              <a:buFont typeface="Wingdings" pitchFamily="2" charset="2"/>
              <a:buNone/>
            </a:pPr>
            <a:r>
              <a:rPr lang="pt-BR" sz="2000" b="0" i="0" dirty="0"/>
              <a:t>Grão: Ingressos vendidos por Sessão de Cinema</a:t>
            </a:r>
          </a:p>
        </p:txBody>
      </p:sp>
      <p:pic>
        <p:nvPicPr>
          <p:cNvPr id="11269" name="Picture 5" descr="rosa"/>
          <p:cNvPicPr>
            <a:picLocks noChangeAspect="1" noChangeArrowheads="1"/>
          </p:cNvPicPr>
          <p:nvPr/>
        </p:nvPicPr>
        <p:blipFill>
          <a:blip r:embed="rId3" cstate="print"/>
          <a:srcRect/>
          <a:stretch>
            <a:fillRect/>
          </a:stretch>
        </p:blipFill>
        <p:spPr bwMode="auto">
          <a:xfrm>
            <a:off x="6791325" y="765175"/>
            <a:ext cx="1955800" cy="2016125"/>
          </a:xfrm>
          <a:prstGeom prst="rect">
            <a:avLst/>
          </a:prstGeom>
          <a:noFill/>
          <a:ln w="9525">
            <a:noFill/>
            <a:miter lim="800000"/>
            <a:headEnd/>
            <a:tailEnd/>
          </a:ln>
        </p:spPr>
      </p:pic>
      <p:pic>
        <p:nvPicPr>
          <p:cNvPr id="11270" name="Picture 7"/>
          <p:cNvPicPr>
            <a:picLocks noChangeAspect="1" noChangeArrowheads="1"/>
          </p:cNvPicPr>
          <p:nvPr/>
        </p:nvPicPr>
        <p:blipFill>
          <a:blip r:embed="rId4" cstate="print"/>
          <a:srcRect/>
          <a:stretch>
            <a:fillRect/>
          </a:stretch>
        </p:blipFill>
        <p:spPr bwMode="auto">
          <a:xfrm>
            <a:off x="250825" y="5000625"/>
            <a:ext cx="3313113" cy="1700213"/>
          </a:xfrm>
          <a:prstGeom prst="rect">
            <a:avLst/>
          </a:prstGeom>
          <a:noFill/>
          <a:ln w="9525">
            <a:noFill/>
            <a:miter lim="800000"/>
            <a:headEnd/>
            <a:tailEnd/>
          </a:ln>
        </p:spPr>
      </p:pic>
      <p:sp>
        <p:nvSpPr>
          <p:cNvPr id="7" name="Espaço Reservado para Número de Slide 6"/>
          <p:cNvSpPr>
            <a:spLocks noGrp="1"/>
          </p:cNvSpPr>
          <p:nvPr>
            <p:ph type="sldNum" sz="quarter" idx="12"/>
          </p:nvPr>
        </p:nvSpPr>
        <p:spPr/>
        <p:txBody>
          <a:bodyPr/>
          <a:lstStyle/>
          <a:p>
            <a:fld id="{0DBB9FE3-D63C-4A40-B010-4651D12E128D}" type="slidenum">
              <a:rPr lang="pt-BR" smtClean="0"/>
              <a:pPr/>
              <a:t>77</a:t>
            </a:fld>
            <a:endParaRPr lang="pt-BR"/>
          </a:p>
        </p:txBody>
      </p:sp>
    </p:spTree>
    <p:extLst>
      <p:ext uri="{BB962C8B-B14F-4D97-AF65-F5344CB8AC3E}">
        <p14:creationId xmlns:p14="http://schemas.microsoft.com/office/powerpoint/2010/main" val="397735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p:cNvPicPr>
            <a:picLocks noChangeAspect="1" noChangeArrowheads="1"/>
          </p:cNvPicPr>
          <p:nvPr/>
        </p:nvPicPr>
        <p:blipFill>
          <a:blip r:embed="rId2" cstate="print"/>
          <a:srcRect/>
          <a:stretch>
            <a:fillRect/>
          </a:stretch>
        </p:blipFill>
        <p:spPr bwMode="auto">
          <a:xfrm>
            <a:off x="3886200" y="3962400"/>
            <a:ext cx="4597400" cy="2470150"/>
          </a:xfrm>
          <a:prstGeom prst="rect">
            <a:avLst/>
          </a:prstGeom>
          <a:noFill/>
          <a:ln w="9525">
            <a:noFill/>
            <a:miter lim="800000"/>
            <a:headEnd/>
            <a:tailEnd/>
          </a:ln>
        </p:spPr>
      </p:pic>
      <p:sp>
        <p:nvSpPr>
          <p:cNvPr id="12291" name="Rectangle 2"/>
          <p:cNvSpPr>
            <a:spLocks noGrp="1" noChangeArrowheads="1"/>
          </p:cNvSpPr>
          <p:nvPr>
            <p:ph type="title"/>
          </p:nvPr>
        </p:nvSpPr>
        <p:spPr/>
        <p:txBody>
          <a:bodyPr/>
          <a:lstStyle/>
          <a:p>
            <a:r>
              <a:rPr lang="pt-BR"/>
              <a:t>Qualificando a Informação</a:t>
            </a:r>
          </a:p>
        </p:txBody>
      </p:sp>
      <p:sp>
        <p:nvSpPr>
          <p:cNvPr id="12292" name="Rectangle 3"/>
          <p:cNvSpPr>
            <a:spLocks noGrp="1" noChangeArrowheads="1"/>
          </p:cNvSpPr>
          <p:nvPr>
            <p:ph type="body" idx="4294967295"/>
          </p:nvPr>
        </p:nvSpPr>
        <p:spPr>
          <a:xfrm>
            <a:off x="0" y="762000"/>
            <a:ext cx="6335713" cy="5832475"/>
          </a:xfrm>
        </p:spPr>
        <p:txBody>
          <a:bodyPr/>
          <a:lstStyle/>
          <a:p>
            <a:r>
              <a:rPr lang="pt-BR" sz="2400" dirty="0"/>
              <a:t>O que acontece no fato?</a:t>
            </a:r>
          </a:p>
          <a:p>
            <a:pPr>
              <a:buFont typeface="Wingdings" pitchFamily="2" charset="2"/>
              <a:buNone/>
            </a:pPr>
            <a:r>
              <a:rPr lang="pt-BR" dirty="0"/>
              <a:t>	</a:t>
            </a:r>
            <a:r>
              <a:rPr lang="pt-BR" sz="2000" dirty="0"/>
              <a:t>O gênero do filme é um “quê” do fato. Será que um drama é aceito da mesma forma no sudeste e no nordeste do Brasil?</a:t>
            </a:r>
          </a:p>
          <a:p>
            <a:pPr lvl="1"/>
            <a:r>
              <a:rPr lang="pt-BR" dirty="0"/>
              <a:t>Temos aí duas dimensões: Gênero e Região.</a:t>
            </a:r>
          </a:p>
          <a:p>
            <a:pPr lvl="1">
              <a:buFontTx/>
              <a:buNone/>
            </a:pPr>
            <a:r>
              <a:rPr lang="pt-BR" dirty="0"/>
              <a:t>	Região com múltiplas redundâncias...</a:t>
            </a:r>
          </a:p>
          <a:p>
            <a:pPr lvl="1">
              <a:buFontTx/>
              <a:buNone/>
            </a:pPr>
            <a:r>
              <a:rPr lang="pt-BR" sz="2000" dirty="0"/>
              <a:t>Grão: Ingressos vendidos por Gênero em cada Sessão de Cinema realizada.</a:t>
            </a:r>
          </a:p>
        </p:txBody>
      </p:sp>
      <p:pic>
        <p:nvPicPr>
          <p:cNvPr id="12293" name="Picture 5"/>
          <p:cNvPicPr>
            <a:picLocks noChangeAspect="1" noChangeArrowheads="1"/>
          </p:cNvPicPr>
          <p:nvPr/>
        </p:nvPicPr>
        <p:blipFill>
          <a:blip r:embed="rId3" cstate="print"/>
          <a:srcRect/>
          <a:stretch>
            <a:fillRect/>
          </a:stretch>
        </p:blipFill>
        <p:spPr bwMode="auto">
          <a:xfrm>
            <a:off x="250825" y="5000625"/>
            <a:ext cx="3313113" cy="1700213"/>
          </a:xfrm>
          <a:prstGeom prst="rect">
            <a:avLst/>
          </a:prstGeom>
          <a:noFill/>
          <a:ln w="9525">
            <a:noFill/>
            <a:miter lim="800000"/>
            <a:headEnd/>
            <a:tailEnd/>
          </a:ln>
        </p:spPr>
      </p:pic>
      <p:pic>
        <p:nvPicPr>
          <p:cNvPr id="12294" name="Picture 7" descr="FredAstaireGingerRogersRio33_Gazell.jpg Fred Astaire &amp;amp; Ginger Rogers image by nicks07_fit"/>
          <p:cNvPicPr>
            <a:picLocks noChangeAspect="1" noChangeArrowheads="1"/>
          </p:cNvPicPr>
          <p:nvPr/>
        </p:nvPicPr>
        <p:blipFill>
          <a:blip r:embed="rId4" cstate="print"/>
          <a:srcRect/>
          <a:stretch>
            <a:fillRect/>
          </a:stretch>
        </p:blipFill>
        <p:spPr bwMode="auto">
          <a:xfrm>
            <a:off x="6816725" y="692150"/>
            <a:ext cx="1974850" cy="2089150"/>
          </a:xfrm>
          <a:prstGeom prst="rect">
            <a:avLst/>
          </a:prstGeom>
          <a:noFill/>
          <a:ln w="9525">
            <a:noFill/>
            <a:miter lim="800000"/>
            <a:headEnd/>
            <a:tailEnd/>
          </a:ln>
        </p:spPr>
      </p:pic>
      <p:sp>
        <p:nvSpPr>
          <p:cNvPr id="12295" name="Text Box 8"/>
          <p:cNvSpPr txBox="1">
            <a:spLocks noChangeArrowheads="1"/>
          </p:cNvSpPr>
          <p:nvPr/>
        </p:nvSpPr>
        <p:spPr bwMode="auto">
          <a:xfrm>
            <a:off x="7164388" y="3500438"/>
            <a:ext cx="1368425" cy="320675"/>
          </a:xfrm>
          <a:prstGeom prst="rect">
            <a:avLst/>
          </a:prstGeom>
          <a:noFill/>
          <a:ln w="9525" algn="ctr">
            <a:noFill/>
            <a:miter lim="800000"/>
            <a:headEnd/>
            <a:tailEnd/>
          </a:ln>
        </p:spPr>
        <p:txBody>
          <a:bodyPr bIns="0">
            <a:spAutoFit/>
          </a:bodyPr>
          <a:lstStyle/>
          <a:p>
            <a:pPr algn="ctr" eaLnBrk="0" hangingPunct="0">
              <a:spcBef>
                <a:spcPct val="50000"/>
              </a:spcBef>
            </a:pPr>
            <a:r>
              <a:rPr lang="pt-BR" sz="1000" i="0">
                <a:solidFill>
                  <a:srgbClr val="FF0000"/>
                </a:solidFill>
              </a:rPr>
              <a:t>Nasce uma estrela?</a:t>
            </a:r>
            <a:r>
              <a:rPr lang="pt-BR" b="1"/>
              <a:t> </a:t>
            </a:r>
          </a:p>
        </p:txBody>
      </p:sp>
      <p:sp>
        <p:nvSpPr>
          <p:cNvPr id="8" name="Espaço Reservado para Número de Slide 7"/>
          <p:cNvSpPr>
            <a:spLocks noGrp="1"/>
          </p:cNvSpPr>
          <p:nvPr>
            <p:ph type="sldNum" sz="quarter" idx="12"/>
          </p:nvPr>
        </p:nvSpPr>
        <p:spPr/>
        <p:txBody>
          <a:bodyPr/>
          <a:lstStyle/>
          <a:p>
            <a:fld id="{0DBB9FE3-D63C-4A40-B010-4651D12E128D}" type="slidenum">
              <a:rPr lang="pt-BR" smtClean="0"/>
              <a:pPr/>
              <a:t>78</a:t>
            </a:fld>
            <a:endParaRPr lang="pt-BR"/>
          </a:p>
        </p:txBody>
      </p:sp>
    </p:spTree>
    <p:extLst>
      <p:ext uri="{BB962C8B-B14F-4D97-AF65-F5344CB8AC3E}">
        <p14:creationId xmlns:p14="http://schemas.microsoft.com/office/powerpoint/2010/main" val="20092875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2" cstate="print"/>
          <a:srcRect/>
          <a:stretch>
            <a:fillRect/>
          </a:stretch>
        </p:blipFill>
        <p:spPr bwMode="auto">
          <a:xfrm>
            <a:off x="539750" y="2832100"/>
            <a:ext cx="7704138" cy="3362325"/>
          </a:xfrm>
          <a:prstGeom prst="rect">
            <a:avLst/>
          </a:prstGeom>
          <a:noFill/>
          <a:ln w="9525">
            <a:noFill/>
            <a:miter lim="800000"/>
            <a:headEnd/>
            <a:tailEnd/>
          </a:ln>
        </p:spPr>
      </p:pic>
      <p:sp>
        <p:nvSpPr>
          <p:cNvPr id="13315" name="Rectangle 2"/>
          <p:cNvSpPr>
            <a:spLocks noGrp="1" noChangeArrowheads="1"/>
          </p:cNvSpPr>
          <p:nvPr>
            <p:ph type="title"/>
          </p:nvPr>
        </p:nvSpPr>
        <p:spPr/>
        <p:txBody>
          <a:bodyPr/>
          <a:lstStyle/>
          <a:p>
            <a:r>
              <a:rPr lang="pt-BR"/>
              <a:t>Qualificando a Informação</a:t>
            </a:r>
          </a:p>
        </p:txBody>
      </p:sp>
      <p:sp>
        <p:nvSpPr>
          <p:cNvPr id="13316" name="Rectangle 3"/>
          <p:cNvSpPr>
            <a:spLocks noGrp="1" noChangeArrowheads="1"/>
          </p:cNvSpPr>
          <p:nvPr>
            <p:ph type="body" idx="4294967295"/>
          </p:nvPr>
        </p:nvSpPr>
        <p:spPr>
          <a:xfrm>
            <a:off x="0" y="762000"/>
            <a:ext cx="8229600" cy="5832475"/>
          </a:xfrm>
        </p:spPr>
        <p:txBody>
          <a:bodyPr/>
          <a:lstStyle/>
          <a:p>
            <a:r>
              <a:rPr lang="pt-BR" sz="2400" b="1"/>
              <a:t>O que </a:t>
            </a:r>
            <a:r>
              <a:rPr lang="pt-BR" sz="2400"/>
              <a:t>acontece no fato?</a:t>
            </a:r>
          </a:p>
          <a:p>
            <a:pPr>
              <a:buFont typeface="Wingdings" pitchFamily="2" charset="2"/>
              <a:buNone/>
            </a:pPr>
            <a:endParaRPr lang="pt-BR"/>
          </a:p>
          <a:p>
            <a:pPr lvl="1"/>
            <a:r>
              <a:rPr lang="pt-BR"/>
              <a:t>“Normalizando” a Região...</a:t>
            </a:r>
          </a:p>
          <a:p>
            <a:pPr>
              <a:buFont typeface="Wingdings" pitchFamily="2" charset="2"/>
              <a:buNone/>
            </a:pPr>
            <a:endParaRPr lang="pt-BR"/>
          </a:p>
        </p:txBody>
      </p:sp>
      <p:pic>
        <p:nvPicPr>
          <p:cNvPr id="13317" name="Picture 7" descr="flocos-de-neve"/>
          <p:cNvPicPr>
            <a:picLocks noChangeAspect="1" noChangeArrowheads="1"/>
          </p:cNvPicPr>
          <p:nvPr/>
        </p:nvPicPr>
        <p:blipFill>
          <a:blip r:embed="rId3" cstate="print"/>
          <a:srcRect/>
          <a:stretch>
            <a:fillRect/>
          </a:stretch>
        </p:blipFill>
        <p:spPr bwMode="auto">
          <a:xfrm>
            <a:off x="5940425" y="908050"/>
            <a:ext cx="2355850" cy="1770063"/>
          </a:xfrm>
          <a:prstGeom prst="rect">
            <a:avLst/>
          </a:prstGeom>
          <a:noFill/>
          <a:ln w="9525">
            <a:noFill/>
            <a:miter lim="800000"/>
            <a:headEnd/>
            <a:tailEnd/>
          </a:ln>
        </p:spPr>
      </p:pic>
      <p:pic>
        <p:nvPicPr>
          <p:cNvPr id="13318" name="Picture 9"/>
          <p:cNvPicPr>
            <a:picLocks noChangeAspect="1" noChangeArrowheads="1"/>
          </p:cNvPicPr>
          <p:nvPr/>
        </p:nvPicPr>
        <p:blipFill>
          <a:blip r:embed="rId4" cstate="print"/>
          <a:srcRect/>
          <a:stretch>
            <a:fillRect/>
          </a:stretch>
        </p:blipFill>
        <p:spPr bwMode="auto">
          <a:xfrm>
            <a:off x="250825" y="5000625"/>
            <a:ext cx="3313113" cy="1700213"/>
          </a:xfrm>
          <a:prstGeom prst="rect">
            <a:avLst/>
          </a:prstGeom>
          <a:noFill/>
          <a:ln w="9525">
            <a:noFill/>
            <a:miter lim="800000"/>
            <a:headEnd/>
            <a:tailEnd/>
          </a:ln>
        </p:spPr>
      </p:pic>
      <p:sp>
        <p:nvSpPr>
          <p:cNvPr id="13319" name="Text Box 10"/>
          <p:cNvSpPr txBox="1">
            <a:spLocks noChangeArrowheads="1"/>
          </p:cNvSpPr>
          <p:nvPr/>
        </p:nvSpPr>
        <p:spPr bwMode="auto">
          <a:xfrm>
            <a:off x="5221465" y="2932717"/>
            <a:ext cx="3570287" cy="1615827"/>
          </a:xfrm>
          <a:prstGeom prst="rect">
            <a:avLst/>
          </a:prstGeom>
          <a:noFill/>
          <a:ln w="9525" algn="ctr">
            <a:noFill/>
            <a:miter lim="800000"/>
            <a:headEnd/>
            <a:tailEnd/>
          </a:ln>
        </p:spPr>
        <p:txBody>
          <a:bodyPr bIns="0">
            <a:spAutoFit/>
          </a:bodyPr>
          <a:lstStyle/>
          <a:p>
            <a:pPr algn="ctr" eaLnBrk="0" hangingPunct="0">
              <a:spcBef>
                <a:spcPct val="50000"/>
              </a:spcBef>
            </a:pPr>
            <a:r>
              <a:rPr lang="pt-BR" sz="1200" i="0">
                <a:solidFill>
                  <a:srgbClr val="FF0000"/>
                </a:solidFill>
              </a:rPr>
              <a:t>Ou nasce um floco de neve?</a:t>
            </a:r>
            <a:r>
              <a:rPr lang="pt-BR" sz="1200" b="1"/>
              <a:t> </a:t>
            </a:r>
          </a:p>
          <a:p>
            <a:pPr algn="ctr" eaLnBrk="0" hangingPunct="0">
              <a:spcBef>
                <a:spcPct val="50000"/>
              </a:spcBef>
            </a:pPr>
            <a:r>
              <a:rPr lang="pt-BR" sz="1200" i="0" dirty="0">
                <a:solidFill>
                  <a:srgbClr val="FF0000"/>
                </a:solidFill>
              </a:rPr>
              <a:t>Técnica a ser discutida oportunamente, associada geralmente à dimensões geográficas com grandes repetições, que não se aplica. Atualmente, existem ferramentas que se utilizam desse esquema (exemplo </a:t>
            </a:r>
            <a:r>
              <a:rPr lang="pt-BR" sz="1200" i="0" dirty="0" err="1">
                <a:solidFill>
                  <a:srgbClr val="FF0000"/>
                </a:solidFill>
              </a:rPr>
              <a:t>MicroStrategy</a:t>
            </a:r>
            <a:r>
              <a:rPr lang="pt-BR" sz="1200" i="0" dirty="0">
                <a:solidFill>
                  <a:srgbClr val="FF0000"/>
                </a:solidFill>
              </a:rPr>
              <a:t>), algo que revigorou a modelagem </a:t>
            </a:r>
            <a:r>
              <a:rPr lang="pt-BR" sz="1200" i="0" dirty="0" err="1">
                <a:solidFill>
                  <a:srgbClr val="FF0000"/>
                </a:solidFill>
              </a:rPr>
              <a:t>SnowFlake</a:t>
            </a:r>
            <a:r>
              <a:rPr lang="pt-BR" sz="1200" i="0" dirty="0">
                <a:solidFill>
                  <a:srgbClr val="FF0000"/>
                </a:solidFill>
              </a:rPr>
              <a:t>.</a:t>
            </a:r>
            <a:endParaRPr lang="pt-BR" sz="1200" b="1" dirty="0"/>
          </a:p>
        </p:txBody>
      </p:sp>
      <p:sp>
        <p:nvSpPr>
          <p:cNvPr id="8" name="Espaço Reservado para Número de Slide 7"/>
          <p:cNvSpPr>
            <a:spLocks noGrp="1"/>
          </p:cNvSpPr>
          <p:nvPr>
            <p:ph type="sldNum" sz="quarter" idx="12"/>
          </p:nvPr>
        </p:nvSpPr>
        <p:spPr/>
        <p:txBody>
          <a:bodyPr/>
          <a:lstStyle/>
          <a:p>
            <a:fld id="{0DBB9FE3-D63C-4A40-B010-4651D12E128D}" type="slidenum">
              <a:rPr lang="pt-BR" smtClean="0"/>
              <a:pPr/>
              <a:t>79</a:t>
            </a:fld>
            <a:endParaRPr lang="pt-BR"/>
          </a:p>
        </p:txBody>
      </p:sp>
    </p:spTree>
    <p:extLst>
      <p:ext uri="{BB962C8B-B14F-4D97-AF65-F5344CB8AC3E}">
        <p14:creationId xmlns:p14="http://schemas.microsoft.com/office/powerpoint/2010/main" val="183352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79512" y="1124744"/>
            <a:ext cx="8232594" cy="6165304"/>
          </a:xfrm>
          <a:prstGeom prst="rect">
            <a:avLst/>
          </a:prstGeom>
          <a:noFill/>
          <a:ln w="9525">
            <a:noFill/>
            <a:miter lim="800000"/>
            <a:headEnd/>
            <a:tailEnd/>
          </a:ln>
        </p:spPr>
      </p:pic>
      <p:sp>
        <p:nvSpPr>
          <p:cNvPr id="5" name="CaixaDeTexto 4"/>
          <p:cNvSpPr txBox="1"/>
          <p:nvPr/>
        </p:nvSpPr>
        <p:spPr>
          <a:xfrm>
            <a:off x="0" y="332656"/>
            <a:ext cx="67322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Proposta de </a:t>
            </a:r>
            <a:r>
              <a:rPr kumimoji="0" lang="pt-BR" sz="2400" b="1" i="0" u="none" strike="noStrike" kern="1200" cap="none" spc="0" normalizeH="0" baseline="0" noProof="0" dirty="0" err="1">
                <a:ln>
                  <a:noFill/>
                </a:ln>
                <a:solidFill>
                  <a:prstClr val="black"/>
                </a:solidFill>
                <a:effectLst/>
                <a:uLnTx/>
                <a:uFillTx/>
                <a:latin typeface="Calibri"/>
                <a:ea typeface="+mn-ea"/>
                <a:cs typeface="+mn-cs"/>
              </a:rPr>
              <a:t>Moody</a:t>
            </a:r>
            <a:r>
              <a:rPr kumimoji="0" lang="pt-BR" sz="2400" b="1" i="0" u="none" strike="noStrike" kern="1200" cap="none" spc="0" normalizeH="0" baseline="0" noProof="0" dirty="0">
                <a:ln>
                  <a:noFill/>
                </a:ln>
                <a:solidFill>
                  <a:prstClr val="black"/>
                </a:solidFill>
                <a:effectLst/>
                <a:uLnTx/>
                <a:uFillTx/>
                <a:latin typeface="Calibri"/>
                <a:ea typeface="+mn-ea"/>
                <a:cs typeface="+mn-cs"/>
              </a:rPr>
              <a:t> e </a:t>
            </a:r>
            <a:r>
              <a:rPr kumimoji="0" lang="pt-BR" sz="2400" b="1" i="0" u="none" strike="noStrike" kern="1200" cap="none" spc="0" normalizeH="0" baseline="0" noProof="0" dirty="0" err="1">
                <a:ln>
                  <a:noFill/>
                </a:ln>
                <a:solidFill>
                  <a:prstClr val="black"/>
                </a:solidFill>
                <a:effectLst/>
                <a:uLnTx/>
                <a:uFillTx/>
                <a:latin typeface="Calibri"/>
                <a:ea typeface="+mn-ea"/>
                <a:cs typeface="+mn-cs"/>
              </a:rPr>
              <a:t>Kortlink</a:t>
            </a:r>
            <a:endParaRPr kumimoji="0" lang="pt-BR" sz="24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5632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t-BR"/>
              <a:t>Qualificando a Informação</a:t>
            </a:r>
          </a:p>
        </p:txBody>
      </p:sp>
      <p:sp>
        <p:nvSpPr>
          <p:cNvPr id="14339" name="Rectangle 3"/>
          <p:cNvSpPr>
            <a:spLocks noGrp="1" noChangeArrowheads="1"/>
          </p:cNvSpPr>
          <p:nvPr>
            <p:ph type="body" idx="4294967295"/>
          </p:nvPr>
        </p:nvSpPr>
        <p:spPr>
          <a:xfrm>
            <a:off x="250825" y="832643"/>
            <a:ext cx="8229600" cy="4525963"/>
          </a:xfrm>
        </p:spPr>
        <p:txBody>
          <a:bodyPr/>
          <a:lstStyle/>
          <a:p>
            <a:r>
              <a:rPr lang="pt-BR" sz="2400" b="0" i="0" dirty="0"/>
              <a:t>Quem exibe o filme (nos importa para saber seu gênero)?</a:t>
            </a:r>
          </a:p>
          <a:p>
            <a:pPr>
              <a:buFont typeface="Wingdings" pitchFamily="2" charset="2"/>
              <a:buNone/>
            </a:pPr>
            <a:r>
              <a:rPr lang="pt-BR" sz="2400" b="0" i="0" dirty="0"/>
              <a:t>	A sala de cinema.</a:t>
            </a:r>
          </a:p>
          <a:p>
            <a:pPr>
              <a:buFont typeface="Wingdings" pitchFamily="2" charset="2"/>
              <a:buNone/>
            </a:pPr>
            <a:r>
              <a:rPr lang="pt-BR" sz="2000" b="0" i="0" dirty="0"/>
              <a:t>Grão: Ingressos vendidos por Gênero em cada Sessão de Cinema realizada.</a:t>
            </a:r>
          </a:p>
          <a:p>
            <a:pPr>
              <a:buFont typeface="Wingdings" pitchFamily="2" charset="2"/>
              <a:buNone/>
            </a:pPr>
            <a:endParaRPr lang="pt-BR" sz="2400" b="0" i="0" dirty="0"/>
          </a:p>
          <a:p>
            <a:endParaRPr lang="pt-BR" sz="2400" b="0" i="0" dirty="0"/>
          </a:p>
        </p:txBody>
      </p:sp>
      <p:pic>
        <p:nvPicPr>
          <p:cNvPr id="14340" name="Picture 4"/>
          <p:cNvPicPr>
            <a:picLocks noChangeAspect="1" noChangeArrowheads="1"/>
          </p:cNvPicPr>
          <p:nvPr/>
        </p:nvPicPr>
        <p:blipFill>
          <a:blip r:embed="rId2" cstate="print"/>
          <a:srcRect/>
          <a:stretch>
            <a:fillRect/>
          </a:stretch>
        </p:blipFill>
        <p:spPr bwMode="auto">
          <a:xfrm>
            <a:off x="490617" y="3095624"/>
            <a:ext cx="5667375" cy="3303588"/>
          </a:xfrm>
          <a:prstGeom prst="rect">
            <a:avLst/>
          </a:prstGeom>
          <a:noFill/>
          <a:ln w="9525">
            <a:noFill/>
            <a:miter lim="800000"/>
            <a:headEnd/>
            <a:tailEnd/>
          </a:ln>
        </p:spPr>
      </p:pic>
      <p:pic>
        <p:nvPicPr>
          <p:cNvPr id="14341" name="Picture 5"/>
          <p:cNvPicPr>
            <a:picLocks noChangeAspect="1" noChangeArrowheads="1"/>
          </p:cNvPicPr>
          <p:nvPr/>
        </p:nvPicPr>
        <p:blipFill>
          <a:blip r:embed="rId3" cstate="print"/>
          <a:srcRect/>
          <a:stretch>
            <a:fillRect/>
          </a:stretch>
        </p:blipFill>
        <p:spPr bwMode="auto">
          <a:xfrm>
            <a:off x="250825" y="5000625"/>
            <a:ext cx="3313113" cy="1700213"/>
          </a:xfrm>
          <a:prstGeom prst="rect">
            <a:avLst/>
          </a:prstGeom>
          <a:noFill/>
          <a:ln w="9525">
            <a:noFill/>
            <a:miter lim="800000"/>
            <a:headEnd/>
            <a:tailEnd/>
          </a:ln>
        </p:spPr>
      </p:pic>
      <p:pic>
        <p:nvPicPr>
          <p:cNvPr id="14342" name="Picture 7" descr="star-trek-enterprise-ncc-1701"/>
          <p:cNvPicPr>
            <a:picLocks noChangeAspect="1" noChangeArrowheads="1"/>
          </p:cNvPicPr>
          <p:nvPr/>
        </p:nvPicPr>
        <p:blipFill>
          <a:blip r:embed="rId4" cstate="print"/>
          <a:srcRect/>
          <a:stretch>
            <a:fillRect/>
          </a:stretch>
        </p:blipFill>
        <p:spPr bwMode="auto">
          <a:xfrm>
            <a:off x="6516216" y="3630842"/>
            <a:ext cx="2381250" cy="1905000"/>
          </a:xfrm>
          <a:prstGeom prst="rect">
            <a:avLst/>
          </a:prstGeom>
          <a:noFill/>
          <a:ln w="9525">
            <a:noFill/>
            <a:miter lim="800000"/>
            <a:headEnd/>
            <a:tailEnd/>
          </a:ln>
        </p:spPr>
      </p:pic>
      <p:sp>
        <p:nvSpPr>
          <p:cNvPr id="7" name="Espaço Reservado para Número de Slide 6"/>
          <p:cNvSpPr>
            <a:spLocks noGrp="1"/>
          </p:cNvSpPr>
          <p:nvPr>
            <p:ph type="sldNum" sz="quarter" idx="12"/>
          </p:nvPr>
        </p:nvSpPr>
        <p:spPr/>
        <p:txBody>
          <a:bodyPr/>
          <a:lstStyle/>
          <a:p>
            <a:fld id="{0DBB9FE3-D63C-4A40-B010-4651D12E128D}" type="slidenum">
              <a:rPr lang="pt-BR" smtClean="0"/>
              <a:pPr/>
              <a:t>80</a:t>
            </a:fld>
            <a:endParaRPr lang="pt-BR"/>
          </a:p>
        </p:txBody>
      </p:sp>
    </p:spTree>
    <p:extLst>
      <p:ext uri="{BB962C8B-B14F-4D97-AF65-F5344CB8AC3E}">
        <p14:creationId xmlns:p14="http://schemas.microsoft.com/office/powerpoint/2010/main" val="1669932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4142" y="3571451"/>
            <a:ext cx="8315325" cy="2438400"/>
          </a:xfrm>
          <a:prstGeom prst="rect">
            <a:avLst/>
          </a:prstGeom>
          <a:noFill/>
          <a:ln w="9525">
            <a:noFill/>
            <a:miter lim="800000"/>
            <a:headEnd/>
            <a:tailEnd/>
          </a:ln>
        </p:spPr>
      </p:pic>
      <p:pic>
        <p:nvPicPr>
          <p:cNvPr id="15363" name="Picture 5"/>
          <p:cNvPicPr>
            <a:picLocks noChangeAspect="1" noChangeArrowheads="1"/>
          </p:cNvPicPr>
          <p:nvPr/>
        </p:nvPicPr>
        <p:blipFill>
          <a:blip r:embed="rId3" cstate="print"/>
          <a:srcRect/>
          <a:stretch>
            <a:fillRect/>
          </a:stretch>
        </p:blipFill>
        <p:spPr bwMode="auto">
          <a:xfrm>
            <a:off x="2341092" y="5297626"/>
            <a:ext cx="2592388" cy="1330325"/>
          </a:xfrm>
          <a:prstGeom prst="rect">
            <a:avLst/>
          </a:prstGeom>
          <a:noFill/>
          <a:ln w="9525">
            <a:noFill/>
            <a:miter lim="800000"/>
            <a:headEnd/>
            <a:tailEnd/>
          </a:ln>
        </p:spPr>
      </p:pic>
      <p:sp>
        <p:nvSpPr>
          <p:cNvPr id="15364" name="Rectangle 2"/>
          <p:cNvSpPr>
            <a:spLocks noGrp="1" noChangeArrowheads="1"/>
          </p:cNvSpPr>
          <p:nvPr>
            <p:ph type="title"/>
          </p:nvPr>
        </p:nvSpPr>
        <p:spPr/>
        <p:txBody>
          <a:bodyPr/>
          <a:lstStyle/>
          <a:p>
            <a:r>
              <a:rPr lang="pt-BR"/>
              <a:t>Qualificando a Informação</a:t>
            </a:r>
          </a:p>
        </p:txBody>
      </p:sp>
      <p:sp>
        <p:nvSpPr>
          <p:cNvPr id="15365" name="Rectangle 3"/>
          <p:cNvSpPr>
            <a:spLocks noGrp="1" noChangeArrowheads="1"/>
          </p:cNvSpPr>
          <p:nvPr>
            <p:ph type="body" idx="4294967295"/>
          </p:nvPr>
        </p:nvSpPr>
        <p:spPr>
          <a:xfrm>
            <a:off x="71051" y="655407"/>
            <a:ext cx="5165123" cy="5832475"/>
          </a:xfrm>
        </p:spPr>
        <p:txBody>
          <a:bodyPr/>
          <a:lstStyle/>
          <a:p>
            <a:r>
              <a:rPr lang="pt-BR" sz="2800" b="0" i="0" dirty="0"/>
              <a:t>Quando </a:t>
            </a:r>
            <a:r>
              <a:rPr lang="pt-BR" sz="2400" b="0" i="0" dirty="0"/>
              <a:t>o filme (“gênero”)é exibido?</a:t>
            </a:r>
          </a:p>
          <a:p>
            <a:pPr>
              <a:buFont typeface="Wingdings" pitchFamily="2" charset="2"/>
              <a:buNone/>
            </a:pPr>
            <a:r>
              <a:rPr lang="pt-BR" sz="2800" b="0" i="0" dirty="0"/>
              <a:t>	</a:t>
            </a:r>
            <a:r>
              <a:rPr lang="pt-BR" sz="2400" b="0" i="0" dirty="0"/>
              <a:t>Num domingo? No primeiro decêndio? Nas férias escolares? Num sábado? Em setembro? Na primavera ou no inverno?</a:t>
            </a:r>
          </a:p>
          <a:p>
            <a:pPr>
              <a:buFont typeface="Wingdings" pitchFamily="2" charset="2"/>
              <a:buNone/>
            </a:pPr>
            <a:r>
              <a:rPr lang="pt-BR" sz="2400" b="0" i="0" dirty="0"/>
              <a:t>O grão continua a ser a sessão!</a:t>
            </a:r>
            <a:endParaRPr lang="pt-BR" sz="2800" b="0" i="0" dirty="0"/>
          </a:p>
        </p:txBody>
      </p:sp>
      <p:pic>
        <p:nvPicPr>
          <p:cNvPr id="15366" name="Picture 7" descr="4estacoes"/>
          <p:cNvPicPr>
            <a:picLocks noChangeAspect="1" noChangeArrowheads="1"/>
          </p:cNvPicPr>
          <p:nvPr/>
        </p:nvPicPr>
        <p:blipFill>
          <a:blip r:embed="rId4" cstate="print"/>
          <a:srcRect/>
          <a:stretch>
            <a:fillRect/>
          </a:stretch>
        </p:blipFill>
        <p:spPr bwMode="auto">
          <a:xfrm>
            <a:off x="5651500" y="795476"/>
            <a:ext cx="3168650" cy="3168650"/>
          </a:xfrm>
          <a:prstGeom prst="rect">
            <a:avLst/>
          </a:prstGeom>
          <a:noFill/>
          <a:ln w="9525">
            <a:noFill/>
            <a:miter lim="800000"/>
            <a:headEnd/>
            <a:tailEnd/>
          </a:ln>
        </p:spPr>
      </p:pic>
      <p:sp>
        <p:nvSpPr>
          <p:cNvPr id="7" name="Espaço Reservado para Número de Slide 6"/>
          <p:cNvSpPr>
            <a:spLocks noGrp="1"/>
          </p:cNvSpPr>
          <p:nvPr>
            <p:ph type="sldNum" sz="quarter" idx="12"/>
          </p:nvPr>
        </p:nvSpPr>
        <p:spPr/>
        <p:txBody>
          <a:bodyPr/>
          <a:lstStyle/>
          <a:p>
            <a:fld id="{0DBB9FE3-D63C-4A40-B010-4651D12E128D}" type="slidenum">
              <a:rPr lang="pt-BR" smtClean="0"/>
              <a:pPr/>
              <a:t>81</a:t>
            </a:fld>
            <a:endParaRPr lang="pt-BR"/>
          </a:p>
        </p:txBody>
      </p:sp>
    </p:spTree>
    <p:extLst>
      <p:ext uri="{BB962C8B-B14F-4D97-AF65-F5344CB8AC3E}">
        <p14:creationId xmlns:p14="http://schemas.microsoft.com/office/powerpoint/2010/main" val="28204363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t-BR"/>
              <a:t>Identificando as Dimensões</a:t>
            </a:r>
          </a:p>
        </p:txBody>
      </p:sp>
      <p:sp>
        <p:nvSpPr>
          <p:cNvPr id="16387" name="Rectangle 3"/>
          <p:cNvSpPr>
            <a:spLocks noGrp="1" noChangeArrowheads="1"/>
          </p:cNvSpPr>
          <p:nvPr>
            <p:ph type="body" idx="4294967295"/>
          </p:nvPr>
        </p:nvSpPr>
        <p:spPr>
          <a:xfrm>
            <a:off x="148281" y="795476"/>
            <a:ext cx="8229600" cy="4525963"/>
          </a:xfrm>
        </p:spPr>
        <p:txBody>
          <a:bodyPr/>
          <a:lstStyle/>
          <a:p>
            <a:r>
              <a:rPr lang="pt-BR" sz="2400" b="0" i="0" dirty="0"/>
              <a:t>Quando: Tempo (Dia da Semana, Ano, Mês, Período do Ano, </a:t>
            </a:r>
            <a:r>
              <a:rPr lang="pt-BR" sz="2400" b="0" i="0" dirty="0" err="1"/>
              <a:t>etc</a:t>
            </a:r>
            <a:r>
              <a:rPr lang="pt-BR" sz="2400" b="0" i="0" dirty="0"/>
              <a:t>)</a:t>
            </a:r>
          </a:p>
          <a:p>
            <a:r>
              <a:rPr lang="pt-BR" sz="2400" b="0" i="0" dirty="0"/>
              <a:t>Local: Sala de Cinema</a:t>
            </a:r>
          </a:p>
          <a:p>
            <a:r>
              <a:rPr lang="pt-BR" sz="2400" b="0" i="0" dirty="0"/>
              <a:t>Onde: Região (País, Estado, Cidade)</a:t>
            </a:r>
          </a:p>
          <a:p>
            <a:r>
              <a:rPr lang="pt-BR" sz="2400" b="0" i="0" dirty="0"/>
              <a:t>Gênero: Gênero do Filme</a:t>
            </a:r>
          </a:p>
        </p:txBody>
      </p:sp>
      <p:pic>
        <p:nvPicPr>
          <p:cNvPr id="16388" name="Picture 4"/>
          <p:cNvPicPr>
            <a:picLocks noChangeAspect="1" noChangeArrowheads="1"/>
          </p:cNvPicPr>
          <p:nvPr/>
        </p:nvPicPr>
        <p:blipFill>
          <a:blip r:embed="rId2" cstate="print"/>
          <a:srcRect/>
          <a:stretch>
            <a:fillRect/>
          </a:stretch>
        </p:blipFill>
        <p:spPr bwMode="auto">
          <a:xfrm>
            <a:off x="2303053" y="3188042"/>
            <a:ext cx="5180422" cy="3669957"/>
          </a:xfrm>
          <a:prstGeom prst="rect">
            <a:avLst/>
          </a:prstGeom>
          <a:noFill/>
          <a:ln w="9525">
            <a:noFill/>
            <a:miter lim="800000"/>
            <a:headEnd/>
            <a:tailEnd/>
          </a:ln>
        </p:spPr>
      </p:pic>
      <p:sp>
        <p:nvSpPr>
          <p:cNvPr id="5" name="Espaço Reservado para Número de Slide 4"/>
          <p:cNvSpPr>
            <a:spLocks noGrp="1"/>
          </p:cNvSpPr>
          <p:nvPr>
            <p:ph type="sldNum" sz="quarter" idx="12"/>
          </p:nvPr>
        </p:nvSpPr>
        <p:spPr/>
        <p:txBody>
          <a:bodyPr/>
          <a:lstStyle/>
          <a:p>
            <a:fld id="{0DBB9FE3-D63C-4A40-B010-4651D12E128D}" type="slidenum">
              <a:rPr lang="pt-BR" smtClean="0"/>
              <a:pPr/>
              <a:t>82</a:t>
            </a:fld>
            <a:endParaRPr lang="pt-BR"/>
          </a:p>
        </p:txBody>
      </p:sp>
    </p:spTree>
    <p:extLst>
      <p:ext uri="{BB962C8B-B14F-4D97-AF65-F5344CB8AC3E}">
        <p14:creationId xmlns:p14="http://schemas.microsoft.com/office/powerpoint/2010/main" val="3319656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pt-BR"/>
              <a:t>Identificando o Fato</a:t>
            </a:r>
          </a:p>
        </p:txBody>
      </p:sp>
      <p:sp>
        <p:nvSpPr>
          <p:cNvPr id="17412" name="Rectangle 3"/>
          <p:cNvSpPr>
            <a:spLocks noGrp="1" noChangeArrowheads="1"/>
          </p:cNvSpPr>
          <p:nvPr>
            <p:ph type="body" idx="4294967295"/>
          </p:nvPr>
        </p:nvSpPr>
        <p:spPr>
          <a:xfrm>
            <a:off x="0" y="795476"/>
            <a:ext cx="8229600" cy="4525963"/>
          </a:xfrm>
        </p:spPr>
        <p:txBody>
          <a:bodyPr/>
          <a:lstStyle/>
          <a:p>
            <a:r>
              <a:rPr lang="pt-BR" sz="2400" b="0" i="0" dirty="0"/>
              <a:t>Os Fatos tem que ser identificados em medidas claras: Público e Dinheiro!</a:t>
            </a:r>
          </a:p>
        </p:txBody>
      </p:sp>
      <p:pic>
        <p:nvPicPr>
          <p:cNvPr id="17413" name="Picture 4"/>
          <p:cNvPicPr>
            <a:picLocks noChangeAspect="1" noChangeArrowheads="1"/>
          </p:cNvPicPr>
          <p:nvPr/>
        </p:nvPicPr>
        <p:blipFill>
          <a:blip r:embed="rId2" cstate="print"/>
          <a:srcRect/>
          <a:stretch>
            <a:fillRect/>
          </a:stretch>
        </p:blipFill>
        <p:spPr bwMode="auto">
          <a:xfrm>
            <a:off x="1547813" y="2636838"/>
            <a:ext cx="4897437" cy="4024312"/>
          </a:xfrm>
          <a:prstGeom prst="rect">
            <a:avLst/>
          </a:prstGeom>
          <a:noFill/>
          <a:ln w="9525">
            <a:noFill/>
            <a:miter lim="800000"/>
            <a:headEnd/>
            <a:tailEnd/>
          </a:ln>
        </p:spPr>
      </p:pic>
      <p:pic>
        <p:nvPicPr>
          <p:cNvPr id="17414" name="Picture 8" descr="pinn"/>
          <p:cNvPicPr>
            <a:picLocks noChangeAspect="1" noChangeArrowheads="1"/>
          </p:cNvPicPr>
          <p:nvPr/>
        </p:nvPicPr>
        <p:blipFill>
          <a:blip r:embed="rId3" cstate="print"/>
          <a:srcRect/>
          <a:stretch>
            <a:fillRect/>
          </a:stretch>
        </p:blipFill>
        <p:spPr bwMode="auto">
          <a:xfrm>
            <a:off x="6096000" y="1629462"/>
            <a:ext cx="3048000" cy="3038475"/>
          </a:xfrm>
          <a:prstGeom prst="rect">
            <a:avLst/>
          </a:prstGeom>
          <a:noFill/>
          <a:ln w="9525">
            <a:noFill/>
            <a:miter lim="800000"/>
            <a:headEnd/>
            <a:tailEnd/>
          </a:ln>
        </p:spPr>
      </p:pic>
      <p:sp>
        <p:nvSpPr>
          <p:cNvPr id="7" name="Espaço Reservado para Número de Slide 6"/>
          <p:cNvSpPr>
            <a:spLocks noGrp="1"/>
          </p:cNvSpPr>
          <p:nvPr>
            <p:ph type="sldNum" sz="quarter" idx="12"/>
          </p:nvPr>
        </p:nvSpPr>
        <p:spPr/>
        <p:txBody>
          <a:bodyPr/>
          <a:lstStyle/>
          <a:p>
            <a:fld id="{0DBB9FE3-D63C-4A40-B010-4651D12E128D}" type="slidenum">
              <a:rPr lang="pt-BR" smtClean="0"/>
              <a:pPr/>
              <a:t>83</a:t>
            </a:fld>
            <a:endParaRPr lang="pt-BR"/>
          </a:p>
        </p:txBody>
      </p:sp>
      <p:pic>
        <p:nvPicPr>
          <p:cNvPr id="17410" name="Picture 6" descr="img?s=MLB&amp;f=72462634_1003"/>
          <p:cNvPicPr>
            <a:picLocks noChangeAspect="1" noChangeArrowheads="1"/>
          </p:cNvPicPr>
          <p:nvPr/>
        </p:nvPicPr>
        <p:blipFill>
          <a:blip r:embed="rId4" cstate="print"/>
          <a:srcRect/>
          <a:stretch>
            <a:fillRect/>
          </a:stretch>
        </p:blipFill>
        <p:spPr bwMode="auto">
          <a:xfrm>
            <a:off x="66676" y="2207355"/>
            <a:ext cx="1481137" cy="1481137"/>
          </a:xfrm>
          <a:prstGeom prst="rect">
            <a:avLst/>
          </a:prstGeom>
          <a:noFill/>
          <a:ln w="9525">
            <a:noFill/>
            <a:miter lim="800000"/>
            <a:headEnd/>
            <a:tailEnd/>
          </a:ln>
        </p:spPr>
      </p:pic>
    </p:spTree>
    <p:extLst>
      <p:ext uri="{BB962C8B-B14F-4D97-AF65-F5344CB8AC3E}">
        <p14:creationId xmlns:p14="http://schemas.microsoft.com/office/powerpoint/2010/main" val="41405145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t-BR"/>
              <a:t>Detalhamento...</a:t>
            </a:r>
          </a:p>
        </p:txBody>
      </p:sp>
      <p:sp>
        <p:nvSpPr>
          <p:cNvPr id="18435" name="Rectangle 3"/>
          <p:cNvSpPr>
            <a:spLocks noGrp="1" noChangeArrowheads="1"/>
          </p:cNvSpPr>
          <p:nvPr>
            <p:ph type="body" idx="4294967295"/>
          </p:nvPr>
        </p:nvSpPr>
        <p:spPr>
          <a:xfrm>
            <a:off x="0" y="981075"/>
            <a:ext cx="8229600" cy="4392613"/>
          </a:xfrm>
        </p:spPr>
        <p:txBody>
          <a:bodyPr/>
          <a:lstStyle/>
          <a:p>
            <a:r>
              <a:rPr lang="pt-BR" sz="2400" b="0" i="0" dirty="0"/>
              <a:t>Nosso modelo precisará no mínimo avaliar diretores e atores...</a:t>
            </a:r>
          </a:p>
          <a:p>
            <a:r>
              <a:rPr lang="pt-BR" sz="2400" b="0" i="0" dirty="0"/>
              <a:t>Como já definimos as métricas básicas anteriormente e agora acabamos de definir as dimensões, ao menos em seus aspectos basilares.</a:t>
            </a:r>
          </a:p>
          <a:p>
            <a:r>
              <a:rPr lang="pt-BR" sz="2400" b="0" i="0" dirty="0"/>
              <a:t>No caso real devemos avaliar todos os atributos que impliquem em decisões. </a:t>
            </a:r>
          </a:p>
          <a:p>
            <a:r>
              <a:rPr lang="pt-BR" sz="2400" b="0" i="0" dirty="0"/>
              <a:t>Mais que isso, novas métricas acabam surgindo quando se faz uma análise realmente detalhada de um problema.</a:t>
            </a:r>
          </a:p>
          <a:p>
            <a:endParaRPr lang="pt-BR" sz="2400" b="0" i="0" dirty="0"/>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84</a:t>
            </a:fld>
            <a:endParaRPr lang="pt-BR"/>
          </a:p>
        </p:txBody>
      </p:sp>
    </p:spTree>
    <p:extLst>
      <p:ext uri="{BB962C8B-B14F-4D97-AF65-F5344CB8AC3E}">
        <p14:creationId xmlns:p14="http://schemas.microsoft.com/office/powerpoint/2010/main" val="39650405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t-BR"/>
              <a:t>Bus Matrix</a:t>
            </a:r>
          </a:p>
        </p:txBody>
      </p:sp>
      <p:graphicFrame>
        <p:nvGraphicFramePr>
          <p:cNvPr id="7" name="Tabela 6"/>
          <p:cNvGraphicFramePr>
            <a:graphicFrameLocks noGrp="1"/>
          </p:cNvGraphicFramePr>
          <p:nvPr/>
        </p:nvGraphicFramePr>
        <p:xfrm>
          <a:off x="179388" y="836613"/>
          <a:ext cx="8568952" cy="5400600"/>
        </p:xfrm>
        <a:graphic>
          <a:graphicData uri="http://schemas.openxmlformats.org/drawingml/2006/table">
            <a:tbl>
              <a:tblPr/>
              <a:tblGrid>
                <a:gridCol w="14401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3487349">
                  <a:extLst>
                    <a:ext uri="{9D8B030D-6E8A-4147-A177-3AD203B41FA5}">
                      <a16:colId xmlns:a16="http://schemas.microsoft.com/office/drawing/2014/main" val="20002"/>
                    </a:ext>
                  </a:extLst>
                </a:gridCol>
                <a:gridCol w="401082">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432048">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648072">
                  <a:extLst>
                    <a:ext uri="{9D8B030D-6E8A-4147-A177-3AD203B41FA5}">
                      <a16:colId xmlns:a16="http://schemas.microsoft.com/office/drawing/2014/main" val="20009"/>
                    </a:ext>
                  </a:extLst>
                </a:gridCol>
                <a:gridCol w="144015">
                  <a:extLst>
                    <a:ext uri="{9D8B030D-6E8A-4147-A177-3AD203B41FA5}">
                      <a16:colId xmlns:a16="http://schemas.microsoft.com/office/drawing/2014/main" val="20010"/>
                    </a:ext>
                  </a:extLst>
                </a:gridCol>
              </a:tblGrid>
              <a:tr h="423867">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a:noFill/>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a:noFill/>
                    </a:lnL>
                    <a:lnR>
                      <a:noFill/>
                    </a:lnR>
                    <a:lnT>
                      <a:noFill/>
                    </a:lnT>
                    <a:lnB>
                      <a:noFill/>
                    </a:lnB>
                  </a:tcPr>
                </a:tc>
                <a:extLst>
                  <a:ext uri="{0D108BD9-81ED-4DB2-BD59-A6C34878D82A}">
                    <a16:rowId xmlns:a16="http://schemas.microsoft.com/office/drawing/2014/main" val="10000"/>
                  </a:ext>
                </a:extLst>
              </a:tr>
              <a:tr h="740195">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1" i="0" u="none" strike="noStrike">
                          <a:solidFill>
                            <a:srgbClr val="000000"/>
                          </a:solidFill>
                          <a:latin typeface="Calibri"/>
                        </a:rPr>
                        <a:t>Processo de Negócio</a:t>
                      </a:r>
                    </a:p>
                  </a:txBody>
                  <a:tcPr marL="5069" marR="5069" marT="506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600" b="1" i="0" u="none" strike="noStrike">
                          <a:solidFill>
                            <a:srgbClr val="000000"/>
                          </a:solidFill>
                          <a:latin typeface="Calibri"/>
                        </a:rPr>
                        <a:t>Granularidade</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dirty="0">
                          <a:solidFill>
                            <a:srgbClr val="000000"/>
                          </a:solidFill>
                          <a:latin typeface="Calibri"/>
                        </a:rPr>
                        <a:t>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dirty="0" err="1">
                          <a:solidFill>
                            <a:srgbClr val="000000"/>
                          </a:solidFill>
                          <a:latin typeface="Calibri"/>
                        </a:rPr>
                        <a:t>filme</a:t>
                      </a:r>
                      <a:endParaRPr lang="en-US" sz="1400" b="1" i="0" u="none" strike="noStrike" dirty="0">
                        <a:solidFill>
                          <a:srgbClr val="000000"/>
                        </a:solidFill>
                        <a:latin typeface="Calibri"/>
                      </a:endParaRP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a:solidFill>
                            <a:srgbClr val="000000"/>
                          </a:solidFill>
                          <a:latin typeface="Calibri"/>
                        </a:rPr>
                        <a:t>Tipo filme</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a:solidFill>
                            <a:srgbClr val="000000"/>
                          </a:solidFill>
                          <a:latin typeface="Calibri"/>
                        </a:rPr>
                        <a:t>Localidade</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a:solidFill>
                            <a:srgbClr val="000000"/>
                          </a:solidFill>
                          <a:latin typeface="Calibri"/>
                        </a:rPr>
                        <a:t>Ator</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a:solidFill>
                            <a:srgbClr val="000000"/>
                          </a:solidFill>
                          <a:latin typeface="Calibri"/>
                        </a:rPr>
                        <a:t>Sala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1400" b="1" i="0" u="none" strike="noStrike">
                          <a:solidFill>
                            <a:srgbClr val="000000"/>
                          </a:solidFill>
                          <a:latin typeface="Calibri"/>
                        </a:rPr>
                        <a:t>Diretor</a:t>
                      </a:r>
                    </a:p>
                  </a:txBody>
                  <a:tcPr marL="5069" marR="5069" marT="506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endParaRPr lang="en-US" sz="600" b="0" i="0" u="none" strike="noStrike">
                        <a:solidFill>
                          <a:srgbClr val="000000"/>
                        </a:solidFill>
                        <a:latin typeface="Calibri"/>
                      </a:endParaRP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907217">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rowSpan="5">
                  <a:txBody>
                    <a:bodyPr/>
                    <a:lstStyle/>
                    <a:p>
                      <a:pPr algn="ctr" fontAlgn="ctr"/>
                      <a:r>
                        <a:rPr lang="en-US" sz="1600" b="1" i="0" u="none" strike="noStrike">
                          <a:solidFill>
                            <a:srgbClr val="000000"/>
                          </a:solidFill>
                          <a:latin typeface="Calibri"/>
                        </a:rPr>
                        <a:t>Faturamento</a:t>
                      </a:r>
                    </a:p>
                  </a:txBody>
                  <a:tcPr marL="5069" marR="5069" marT="50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pt-BR" sz="1600" b="0" i="0" u="none" strike="noStrike">
                          <a:solidFill>
                            <a:srgbClr val="000000"/>
                          </a:solidFill>
                          <a:latin typeface="Calibri"/>
                        </a:rPr>
                        <a:t>Vendas Tipo filme: Uma linha com total de vendas para cada filme, tipo de filme e 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807368">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r>
                        <a:rPr lang="pt-BR" sz="1600" b="0" i="0" u="none" strike="noStrike">
                          <a:solidFill>
                            <a:srgbClr val="000000"/>
                          </a:solidFill>
                          <a:latin typeface="Calibri"/>
                        </a:rPr>
                        <a:t>Vendas Local: Uma linha com total de vendas para cada filme, local e 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dirty="0">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807368">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r>
                        <a:rPr lang="pt-BR" sz="1600" b="0" i="0" u="none" strike="noStrike">
                          <a:solidFill>
                            <a:srgbClr val="000000"/>
                          </a:solidFill>
                          <a:latin typeface="Calibri"/>
                        </a:rPr>
                        <a:t>Vendas Ator: Uma linha com total de vendas para cada filme, ator e 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807368">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r>
                        <a:rPr lang="pt-BR" sz="1600" b="0" i="0" u="none" strike="noStrike">
                          <a:solidFill>
                            <a:srgbClr val="000000"/>
                          </a:solidFill>
                          <a:latin typeface="Calibri"/>
                        </a:rPr>
                        <a:t>Vendas Sala: Uma linha com total de vendas para cada filme, sala e 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907217">
                <a:tc>
                  <a:txBody>
                    <a:bodyPr/>
                    <a:lstStyle/>
                    <a:p>
                      <a:pPr algn="l" fontAlgn="b"/>
                      <a:endParaRPr lang="en-US" sz="600" b="0" i="0" u="none" strike="noStrike">
                        <a:solidFill>
                          <a:srgbClr val="000000"/>
                        </a:solidFill>
                        <a:latin typeface="Calibri"/>
                      </a:endParaRPr>
                    </a:p>
                  </a:txBody>
                  <a:tcPr marL="5069" marR="5069" marT="5069"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r>
                        <a:rPr lang="pt-BR" sz="1600" b="0" i="0" u="none" strike="noStrike" dirty="0">
                          <a:solidFill>
                            <a:srgbClr val="000000"/>
                          </a:solidFill>
                          <a:latin typeface="Calibri"/>
                        </a:rPr>
                        <a:t>Vendas Diretor: Uma linha com valor total de ingressos vendidos para cada filme, diretor e data.</a:t>
                      </a:r>
                    </a:p>
                  </a:txBody>
                  <a:tcPr marL="5069" marR="5069" marT="50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a:t>
                      </a:r>
                    </a:p>
                  </a:txBody>
                  <a:tcPr marL="5069" marR="5069" marT="50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FFFFFF"/>
                          </a:solidFill>
                          <a:latin typeface="Calibri"/>
                        </a:rPr>
                        <a:t>x</a:t>
                      </a:r>
                    </a:p>
                  </a:txBody>
                  <a:tcPr marL="5069" marR="5069" marT="50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6228"/>
                    </a:solidFill>
                  </a:tcPr>
                </a:tc>
                <a:tc>
                  <a:txBody>
                    <a:bodyPr/>
                    <a:lstStyle/>
                    <a:p>
                      <a:pPr algn="l" fontAlgn="b"/>
                      <a:r>
                        <a:rPr lang="en-US" sz="600" b="0" i="0" u="none" strike="noStrike" dirty="0">
                          <a:solidFill>
                            <a:srgbClr val="000000"/>
                          </a:solidFill>
                          <a:latin typeface="Calibri"/>
                        </a:rPr>
                        <a:t>.</a:t>
                      </a:r>
                    </a:p>
                  </a:txBody>
                  <a:tcPr marL="5069" marR="5069" marT="506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bl>
          </a:graphicData>
        </a:graphic>
      </p:graphicFrame>
      <p:sp>
        <p:nvSpPr>
          <p:cNvPr id="4" name="Espaço Reservado para Número de Slide 3"/>
          <p:cNvSpPr>
            <a:spLocks noGrp="1"/>
          </p:cNvSpPr>
          <p:nvPr>
            <p:ph type="sldNum" sz="quarter" idx="12"/>
          </p:nvPr>
        </p:nvSpPr>
        <p:spPr/>
        <p:txBody>
          <a:bodyPr/>
          <a:lstStyle/>
          <a:p>
            <a:fld id="{0DBB9FE3-D63C-4A40-B010-4651D12E128D}" type="slidenum">
              <a:rPr lang="pt-BR" smtClean="0"/>
              <a:pPr/>
              <a:t>85</a:t>
            </a:fld>
            <a:endParaRPr lang="pt-BR"/>
          </a:p>
        </p:txBody>
      </p:sp>
    </p:spTree>
    <p:extLst>
      <p:ext uri="{BB962C8B-B14F-4D97-AF65-F5344CB8AC3E}">
        <p14:creationId xmlns:p14="http://schemas.microsoft.com/office/powerpoint/2010/main" val="2936855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t-BR"/>
              <a:t>Detalhamento...</a:t>
            </a:r>
          </a:p>
        </p:txBody>
      </p:sp>
      <p:sp>
        <p:nvSpPr>
          <p:cNvPr id="20483" name="Rectangle 3"/>
          <p:cNvSpPr>
            <a:spLocks noGrp="1" noChangeArrowheads="1"/>
          </p:cNvSpPr>
          <p:nvPr>
            <p:ph type="body" idx="4294967295"/>
          </p:nvPr>
        </p:nvSpPr>
        <p:spPr>
          <a:xfrm>
            <a:off x="0" y="1600200"/>
            <a:ext cx="8229600" cy="4525963"/>
          </a:xfrm>
        </p:spPr>
        <p:txBody>
          <a:bodyPr/>
          <a:lstStyle/>
          <a:p>
            <a:r>
              <a:rPr lang="pt-BR" sz="2400"/>
              <a:t>E, finalmente, fazendo os acréscimos, chegamos:</a:t>
            </a:r>
          </a:p>
        </p:txBody>
      </p:sp>
      <p:pic>
        <p:nvPicPr>
          <p:cNvPr id="20484" name="Picture 5"/>
          <p:cNvPicPr>
            <a:picLocks noChangeAspect="1" noChangeArrowheads="1"/>
          </p:cNvPicPr>
          <p:nvPr/>
        </p:nvPicPr>
        <p:blipFill>
          <a:blip r:embed="rId2" cstate="print"/>
          <a:srcRect/>
          <a:stretch>
            <a:fillRect/>
          </a:stretch>
        </p:blipFill>
        <p:spPr bwMode="auto">
          <a:xfrm>
            <a:off x="107950" y="1316038"/>
            <a:ext cx="8602663" cy="5353050"/>
          </a:xfrm>
          <a:prstGeom prst="rect">
            <a:avLst/>
          </a:prstGeom>
          <a:noFill/>
          <a:ln w="9525">
            <a:noFill/>
            <a:miter lim="800000"/>
            <a:headEnd/>
            <a:tailEnd/>
          </a:ln>
        </p:spPr>
      </p:pic>
      <p:sp>
        <p:nvSpPr>
          <p:cNvPr id="5" name="Espaço Reservado para Número de Slide 4"/>
          <p:cNvSpPr>
            <a:spLocks noGrp="1"/>
          </p:cNvSpPr>
          <p:nvPr>
            <p:ph type="sldNum" sz="quarter" idx="12"/>
          </p:nvPr>
        </p:nvSpPr>
        <p:spPr/>
        <p:txBody>
          <a:bodyPr/>
          <a:lstStyle/>
          <a:p>
            <a:fld id="{0DBB9FE3-D63C-4A40-B010-4651D12E128D}" type="slidenum">
              <a:rPr lang="pt-BR" smtClean="0"/>
              <a:pPr/>
              <a:t>86</a:t>
            </a:fld>
            <a:endParaRPr lang="pt-BR"/>
          </a:p>
        </p:txBody>
      </p:sp>
    </p:spTree>
    <p:extLst>
      <p:ext uri="{BB962C8B-B14F-4D97-AF65-F5344CB8AC3E}">
        <p14:creationId xmlns:p14="http://schemas.microsoft.com/office/powerpoint/2010/main" val="12964910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t-BR"/>
              <a:t>Críticas  ...</a:t>
            </a:r>
          </a:p>
        </p:txBody>
      </p:sp>
      <p:sp>
        <p:nvSpPr>
          <p:cNvPr id="21507" name="Rectangle 3"/>
          <p:cNvSpPr>
            <a:spLocks noGrp="1" noChangeArrowheads="1"/>
          </p:cNvSpPr>
          <p:nvPr>
            <p:ph type="body" idx="4294967295"/>
          </p:nvPr>
        </p:nvSpPr>
        <p:spPr>
          <a:xfrm>
            <a:off x="0" y="692150"/>
            <a:ext cx="8553450" cy="5832475"/>
          </a:xfrm>
        </p:spPr>
        <p:txBody>
          <a:bodyPr/>
          <a:lstStyle/>
          <a:p>
            <a:r>
              <a:rPr lang="pt-BR" sz="2400" b="0" i="0" dirty="0"/>
              <a:t>Nosso modelo deixa aberta várias questões para o futuro...</a:t>
            </a:r>
          </a:p>
          <a:p>
            <a:pPr>
              <a:buFont typeface="Wingdings" pitchFamily="2" charset="2"/>
              <a:buNone/>
            </a:pPr>
            <a:endParaRPr lang="pt-BR" sz="2400" b="0" i="0" dirty="0"/>
          </a:p>
          <a:p>
            <a:pPr lvl="1"/>
            <a:r>
              <a:rPr lang="pt-BR" sz="2400" b="0" i="0" dirty="0"/>
              <a:t>O tipo de filme influencia sua bilheteria em regiões, épocas ou em salas específicas de cinema? E o filme em si? Se precisarmos do filme (e claramente precisamos), erramos o grão...</a:t>
            </a:r>
          </a:p>
          <a:p>
            <a:pPr lvl="1"/>
            <a:r>
              <a:rPr lang="pt-BR" sz="2400" b="0" i="0" dirty="0"/>
              <a:t>A hierarquia tradicional região da cidade; cidade e estado pode ser subvertida para duas hierarquias distintas: regiões (shoppings, centros, bairros </a:t>
            </a:r>
            <a:r>
              <a:rPr lang="pt-BR" sz="2400" b="0" i="0" dirty="0" err="1"/>
              <a:t>cults</a:t>
            </a:r>
            <a:r>
              <a:rPr lang="pt-BR" sz="2400" b="0" i="0" dirty="0"/>
              <a:t>) e cidade/estado/país? A não identificação de atributos chaves prejudica totalmente a correção do modelo.</a:t>
            </a:r>
          </a:p>
          <a:p>
            <a:pPr lvl="1"/>
            <a:r>
              <a:rPr lang="pt-BR" sz="2400" b="0" i="0" dirty="0"/>
              <a:t>O idioma implica em algum aspecto? Se implica, foi esquecido também...</a:t>
            </a: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87</a:t>
            </a:fld>
            <a:endParaRPr lang="pt-BR"/>
          </a:p>
        </p:txBody>
      </p:sp>
    </p:spTree>
    <p:extLst>
      <p:ext uri="{BB962C8B-B14F-4D97-AF65-F5344CB8AC3E}">
        <p14:creationId xmlns:p14="http://schemas.microsoft.com/office/powerpoint/2010/main" val="5163948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84163" y="188640"/>
            <a:ext cx="8229600" cy="420688"/>
          </a:xfrm>
          <a:prstGeom prst="rect">
            <a:avLst/>
          </a:prstGeom>
          <a:noFill/>
          <a:ln w="9525">
            <a:noFill/>
            <a:miter lim="800000"/>
            <a:headEnd/>
            <a:tailEnd/>
          </a:ln>
        </p:spPr>
        <p:txBody>
          <a:bodyPr anchor="ctr">
            <a:spAutoFit/>
          </a:bodyPr>
          <a:lstStyle/>
          <a:p>
            <a:pPr eaLnBrk="0" hangingPunct="0">
              <a:lnSpc>
                <a:spcPct val="90000"/>
              </a:lnSpc>
            </a:pPr>
            <a:r>
              <a:rPr lang="pt-BR" sz="2400" b="1" i="0" dirty="0">
                <a:solidFill>
                  <a:schemeClr val="bg2"/>
                </a:solidFill>
              </a:rPr>
              <a:t>Críticas ...</a:t>
            </a:r>
          </a:p>
        </p:txBody>
      </p:sp>
      <p:sp>
        <p:nvSpPr>
          <p:cNvPr id="22531" name="Rectangle 3"/>
          <p:cNvSpPr>
            <a:spLocks noChangeArrowheads="1"/>
          </p:cNvSpPr>
          <p:nvPr/>
        </p:nvSpPr>
        <p:spPr bwMode="auto">
          <a:xfrm>
            <a:off x="122238" y="1025789"/>
            <a:ext cx="8553450" cy="5832475"/>
          </a:xfrm>
          <a:prstGeom prst="rect">
            <a:avLst/>
          </a:prstGeom>
          <a:noFill/>
          <a:ln w="9525">
            <a:noFill/>
            <a:miter lim="800000"/>
            <a:headEnd/>
            <a:tailEnd/>
          </a:ln>
        </p:spPr>
        <p:txBody>
          <a:bodyPr/>
          <a:lstStyle/>
          <a:p>
            <a:pPr marL="285750" indent="-285750" eaLnBrk="0" hangingPunct="0">
              <a:lnSpc>
                <a:spcPct val="80000"/>
              </a:lnSpc>
              <a:spcBef>
                <a:spcPct val="30000"/>
              </a:spcBef>
              <a:buClr>
                <a:schemeClr val="bg2"/>
              </a:buClr>
            </a:pPr>
            <a:r>
              <a:rPr lang="pt-BR" sz="2400" b="0" i="0" dirty="0">
                <a:solidFill>
                  <a:srgbClr val="000000"/>
                </a:solidFill>
              </a:rPr>
              <a:t>	Nosso modelo deixa aberta várias questões para o futuro...</a:t>
            </a:r>
          </a:p>
          <a:p>
            <a:pPr marL="285750" indent="-285750" eaLnBrk="0" hangingPunct="0">
              <a:lnSpc>
                <a:spcPct val="80000"/>
              </a:lnSpc>
              <a:spcBef>
                <a:spcPct val="30000"/>
              </a:spcBef>
              <a:buClr>
                <a:schemeClr val="bg2"/>
              </a:buClr>
              <a:buFont typeface="Wingdings" pitchFamily="2" charset="2"/>
              <a:buChar char="§"/>
            </a:pPr>
            <a:endParaRPr lang="pt-BR" sz="2400" b="0" i="0" dirty="0">
              <a:solidFill>
                <a:srgbClr val="000000"/>
              </a:solidFill>
            </a:endParaRPr>
          </a:p>
          <a:p>
            <a:pPr marL="685800" lvl="1" indent="-228600" eaLnBrk="0" hangingPunct="0">
              <a:lnSpc>
                <a:spcPct val="80000"/>
              </a:lnSpc>
              <a:spcBef>
                <a:spcPct val="30000"/>
              </a:spcBef>
              <a:buClr>
                <a:schemeClr val="bg2"/>
              </a:buClr>
              <a:buFontTx/>
              <a:buChar char="–"/>
            </a:pPr>
            <a:r>
              <a:rPr lang="pt-BR" sz="2400" b="0" i="0" dirty="0">
                <a:solidFill>
                  <a:srgbClr val="000000"/>
                </a:solidFill>
              </a:rPr>
              <a:t>E questões de sexo do público e suas características? Talvez fosse preciso avaliar melhor o próprio transacional, pois muitos clientes podem ser identificados. Certamente, não será possível identificar todo público, mas certamente parte dele poderá ser identificado.</a:t>
            </a:r>
          </a:p>
          <a:p>
            <a:pPr marL="685800" lvl="1" indent="-228600" eaLnBrk="0" hangingPunct="0">
              <a:lnSpc>
                <a:spcPct val="80000"/>
              </a:lnSpc>
              <a:spcBef>
                <a:spcPct val="30000"/>
              </a:spcBef>
              <a:buClr>
                <a:schemeClr val="bg2"/>
              </a:buClr>
              <a:buFontTx/>
              <a:buChar char="–"/>
            </a:pPr>
            <a:r>
              <a:rPr lang="pt-BR" sz="2400" b="0" i="0" dirty="0">
                <a:solidFill>
                  <a:srgbClr val="000000"/>
                </a:solidFill>
              </a:rPr>
              <a:t>E não seria interessante se saber a idade dos protagonistas? Se uma mulher for protagonista, algo é alterado? Novamente faltaram atributos.</a:t>
            </a:r>
          </a:p>
          <a:p>
            <a:pPr marL="685800" lvl="1" indent="-228600" eaLnBrk="0" hangingPunct="0">
              <a:lnSpc>
                <a:spcPct val="80000"/>
              </a:lnSpc>
              <a:spcBef>
                <a:spcPct val="30000"/>
              </a:spcBef>
              <a:buClr>
                <a:schemeClr val="bg2"/>
              </a:buClr>
              <a:buFontTx/>
              <a:buChar char="–"/>
            </a:pPr>
            <a:r>
              <a:rPr lang="pt-BR" sz="2400" b="0" i="0" dirty="0">
                <a:solidFill>
                  <a:srgbClr val="000000"/>
                </a:solidFill>
              </a:rPr>
              <a:t>Será que um filme denso e dramático é mais indicado para a noite e uma comédia infantil para as matinês? E os filmes seguem algo linear (comédias, aventuras e ação do início ao fim? Seguramente não...).</a:t>
            </a:r>
          </a:p>
        </p:txBody>
      </p:sp>
      <p:sp>
        <p:nvSpPr>
          <p:cNvPr id="5" name="Espaço Reservado para Número de Slide 4"/>
          <p:cNvSpPr>
            <a:spLocks noGrp="1"/>
          </p:cNvSpPr>
          <p:nvPr>
            <p:ph type="sldNum" sz="quarter" idx="12"/>
          </p:nvPr>
        </p:nvSpPr>
        <p:spPr/>
        <p:txBody>
          <a:bodyPr/>
          <a:lstStyle/>
          <a:p>
            <a:fld id="{0DBB9FE3-D63C-4A40-B010-4651D12E128D}" type="slidenum">
              <a:rPr lang="pt-BR" smtClean="0"/>
              <a:pPr/>
              <a:t>88</a:t>
            </a:fld>
            <a:endParaRPr lang="pt-BR"/>
          </a:p>
        </p:txBody>
      </p:sp>
    </p:spTree>
    <p:extLst>
      <p:ext uri="{BB962C8B-B14F-4D97-AF65-F5344CB8AC3E}">
        <p14:creationId xmlns:p14="http://schemas.microsoft.com/office/powerpoint/2010/main" val="39804875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16632"/>
            <a:ext cx="8229600" cy="420688"/>
          </a:xfrm>
          <a:prstGeom prst="rect">
            <a:avLst/>
          </a:prstGeom>
          <a:noFill/>
          <a:ln w="9525">
            <a:noFill/>
            <a:miter lim="800000"/>
            <a:headEnd/>
            <a:tailEnd/>
          </a:ln>
        </p:spPr>
        <p:txBody>
          <a:bodyPr anchor="ctr">
            <a:spAutoFit/>
          </a:bodyPr>
          <a:lstStyle/>
          <a:p>
            <a:pPr eaLnBrk="0" hangingPunct="0">
              <a:lnSpc>
                <a:spcPct val="90000"/>
              </a:lnSpc>
            </a:pPr>
            <a:r>
              <a:rPr lang="pt-BR" sz="2400" b="1" i="0" dirty="0">
                <a:solidFill>
                  <a:schemeClr val="bg2"/>
                </a:solidFill>
              </a:rPr>
              <a:t>Críticas ...</a:t>
            </a:r>
          </a:p>
        </p:txBody>
      </p:sp>
      <p:sp>
        <p:nvSpPr>
          <p:cNvPr id="23555" name="Rectangle 3"/>
          <p:cNvSpPr>
            <a:spLocks noChangeArrowheads="1"/>
          </p:cNvSpPr>
          <p:nvPr/>
        </p:nvSpPr>
        <p:spPr bwMode="auto">
          <a:xfrm>
            <a:off x="0" y="1025525"/>
            <a:ext cx="8553450" cy="5832475"/>
          </a:xfrm>
          <a:prstGeom prst="rect">
            <a:avLst/>
          </a:prstGeom>
          <a:noFill/>
          <a:ln w="9525">
            <a:noFill/>
            <a:miter lim="800000"/>
            <a:headEnd/>
            <a:tailEnd/>
          </a:ln>
        </p:spPr>
        <p:txBody>
          <a:bodyPr/>
          <a:lstStyle/>
          <a:p>
            <a:pPr marL="285750" indent="-285750" eaLnBrk="0" hangingPunct="0">
              <a:lnSpc>
                <a:spcPct val="80000"/>
              </a:lnSpc>
              <a:spcBef>
                <a:spcPct val="30000"/>
              </a:spcBef>
              <a:buClr>
                <a:schemeClr val="bg2"/>
              </a:buClr>
            </a:pPr>
            <a:r>
              <a:rPr lang="pt-BR" sz="2400" b="0" i="0" dirty="0">
                <a:solidFill>
                  <a:srgbClr val="000000"/>
                </a:solidFill>
              </a:rPr>
              <a:t>	Nosso modelo deixa aberta várias questões para o futuro...</a:t>
            </a:r>
          </a:p>
          <a:p>
            <a:pPr marL="285750" indent="-285750" eaLnBrk="0" hangingPunct="0">
              <a:lnSpc>
                <a:spcPct val="80000"/>
              </a:lnSpc>
              <a:spcBef>
                <a:spcPct val="30000"/>
              </a:spcBef>
              <a:buClr>
                <a:schemeClr val="bg2"/>
              </a:buClr>
              <a:buFont typeface="Wingdings" pitchFamily="2" charset="2"/>
              <a:buChar char="§"/>
            </a:pPr>
            <a:endParaRPr lang="pt-BR" sz="2400" b="0" i="0" dirty="0">
              <a:solidFill>
                <a:srgbClr val="000000"/>
              </a:solidFill>
            </a:endParaRPr>
          </a:p>
          <a:p>
            <a:pPr marL="685800" lvl="1" indent="-228600" eaLnBrk="0" hangingPunct="0">
              <a:lnSpc>
                <a:spcPct val="80000"/>
              </a:lnSpc>
              <a:spcBef>
                <a:spcPct val="30000"/>
              </a:spcBef>
              <a:buClr>
                <a:schemeClr val="bg2"/>
              </a:buClr>
              <a:buFontTx/>
              <a:buChar char="–"/>
            </a:pPr>
            <a:r>
              <a:rPr lang="pt-BR" sz="2400" b="0" i="0" dirty="0">
                <a:solidFill>
                  <a:srgbClr val="000000"/>
                </a:solidFill>
              </a:rPr>
              <a:t>E o mais importante... Será que um filme tem “apenas” um protagonista? Olhemos nosso primeiro slide... Ingrid Bergman era uma mera coadjuvante? Claro que não... Então erramos a própria modelagem! Teremos duas estrelas e não apenas uma! Se um filme rendeu US$ 1.000.000,00, mas tiver 2 protagonistas, cada um deles “rendeu” US$ 500.000,00. Se colocássemos os dois “principais” numa mesma estrela o filme “passaria a render” US$ 2.000.000,00, por mero erro de modelagem...</a:t>
            </a:r>
          </a:p>
          <a:p>
            <a:pPr marL="685800" lvl="1" indent="-228600" eaLnBrk="0" hangingPunct="0">
              <a:lnSpc>
                <a:spcPct val="80000"/>
              </a:lnSpc>
              <a:spcBef>
                <a:spcPct val="30000"/>
              </a:spcBef>
              <a:buClr>
                <a:schemeClr val="bg2"/>
              </a:buClr>
              <a:buFontTx/>
              <a:buChar char="–"/>
            </a:pPr>
            <a:r>
              <a:rPr lang="pt-BR" sz="2400" b="0" i="0" dirty="0">
                <a:solidFill>
                  <a:srgbClr val="000000"/>
                </a:solidFill>
              </a:rPr>
              <a:t>Sabemos ainda que a mesma situação ocorre para diretores (o filme pode ter mais de um) e gêneros (o filme pode ter mais de um gênero).</a:t>
            </a:r>
          </a:p>
          <a:p>
            <a:pPr marL="685800" lvl="1" indent="-228600" eaLnBrk="0" hangingPunct="0">
              <a:lnSpc>
                <a:spcPct val="80000"/>
              </a:lnSpc>
              <a:spcBef>
                <a:spcPct val="30000"/>
              </a:spcBef>
              <a:buClr>
                <a:schemeClr val="bg2"/>
              </a:buClr>
              <a:buFontTx/>
              <a:buChar char="–"/>
            </a:pPr>
            <a:endParaRPr lang="pt-BR" sz="2400" b="0" i="0" dirty="0">
              <a:solidFill>
                <a:srgbClr val="000000"/>
              </a:solidFill>
            </a:endParaRPr>
          </a:p>
        </p:txBody>
      </p:sp>
      <p:sp>
        <p:nvSpPr>
          <p:cNvPr id="5" name="Espaço Reservado para Número de Slide 4"/>
          <p:cNvSpPr>
            <a:spLocks noGrp="1"/>
          </p:cNvSpPr>
          <p:nvPr>
            <p:ph type="sldNum" sz="quarter" idx="12"/>
          </p:nvPr>
        </p:nvSpPr>
        <p:spPr/>
        <p:txBody>
          <a:bodyPr/>
          <a:lstStyle/>
          <a:p>
            <a:fld id="{0DBB9FE3-D63C-4A40-B010-4651D12E128D}" type="slidenum">
              <a:rPr lang="pt-BR" smtClean="0"/>
              <a:pPr/>
              <a:t>89</a:t>
            </a:fld>
            <a:endParaRPr lang="pt-BR"/>
          </a:p>
        </p:txBody>
      </p:sp>
    </p:spTree>
    <p:extLst>
      <p:ext uri="{BB962C8B-B14F-4D97-AF65-F5344CB8AC3E}">
        <p14:creationId xmlns:p14="http://schemas.microsoft.com/office/powerpoint/2010/main" val="291969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idx="4294967295"/>
          </p:nvPr>
        </p:nvSpPr>
        <p:spPr>
          <a:xfrm>
            <a:off x="0" y="165100"/>
            <a:ext cx="8686800" cy="620713"/>
          </a:xfrm>
        </p:spPr>
        <p:txBody>
          <a:bodyPr/>
          <a:lstStyle/>
          <a:p>
            <a:r>
              <a:rPr lang="pt-BR" dirty="0"/>
              <a:t>Exemplo: Modelo Comercial</a:t>
            </a:r>
          </a:p>
        </p:txBody>
      </p:sp>
      <p:sp>
        <p:nvSpPr>
          <p:cNvPr id="381955" name="Rectangle 3"/>
          <p:cNvSpPr>
            <a:spLocks noGrp="1" noChangeArrowheads="1"/>
          </p:cNvSpPr>
          <p:nvPr>
            <p:ph type="body" idx="4294967295"/>
          </p:nvPr>
        </p:nvSpPr>
        <p:spPr>
          <a:xfrm>
            <a:off x="0" y="1084263"/>
            <a:ext cx="8353425" cy="1439862"/>
          </a:xfrm>
        </p:spPr>
        <p:txBody>
          <a:bodyPr/>
          <a:lstStyle/>
          <a:p>
            <a:pPr>
              <a:lnSpc>
                <a:spcPct val="80000"/>
              </a:lnSpc>
            </a:pPr>
            <a:r>
              <a:rPr lang="pt-BR" sz="2800" dirty="0"/>
              <a:t>O modelo comercial é um exemplo interessante na medida em que pode ser reproduzido em outras realidades com relativa facilidade.</a:t>
            </a:r>
          </a:p>
        </p:txBody>
      </p:sp>
      <p:pic>
        <p:nvPicPr>
          <p:cNvPr id="381956" name="Picture 4"/>
          <p:cNvPicPr>
            <a:picLocks noChangeAspect="1" noChangeArrowheads="1"/>
          </p:cNvPicPr>
          <p:nvPr/>
        </p:nvPicPr>
        <p:blipFill>
          <a:blip r:embed="rId2" cstate="print"/>
          <a:srcRect/>
          <a:stretch>
            <a:fillRect/>
          </a:stretch>
        </p:blipFill>
        <p:spPr bwMode="auto">
          <a:xfrm>
            <a:off x="107504" y="2781647"/>
            <a:ext cx="8650016" cy="3383657"/>
          </a:xfrm>
          <a:prstGeom prst="rect">
            <a:avLst/>
          </a:prstGeom>
          <a:noFill/>
        </p:spPr>
      </p:pic>
    </p:spTree>
    <p:extLst>
      <p:ext uri="{BB962C8B-B14F-4D97-AF65-F5344CB8AC3E}">
        <p14:creationId xmlns:p14="http://schemas.microsoft.com/office/powerpoint/2010/main" val="40819686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16632"/>
            <a:ext cx="8229600" cy="420688"/>
          </a:xfrm>
          <a:prstGeom prst="rect">
            <a:avLst/>
          </a:prstGeom>
          <a:noFill/>
          <a:ln w="9525">
            <a:noFill/>
            <a:miter lim="800000"/>
            <a:headEnd/>
            <a:tailEnd/>
          </a:ln>
        </p:spPr>
        <p:txBody>
          <a:bodyPr anchor="ctr">
            <a:spAutoFit/>
          </a:bodyPr>
          <a:lstStyle/>
          <a:p>
            <a:pPr eaLnBrk="0" hangingPunct="0">
              <a:lnSpc>
                <a:spcPct val="90000"/>
              </a:lnSpc>
            </a:pPr>
            <a:r>
              <a:rPr lang="pt-BR" sz="2400" b="1" i="0" dirty="0">
                <a:solidFill>
                  <a:schemeClr val="bg2"/>
                </a:solidFill>
              </a:rPr>
              <a:t>Críticas ...</a:t>
            </a:r>
          </a:p>
        </p:txBody>
      </p:sp>
      <p:sp>
        <p:nvSpPr>
          <p:cNvPr id="23555" name="Rectangle 3"/>
          <p:cNvSpPr>
            <a:spLocks noChangeArrowheads="1"/>
          </p:cNvSpPr>
          <p:nvPr/>
        </p:nvSpPr>
        <p:spPr bwMode="auto">
          <a:xfrm>
            <a:off x="0" y="1025525"/>
            <a:ext cx="8553450" cy="5832475"/>
          </a:xfrm>
          <a:prstGeom prst="rect">
            <a:avLst/>
          </a:prstGeom>
          <a:noFill/>
          <a:ln w="9525">
            <a:noFill/>
            <a:miter lim="800000"/>
            <a:headEnd/>
            <a:tailEnd/>
          </a:ln>
        </p:spPr>
        <p:txBody>
          <a:bodyPr/>
          <a:lstStyle/>
          <a:p>
            <a:pPr marL="285750" indent="-285750" eaLnBrk="0" hangingPunct="0">
              <a:lnSpc>
                <a:spcPct val="80000"/>
              </a:lnSpc>
              <a:spcBef>
                <a:spcPct val="30000"/>
              </a:spcBef>
              <a:buClr>
                <a:schemeClr val="bg2"/>
              </a:buClr>
            </a:pPr>
            <a:r>
              <a:rPr lang="pt-BR" sz="2400" b="0" i="0" dirty="0">
                <a:solidFill>
                  <a:srgbClr val="000000"/>
                </a:solidFill>
              </a:rPr>
              <a:t>	Nosso modelo deixa aberta várias questões para o futuro...</a:t>
            </a:r>
          </a:p>
          <a:p>
            <a:pPr marL="285750" indent="-285750" eaLnBrk="0" hangingPunct="0">
              <a:lnSpc>
                <a:spcPct val="80000"/>
              </a:lnSpc>
              <a:spcBef>
                <a:spcPct val="30000"/>
              </a:spcBef>
              <a:buClr>
                <a:schemeClr val="bg2"/>
              </a:buClr>
              <a:buFont typeface="Wingdings" pitchFamily="2" charset="2"/>
              <a:buChar char="§"/>
            </a:pPr>
            <a:endParaRPr lang="pt-BR" sz="2400" b="0" i="0" dirty="0">
              <a:solidFill>
                <a:srgbClr val="000000"/>
              </a:solidFill>
            </a:endParaRPr>
          </a:p>
          <a:p>
            <a:pPr marL="685800" lvl="1" indent="-228600" eaLnBrk="0" hangingPunct="0">
              <a:lnSpc>
                <a:spcPct val="80000"/>
              </a:lnSpc>
              <a:spcBef>
                <a:spcPct val="30000"/>
              </a:spcBef>
              <a:buClr>
                <a:schemeClr val="bg2"/>
              </a:buClr>
              <a:buFontTx/>
              <a:buChar char="–"/>
            </a:pPr>
            <a:r>
              <a:rPr lang="pt-BR" sz="2400" b="0" i="0" dirty="0">
                <a:solidFill>
                  <a:srgbClr val="000000"/>
                </a:solidFill>
              </a:rPr>
              <a:t>Podemos entender a solução como dois fatos separados (Filmes e Atores). Essa solução, parece mais adequada quando desejamos sumarização.</a:t>
            </a:r>
          </a:p>
          <a:p>
            <a:pPr marL="685800" lvl="1" indent="-228600" eaLnBrk="0" hangingPunct="0">
              <a:lnSpc>
                <a:spcPct val="80000"/>
              </a:lnSpc>
              <a:spcBef>
                <a:spcPct val="30000"/>
              </a:spcBef>
              <a:buClr>
                <a:schemeClr val="bg2"/>
              </a:buClr>
              <a:buFontTx/>
              <a:buChar char="–"/>
            </a:pPr>
            <a:r>
              <a:rPr lang="pt-BR" sz="2400" b="0" i="0" dirty="0">
                <a:solidFill>
                  <a:srgbClr val="000000"/>
                </a:solidFill>
              </a:rPr>
              <a:t>Já quando entendermos que o total de um filme é, necessariamente, o total gerado por seus atores em conjunto, notamos que o problema se transfere para o ETL. Contudo, sem uma modelagem que considere esse aspecto, o ETL acabará sendo um injustiçado vilão...</a:t>
            </a:r>
          </a:p>
          <a:p>
            <a:pPr marL="685800" lvl="1" indent="-228600" eaLnBrk="0" hangingPunct="0">
              <a:lnSpc>
                <a:spcPct val="80000"/>
              </a:lnSpc>
              <a:spcBef>
                <a:spcPct val="30000"/>
              </a:spcBef>
              <a:buClr>
                <a:schemeClr val="bg2"/>
              </a:buClr>
            </a:pPr>
            <a:endParaRPr lang="pt-BR" sz="2400" b="0" i="0" dirty="0">
              <a:solidFill>
                <a:srgbClr val="000000"/>
              </a:solidFill>
            </a:endParaRPr>
          </a:p>
          <a:p>
            <a:pPr marL="685800" lvl="1" indent="-228600">
              <a:lnSpc>
                <a:spcPct val="80000"/>
              </a:lnSpc>
              <a:spcBef>
                <a:spcPct val="30000"/>
              </a:spcBef>
              <a:buClr>
                <a:schemeClr val="bg2"/>
              </a:buClr>
              <a:buFontTx/>
              <a:buChar char="–"/>
            </a:pPr>
            <a:r>
              <a:rPr lang="pt-BR" sz="2400" b="0" i="0" dirty="0">
                <a:solidFill>
                  <a:srgbClr val="000000"/>
                </a:solidFill>
              </a:rPr>
              <a:t>Há muito mais imperfeições, basta uma modelagem rigorosa para que esses aspectos apareçam.</a:t>
            </a:r>
          </a:p>
          <a:p>
            <a:pPr marL="685800" lvl="1" indent="-228600">
              <a:lnSpc>
                <a:spcPct val="80000"/>
              </a:lnSpc>
              <a:spcBef>
                <a:spcPct val="30000"/>
              </a:spcBef>
              <a:buClr>
                <a:schemeClr val="bg2"/>
              </a:buClr>
            </a:pPr>
            <a:endParaRPr lang="pt-BR" sz="2400" b="0" i="0" dirty="0">
              <a:solidFill>
                <a:srgbClr val="000000"/>
              </a:solidFill>
            </a:endParaRPr>
          </a:p>
          <a:p>
            <a:pPr marL="685800" lvl="1" indent="-228600" eaLnBrk="0" hangingPunct="0">
              <a:lnSpc>
                <a:spcPct val="80000"/>
              </a:lnSpc>
              <a:spcBef>
                <a:spcPct val="30000"/>
              </a:spcBef>
              <a:buClr>
                <a:schemeClr val="bg2"/>
              </a:buClr>
            </a:pPr>
            <a:endParaRPr lang="pt-BR" sz="2400" b="0" i="0" dirty="0">
              <a:solidFill>
                <a:srgbClr val="000000"/>
              </a:solidFill>
            </a:endParaRPr>
          </a:p>
          <a:p>
            <a:pPr marL="685800" lvl="1" indent="-228600" eaLnBrk="0" hangingPunct="0">
              <a:lnSpc>
                <a:spcPct val="80000"/>
              </a:lnSpc>
              <a:spcBef>
                <a:spcPct val="30000"/>
              </a:spcBef>
              <a:buClr>
                <a:schemeClr val="bg2"/>
              </a:buClr>
              <a:buFontTx/>
              <a:buChar char="–"/>
            </a:pPr>
            <a:endParaRPr lang="pt-BR" sz="2400" b="0" i="0" dirty="0">
              <a:solidFill>
                <a:srgbClr val="000000"/>
              </a:solidFill>
            </a:endParaRPr>
          </a:p>
        </p:txBody>
      </p:sp>
      <p:sp>
        <p:nvSpPr>
          <p:cNvPr id="5" name="Espaço Reservado para Número de Slide 4"/>
          <p:cNvSpPr>
            <a:spLocks noGrp="1"/>
          </p:cNvSpPr>
          <p:nvPr>
            <p:ph type="sldNum" sz="quarter" idx="12"/>
          </p:nvPr>
        </p:nvSpPr>
        <p:spPr/>
        <p:txBody>
          <a:bodyPr/>
          <a:lstStyle/>
          <a:p>
            <a:fld id="{0DBB9FE3-D63C-4A40-B010-4651D12E128D}" type="slidenum">
              <a:rPr lang="pt-BR" smtClean="0"/>
              <a:pPr/>
              <a:t>90</a:t>
            </a:fld>
            <a:endParaRPr lang="pt-BR"/>
          </a:p>
        </p:txBody>
      </p:sp>
    </p:spTree>
    <p:extLst>
      <p:ext uri="{BB962C8B-B14F-4D97-AF65-F5344CB8AC3E}">
        <p14:creationId xmlns:p14="http://schemas.microsoft.com/office/powerpoint/2010/main" val="42917826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1881" y="116632"/>
            <a:ext cx="8229600" cy="420688"/>
          </a:xfrm>
          <a:prstGeom prst="rect">
            <a:avLst/>
          </a:prstGeom>
          <a:noFill/>
          <a:ln w="9525">
            <a:noFill/>
            <a:miter lim="800000"/>
            <a:headEnd/>
            <a:tailEnd/>
          </a:ln>
        </p:spPr>
        <p:txBody>
          <a:bodyPr anchor="ctr">
            <a:spAutoFit/>
          </a:bodyPr>
          <a:lstStyle/>
          <a:p>
            <a:pPr eaLnBrk="0" hangingPunct="0">
              <a:lnSpc>
                <a:spcPct val="90000"/>
              </a:lnSpc>
            </a:pPr>
            <a:r>
              <a:rPr lang="pt-BR" sz="2400" b="1" i="0" dirty="0">
                <a:solidFill>
                  <a:schemeClr val="bg2"/>
                </a:solidFill>
              </a:rPr>
              <a:t>Conclusões... (novamente...)</a:t>
            </a:r>
          </a:p>
        </p:txBody>
      </p:sp>
      <p:sp>
        <p:nvSpPr>
          <p:cNvPr id="24579" name="Rectangle 3"/>
          <p:cNvSpPr>
            <a:spLocks noChangeArrowheads="1"/>
          </p:cNvSpPr>
          <p:nvPr/>
        </p:nvSpPr>
        <p:spPr bwMode="auto">
          <a:xfrm>
            <a:off x="86499" y="741578"/>
            <a:ext cx="8752280" cy="6165850"/>
          </a:xfrm>
          <a:prstGeom prst="rect">
            <a:avLst/>
          </a:prstGeom>
          <a:noFill/>
          <a:ln w="9525">
            <a:noFill/>
            <a:miter lim="800000"/>
            <a:headEnd/>
            <a:tailEnd/>
          </a:ln>
        </p:spPr>
        <p:txBody>
          <a:bodyPr/>
          <a:lstStyle/>
          <a:p>
            <a:pPr marL="285750" indent="-285750" eaLnBrk="0" hangingPunct="0">
              <a:lnSpc>
                <a:spcPct val="80000"/>
              </a:lnSpc>
              <a:spcBef>
                <a:spcPct val="30000"/>
              </a:spcBef>
              <a:buClr>
                <a:schemeClr val="bg2"/>
              </a:buClr>
            </a:pPr>
            <a:r>
              <a:rPr lang="pt-BR" sz="2400" b="0" i="0" dirty="0">
                <a:solidFill>
                  <a:srgbClr val="000000"/>
                </a:solidFill>
              </a:rPr>
              <a:t>	Nosso modelo, na verdade, se implementado como está provavelmente resultaria na demissão do modelador...</a:t>
            </a:r>
          </a:p>
          <a:p>
            <a:pPr marL="685800" lvl="1" indent="-228600" eaLnBrk="0" hangingPunct="0">
              <a:lnSpc>
                <a:spcPct val="80000"/>
              </a:lnSpc>
              <a:spcBef>
                <a:spcPct val="30000"/>
              </a:spcBef>
              <a:buClr>
                <a:schemeClr val="bg2"/>
              </a:buClr>
              <a:buFontTx/>
              <a:buChar char="–"/>
            </a:pPr>
            <a:r>
              <a:rPr lang="pt-BR" sz="2400" b="0" i="0" dirty="0">
                <a:solidFill>
                  <a:srgbClr val="000000"/>
                </a:solidFill>
              </a:rPr>
              <a:t>Trata-se então de um primeiro, sumário e somente um esboço de uma solução realmente adequada.</a:t>
            </a:r>
          </a:p>
          <a:p>
            <a:pPr marL="685800" lvl="1" indent="-228600" eaLnBrk="0" hangingPunct="0">
              <a:lnSpc>
                <a:spcPct val="80000"/>
              </a:lnSpc>
              <a:spcBef>
                <a:spcPct val="30000"/>
              </a:spcBef>
              <a:buClr>
                <a:schemeClr val="bg2"/>
              </a:buClr>
              <a:buFontTx/>
              <a:buChar char="–"/>
            </a:pPr>
            <a:r>
              <a:rPr lang="pt-BR" sz="2400" b="0" i="0" dirty="0">
                <a:solidFill>
                  <a:srgbClr val="000000"/>
                </a:solidFill>
              </a:rPr>
              <a:t>Serve para nos dar uma pálida ideia do que é fazer uma modelagem dimensional.</a:t>
            </a:r>
          </a:p>
          <a:p>
            <a:pPr marL="685800" lvl="1" indent="-228600" eaLnBrk="0" hangingPunct="0">
              <a:lnSpc>
                <a:spcPct val="80000"/>
              </a:lnSpc>
              <a:spcBef>
                <a:spcPct val="30000"/>
              </a:spcBef>
              <a:buClr>
                <a:schemeClr val="bg2"/>
              </a:buClr>
              <a:buFontTx/>
              <a:buChar char="–"/>
            </a:pPr>
            <a:r>
              <a:rPr lang="pt-BR" sz="2400" b="0" i="0" dirty="0">
                <a:solidFill>
                  <a:srgbClr val="000000"/>
                </a:solidFill>
              </a:rPr>
              <a:t>Serve também para nos mostrar que se formos apenas pelos nossos “instintos”, muito provavelmente criaremos um modelo inadequado e cheio de falhas.</a:t>
            </a:r>
          </a:p>
          <a:p>
            <a:pPr marL="685800" lvl="1" indent="-228600" eaLnBrk="0" hangingPunct="0">
              <a:lnSpc>
                <a:spcPct val="80000"/>
              </a:lnSpc>
              <a:spcBef>
                <a:spcPct val="30000"/>
              </a:spcBef>
              <a:buClr>
                <a:schemeClr val="bg2"/>
              </a:buClr>
              <a:buFontTx/>
              <a:buChar char="–"/>
            </a:pPr>
            <a:r>
              <a:rPr lang="pt-BR" sz="2400" b="0" i="0" dirty="0">
                <a:solidFill>
                  <a:srgbClr val="000000"/>
                </a:solidFill>
              </a:rPr>
              <a:t>A Modelagem Dimensional, como toda técnica modelagem, não garante o sucesso. Um modelador experiente, provavelmente, conseguirá chegar a uma solução ótima apenas com sua experiência.</a:t>
            </a:r>
          </a:p>
          <a:p>
            <a:pPr marL="685800" lvl="1" indent="-228600" eaLnBrk="0" hangingPunct="0">
              <a:lnSpc>
                <a:spcPct val="80000"/>
              </a:lnSpc>
              <a:spcBef>
                <a:spcPct val="30000"/>
              </a:spcBef>
              <a:buClr>
                <a:schemeClr val="bg2"/>
              </a:buClr>
            </a:pPr>
            <a:r>
              <a:rPr lang="pt-BR" sz="2400" b="0" i="0" dirty="0">
                <a:solidFill>
                  <a:srgbClr val="000000"/>
                </a:solidFill>
              </a:rPr>
              <a:t>	</a:t>
            </a:r>
            <a:r>
              <a:rPr lang="pt-BR" sz="2400" b="0" i="0" dirty="0">
                <a:solidFill>
                  <a:srgbClr val="FF0000"/>
                </a:solidFill>
              </a:rPr>
              <a:t>Todavia, enquanto não formos experientes, a recomendação a seguir é sempre fazer a modelagem dimensional e nunca seguir instintos.</a:t>
            </a:r>
          </a:p>
          <a:p>
            <a:pPr marL="685800" lvl="1" indent="-228600" eaLnBrk="0" hangingPunct="0">
              <a:lnSpc>
                <a:spcPct val="80000"/>
              </a:lnSpc>
              <a:spcBef>
                <a:spcPct val="30000"/>
              </a:spcBef>
              <a:buClr>
                <a:schemeClr val="bg2"/>
              </a:buClr>
            </a:pPr>
            <a:endParaRPr lang="pt-BR" sz="2400" b="0" i="0" dirty="0">
              <a:solidFill>
                <a:srgbClr val="000000"/>
              </a:solidFill>
            </a:endParaRPr>
          </a:p>
          <a:p>
            <a:pPr marL="685800" lvl="1" indent="-228600" eaLnBrk="0" hangingPunct="0">
              <a:lnSpc>
                <a:spcPct val="80000"/>
              </a:lnSpc>
              <a:spcBef>
                <a:spcPct val="30000"/>
              </a:spcBef>
              <a:buClr>
                <a:schemeClr val="bg2"/>
              </a:buClr>
              <a:buFontTx/>
              <a:buChar char="–"/>
            </a:pPr>
            <a:endParaRPr lang="pt-BR" sz="2400" b="0" i="0" dirty="0">
              <a:solidFill>
                <a:srgbClr val="000000"/>
              </a:solidFill>
            </a:endParaRPr>
          </a:p>
        </p:txBody>
      </p:sp>
      <p:sp>
        <p:nvSpPr>
          <p:cNvPr id="5" name="Espaço Reservado para Número de Slide 4"/>
          <p:cNvSpPr>
            <a:spLocks noGrp="1"/>
          </p:cNvSpPr>
          <p:nvPr>
            <p:ph type="sldNum" sz="quarter" idx="12"/>
          </p:nvPr>
        </p:nvSpPr>
        <p:spPr/>
        <p:txBody>
          <a:bodyPr/>
          <a:lstStyle/>
          <a:p>
            <a:fld id="{0DBB9FE3-D63C-4A40-B010-4651D12E128D}" type="slidenum">
              <a:rPr lang="pt-BR" smtClean="0"/>
              <a:pPr/>
              <a:t>91</a:t>
            </a:fld>
            <a:endParaRPr lang="pt-BR"/>
          </a:p>
        </p:txBody>
      </p:sp>
    </p:spTree>
    <p:extLst>
      <p:ext uri="{BB962C8B-B14F-4D97-AF65-F5344CB8AC3E}">
        <p14:creationId xmlns:p14="http://schemas.microsoft.com/office/powerpoint/2010/main" val="32195464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251520" y="6309320"/>
            <a:ext cx="8640961" cy="3598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None/>
            </a:pPr>
            <a:r>
              <a:rPr lang="pt-BR" altLang="pt-BR" sz="1600" i="0" dirty="0">
                <a:solidFill>
                  <a:schemeClr val="bg2"/>
                </a:solidFill>
              </a:rPr>
              <a:t>Autor: Prof. Jorge Surian</a:t>
            </a:r>
          </a:p>
        </p:txBody>
      </p:sp>
    </p:spTree>
    <p:extLst>
      <p:ext uri="{BB962C8B-B14F-4D97-AF65-F5344CB8AC3E}">
        <p14:creationId xmlns:p14="http://schemas.microsoft.com/office/powerpoint/2010/main" val="1951468583"/>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HP0705">
  <a:themeElements>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PHP0705">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1" i="0" u="none" strike="noStrike" cap="none" normalizeH="0" baseline="0" smtClean="0">
            <a:ln>
              <a:noFill/>
            </a:ln>
            <a:solidFill>
              <a:schemeClr val="tx2"/>
            </a:solidFill>
            <a:effectLst/>
            <a:latin typeface="Arial" charset="0"/>
          </a:defRPr>
        </a:defPPr>
      </a:lstStyle>
    </a:lnDef>
  </a:objectDefaults>
  <a:extraClrSchemeLst>
    <a:extraClrScheme>
      <a:clrScheme name="PHP0705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HP070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HP0705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HP0705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HP0705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HP0705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HP0705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HP0705">
  <a:themeElements>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PHP0705">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1" i="0" u="none" strike="noStrike" cap="none" normalizeH="0" baseline="0" smtClean="0">
            <a:ln>
              <a:noFill/>
            </a:ln>
            <a:solidFill>
              <a:schemeClr val="tx2"/>
            </a:solidFill>
            <a:effectLst/>
            <a:latin typeface="Arial" charset="0"/>
          </a:defRPr>
        </a:defPPr>
      </a:lstStyle>
    </a:lnDef>
  </a:objectDefaults>
  <a:extraClrSchemeLst>
    <a:extraClrScheme>
      <a:clrScheme name="PHP0705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HP070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HP0705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HP0705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HP0705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HP0705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HP0705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7003</TotalTime>
  <Words>3998</Words>
  <Application>Microsoft Office PowerPoint</Application>
  <PresentationFormat>Papel Carta (216 x 279 mm)</PresentationFormat>
  <Paragraphs>777</Paragraphs>
  <Slides>92</Slides>
  <Notes>9</Notes>
  <HiddenSlides>0</HiddenSlides>
  <MMClips>0</MMClips>
  <ScaleCrop>false</ScaleCrop>
  <HeadingPairs>
    <vt:vector size="8" baseType="variant">
      <vt:variant>
        <vt:lpstr>Fontes usadas</vt:lpstr>
      </vt:variant>
      <vt:variant>
        <vt:i4>8</vt:i4>
      </vt:variant>
      <vt:variant>
        <vt:lpstr>Tema</vt:lpstr>
      </vt:variant>
      <vt:variant>
        <vt:i4>5</vt:i4>
      </vt:variant>
      <vt:variant>
        <vt:lpstr>Servidores OLE inseridos</vt:lpstr>
      </vt:variant>
      <vt:variant>
        <vt:i4>1</vt:i4>
      </vt:variant>
      <vt:variant>
        <vt:lpstr>Títulos de slides</vt:lpstr>
      </vt:variant>
      <vt:variant>
        <vt:i4>92</vt:i4>
      </vt:variant>
    </vt:vector>
  </HeadingPairs>
  <TitlesOfParts>
    <vt:vector size="106" baseType="lpstr">
      <vt:lpstr>Arial</vt:lpstr>
      <vt:lpstr>Calibri</vt:lpstr>
      <vt:lpstr>Courier New</vt:lpstr>
      <vt:lpstr>Gotham-Bold</vt:lpstr>
      <vt:lpstr>Square721 BT</vt:lpstr>
      <vt:lpstr>Times New Roman</vt:lpstr>
      <vt:lpstr>Verdana</vt:lpstr>
      <vt:lpstr>Wingdings</vt:lpstr>
      <vt:lpstr>Default Design</vt:lpstr>
      <vt:lpstr>1_Personalizar design</vt:lpstr>
      <vt:lpstr>PHP0705</vt:lpstr>
      <vt:lpstr>1_PHP0705</vt:lpstr>
      <vt:lpstr>1_Tema do Office</vt:lpstr>
      <vt:lpstr>CorelDRAW.Graphic.10</vt:lpstr>
      <vt:lpstr>Apresentação do PowerPoint</vt:lpstr>
      <vt:lpstr>Apresentação do PowerPoint</vt:lpstr>
      <vt:lpstr>Agenda</vt:lpstr>
      <vt:lpstr>Apresentação do PowerPoint</vt:lpstr>
      <vt:lpstr>Comparação entre modelos </vt:lpstr>
      <vt:lpstr>Comparação entre modelos </vt:lpstr>
      <vt:lpstr>Comparação entre modelos </vt:lpstr>
      <vt:lpstr>Apresentação do PowerPoint</vt:lpstr>
      <vt:lpstr>Exemplo: Modelo Comercial</vt:lpstr>
      <vt:lpstr>Exemplo: Modelo Comercial</vt:lpstr>
      <vt:lpstr>Passo 1: Os processos</vt:lpstr>
      <vt:lpstr>Passo 1: Os processos</vt:lpstr>
      <vt:lpstr>Passo 1: Os processos</vt:lpstr>
      <vt:lpstr>Identificação das Entidades</vt:lpstr>
      <vt:lpstr>Construção da Solução – Passos de Kimball</vt:lpstr>
      <vt:lpstr>Construção da Solução – Passos de Kimball</vt:lpstr>
      <vt:lpstr>Construção da Solução – Passos de Kimball</vt:lpstr>
      <vt:lpstr>Construção da Solução – Passos de Kimball</vt:lpstr>
      <vt:lpstr>Construção da Solução – Passos de Kimball</vt:lpstr>
      <vt:lpstr>Construção da Solução – Passos de Kimball</vt:lpstr>
      <vt:lpstr>Construção da Solução – Passos de Kimball</vt:lpstr>
      <vt:lpstr>Ampliando conceitos...</vt:lpstr>
      <vt:lpstr>Crítica a Metodologia de Kimball</vt:lpstr>
      <vt:lpstr>Modelagem – Proposta de Moody &amp; Kortink</vt:lpstr>
      <vt:lpstr>Modelagem – Proposta de Moody &amp; Kortink</vt:lpstr>
      <vt:lpstr>Modelagem – Proposta de Moody &amp; Kortink</vt:lpstr>
      <vt:lpstr>Modelagem – Proposta de Moody &amp; Kortink</vt:lpstr>
      <vt:lpstr>Modelagem – Proposta de Moody &amp; Kortink</vt:lpstr>
      <vt:lpstr>Modelagem – Proposta de Moody &amp; Kortink</vt:lpstr>
      <vt:lpstr>Modelagem – Proposta de Moody &amp; Kortink</vt:lpstr>
      <vt:lpstr>Modelagem – Proposta de Moody &amp; Kortink</vt:lpstr>
      <vt:lpstr>Apresentação do PowerPoint</vt:lpstr>
      <vt:lpstr>Apresentação do PowerPoint</vt:lpstr>
      <vt:lpstr>DW: Estruturas de Dados</vt:lpstr>
      <vt:lpstr>Modelo Star Schema</vt:lpstr>
      <vt:lpstr>Estrela (Clássico)</vt:lpstr>
      <vt:lpstr>As 4 características do modelo Estrela (Clássico)</vt:lpstr>
      <vt:lpstr>Resumindo...</vt:lpstr>
      <vt:lpstr>Estrela (Clássico), um exemplo</vt:lpstr>
      <vt:lpstr>Estrela Clássico</vt:lpstr>
      <vt:lpstr>Estrela Parcial</vt:lpstr>
      <vt:lpstr>Star Schema Parcial</vt:lpstr>
      <vt:lpstr>Estrela Parcial, um exemplo</vt:lpstr>
      <vt:lpstr>Estrela Parcial - Vantagens</vt:lpstr>
      <vt:lpstr>Estrela Parcial - Desvantagens</vt:lpstr>
      <vt:lpstr>Apresentação do PowerPoint</vt:lpstr>
      <vt:lpstr>Estrela Parcial - Vantagens</vt:lpstr>
      <vt:lpstr>Estrela Parcial - Desvantagens</vt:lpstr>
      <vt:lpstr>Estrela – Tabela de Fatos Particionada</vt:lpstr>
      <vt:lpstr>Fatos Particionada, exemplo</vt:lpstr>
      <vt:lpstr>Estrela – Particionamento de Dimensões</vt:lpstr>
      <vt:lpstr>Estrela–Particionamento de Dimensões</vt:lpstr>
      <vt:lpstr>Snowflake</vt:lpstr>
      <vt:lpstr>Modelo Snowflake Schema</vt:lpstr>
      <vt:lpstr>Apresentação do PowerPoint</vt:lpstr>
      <vt:lpstr>Snowflake – Pesquisa/Lookup</vt:lpstr>
      <vt:lpstr>Snowflake – Pesquisa/Lookup</vt:lpstr>
      <vt:lpstr>Snowflake – Pesquisa, um exemplo</vt:lpstr>
      <vt:lpstr>Snowflake Lookup</vt:lpstr>
      <vt:lpstr>Snowflake - Em Cadeia / Chain</vt:lpstr>
      <vt:lpstr>Snowflake Chain</vt:lpstr>
      <vt:lpstr>Snowflake - Em Cadeia, um exemplo</vt:lpstr>
      <vt:lpstr>Snowflake - Atributo</vt:lpstr>
      <vt:lpstr>Snowflake Attribute</vt:lpstr>
      <vt:lpstr>Snowflake – Atributo, um exemplo</vt:lpstr>
      <vt:lpstr>Apresentação do PowerPoint</vt:lpstr>
      <vt:lpstr>Exercício: Estúdio de Cinema</vt:lpstr>
      <vt:lpstr>Os Requisitos</vt:lpstr>
      <vt:lpstr>O Relacional Existente</vt:lpstr>
      <vt:lpstr>Apresentação do PowerPoint</vt:lpstr>
      <vt:lpstr>Apresentação do PowerPoint</vt:lpstr>
      <vt:lpstr>Estúdio de Cinema</vt:lpstr>
      <vt:lpstr>Processo de Tomada de Decisão</vt:lpstr>
      <vt:lpstr>Analisando o Nível de Detalhamento (Grão)</vt:lpstr>
      <vt:lpstr>Analisando o Nível de Detalhamento (Grão)</vt:lpstr>
      <vt:lpstr>Qualificando a Informação</vt:lpstr>
      <vt:lpstr>Qualificando a Informação</vt:lpstr>
      <vt:lpstr>Qualificando a Informação</vt:lpstr>
      <vt:lpstr>Qualificando a Informação</vt:lpstr>
      <vt:lpstr>Qualificando a Informação</vt:lpstr>
      <vt:lpstr>Qualificando a Informação</vt:lpstr>
      <vt:lpstr>Identificando as Dimensões</vt:lpstr>
      <vt:lpstr>Identificando o Fato</vt:lpstr>
      <vt:lpstr>Detalhamento...</vt:lpstr>
      <vt:lpstr>Bus Matrix</vt:lpstr>
      <vt:lpstr>Detalhamento...</vt:lpstr>
      <vt:lpstr>Críticas  ...</vt:lpstr>
      <vt:lpstr>Apresentação do PowerPoint</vt:lpstr>
      <vt:lpstr>Apresentação do PowerPoint</vt:lpstr>
      <vt:lpstr>Apresentação do PowerPoint</vt:lpstr>
      <vt:lpstr>Apresentação do PowerPoint</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Surian</dc:creator>
  <cp:lastModifiedBy>Jorge Luiz Surian</cp:lastModifiedBy>
  <cp:revision>466</cp:revision>
  <dcterms:created xsi:type="dcterms:W3CDTF">1999-05-02T13:25:21Z</dcterms:created>
  <dcterms:modified xsi:type="dcterms:W3CDTF">2018-11-25T11:41:10Z</dcterms:modified>
</cp:coreProperties>
</file>