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0"/>
  </p:notesMasterIdLst>
  <p:sldIdLst>
    <p:sldId id="256" r:id="rId2"/>
    <p:sldId id="271" r:id="rId3"/>
    <p:sldId id="297" r:id="rId4"/>
    <p:sldId id="295" r:id="rId5"/>
    <p:sldId id="294" r:id="rId6"/>
    <p:sldId id="293" r:id="rId7"/>
    <p:sldId id="296" r:id="rId8"/>
    <p:sldId id="298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6" autoAdjust="0"/>
    <p:restoredTop sz="94660"/>
  </p:normalViewPr>
  <p:slideViewPr>
    <p:cSldViewPr>
      <p:cViewPr varScale="1">
        <p:scale>
          <a:sx n="101" d="100"/>
          <a:sy n="101" d="100"/>
        </p:scale>
        <p:origin x="3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F203D8A-3653-4B1A-AAAD-170288D730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27788" y="44450"/>
            <a:ext cx="2105025" cy="6553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" y="44450"/>
            <a:ext cx="6167438" cy="6553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27488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03738" y="765175"/>
            <a:ext cx="4029075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019CE7-F8E1-4A31-A694-844F6EBACB1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649"/>
            <a:ext cx="9144000" cy="6736702"/>
          </a:xfrm>
          <a:prstGeom prst="rect">
            <a:avLst/>
          </a:prstGeom>
        </p:spPr>
      </p:pic>
      <p:sp>
        <p:nvSpPr>
          <p:cNvPr id="1027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44450"/>
            <a:ext cx="6697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/>
          </a:p>
        </p:txBody>
      </p:sp>
      <p:sp>
        <p:nvSpPr>
          <p:cNvPr id="1028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08963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5614" name="Rectangle 14"/>
          <p:cNvSpPr>
            <a:spLocks noChangeArrowheads="1"/>
          </p:cNvSpPr>
          <p:nvPr userDrawn="1"/>
        </p:nvSpPr>
        <p:spPr bwMode="auto">
          <a:xfrm>
            <a:off x="8818563" y="6467475"/>
            <a:ext cx="649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4FD771B6-5A17-4E12-81E2-7754D9AEB922}" type="slidenum">
              <a:rPr lang="en-US" sz="1200" b="1">
                <a:solidFill>
                  <a:schemeClr val="bg1"/>
                </a:solidFill>
                <a:latin typeface="Calibri" pitchFamily="34" charset="0"/>
              </a:rPr>
              <a:pPr>
                <a:defRPr/>
              </a:pPr>
              <a:t>‹nº›</a:t>
            </a:fld>
            <a:endParaRPr lang="pt-BR" sz="12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2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suria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3068960"/>
            <a:ext cx="8207375" cy="24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pt-BR" sz="2400" b="1" i="0" dirty="0">
                <a:solidFill>
                  <a:schemeClr val="tx1"/>
                </a:solidFill>
                <a:latin typeface="Calibri" pitchFamily="34" charset="0"/>
              </a:rPr>
              <a:t>Estudo de Caso – Hotel Turismo Areias Encantadas</a:t>
            </a:r>
          </a:p>
          <a:p>
            <a:pPr algn="l">
              <a:spcBef>
                <a:spcPct val="0"/>
              </a:spcBef>
            </a:pPr>
            <a:endParaRPr lang="pt-BR" sz="2000" b="1" i="0" dirty="0">
              <a:solidFill>
                <a:schemeClr val="tx1"/>
              </a:solidFill>
              <a:latin typeface="Calibri" pitchFamily="34" charset="0"/>
            </a:endParaRPr>
          </a:p>
          <a:p>
            <a:pPr algn="l">
              <a:spcBef>
                <a:spcPct val="0"/>
              </a:spcBef>
            </a:pPr>
            <a:r>
              <a:rPr lang="pt-BR" sz="2000" b="1" i="0" dirty="0">
                <a:solidFill>
                  <a:schemeClr val="tx1"/>
                </a:solidFill>
                <a:latin typeface="Calibri" pitchFamily="34" charset="0"/>
              </a:rPr>
              <a:t>1º Trabalho </a:t>
            </a:r>
          </a:p>
          <a:p>
            <a:pPr algn="l">
              <a:spcBef>
                <a:spcPct val="0"/>
              </a:spcBef>
            </a:pPr>
            <a:endParaRPr lang="pt-BR" sz="1800" b="1" i="0" dirty="0">
              <a:solidFill>
                <a:schemeClr val="tx1"/>
              </a:solidFill>
              <a:latin typeface="Calibri" pitchFamily="34" charset="0"/>
            </a:endParaRPr>
          </a:p>
          <a:p>
            <a:pPr algn="l">
              <a:spcBef>
                <a:spcPct val="0"/>
              </a:spcBef>
            </a:pPr>
            <a:r>
              <a:rPr lang="pt-BR" sz="1800" b="1" i="0" dirty="0">
                <a:solidFill>
                  <a:schemeClr val="tx1"/>
                </a:solidFill>
                <a:latin typeface="Calibri" pitchFamily="34" charset="0"/>
              </a:rPr>
              <a:t>Prof. Jorge </a:t>
            </a:r>
            <a:r>
              <a:rPr lang="pt-BR" sz="1800" b="1" i="0" dirty="0" err="1">
                <a:solidFill>
                  <a:schemeClr val="tx1"/>
                </a:solidFill>
                <a:latin typeface="Calibri" pitchFamily="34" charset="0"/>
              </a:rPr>
              <a:t>Surian</a:t>
            </a:r>
            <a:endParaRPr lang="pt-BR" sz="1800" b="1" i="0" dirty="0">
              <a:solidFill>
                <a:schemeClr val="tx1"/>
              </a:solidFill>
              <a:latin typeface="Calibri" pitchFamily="34" charset="0"/>
            </a:endParaRPr>
          </a:p>
          <a:p>
            <a:pPr algn="l">
              <a:spcBef>
                <a:spcPct val="0"/>
              </a:spcBef>
            </a:pPr>
            <a:endParaRPr lang="pt-BR" b="1" dirty="0">
              <a:latin typeface="Calibri" pitchFamily="34" charset="0"/>
            </a:endParaRPr>
          </a:p>
          <a:p>
            <a:r>
              <a:rPr lang="pt-BR" dirty="0">
                <a:latin typeface="Calibri" pitchFamily="34" charset="0"/>
              </a:rPr>
              <a:t>E-mail Principal:  </a:t>
            </a:r>
            <a:r>
              <a:rPr lang="pt-BR" dirty="0">
                <a:latin typeface="Calibri" pitchFamily="34" charset="0"/>
                <a:hlinkClick r:id="rId2"/>
              </a:rPr>
              <a:t>jorge.surian@gmail.com</a:t>
            </a:r>
            <a:endParaRPr lang="pt-BR" dirty="0">
              <a:latin typeface="Calibri" pitchFamily="34" charset="0"/>
            </a:endParaRPr>
          </a:p>
          <a:p>
            <a:pPr algn="l">
              <a:spcBef>
                <a:spcPct val="0"/>
              </a:spcBef>
            </a:pPr>
            <a:endParaRPr lang="pt-BR" sz="1800" b="1" i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73008"/>
            <a:ext cx="8064450" cy="461665"/>
          </a:xfrm>
        </p:spPr>
        <p:txBody>
          <a:bodyPr/>
          <a:lstStyle/>
          <a:p>
            <a:pPr eaLnBrk="1" hangingPunct="1"/>
            <a:r>
              <a:rPr lang="pt-BR" sz="2400" b="1" dirty="0"/>
              <a:t>Hotel Areias Encantadas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65175"/>
            <a:ext cx="8280921" cy="2879849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Criar modelo dimensional para hotel de turismo com as seguintes características: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Hóspede: Deve informar nome, local de origem, próximo destino, motivo da viagem e data provável de saída. Um hóspede pode fazer reservas para sua estadia, desde que especifique sua data de chegada e identifique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3645495"/>
            <a:ext cx="4248472" cy="287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provável período de estada. Possui vários</a:t>
            </a:r>
            <a:r>
              <a:rPr kumimoji="0" lang="pt-BR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tipos de acomodações e serviços.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" name="Picture 2" descr="Resultado de imagem para areias encant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45429"/>
            <a:ext cx="3419872" cy="22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73008"/>
            <a:ext cx="8064450" cy="461665"/>
          </a:xfrm>
        </p:spPr>
        <p:txBody>
          <a:bodyPr/>
          <a:lstStyle/>
          <a:p>
            <a:pPr eaLnBrk="1" hangingPunct="1"/>
            <a:r>
              <a:rPr lang="pt-BR" sz="2400" b="1" dirty="0"/>
              <a:t>Hotel Areias Encantadas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765175"/>
            <a:ext cx="8353301" cy="5832475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Características (continuação)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Hotel-Resort: Registra o hóspede por apartamento e trabalha somente no regime </a:t>
            </a:r>
            <a:r>
              <a:rPr lang="pt-BR" dirty="0" err="1"/>
              <a:t>all</a:t>
            </a:r>
            <a:r>
              <a:rPr lang="pt-BR" dirty="0"/>
              <a:t> inclusive, que permite que todos os serviços e atividades sejam usufruídas pelos hóspedes.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Todas essas atividades tem “valor” teórico, que são analisados pela direção do hotel, para tomada de decisão sobre atividades a serem oferecidas, passeios, restaurantes temáticos, entre outras possibilidades.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Reservas podem ser feitas por agências de viagem. A confirmação de uma reserva (chegada do hóspede) é o que configura a hospedagem.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</a:t>
            </a:r>
          </a:p>
        </p:txBody>
      </p:sp>
      <p:pic>
        <p:nvPicPr>
          <p:cNvPr id="2050" name="Picture 2" descr="Resultado de imagem para areias encant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756511"/>
            <a:ext cx="1457462" cy="9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 dirty="0"/>
              <a:t>	Criar modelo dimensional para hotel com as seguintes características: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1800" b="1" dirty="0"/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 dirty="0"/>
              <a:t>	Os requisitos de negócio de acordo com o tomador de decisão são:</a:t>
            </a:r>
          </a:p>
          <a:p>
            <a:pPr lvl="1"/>
            <a:r>
              <a:rPr lang="pt-BR" dirty="0"/>
              <a:t>Analisar o faturamento em vários períodos de tempo, por motivo da viagem, pelo meio de transporte utilizado, por agências, por tipo de apartamento, pelo hóspede e por demais aspectos relevantes.</a:t>
            </a:r>
          </a:p>
          <a:p>
            <a:pPr lvl="1"/>
            <a:r>
              <a:rPr lang="pt-BR" dirty="0"/>
              <a:t>O hóspede deve ser estudado por idade, profissão e sexo, minimamente. </a:t>
            </a:r>
          </a:p>
          <a:p>
            <a:pPr lvl="1"/>
            <a:r>
              <a:rPr lang="pt-BR" dirty="0"/>
              <a:t>Os consumos, serviços usados e a não confirmação de reserva são aspectos importantes que devem ser considerados.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496" y="173008"/>
            <a:ext cx="806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pt-BR" sz="2400" b="1" dirty="0"/>
              <a:t>Hotel Areias Encantadas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Resultado de imagem para areias encant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538" y="5756511"/>
            <a:ext cx="1457462" cy="9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b="1" dirty="0"/>
              <a:t>	Admita a existência de um sistema de gestão do hotel, que registre a estadia do hóspede armazenando os dados em sistema específico que possui as seguintes tabelas: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496" y="173008"/>
            <a:ext cx="806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pt-BR" sz="2400" b="1" dirty="0"/>
              <a:t>Hotel Areias Encantadas</a:t>
            </a:r>
            <a:endParaRPr kumimoji="0" lang="pt-B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Imagem 7" descr="Hotel_Gran_Turism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204864"/>
            <a:ext cx="8224529" cy="4053574"/>
          </a:xfrm>
          <a:prstGeom prst="rect">
            <a:avLst/>
          </a:prstGeom>
        </p:spPr>
      </p:pic>
      <p:pic>
        <p:nvPicPr>
          <p:cNvPr id="6" name="Picture 2" descr="Resultado de imagem para areias encantad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806" y="5756511"/>
            <a:ext cx="1457462" cy="9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b="1" dirty="0"/>
              <a:t>Premissas</a:t>
            </a:r>
          </a:p>
          <a:p>
            <a:pPr eaLnBrk="1" hangingPunct="1">
              <a:buFont typeface="Wingdings" pitchFamily="2" charset="2"/>
              <a:buNone/>
            </a:pPr>
            <a:endParaRPr lang="pt-BR" dirty="0"/>
          </a:p>
          <a:p>
            <a:pPr eaLnBrk="1" hangingPunct="1"/>
            <a:r>
              <a:rPr lang="pt-BR" dirty="0"/>
              <a:t>O modelo relacional poderá ser alterado, em função das necessidades de negócio.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Assim o modelo dimensional não deve ser restrito a pré-existência de algum dado específico. Admita o ERP que atenda melhor às suas necessidades, como modelador.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73008"/>
            <a:ext cx="8064450" cy="461665"/>
          </a:xfrm>
        </p:spPr>
        <p:txBody>
          <a:bodyPr/>
          <a:lstStyle/>
          <a:p>
            <a:pPr eaLnBrk="1" hangingPunct="1"/>
            <a:r>
              <a:rPr lang="pt-BR" sz="2400" b="1" dirty="0"/>
              <a:t>Hotel Areias Encantadas</a:t>
            </a:r>
          </a:p>
        </p:txBody>
      </p:sp>
      <p:pic>
        <p:nvPicPr>
          <p:cNvPr id="5" name="Picture 2" descr="Resultado de imagem para areias encant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756511"/>
            <a:ext cx="1457462" cy="9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b="1" dirty="0"/>
              <a:t>Premissas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Aspectos inerentes ao processo de ETL não devem ser restritivos ao projeto.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Devem ser justificadas as escolhas de dimensões, hierarquias e métricas adotadas.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Modelo Dimensional é apenas o resultado do processo de modelagem. Deverá ser realizada a Modelagem Dimensional.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496" y="173008"/>
            <a:ext cx="8064450" cy="461665"/>
          </a:xfrm>
        </p:spPr>
        <p:txBody>
          <a:bodyPr/>
          <a:lstStyle/>
          <a:p>
            <a:pPr eaLnBrk="1" hangingPunct="1"/>
            <a:r>
              <a:rPr lang="pt-BR" sz="2400" b="1" dirty="0"/>
              <a:t>Hotel Areias Encantadas</a:t>
            </a:r>
          </a:p>
        </p:txBody>
      </p:sp>
      <p:pic>
        <p:nvPicPr>
          <p:cNvPr id="5" name="Picture 2" descr="Resultado de imagem para areias encantad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756511"/>
            <a:ext cx="1457462" cy="9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80528" y="692696"/>
            <a:ext cx="9324528" cy="5976663"/>
          </a:xfrm>
        </p:spPr>
        <p:txBody>
          <a:bodyPr/>
          <a:lstStyle/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Critérios para correção: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A modelagem dimensional prevê certos passos, que se considerados terão valor de 1 ponto cada um, sendo que o modelo final resultante, ou seu esquema, ou seja, cada fato ligado às suas dimensões valerá um ponto.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Caso entregue apenas um modelo e não a modelagem, este será corrigido mediante o seguinte critério: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a) Erro leve, perda de meio ponto. Exemplo, omissão de atributo identificador. Por exemplo, na dimensão Produto, omissão do atributo Voltagem.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b) Erro médio, perda de um ponto. Exemplo, omissão de hierarquia. Por exemplo, na dimensão produto, não identificar que o Produto se relaciona a uma marca.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c) Erro grave, perda de dois pontos. Exemplo, omissão de atributo chave, como por exemplo, o nome do produto.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d) Erro gravíssimo, com penalidade variável. Exemplo, omissão da dimensão data. Nota zero.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    e) Os atributos são aspectos fundamentais e serão considerados na avaliação. Hierarquias fundamentais também deverão ser identificadas.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f) Modelagem que superar os atributos e hierarquias necessários recebem bônus que varia de meio a um ponto e meio, que compensarão eventuais erros.</a:t>
            </a:r>
          </a:p>
          <a:p>
            <a:pPr marL="285750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1800" dirty="0"/>
              <a:t>	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496" y="173008"/>
            <a:ext cx="8064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BR" sz="2400" b="1" kern="0" dirty="0"/>
              <a:t>Se fosse uma prova ...</a:t>
            </a:r>
          </a:p>
        </p:txBody>
      </p:sp>
    </p:spTree>
    <p:extLst>
      <p:ext uri="{BB962C8B-B14F-4D97-AF65-F5344CB8AC3E}">
        <p14:creationId xmlns:p14="http://schemas.microsoft.com/office/powerpoint/2010/main" val="1859056002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1050</TotalTime>
  <Words>135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Eclipse</vt:lpstr>
      <vt:lpstr>Apresentação do PowerPoint</vt:lpstr>
      <vt:lpstr>Hotel Areias Encantadas </vt:lpstr>
      <vt:lpstr>Hotel Areias Encantadas</vt:lpstr>
      <vt:lpstr>Apresentação do PowerPoint</vt:lpstr>
      <vt:lpstr>Apresentação do PowerPoint</vt:lpstr>
      <vt:lpstr>Hotel Areias Encantadas</vt:lpstr>
      <vt:lpstr>Hotel Areias Encantadas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- Modelagem Dimensional</dc:title>
  <dc:subject>Fundamentos da Modelagem Dimensional - Continuação</dc:subject>
  <dc:creator>Jorge Surian</dc:creator>
  <cp:lastModifiedBy>Jorge Luiz Surian</cp:lastModifiedBy>
  <cp:revision>57</cp:revision>
  <dcterms:created xsi:type="dcterms:W3CDTF">2008-09-28T13:41:53Z</dcterms:created>
  <dcterms:modified xsi:type="dcterms:W3CDTF">2019-06-03T12:37:57Z</dcterms:modified>
</cp:coreProperties>
</file>