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  <p:sldMasterId id="2147483648" r:id="rId2"/>
  </p:sldMasterIdLst>
  <p:notesMasterIdLst>
    <p:notesMasterId r:id="rId18"/>
  </p:notesMasterIdLst>
  <p:handoutMasterIdLst>
    <p:handoutMasterId r:id="rId19"/>
  </p:handoutMasterIdLst>
  <p:sldIdLst>
    <p:sldId id="363" r:id="rId3"/>
    <p:sldId id="423" r:id="rId4"/>
    <p:sldId id="451" r:id="rId5"/>
    <p:sldId id="455" r:id="rId6"/>
    <p:sldId id="449" r:id="rId7"/>
    <p:sldId id="452" r:id="rId8"/>
    <p:sldId id="448" r:id="rId9"/>
    <p:sldId id="453" r:id="rId10"/>
    <p:sldId id="463" r:id="rId11"/>
    <p:sldId id="461" r:id="rId12"/>
    <p:sldId id="462" r:id="rId13"/>
    <p:sldId id="458" r:id="rId14"/>
    <p:sldId id="464" r:id="rId15"/>
    <p:sldId id="459" r:id="rId16"/>
    <p:sldId id="460" r:id="rId17"/>
  </p:sldIdLst>
  <p:sldSz cx="9144000" cy="6858000" type="letter"/>
  <p:notesSz cx="7099300" cy="10234613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ctr" rtl="0" eaLnBrk="0" fontAlgn="base" hangingPunct="0">
      <a:spcBef>
        <a:spcPct val="50000"/>
      </a:spcBef>
      <a:spcAft>
        <a:spcPct val="0"/>
      </a:spcAft>
      <a:defRPr i="1" kern="1200">
        <a:solidFill>
          <a:schemeClr val="bg2"/>
        </a:solidFill>
        <a:latin typeface="Square721 BT" pitchFamily="34" charset="0"/>
        <a:ea typeface="+mn-ea"/>
        <a:cs typeface="+mn-cs"/>
      </a:defRPr>
    </a:lvl1pPr>
    <a:lvl2pPr marL="457200" algn="ctr" rtl="0" eaLnBrk="0" fontAlgn="base" hangingPunct="0">
      <a:spcBef>
        <a:spcPct val="50000"/>
      </a:spcBef>
      <a:spcAft>
        <a:spcPct val="0"/>
      </a:spcAft>
      <a:defRPr i="1" kern="1200">
        <a:solidFill>
          <a:schemeClr val="bg2"/>
        </a:solidFill>
        <a:latin typeface="Square721 BT" pitchFamily="34" charset="0"/>
        <a:ea typeface="+mn-ea"/>
        <a:cs typeface="+mn-cs"/>
      </a:defRPr>
    </a:lvl2pPr>
    <a:lvl3pPr marL="914400" algn="ctr" rtl="0" eaLnBrk="0" fontAlgn="base" hangingPunct="0">
      <a:spcBef>
        <a:spcPct val="50000"/>
      </a:spcBef>
      <a:spcAft>
        <a:spcPct val="0"/>
      </a:spcAft>
      <a:defRPr i="1" kern="1200">
        <a:solidFill>
          <a:schemeClr val="bg2"/>
        </a:solidFill>
        <a:latin typeface="Square721 BT" pitchFamily="34" charset="0"/>
        <a:ea typeface="+mn-ea"/>
        <a:cs typeface="+mn-cs"/>
      </a:defRPr>
    </a:lvl3pPr>
    <a:lvl4pPr marL="1371600" algn="ctr" rtl="0" eaLnBrk="0" fontAlgn="base" hangingPunct="0">
      <a:spcBef>
        <a:spcPct val="50000"/>
      </a:spcBef>
      <a:spcAft>
        <a:spcPct val="0"/>
      </a:spcAft>
      <a:defRPr i="1" kern="1200">
        <a:solidFill>
          <a:schemeClr val="bg2"/>
        </a:solidFill>
        <a:latin typeface="Square721 BT" pitchFamily="34" charset="0"/>
        <a:ea typeface="+mn-ea"/>
        <a:cs typeface="+mn-cs"/>
      </a:defRPr>
    </a:lvl4pPr>
    <a:lvl5pPr marL="1828800" algn="ctr" rtl="0" eaLnBrk="0" fontAlgn="base" hangingPunct="0">
      <a:spcBef>
        <a:spcPct val="50000"/>
      </a:spcBef>
      <a:spcAft>
        <a:spcPct val="0"/>
      </a:spcAft>
      <a:defRPr i="1" kern="1200">
        <a:solidFill>
          <a:schemeClr val="bg2"/>
        </a:solidFill>
        <a:latin typeface="Square721 BT" pitchFamily="34" charset="0"/>
        <a:ea typeface="+mn-ea"/>
        <a:cs typeface="+mn-cs"/>
      </a:defRPr>
    </a:lvl5pPr>
    <a:lvl6pPr marL="2286000" algn="l" defTabSz="914400" rtl="0" eaLnBrk="1" latinLnBrk="0" hangingPunct="1">
      <a:defRPr i="1" kern="1200">
        <a:solidFill>
          <a:schemeClr val="bg2"/>
        </a:solidFill>
        <a:latin typeface="Square721 BT" pitchFamily="34" charset="0"/>
        <a:ea typeface="+mn-ea"/>
        <a:cs typeface="+mn-cs"/>
      </a:defRPr>
    </a:lvl6pPr>
    <a:lvl7pPr marL="2743200" algn="l" defTabSz="914400" rtl="0" eaLnBrk="1" latinLnBrk="0" hangingPunct="1">
      <a:defRPr i="1" kern="1200">
        <a:solidFill>
          <a:schemeClr val="bg2"/>
        </a:solidFill>
        <a:latin typeface="Square721 BT" pitchFamily="34" charset="0"/>
        <a:ea typeface="+mn-ea"/>
        <a:cs typeface="+mn-cs"/>
      </a:defRPr>
    </a:lvl7pPr>
    <a:lvl8pPr marL="3200400" algn="l" defTabSz="914400" rtl="0" eaLnBrk="1" latinLnBrk="0" hangingPunct="1">
      <a:defRPr i="1" kern="1200">
        <a:solidFill>
          <a:schemeClr val="bg2"/>
        </a:solidFill>
        <a:latin typeface="Square721 BT" pitchFamily="34" charset="0"/>
        <a:ea typeface="+mn-ea"/>
        <a:cs typeface="+mn-cs"/>
      </a:defRPr>
    </a:lvl8pPr>
    <a:lvl9pPr marL="3657600" algn="l" defTabSz="914400" rtl="0" eaLnBrk="1" latinLnBrk="0" hangingPunct="1">
      <a:defRPr i="1" kern="1200">
        <a:solidFill>
          <a:schemeClr val="bg2"/>
        </a:solidFill>
        <a:latin typeface="Square721 BT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C00"/>
    <a:srgbClr val="FF0000"/>
    <a:srgbClr val="000000"/>
    <a:srgbClr val="2E0D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8105" autoAdjust="0"/>
  </p:normalViewPr>
  <p:slideViewPr>
    <p:cSldViewPr>
      <p:cViewPr varScale="1">
        <p:scale>
          <a:sx n="76" d="100"/>
          <a:sy n="76" d="100"/>
        </p:scale>
        <p:origin x="330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vmlDrawing" Target="../drawings/vmlDrawing1.vml"/><Relationship Id="rId1" Type="http://schemas.openxmlformats.org/officeDocument/2006/relationships/theme" Target="../theme/theme4.xml"/><Relationship Id="rId4" Type="http://schemas.openxmlformats.org/officeDocument/2006/relationships/image" Target="../media/image2.wmf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96" name="Object 124"/>
          <p:cNvGraphicFramePr>
            <a:graphicFrameLocks noChangeAspect="1"/>
          </p:cNvGraphicFramePr>
          <p:nvPr/>
        </p:nvGraphicFramePr>
        <p:xfrm>
          <a:off x="366713" y="225425"/>
          <a:ext cx="6262687" cy="87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3" r:id="rId3" imgW="6870192" imgH="905256" progId="">
                  <p:embed/>
                </p:oleObj>
              </mc:Choice>
              <mc:Fallback>
                <p:oleObj r:id="rId3" imgW="6870192" imgH="905256" progId="">
                  <p:embed/>
                  <p:pic>
                    <p:nvPicPr>
                      <p:cNvPr id="0" name="Picture 1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713" y="225425"/>
                        <a:ext cx="6262687" cy="873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97" name="Group 125"/>
          <p:cNvGraphicFramePr>
            <a:graphicFrameLocks noGrp="1"/>
          </p:cNvGraphicFramePr>
          <p:nvPr/>
        </p:nvGraphicFramePr>
        <p:xfrm>
          <a:off x="217488" y="9461500"/>
          <a:ext cx="6615112" cy="396875"/>
        </p:xfrm>
        <a:graphic>
          <a:graphicData uri="http://schemas.openxmlformats.org/drawingml/2006/table">
            <a:tbl>
              <a:tblPr/>
              <a:tblGrid>
                <a:gridCol w="5670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45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806700" algn="ctr"/>
                          <a:tab pos="5611813" algn="r"/>
                        </a:tabLst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quare721 BT" pitchFamily="34" charset="0"/>
                          <a:cs typeface="Times New Roman" pitchFamily="18" charset="0"/>
                        </a:rPr>
                        <a:t>Curso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806700" algn="ctr"/>
                          <a:tab pos="5611813" algn="r"/>
                        </a:tabLst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quare721 BT" pitchFamily="34" charset="0"/>
                          <a:cs typeface="Times New Roman" pitchFamily="18" charset="0"/>
                        </a:rPr>
                        <a:t>Professor 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w="635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806700" algn="ctr"/>
                          <a:tab pos="5611813" algn="r"/>
                        </a:tabLst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quare721 BT" pitchFamily="34" charset="0"/>
                          <a:cs typeface="Times New Roman" pitchFamily="18" charset="0"/>
                        </a:rPr>
                        <a:t>Página  - 1 -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w="635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74253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69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5456" tIns="46890" rIns="95456" bIns="4689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3146425" y="9748838"/>
            <a:ext cx="808038" cy="266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2105" tIns="46890" rIns="92105" bIns="46890">
            <a:spAutoFit/>
          </a:bodyPr>
          <a:lstStyle/>
          <a:p>
            <a:pPr defTabSz="915988">
              <a:lnSpc>
                <a:spcPct val="90000"/>
              </a:lnSpc>
              <a:spcBef>
                <a:spcPct val="0"/>
              </a:spcBef>
            </a:pPr>
            <a:r>
              <a:rPr lang="en-US" sz="1300" i="0">
                <a:solidFill>
                  <a:schemeClr val="tx1"/>
                </a:solidFill>
                <a:latin typeface="Arial" charset="0"/>
              </a:rPr>
              <a:t>Page </a:t>
            </a:r>
            <a:fld id="{4AF0D087-3843-405D-881C-8E5EFD621431}" type="slidenum">
              <a:rPr lang="en-US" sz="1300" i="0">
                <a:solidFill>
                  <a:schemeClr val="tx1"/>
                </a:solidFill>
                <a:latin typeface="Arial" charset="0"/>
              </a:rPr>
              <a:pPr defTabSz="915988">
                <a:lnSpc>
                  <a:spcPct val="90000"/>
                </a:lnSpc>
                <a:spcBef>
                  <a:spcPct val="0"/>
                </a:spcBef>
              </a:pPr>
              <a:t>‹nº›</a:t>
            </a:fld>
            <a:endParaRPr lang="en-US" sz="1300" i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00125" y="774700"/>
            <a:ext cx="5099050" cy="38242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</p:spTree>
    <p:extLst>
      <p:ext uri="{BB962C8B-B14F-4D97-AF65-F5344CB8AC3E}">
        <p14:creationId xmlns:p14="http://schemas.microsoft.com/office/powerpoint/2010/main" val="22910094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4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8009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23850" y="765175"/>
            <a:ext cx="8568630" cy="5544145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323850" y="765175"/>
            <a:ext cx="4038600" cy="58324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14850" y="765175"/>
            <a:ext cx="4038600" cy="58324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478588" y="168275"/>
            <a:ext cx="2074862" cy="6429375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250825" y="168275"/>
            <a:ext cx="6075363" cy="642937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0B14D370-05D0-4EDA-A76F-4CC241D653A5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0" y="60649"/>
            <a:ext cx="9144000" cy="673670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72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8796338" y="6427788"/>
            <a:ext cx="434975" cy="2714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>
              <a:spcBef>
                <a:spcPct val="0"/>
              </a:spcBef>
            </a:pPr>
            <a:fld id="{B824297F-4ED6-4E49-A0AA-111A88756B22}" type="slidenum">
              <a:rPr lang="en-US" sz="1200" b="1" i="0">
                <a:solidFill>
                  <a:schemeClr val="tx1"/>
                </a:solidFill>
                <a:latin typeface="Calibri" pitchFamily="34" charset="0"/>
              </a:rPr>
              <a:pPr>
                <a:spcBef>
                  <a:spcPct val="0"/>
                </a:spcBef>
              </a:pPr>
              <a:t>‹nº›</a:t>
            </a:fld>
            <a:endParaRPr lang="en-US" sz="1200" b="1" i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1064" name="Rectangle 40"/>
          <p:cNvSpPr>
            <a:spLocks noGrp="1" noChangeArrowheads="1"/>
          </p:cNvSpPr>
          <p:nvPr>
            <p:ph type="title"/>
          </p:nvPr>
        </p:nvSpPr>
        <p:spPr bwMode="auto">
          <a:xfrm>
            <a:off x="250825" y="168275"/>
            <a:ext cx="8229600" cy="4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pt-BR"/>
              <a:t>Clique para editar o estilo do título mestre</a:t>
            </a:r>
          </a:p>
        </p:txBody>
      </p:sp>
      <p:sp>
        <p:nvSpPr>
          <p:cNvPr id="1065" name="Rectangle 41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765175"/>
            <a:ext cx="8229600" cy="583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4EC8B523-A371-440C-A3D3-8BAC20A2213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819427" y="6381750"/>
            <a:ext cx="390525" cy="241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>
            <a:lvl1pPr>
              <a:defRPr b="1" i="1">
                <a:solidFill>
                  <a:schemeClr val="bg2"/>
                </a:solidFill>
                <a:latin typeface="Square721 BT" pitchFamily="34" charset="0"/>
              </a:defRPr>
            </a:lvl1pPr>
            <a:lvl2pPr marL="742950" indent="-285750">
              <a:defRPr b="1" i="1">
                <a:solidFill>
                  <a:schemeClr val="bg2"/>
                </a:solidFill>
                <a:latin typeface="Square721 BT" pitchFamily="34" charset="0"/>
              </a:defRPr>
            </a:lvl2pPr>
            <a:lvl3pPr marL="1143000" indent="-228600">
              <a:defRPr b="1" i="1">
                <a:solidFill>
                  <a:schemeClr val="bg2"/>
                </a:solidFill>
                <a:latin typeface="Square721 BT" pitchFamily="34" charset="0"/>
              </a:defRPr>
            </a:lvl3pPr>
            <a:lvl4pPr marL="1600200" indent="-228600">
              <a:defRPr b="1" i="1">
                <a:solidFill>
                  <a:schemeClr val="bg2"/>
                </a:solidFill>
                <a:latin typeface="Square721 BT" pitchFamily="34" charset="0"/>
              </a:defRPr>
            </a:lvl4pPr>
            <a:lvl5pPr marL="2057400" indent="-228600">
              <a:defRPr b="1" i="1">
                <a:solidFill>
                  <a:schemeClr val="bg2"/>
                </a:solidFill>
                <a:latin typeface="Square721 B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bg2"/>
                </a:solidFill>
                <a:latin typeface="Square721 B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bg2"/>
                </a:solidFill>
                <a:latin typeface="Square721 B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bg2"/>
                </a:solidFill>
                <a:latin typeface="Square721 B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bg2"/>
                </a:solidFill>
                <a:latin typeface="Square721 BT" pitchFamily="34" charset="0"/>
              </a:defRPr>
            </a:lvl9pPr>
          </a:lstStyle>
          <a:p>
            <a:fld id="{1F181E32-BE3B-4DC9-B388-A273B5ED0A73}" type="slidenum">
              <a:rPr lang="en-US" altLang="pt-BR" sz="1000" i="0">
                <a:solidFill>
                  <a:schemeClr val="folHlink"/>
                </a:solidFill>
              </a:rPr>
              <a:pPr/>
              <a:t>‹nº›</a:t>
            </a:fld>
            <a:endParaRPr lang="en-US" altLang="pt-BR" sz="1000" i="0" dirty="0">
              <a:solidFill>
                <a:schemeClr val="folHlink"/>
              </a:solidFill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50B685E9-FF01-4EF4-BA47-F18F5041DAD0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60649"/>
            <a:ext cx="9144000" cy="6736702"/>
          </a:xfrm>
          <a:prstGeom prst="rect">
            <a:avLst/>
          </a:prstGeom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Square721 BT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Square721 BT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Square721 BT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Square721 BT" pitchFamily="34" charset="0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Square721 BT" pitchFamily="34" charset="0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Square721 BT" pitchFamily="34" charset="0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Square721 BT" pitchFamily="34" charset="0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Square721 BT" pitchFamily="34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>
          <a:solidFill>
            <a:srgbClr val="000000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bg2"/>
        </a:buClr>
        <a:buChar char="–"/>
        <a:defRPr>
          <a:solidFill>
            <a:srgbClr val="000000"/>
          </a:solidFill>
          <a:latin typeface="+mn-lt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bg2"/>
        </a:buClr>
        <a:buChar char="»"/>
        <a:defRPr>
          <a:solidFill>
            <a:srgbClr val="000000"/>
          </a:solidFill>
          <a:latin typeface="+mn-lt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>
          <a:solidFill>
            <a:srgbClr val="000000"/>
          </a:solidFill>
          <a:latin typeface="+mn-lt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>
          <a:solidFill>
            <a:srgbClr val="000000"/>
          </a:solidFill>
          <a:latin typeface="+mn-lt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>
          <a:solidFill>
            <a:srgbClr val="000000"/>
          </a:solidFill>
          <a:latin typeface="+mn-lt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>
          <a:solidFill>
            <a:srgbClr val="000000"/>
          </a:solidFill>
          <a:latin typeface="+mn-lt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>
          <a:solidFill>
            <a:srgbClr val="000000"/>
          </a:solidFill>
          <a:latin typeface="+mn-lt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>
            <a:extLst>
              <a:ext uri="{FF2B5EF4-FFF2-40B4-BE49-F238E27FC236}">
                <a16:creationId xmlns:a16="http://schemas.microsoft.com/office/drawing/2014/main" id="{D21BB8B9-A7BB-4C99-B53F-D1CD447B95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60" y="1676271"/>
            <a:ext cx="8207375" cy="1708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bIns="0">
            <a:spAutoFit/>
          </a:bodyPr>
          <a:lstStyle/>
          <a:p>
            <a:pPr>
              <a:spcBef>
                <a:spcPct val="0"/>
              </a:spcBef>
            </a:pPr>
            <a:r>
              <a:rPr lang="pt-BR" sz="3600" b="1" i="0" dirty="0">
                <a:solidFill>
                  <a:schemeClr val="tx1"/>
                </a:solidFill>
                <a:latin typeface="Calibri" pitchFamily="34" charset="0"/>
              </a:rPr>
              <a:t>Estudo de Caso: Indústria Transformadora de Aço Inoxidável</a:t>
            </a:r>
          </a:p>
          <a:p>
            <a:pPr>
              <a:spcBef>
                <a:spcPct val="0"/>
              </a:spcBef>
            </a:pPr>
            <a:endParaRPr lang="pt-BR" sz="3600" b="1" i="0" dirty="0">
              <a:solidFill>
                <a:schemeClr val="tx1"/>
              </a:solidFill>
              <a:latin typeface="Calibri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34A220F-B73C-4902-AC63-8B712FD0E9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3808" y="3384431"/>
            <a:ext cx="3384376" cy="338437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Indústria de Aço</a:t>
            </a:r>
          </a:p>
        </p:txBody>
      </p:sp>
      <p:sp>
        <p:nvSpPr>
          <p:cNvPr id="450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764704"/>
            <a:ext cx="8568952" cy="5616623"/>
          </a:xfrm>
        </p:spPr>
        <p:txBody>
          <a:bodyPr anchor="t"/>
          <a:lstStyle/>
          <a:p>
            <a:pPr indent="0">
              <a:spcBef>
                <a:spcPts val="0"/>
              </a:spcBef>
              <a:buNone/>
            </a:pPr>
            <a:r>
              <a:rPr lang="pt-BR" sz="2400" dirty="0"/>
              <a:t>Notar que não estão apresentadas na planilha colunas como endereço do cliente, telefone (obviamente o cliente tem mais de um telefone), e-mail, etc.</a:t>
            </a:r>
          </a:p>
          <a:p>
            <a:pPr indent="0">
              <a:spcBef>
                <a:spcPts val="0"/>
              </a:spcBef>
              <a:buNone/>
            </a:pPr>
            <a:endParaRPr lang="pt-BR" sz="2400" dirty="0"/>
          </a:p>
          <a:p>
            <a:pPr indent="0">
              <a:spcBef>
                <a:spcPts val="0"/>
              </a:spcBef>
              <a:buNone/>
            </a:pPr>
            <a:r>
              <a:rPr lang="pt-BR" sz="2400" dirty="0"/>
              <a:t>O mesmo se aplica ao vendedor (que tem nome, documentos, </a:t>
            </a:r>
            <a:r>
              <a:rPr lang="pt-BR" sz="2400" dirty="0" err="1"/>
              <a:t>etc</a:t>
            </a:r>
            <a:r>
              <a:rPr lang="pt-BR" sz="2400" dirty="0"/>
              <a:t>) e a nota fiscal (que tem valor, por exemplo...)</a:t>
            </a:r>
          </a:p>
          <a:p>
            <a:pPr indent="0">
              <a:spcBef>
                <a:spcPts val="0"/>
              </a:spcBef>
              <a:buNone/>
            </a:pPr>
            <a:endParaRPr lang="pt-BR" sz="2400" dirty="0"/>
          </a:p>
          <a:p>
            <a:pPr indent="0">
              <a:spcBef>
                <a:spcPts val="0"/>
              </a:spcBef>
              <a:buNone/>
            </a:pPr>
            <a:r>
              <a:rPr lang="pt-BR" sz="2400" dirty="0"/>
              <a:t>Se julgar imprescindível crie novas colunas.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8344" y="5618448"/>
            <a:ext cx="1239552" cy="1239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1295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Indústria de Aço</a:t>
            </a:r>
          </a:p>
        </p:txBody>
      </p:sp>
      <p:sp>
        <p:nvSpPr>
          <p:cNvPr id="450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764704"/>
            <a:ext cx="8568952" cy="5616623"/>
          </a:xfrm>
        </p:spPr>
        <p:txBody>
          <a:bodyPr anchor="t"/>
          <a:lstStyle/>
          <a:p>
            <a:pPr marL="628650" indent="-342900">
              <a:spcBef>
                <a:spcPts val="0"/>
              </a:spcBef>
            </a:pPr>
            <a:r>
              <a:rPr lang="pt-BR" sz="2400" dirty="0"/>
              <a:t>Observar que o valor do imposto é interessante aspecto no fator de lucratividade. Impostos maiores com valores de venda idênticos reduzem margem de lucro.</a:t>
            </a:r>
          </a:p>
          <a:p>
            <a:pPr marL="628650" indent="-342900">
              <a:spcBef>
                <a:spcPts val="0"/>
              </a:spcBef>
            </a:pPr>
            <a:r>
              <a:rPr lang="pt-BR" sz="2400" dirty="0"/>
              <a:t>Produtos de segunda, como os das famílias 03 e 04, implicam em custos 30% menores, em média.</a:t>
            </a:r>
          </a:p>
          <a:p>
            <a:pPr marL="628650" indent="-342900">
              <a:spcBef>
                <a:spcPts val="0"/>
              </a:spcBef>
            </a:pPr>
            <a:r>
              <a:rPr lang="pt-BR" sz="2400" dirty="0"/>
              <a:t>A margem de lucro média por transação é de 2%, descontados os custos, para vendas de produtos de primeira. A margem de serviços é de 80% do valor cobrado. A venda de produtos de segunda, como primeira, aumenta a margem para 32% em média.</a:t>
            </a:r>
          </a:p>
          <a:p>
            <a:pPr marL="628650" indent="-342900">
              <a:spcBef>
                <a:spcPts val="0"/>
              </a:spcBef>
            </a:pPr>
            <a:r>
              <a:rPr lang="pt-BR" sz="2400" dirty="0"/>
              <a:t>Podem haver problemas na identificação do perfil do cliente, pois nem sempre um cliente executa somente trabalhos dentro de um único perfil.</a:t>
            </a:r>
          </a:p>
          <a:p>
            <a:pPr marL="628650" indent="-342900">
              <a:spcBef>
                <a:spcPts val="0"/>
              </a:spcBef>
            </a:pPr>
            <a:r>
              <a:rPr lang="pt-BR" sz="2400" dirty="0"/>
              <a:t>Notar que um fabricante de balcões pode trabalhar no segmento doméstico (onde um leve risco é fator de devolução) ou no segmento frigorífico (onde um risco dificilmente será observado).</a:t>
            </a:r>
          </a:p>
          <a:p>
            <a:pPr indent="0">
              <a:spcBef>
                <a:spcPts val="0"/>
              </a:spcBef>
              <a:buNone/>
            </a:pPr>
            <a:endParaRPr lang="pt-BR" sz="24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0392" y="6021288"/>
            <a:ext cx="735496" cy="735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5177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Indústria de Aço </a:t>
            </a:r>
          </a:p>
        </p:txBody>
      </p:sp>
      <p:sp>
        <p:nvSpPr>
          <p:cNvPr id="450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764704"/>
            <a:ext cx="8568952" cy="5616623"/>
          </a:xfrm>
        </p:spPr>
        <p:txBody>
          <a:bodyPr anchor="t"/>
          <a:lstStyle/>
          <a:p>
            <a:pPr indent="0">
              <a:spcBef>
                <a:spcPts val="0"/>
              </a:spcBef>
              <a:buNone/>
            </a:pPr>
            <a:r>
              <a:rPr lang="pt-BR" sz="2400" b="1" dirty="0"/>
              <a:t>Quando o Objetivo for Modelagem Dimensional. </a:t>
            </a:r>
          </a:p>
          <a:p>
            <a:pPr indent="0">
              <a:spcBef>
                <a:spcPts val="0"/>
              </a:spcBef>
              <a:buNone/>
            </a:pPr>
            <a:endParaRPr lang="pt-BR" sz="2400" dirty="0"/>
          </a:p>
          <a:p>
            <a:pPr indent="0">
              <a:spcBef>
                <a:spcPts val="0"/>
              </a:spcBef>
              <a:buNone/>
            </a:pPr>
            <a:r>
              <a:rPr lang="pt-BR" sz="2400" dirty="0"/>
              <a:t>Deverá ser montada uma modelagem dimensional observando que a grande proposta é a descoberta de melhores formas de comercialização, pois as exigências distintas dos clientes oportunizam venda com maiores margens.</a:t>
            </a:r>
          </a:p>
          <a:p>
            <a:pPr indent="0">
              <a:spcBef>
                <a:spcPts val="0"/>
              </a:spcBef>
              <a:buNone/>
            </a:pPr>
            <a:endParaRPr lang="pt-BR" sz="2400" dirty="0"/>
          </a:p>
          <a:p>
            <a:pPr indent="0">
              <a:spcBef>
                <a:spcPts val="0"/>
              </a:spcBef>
              <a:buNone/>
            </a:pPr>
            <a:r>
              <a:rPr lang="pt-BR" sz="2400" dirty="0"/>
              <a:t>Preparar modelo que atenda as seguintes demandas:</a:t>
            </a:r>
          </a:p>
          <a:p>
            <a:pPr marL="628650" indent="-342900">
              <a:spcBef>
                <a:spcPts val="0"/>
              </a:spcBef>
            </a:pPr>
            <a:endParaRPr lang="pt-BR" sz="2400" dirty="0"/>
          </a:p>
          <a:p>
            <a:pPr marL="628650" indent="-342900">
              <a:spcBef>
                <a:spcPts val="0"/>
              </a:spcBef>
            </a:pPr>
            <a:r>
              <a:rPr lang="pt-BR" sz="2400" dirty="0"/>
              <a:t>Discutir linhas de produtos.</a:t>
            </a:r>
          </a:p>
          <a:p>
            <a:pPr marL="628650" indent="-342900">
              <a:spcBef>
                <a:spcPts val="0"/>
              </a:spcBef>
            </a:pPr>
            <a:r>
              <a:rPr lang="pt-BR" sz="2400" dirty="0"/>
              <a:t>Discutir viés comercial? </a:t>
            </a:r>
          </a:p>
          <a:p>
            <a:pPr marL="628650" indent="-342900">
              <a:spcBef>
                <a:spcPts val="0"/>
              </a:spcBef>
            </a:pPr>
            <a:r>
              <a:rPr lang="pt-BR" sz="2400" dirty="0"/>
              <a:t>Permitir conhecer o cliente.</a:t>
            </a:r>
          </a:p>
          <a:p>
            <a:pPr marL="628650" indent="-342900">
              <a:spcBef>
                <a:spcPts val="0"/>
              </a:spcBef>
            </a:pPr>
            <a:r>
              <a:rPr lang="pt-BR" sz="2400" dirty="0"/>
              <a:t>Discutir modelo de operação do negócio.</a:t>
            </a:r>
          </a:p>
          <a:p>
            <a:pPr indent="0">
              <a:spcBef>
                <a:spcPts val="0"/>
              </a:spcBef>
              <a:buNone/>
            </a:pPr>
            <a:endParaRPr lang="pt-BR" sz="2400" dirty="0"/>
          </a:p>
          <a:p>
            <a:pPr indent="0">
              <a:spcBef>
                <a:spcPts val="0"/>
              </a:spcBef>
              <a:buNone/>
            </a:pPr>
            <a:endParaRPr lang="pt-BR" sz="24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8344" y="5572471"/>
            <a:ext cx="1239552" cy="1239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227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Indústria de Aço</a:t>
            </a:r>
          </a:p>
        </p:txBody>
      </p:sp>
      <p:sp>
        <p:nvSpPr>
          <p:cNvPr id="450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764704"/>
            <a:ext cx="8568952" cy="5616623"/>
          </a:xfrm>
        </p:spPr>
        <p:txBody>
          <a:bodyPr anchor="t"/>
          <a:lstStyle/>
          <a:p>
            <a:pPr indent="0">
              <a:spcBef>
                <a:spcPts val="0"/>
              </a:spcBef>
              <a:buNone/>
            </a:pPr>
            <a:r>
              <a:rPr lang="pt-BR" sz="2400" b="1" dirty="0"/>
              <a:t>Quando o Objetivo for Visualização de Dados</a:t>
            </a:r>
          </a:p>
          <a:p>
            <a:pPr indent="0">
              <a:spcBef>
                <a:spcPts val="0"/>
              </a:spcBef>
              <a:buNone/>
            </a:pPr>
            <a:endParaRPr lang="pt-BR" sz="2400" dirty="0"/>
          </a:p>
          <a:p>
            <a:pPr indent="0">
              <a:spcBef>
                <a:spcPts val="0"/>
              </a:spcBef>
              <a:buNone/>
            </a:pPr>
            <a:r>
              <a:rPr lang="pt-BR" sz="2400" dirty="0"/>
              <a:t>Sugere-se a escolha entre as seguintes possibilidades:</a:t>
            </a:r>
          </a:p>
          <a:p>
            <a:pPr indent="0">
              <a:spcBef>
                <a:spcPts val="0"/>
              </a:spcBef>
              <a:buNone/>
            </a:pPr>
            <a:endParaRPr lang="pt-BR" sz="2400" dirty="0"/>
          </a:p>
          <a:p>
            <a:pPr marL="628650" indent="-342900">
              <a:spcBef>
                <a:spcPts val="0"/>
              </a:spcBef>
            </a:pPr>
            <a:r>
              <a:rPr lang="pt-BR" sz="2400" dirty="0"/>
              <a:t>Há linhas de produtos que pouco representam e poderia ser eliminadas? Se sim, onde nos concentrarmos?</a:t>
            </a:r>
          </a:p>
          <a:p>
            <a:pPr marL="628650" indent="-342900">
              <a:spcBef>
                <a:spcPts val="0"/>
              </a:spcBef>
            </a:pPr>
            <a:r>
              <a:rPr lang="pt-BR" sz="2400" dirty="0"/>
              <a:t>A empresa tem viés comercial? Mais de um? Especula-se que dependa demais de algum vendedor, de algum tipo de comercialização ou ainda de alguma região geográfica?</a:t>
            </a:r>
          </a:p>
          <a:p>
            <a:pPr marL="628650" indent="-342900">
              <a:spcBef>
                <a:spcPts val="0"/>
              </a:spcBef>
            </a:pPr>
            <a:r>
              <a:rPr lang="pt-BR" sz="2400" dirty="0"/>
              <a:t>O conhecimento de perfis de clientes pode ser significativo? De que forma?</a:t>
            </a:r>
          </a:p>
          <a:p>
            <a:pPr marL="628650" indent="-342900">
              <a:spcBef>
                <a:spcPts val="0"/>
              </a:spcBef>
            </a:pPr>
            <a:r>
              <a:rPr lang="pt-BR" sz="2400" dirty="0"/>
              <a:t>Vale mais a pena Vender ou Prestar Serviços?</a:t>
            </a:r>
          </a:p>
          <a:p>
            <a:pPr marL="628650" indent="-342900">
              <a:spcBef>
                <a:spcPts val="0"/>
              </a:spcBef>
            </a:pPr>
            <a:endParaRPr lang="pt-BR" sz="2400" dirty="0"/>
          </a:p>
          <a:p>
            <a:pPr indent="0">
              <a:spcBef>
                <a:spcPts val="0"/>
              </a:spcBef>
              <a:buNone/>
            </a:pPr>
            <a:r>
              <a:rPr lang="pt-BR" sz="2400" dirty="0"/>
              <a:t>Notar que os produtos de segunda linha são os de primeira com pequenos defeitos.</a:t>
            </a:r>
          </a:p>
          <a:p>
            <a:pPr indent="0">
              <a:spcBef>
                <a:spcPts val="0"/>
              </a:spcBef>
              <a:buNone/>
            </a:pPr>
            <a:r>
              <a:rPr lang="pt-BR" sz="2400" dirty="0"/>
              <a:t>Notar que o que é defeito para uns não é nada para outros.</a:t>
            </a:r>
          </a:p>
          <a:p>
            <a:pPr indent="0">
              <a:spcBef>
                <a:spcPts val="0"/>
              </a:spcBef>
              <a:buNone/>
            </a:pPr>
            <a:endParaRPr lang="pt-BR" sz="24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6456" y="6349552"/>
            <a:ext cx="479240" cy="47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3526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Indústria de Aço</a:t>
            </a:r>
          </a:p>
        </p:txBody>
      </p:sp>
      <p:sp>
        <p:nvSpPr>
          <p:cNvPr id="450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764704"/>
            <a:ext cx="8568952" cy="5616623"/>
          </a:xfrm>
        </p:spPr>
        <p:txBody>
          <a:bodyPr anchor="t"/>
          <a:lstStyle/>
          <a:p>
            <a:pPr indent="0">
              <a:spcBef>
                <a:spcPts val="0"/>
              </a:spcBef>
              <a:buNone/>
            </a:pPr>
            <a:r>
              <a:rPr lang="pt-BR" sz="2400" b="1" dirty="0"/>
              <a:t>Quando o Objetivo for Visualização de Dados</a:t>
            </a:r>
          </a:p>
          <a:p>
            <a:pPr indent="0">
              <a:spcBef>
                <a:spcPts val="0"/>
              </a:spcBef>
              <a:buNone/>
            </a:pPr>
            <a:endParaRPr lang="pt-BR" sz="2400" dirty="0"/>
          </a:p>
          <a:p>
            <a:pPr indent="0">
              <a:spcBef>
                <a:spcPts val="0"/>
              </a:spcBef>
              <a:buNone/>
            </a:pPr>
            <a:r>
              <a:rPr lang="pt-BR" sz="2400" dirty="0"/>
              <a:t>Após explorar, explanar possibilidades relativas ao modelo aço. </a:t>
            </a:r>
          </a:p>
          <a:p>
            <a:pPr indent="0">
              <a:spcBef>
                <a:spcPts val="0"/>
              </a:spcBef>
              <a:buNone/>
            </a:pPr>
            <a:endParaRPr lang="pt-BR" sz="2400" dirty="0"/>
          </a:p>
          <a:p>
            <a:pPr indent="0">
              <a:spcBef>
                <a:spcPts val="0"/>
              </a:spcBef>
              <a:buNone/>
            </a:pPr>
            <a:r>
              <a:rPr lang="pt-BR" sz="2400" dirty="0"/>
              <a:t>Retome a linha anteriormente decidida e organize sua estratégia usando recursos como dashboards e data </a:t>
            </a:r>
            <a:r>
              <a:rPr lang="pt-BR" sz="2400" dirty="0" err="1"/>
              <a:t>storytelling</a:t>
            </a:r>
            <a:r>
              <a:rPr lang="pt-BR" sz="2400" dirty="0"/>
              <a:t>.</a:t>
            </a:r>
          </a:p>
          <a:p>
            <a:pPr marL="628650" indent="-342900">
              <a:spcBef>
                <a:spcPts val="0"/>
              </a:spcBef>
            </a:pPr>
            <a:endParaRPr lang="pt-BR" sz="2400" dirty="0"/>
          </a:p>
          <a:p>
            <a:pPr indent="0">
              <a:spcBef>
                <a:spcPts val="0"/>
              </a:spcBef>
              <a:buNone/>
            </a:pPr>
            <a:r>
              <a:rPr lang="pt-BR" sz="2400" dirty="0"/>
              <a:t>Notar que os produtos de segunda linha são os de primeira com pequenos defeitos.</a:t>
            </a:r>
          </a:p>
          <a:p>
            <a:pPr indent="0">
              <a:spcBef>
                <a:spcPts val="0"/>
              </a:spcBef>
              <a:buNone/>
            </a:pPr>
            <a:r>
              <a:rPr lang="pt-BR" sz="2400" dirty="0"/>
              <a:t>Notar que o que é defeito para uns não é nada para outros.</a:t>
            </a:r>
          </a:p>
          <a:p>
            <a:pPr indent="0">
              <a:spcBef>
                <a:spcPts val="0"/>
              </a:spcBef>
              <a:buNone/>
            </a:pPr>
            <a:r>
              <a:rPr lang="pt-BR" sz="2400" dirty="0"/>
              <a:t>A chave do sucesso é vender com eficácia.</a:t>
            </a:r>
          </a:p>
          <a:p>
            <a:pPr indent="0">
              <a:spcBef>
                <a:spcPts val="0"/>
              </a:spcBef>
              <a:buNone/>
            </a:pPr>
            <a:endParaRPr lang="pt-BR" sz="24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8344" y="5618448"/>
            <a:ext cx="1239552" cy="1239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0142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Indústria de Aço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3200" y="3861048"/>
            <a:ext cx="2996952" cy="2996952"/>
          </a:xfrm>
          <a:prstGeom prst="rect">
            <a:avLst/>
          </a:prstGeom>
        </p:spPr>
      </p:pic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-127317" y="741078"/>
            <a:ext cx="9289032" cy="3480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–"/>
              <a:defRPr>
                <a:solidFill>
                  <a:srgbClr val="000000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»"/>
              <a:defRPr>
                <a:solidFill>
                  <a:srgbClr val="000000"/>
                </a:solidFill>
                <a:latin typeface="+mn-lt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>
                <a:solidFill>
                  <a:srgbClr val="000000"/>
                </a:solidFill>
                <a:latin typeface="+mn-lt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pt-BR" sz="2400" i="0" kern="0" dirty="0"/>
              <a:t>	Os dados existentes para esse trabalho são fictícios, no que concerne a nomes de clientes  (embora existam empresas com nomes parecidos aos usados), valores de comercialização (embora haja coerência nos dados existentes). No entanto, há dados reais, como nomes de produtos e seus grupamentos são reais.</a:t>
            </a:r>
          </a:p>
          <a:p>
            <a:pPr>
              <a:buFont typeface="Wingdings" pitchFamily="2" charset="2"/>
              <a:buNone/>
            </a:pPr>
            <a:endParaRPr lang="pt-BR" sz="2400" i="0" kern="0" dirty="0"/>
          </a:p>
          <a:p>
            <a:pPr>
              <a:buFont typeface="Wingdings" pitchFamily="2" charset="2"/>
              <a:buNone/>
            </a:pPr>
            <a:r>
              <a:rPr lang="pt-BR" sz="2400" i="0" kern="0" dirty="0"/>
              <a:t>	Desta forma, esse caso guarda muita relação com a realidade profissional.</a:t>
            </a:r>
          </a:p>
        </p:txBody>
      </p:sp>
    </p:spTree>
    <p:extLst>
      <p:ext uri="{BB962C8B-B14F-4D97-AF65-F5344CB8AC3E}">
        <p14:creationId xmlns:p14="http://schemas.microsoft.com/office/powerpoint/2010/main" val="1725870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Indústria de Aço</a:t>
            </a:r>
          </a:p>
        </p:txBody>
      </p:sp>
      <p:sp>
        <p:nvSpPr>
          <p:cNvPr id="450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3568" y="764704"/>
            <a:ext cx="8208912" cy="5759450"/>
          </a:xfrm>
        </p:spPr>
        <p:txBody>
          <a:bodyPr/>
          <a:lstStyle/>
          <a:p>
            <a:pPr marL="0" indent="0">
              <a:buNone/>
            </a:pPr>
            <a:r>
              <a:rPr lang="pt-BR" sz="2200" dirty="0"/>
              <a:t>A Indústria de Aço – Casa do Aço, oriunda da experiência de seus sócios em outras organizações, foi fundada no intuito de atender a um perfil de clientes pouco visados no mercado de aço: transformadores de aço.</a:t>
            </a:r>
          </a:p>
          <a:p>
            <a:pPr marL="0" indent="0">
              <a:buNone/>
            </a:pPr>
            <a:r>
              <a:rPr lang="pt-BR" sz="2200" dirty="0"/>
              <a:t>O mercado de aço é composto pelo produtor das chapas de aço (foto abaixo), o transformador primário que corta as chapas e as escova (lixa), o transformador secundário que prensa, fura, molda a chapa, montando o produto a ser usado pela indústria (frigorífica, de blindagem ou de bens de consumo).</a:t>
            </a:r>
          </a:p>
          <a:p>
            <a:pPr marL="0" indent="0">
              <a:buNone/>
            </a:pPr>
            <a:r>
              <a:rPr lang="pt-BR" sz="2200" dirty="0"/>
              <a:t>A Casa do Aço vende chapas de aço voltadas para os transformadores secundários, atuando exclusivamente como transformador primário, isto é, não concorre com os transformadores secundários, seu grande diferencial.</a:t>
            </a:r>
          </a:p>
          <a:p>
            <a:pPr marL="0" indent="0">
              <a:buNone/>
            </a:pPr>
            <a:endParaRPr lang="pt-BR" sz="2200" dirty="0"/>
          </a:p>
          <a:p>
            <a:pPr marL="0" indent="0">
              <a:buNone/>
            </a:pPr>
            <a:r>
              <a:rPr lang="pt-BR" sz="2200" dirty="0"/>
              <a:t>	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6344" y="4876406"/>
            <a:ext cx="2555776" cy="1916832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4288" y="5209062"/>
            <a:ext cx="1584176" cy="158417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Indústria de Aço</a:t>
            </a:r>
          </a:p>
        </p:txBody>
      </p:sp>
      <p:sp>
        <p:nvSpPr>
          <p:cNvPr id="450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3568" y="764704"/>
            <a:ext cx="8208912" cy="5759450"/>
          </a:xfrm>
        </p:spPr>
        <p:txBody>
          <a:bodyPr/>
          <a:lstStyle/>
          <a:p>
            <a:pPr marL="0" indent="0">
              <a:buNone/>
            </a:pPr>
            <a:r>
              <a:rPr lang="pt-BR" sz="2200" dirty="0"/>
              <a:t>O produto acabado comercializado pela Casa do Aço  (foto abaixo) são chapas de aço preparadas para o transformador secundário transformar em forração de elevadores, de câmaras frigoríficas, para blindagem de automóveis, cozinhas com acabamento em aço (armários, coifa, </a:t>
            </a:r>
            <a:r>
              <a:rPr lang="pt-BR" sz="2200" dirty="0" err="1"/>
              <a:t>etc</a:t>
            </a:r>
            <a:r>
              <a:rPr lang="pt-BR" sz="2200" dirty="0"/>
              <a:t>) e uma infinidade de produtos.</a:t>
            </a:r>
          </a:p>
          <a:p>
            <a:pPr marL="0" indent="0">
              <a:buNone/>
            </a:pPr>
            <a:r>
              <a:rPr lang="pt-BR" sz="2200" dirty="0"/>
              <a:t>A Casa do Aço dispõe de sistema de gestão, que possui suas principais tabelas representadas no modelo de dados apresentado a seguir:</a:t>
            </a:r>
          </a:p>
          <a:p>
            <a:pPr marL="0" indent="0">
              <a:buNone/>
            </a:pPr>
            <a:endParaRPr lang="pt-BR" sz="2200" dirty="0"/>
          </a:p>
          <a:p>
            <a:pPr marL="0" indent="0">
              <a:buNone/>
            </a:pPr>
            <a:r>
              <a:rPr lang="pt-BR" sz="2200" dirty="0"/>
              <a:t>	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8304" y="5244616"/>
            <a:ext cx="1584176" cy="1584176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3403307"/>
            <a:ext cx="4361194" cy="3270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707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Indústria de Aço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8304" y="5273824"/>
            <a:ext cx="1584176" cy="1584176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4704"/>
            <a:ext cx="9144000" cy="4024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05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Indústria de Aço</a:t>
            </a:r>
          </a:p>
        </p:txBody>
      </p:sp>
      <p:sp>
        <p:nvSpPr>
          <p:cNvPr id="450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908720"/>
            <a:ext cx="8712968" cy="5616623"/>
          </a:xfrm>
        </p:spPr>
        <p:txBody>
          <a:bodyPr anchor="t"/>
          <a:lstStyle/>
          <a:p>
            <a:pPr indent="0">
              <a:spcBef>
                <a:spcPts val="0"/>
              </a:spcBef>
              <a:buNone/>
            </a:pPr>
            <a:r>
              <a:rPr lang="pt-BR" sz="2400" dirty="0"/>
              <a:t>Descrição das colunas usadas no modelo:</a:t>
            </a:r>
          </a:p>
          <a:p>
            <a:pPr indent="0">
              <a:spcBef>
                <a:spcPts val="0"/>
              </a:spcBef>
              <a:buNone/>
            </a:pPr>
            <a:r>
              <a:rPr lang="pt-BR" sz="2400" dirty="0"/>
              <a:t>Coluna A – Código do Produto. Todo produto tem um código que é exclusivo.</a:t>
            </a:r>
          </a:p>
          <a:p>
            <a:pPr indent="0">
              <a:spcBef>
                <a:spcPts val="0"/>
              </a:spcBef>
              <a:buNone/>
            </a:pPr>
            <a:r>
              <a:rPr lang="pt-BR" sz="2400" dirty="0"/>
              <a:t>Coluna B – Quantidade (em quilos) comercializada.</a:t>
            </a:r>
          </a:p>
          <a:p>
            <a:pPr indent="0">
              <a:spcBef>
                <a:spcPts val="0"/>
              </a:spcBef>
              <a:buNone/>
            </a:pPr>
            <a:r>
              <a:rPr lang="pt-BR" sz="2400" dirty="0"/>
              <a:t>Coluna C – Número da Nota Fiscal. Uma nota fiscal pode conter um ou vários itens (produtos, normalmente chapas), comercializados. </a:t>
            </a:r>
          </a:p>
          <a:p>
            <a:pPr indent="0">
              <a:spcBef>
                <a:spcPts val="0"/>
              </a:spcBef>
              <a:buNone/>
            </a:pPr>
            <a:r>
              <a:rPr lang="pt-BR" sz="2400" dirty="0"/>
              <a:t>Coluna D- Custo de Aquisição (se houver) do produto</a:t>
            </a:r>
          </a:p>
          <a:p>
            <a:pPr indent="0">
              <a:spcBef>
                <a:spcPts val="0"/>
              </a:spcBef>
              <a:buNone/>
            </a:pPr>
            <a:r>
              <a:rPr lang="pt-BR" sz="2400" dirty="0"/>
              <a:t>Coluna E- Preço de lista de cada produto</a:t>
            </a:r>
          </a:p>
          <a:p>
            <a:pPr indent="0">
              <a:spcBef>
                <a:spcPts val="0"/>
              </a:spcBef>
              <a:buNone/>
            </a:pPr>
            <a:r>
              <a:rPr lang="pt-BR" sz="2400" dirty="0"/>
              <a:t>Coluna F- Preço com IPI de cada produto. Há uma tabela de percentagens de IPI que deve ser aplicada para cada produto. Lembrar que vários produtos possuem o mesmo IPI.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8304" y="5271120"/>
            <a:ext cx="1584176" cy="158417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Indústria de Aço</a:t>
            </a:r>
          </a:p>
        </p:txBody>
      </p:sp>
      <p:sp>
        <p:nvSpPr>
          <p:cNvPr id="450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908720"/>
            <a:ext cx="8568952" cy="5616623"/>
          </a:xfrm>
        </p:spPr>
        <p:txBody>
          <a:bodyPr anchor="t"/>
          <a:lstStyle/>
          <a:p>
            <a:pPr indent="0">
              <a:spcBef>
                <a:spcPts val="0"/>
              </a:spcBef>
              <a:buNone/>
            </a:pPr>
            <a:r>
              <a:rPr lang="pt-BR" sz="2400" dirty="0"/>
              <a:t>Coluna G – Preço com ICMS. O percentual do ICMS é obtido através de uma tabela, em função do estado da federação para onde o produto estiver sendo comercializado (estado onde o cliente se localiza). </a:t>
            </a:r>
          </a:p>
          <a:p>
            <a:pPr indent="0">
              <a:spcBef>
                <a:spcPts val="0"/>
              </a:spcBef>
              <a:buNone/>
            </a:pPr>
            <a:r>
              <a:rPr lang="pt-BR" sz="2400" dirty="0"/>
              <a:t>Coluna H – Percentual do ICMS, cuja regra está descrita na coluna G.</a:t>
            </a:r>
          </a:p>
          <a:p>
            <a:pPr indent="0">
              <a:spcBef>
                <a:spcPts val="0"/>
              </a:spcBef>
              <a:buNone/>
            </a:pPr>
            <a:r>
              <a:rPr lang="pt-BR" sz="2400" dirty="0"/>
              <a:t>Coluna I – Indica se o produto foi ou não industrializado. A chapa cortada não é considerada industrializada, enquanto a escovada é. A escovação (ou não) é um atributo do produto,</a:t>
            </a:r>
          </a:p>
          <a:p>
            <a:pPr indent="0">
              <a:spcBef>
                <a:spcPts val="0"/>
              </a:spcBef>
              <a:buNone/>
            </a:pPr>
            <a:r>
              <a:rPr lang="pt-BR" sz="2400" dirty="0"/>
              <a:t>Coluna J – Preço do Serviço</a:t>
            </a:r>
          </a:p>
          <a:p>
            <a:pPr indent="0">
              <a:spcBef>
                <a:spcPts val="0"/>
              </a:spcBef>
              <a:buNone/>
            </a:pPr>
            <a:r>
              <a:rPr lang="pt-BR" sz="2400" dirty="0"/>
              <a:t>Coluna K – Nome do Produto. Podem existir produtos com o mesmo nome. Produtos diferentes (grau de qualidade) podem ser usados por transformadores distintos com a mesma finalidade, com preços distintos e lucros maiores.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0312" y="5282614"/>
            <a:ext cx="1584176" cy="1584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953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Indústria de Aço</a:t>
            </a:r>
          </a:p>
        </p:txBody>
      </p:sp>
      <p:sp>
        <p:nvSpPr>
          <p:cNvPr id="450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908720"/>
            <a:ext cx="8568952" cy="5616623"/>
          </a:xfrm>
        </p:spPr>
        <p:txBody>
          <a:bodyPr anchor="t"/>
          <a:lstStyle/>
          <a:p>
            <a:pPr indent="0">
              <a:spcBef>
                <a:spcPts val="0"/>
              </a:spcBef>
              <a:buNone/>
            </a:pPr>
            <a:r>
              <a:rPr lang="pt-BR" sz="2400" dirty="0"/>
              <a:t>A coluna L – Perfil, indica a classificação geral do transformador secundário, útil na decisão do produto a ser vendido. É atributo do cliente da Casa do Aço (o transformador secundário é cliente da Casa do Aço.</a:t>
            </a:r>
          </a:p>
          <a:p>
            <a:pPr indent="0">
              <a:spcBef>
                <a:spcPts val="0"/>
              </a:spcBef>
              <a:buNone/>
            </a:pPr>
            <a:r>
              <a:rPr lang="pt-BR" sz="2400" dirty="0"/>
              <a:t>Coluna M – Código do Cliente (transformador secundário), único e exclusivo.</a:t>
            </a:r>
          </a:p>
          <a:p>
            <a:pPr indent="0">
              <a:spcBef>
                <a:spcPts val="0"/>
              </a:spcBef>
              <a:buNone/>
            </a:pPr>
            <a:r>
              <a:rPr lang="pt-BR" sz="2400" dirty="0"/>
              <a:t>Coluna N – Nome do Cliente</a:t>
            </a:r>
          </a:p>
          <a:p>
            <a:pPr indent="0">
              <a:spcBef>
                <a:spcPts val="0"/>
              </a:spcBef>
              <a:buNone/>
            </a:pPr>
            <a:r>
              <a:rPr lang="pt-BR" sz="2400" dirty="0"/>
              <a:t>Coluna O – Cidade do cliente </a:t>
            </a:r>
          </a:p>
          <a:p>
            <a:pPr indent="0">
              <a:spcBef>
                <a:spcPts val="0"/>
              </a:spcBef>
              <a:buNone/>
            </a:pPr>
            <a:r>
              <a:rPr lang="pt-BR" sz="2400" dirty="0"/>
              <a:t>Coluna P – Estado (Unidade da Federação) do cliente, importante lembrar que o atributo da percentagem do ICMS depende do estado do cliente.</a:t>
            </a:r>
          </a:p>
          <a:p>
            <a:pPr indent="0">
              <a:spcBef>
                <a:spcPts val="0"/>
              </a:spcBef>
              <a:buNone/>
            </a:pPr>
            <a:r>
              <a:rPr lang="pt-BR" sz="2400" dirty="0"/>
              <a:t>Coluna Q – Código do Vendedor, exclusivo para cada vendedor.</a:t>
            </a:r>
          </a:p>
          <a:p>
            <a:pPr indent="0">
              <a:spcBef>
                <a:spcPts val="0"/>
              </a:spcBef>
              <a:buNone/>
            </a:pPr>
            <a:endParaRPr lang="pt-BR" sz="24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0312" y="5237463"/>
            <a:ext cx="1584176" cy="158417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Indústria de Aço</a:t>
            </a:r>
          </a:p>
        </p:txBody>
      </p:sp>
      <p:sp>
        <p:nvSpPr>
          <p:cNvPr id="450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764704"/>
            <a:ext cx="8568952" cy="5616623"/>
          </a:xfrm>
        </p:spPr>
        <p:txBody>
          <a:bodyPr anchor="t"/>
          <a:lstStyle/>
          <a:p>
            <a:pPr indent="0">
              <a:spcBef>
                <a:spcPts val="0"/>
              </a:spcBef>
              <a:buNone/>
            </a:pPr>
            <a:r>
              <a:rPr lang="pt-BR" sz="2400" dirty="0"/>
              <a:t>Coluna R – Apelido do Vendedor, indica o vendedor que realizou a venda para o cliente (coluna “L”). O cliente é sempre atendido pelo mesmo vendedor (carteira de clientes é fixa por vendedor).</a:t>
            </a:r>
          </a:p>
          <a:p>
            <a:pPr indent="0">
              <a:spcBef>
                <a:spcPts val="0"/>
              </a:spcBef>
              <a:buNone/>
            </a:pPr>
            <a:endParaRPr lang="pt-BR" sz="2400" dirty="0"/>
          </a:p>
          <a:p>
            <a:pPr indent="0">
              <a:spcBef>
                <a:spcPts val="0"/>
              </a:spcBef>
              <a:buNone/>
            </a:pPr>
            <a:r>
              <a:rPr lang="pt-BR" sz="2400" dirty="0"/>
              <a:t>Todo produto pertence a um grupo, que por sua vez pertence a uma família.</a:t>
            </a:r>
          </a:p>
          <a:p>
            <a:pPr indent="0">
              <a:spcBef>
                <a:spcPts val="0"/>
              </a:spcBef>
              <a:buNone/>
            </a:pPr>
            <a:r>
              <a:rPr lang="pt-BR" sz="2400" dirty="0"/>
              <a:t>Coluna S – Código da Família do Produto. </a:t>
            </a:r>
          </a:p>
          <a:p>
            <a:pPr indent="0">
              <a:spcBef>
                <a:spcPts val="0"/>
              </a:spcBef>
              <a:buNone/>
            </a:pPr>
            <a:r>
              <a:rPr lang="pt-BR" sz="2400" dirty="0"/>
              <a:t>Coluna T – Nome da Família</a:t>
            </a:r>
          </a:p>
          <a:p>
            <a:pPr indent="0">
              <a:spcBef>
                <a:spcPts val="0"/>
              </a:spcBef>
              <a:buNone/>
            </a:pPr>
            <a:r>
              <a:rPr lang="pt-BR" sz="2400" dirty="0"/>
              <a:t>Coluna U – Código do Grupo do Produto</a:t>
            </a:r>
          </a:p>
          <a:p>
            <a:pPr indent="0">
              <a:spcBef>
                <a:spcPts val="0"/>
              </a:spcBef>
              <a:buNone/>
            </a:pPr>
            <a:r>
              <a:rPr lang="pt-BR" sz="2400" dirty="0"/>
              <a:t>Coluna V – Nome do Grupo do Produto</a:t>
            </a:r>
          </a:p>
          <a:p>
            <a:pPr indent="0">
              <a:spcBef>
                <a:spcPts val="0"/>
              </a:spcBef>
              <a:buNone/>
            </a:pPr>
            <a:endParaRPr lang="pt-BR" sz="2400" dirty="0"/>
          </a:p>
          <a:p>
            <a:pPr indent="0">
              <a:spcBef>
                <a:spcPts val="0"/>
              </a:spcBef>
              <a:buNone/>
            </a:pPr>
            <a:r>
              <a:rPr lang="pt-BR" sz="2400" dirty="0"/>
              <a:t>Coluna W – Data da Venda</a:t>
            </a:r>
          </a:p>
          <a:p>
            <a:pPr indent="0">
              <a:spcBef>
                <a:spcPts val="0"/>
              </a:spcBef>
              <a:buNone/>
            </a:pPr>
            <a:endParaRPr lang="pt-BR" sz="24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0352" y="5545966"/>
            <a:ext cx="1239552" cy="1239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8389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Indústria de Aço</a:t>
            </a:r>
          </a:p>
        </p:txBody>
      </p:sp>
      <p:sp>
        <p:nvSpPr>
          <p:cNvPr id="450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764704"/>
            <a:ext cx="8568952" cy="5616623"/>
          </a:xfrm>
        </p:spPr>
        <p:txBody>
          <a:bodyPr anchor="t"/>
          <a:lstStyle/>
          <a:p>
            <a:pPr indent="0">
              <a:spcBef>
                <a:spcPts val="0"/>
              </a:spcBef>
              <a:buNone/>
            </a:pPr>
            <a:r>
              <a:rPr lang="pt-BR" sz="2400" dirty="0"/>
              <a:t>Coluna X – Código da Natureza da Operação Fiscal. Toda nota emitida possui uma classificação fiscal.</a:t>
            </a:r>
          </a:p>
          <a:p>
            <a:pPr indent="0">
              <a:spcBef>
                <a:spcPts val="0"/>
              </a:spcBef>
              <a:buNone/>
            </a:pPr>
            <a:r>
              <a:rPr lang="pt-BR" sz="2400" dirty="0"/>
              <a:t>Coluna Y - Permite identificar o tipo de operação comercial realizado, através de sua descrição.</a:t>
            </a:r>
          </a:p>
          <a:p>
            <a:pPr indent="0">
              <a:spcBef>
                <a:spcPts val="0"/>
              </a:spcBef>
              <a:buNone/>
            </a:pPr>
            <a:r>
              <a:rPr lang="pt-BR" sz="2400" dirty="0"/>
              <a:t>Coluna Z – Tipo de comercialização: Serviço, Venda ou Ambos</a:t>
            </a:r>
          </a:p>
          <a:p>
            <a:pPr indent="0">
              <a:spcBef>
                <a:spcPts val="0"/>
              </a:spcBef>
              <a:buNone/>
            </a:pPr>
            <a:r>
              <a:rPr lang="pt-BR" sz="2400" dirty="0"/>
              <a:t>Coluna AA – Devolução (se ocorrer).</a:t>
            </a:r>
          </a:p>
          <a:p>
            <a:pPr indent="0">
              <a:spcBef>
                <a:spcPts val="0"/>
              </a:spcBef>
              <a:buNone/>
            </a:pPr>
            <a:endParaRPr lang="pt-BR" sz="2400" dirty="0"/>
          </a:p>
          <a:p>
            <a:pPr indent="0">
              <a:spcBef>
                <a:spcPts val="0"/>
              </a:spcBef>
              <a:buNone/>
            </a:pPr>
            <a:r>
              <a:rPr lang="pt-BR" sz="2400" dirty="0"/>
              <a:t>Métricas</a:t>
            </a:r>
          </a:p>
          <a:p>
            <a:pPr indent="0">
              <a:spcBef>
                <a:spcPts val="0"/>
              </a:spcBef>
              <a:buNone/>
            </a:pPr>
            <a:r>
              <a:rPr lang="pt-BR" sz="2400" dirty="0"/>
              <a:t>Coluna AB – Valor do Serviço</a:t>
            </a:r>
          </a:p>
          <a:p>
            <a:pPr indent="0">
              <a:spcBef>
                <a:spcPts val="0"/>
              </a:spcBef>
              <a:buNone/>
            </a:pPr>
            <a:r>
              <a:rPr lang="pt-BR" sz="2400" dirty="0"/>
              <a:t>Coluna AC – Valor da Venda</a:t>
            </a:r>
          </a:p>
          <a:p>
            <a:pPr indent="0">
              <a:spcBef>
                <a:spcPts val="0"/>
              </a:spcBef>
              <a:buNone/>
            </a:pPr>
            <a:r>
              <a:rPr lang="pt-BR" sz="2400" dirty="0"/>
              <a:t>Coluna AD - Transação Comercial – Valor Total</a:t>
            </a:r>
          </a:p>
          <a:p>
            <a:pPr indent="0">
              <a:spcBef>
                <a:spcPts val="0"/>
              </a:spcBef>
              <a:buNone/>
            </a:pPr>
            <a:endParaRPr lang="pt-BR" sz="24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8344" y="5587482"/>
            <a:ext cx="1239552" cy="1239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056578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ar design">
  <a:themeElements>
    <a:clrScheme name="Personalizar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ersonalizar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1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Square721 BT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1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Square721 BT" pitchFamily="34" charset="0"/>
          </a:defRPr>
        </a:defPPr>
      </a:lstStyle>
    </a:lnDef>
  </a:objectDefaults>
  <a:extraClrSchemeLst>
    <a:extraClrScheme>
      <a:clrScheme name="Personalizar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FFFFCC"/>
      </a:dk2>
      <a:lt2>
        <a:srgbClr val="FFFFFF"/>
      </a:lt2>
      <a:accent1>
        <a:srgbClr val="C0C000"/>
      </a:accent1>
      <a:accent2>
        <a:srgbClr val="FF8000"/>
      </a:accent2>
      <a:accent3>
        <a:srgbClr val="FFFFE2"/>
      </a:accent3>
      <a:accent4>
        <a:srgbClr val="DADADA"/>
      </a:accent4>
      <a:accent5>
        <a:srgbClr val="DCDCAA"/>
      </a:accent5>
      <a:accent6>
        <a:srgbClr val="E77300"/>
      </a:accent6>
      <a:hlink>
        <a:srgbClr val="C00000"/>
      </a:hlink>
      <a:folHlink>
        <a:srgbClr val="808080"/>
      </a:folHlink>
    </a:clrScheme>
    <a:fontScheme name="Default Design">
      <a:majorFont>
        <a:latin typeface="Square721 BT"/>
        <a:ea typeface=""/>
        <a:cs typeface=""/>
      </a:majorFont>
      <a:minorFont>
        <a:latin typeface="Square721 BT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1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Square721 BT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1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Square721 BT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FFFFFF"/>
        </a:dk1>
        <a:lt1>
          <a:srgbClr val="FFFFFF"/>
        </a:lt1>
        <a:dk2>
          <a:srgbClr val="FFFFFF"/>
        </a:dk2>
        <a:lt2>
          <a:srgbClr val="000000"/>
        </a:lt2>
        <a:accent1>
          <a:srgbClr val="C0C000"/>
        </a:accent1>
        <a:accent2>
          <a:srgbClr val="FF8000"/>
        </a:accent2>
        <a:accent3>
          <a:srgbClr val="FFFFFF"/>
        </a:accent3>
        <a:accent4>
          <a:srgbClr val="DADADA"/>
        </a:accent4>
        <a:accent5>
          <a:srgbClr val="DCDCAA"/>
        </a:accent5>
        <a:accent6>
          <a:srgbClr val="E77300"/>
        </a:accent6>
        <a:hlink>
          <a:srgbClr val="C000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7485</TotalTime>
  <Words>1262</Words>
  <Application>Microsoft Office PowerPoint</Application>
  <PresentationFormat>Papel Carta (216 x 279 mm)</PresentationFormat>
  <Paragraphs>103</Paragraphs>
  <Slides>15</Slides>
  <Notes>1</Notes>
  <HiddenSlides>0</HiddenSlides>
  <MMClips>0</MMClips>
  <ScaleCrop>false</ScaleCrop>
  <HeadingPairs>
    <vt:vector size="8" baseType="variant">
      <vt:variant>
        <vt:lpstr>Fontes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Servidores OLE inseridos</vt:lpstr>
      </vt:variant>
      <vt:variant>
        <vt:i4>0</vt:i4>
      </vt:variant>
      <vt:variant>
        <vt:lpstr>Títulos de slides</vt:lpstr>
      </vt:variant>
      <vt:variant>
        <vt:i4>15</vt:i4>
      </vt:variant>
    </vt:vector>
  </HeadingPairs>
  <TitlesOfParts>
    <vt:vector size="22" baseType="lpstr">
      <vt:lpstr>Arial</vt:lpstr>
      <vt:lpstr>Calibri</vt:lpstr>
      <vt:lpstr>Square721 BT</vt:lpstr>
      <vt:lpstr>Times New Roman</vt:lpstr>
      <vt:lpstr>Wingdings</vt:lpstr>
      <vt:lpstr>Personalizar design</vt:lpstr>
      <vt:lpstr>Default Design</vt:lpstr>
      <vt:lpstr>Apresentação do PowerPoint</vt:lpstr>
      <vt:lpstr>Indústria de Aço</vt:lpstr>
      <vt:lpstr>Indústria de Aço</vt:lpstr>
      <vt:lpstr>Indústria de Aço</vt:lpstr>
      <vt:lpstr>Indústria de Aço</vt:lpstr>
      <vt:lpstr>Indústria de Aço</vt:lpstr>
      <vt:lpstr>Indústria de Aço</vt:lpstr>
      <vt:lpstr>Indústria de Aço</vt:lpstr>
      <vt:lpstr>Indústria de Aço</vt:lpstr>
      <vt:lpstr>Indústria de Aço</vt:lpstr>
      <vt:lpstr>Indústria de Aço</vt:lpstr>
      <vt:lpstr>Indústria de Aço </vt:lpstr>
      <vt:lpstr>Indústria de Aço</vt:lpstr>
      <vt:lpstr>Indústria de Aço</vt:lpstr>
      <vt:lpstr>Indústria de Aço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Warehouse - Exemplo Conceitual</dc:title>
  <dc:subject>Comércio: Modelo Elementar com 3 Dimensões Clássicas</dc:subject>
  <dc:creator>Jorge Surian</dc:creator>
  <cp:lastModifiedBy>Jorge Luiz Surian</cp:lastModifiedBy>
  <cp:revision>331</cp:revision>
  <dcterms:created xsi:type="dcterms:W3CDTF">1999-05-02T13:25:21Z</dcterms:created>
  <dcterms:modified xsi:type="dcterms:W3CDTF">2018-11-25T12:14:47Z</dcterms:modified>
</cp:coreProperties>
</file>