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3" r:id="rId1"/>
  </p:sldMasterIdLst>
  <p:notesMasterIdLst>
    <p:notesMasterId r:id="rId50"/>
  </p:notesMasterIdLst>
  <p:handoutMasterIdLst>
    <p:handoutMasterId r:id="rId51"/>
  </p:handoutMasterIdLst>
  <p:sldIdLst>
    <p:sldId id="256" r:id="rId2"/>
    <p:sldId id="396" r:id="rId3"/>
    <p:sldId id="859" r:id="rId4"/>
    <p:sldId id="860" r:id="rId5"/>
    <p:sldId id="819" r:id="rId6"/>
    <p:sldId id="814" r:id="rId7"/>
    <p:sldId id="823" r:id="rId8"/>
    <p:sldId id="824" r:id="rId9"/>
    <p:sldId id="825" r:id="rId10"/>
    <p:sldId id="826" r:id="rId11"/>
    <p:sldId id="827" r:id="rId12"/>
    <p:sldId id="828" r:id="rId13"/>
    <p:sldId id="829" r:id="rId14"/>
    <p:sldId id="830" r:id="rId15"/>
    <p:sldId id="831" r:id="rId16"/>
    <p:sldId id="832" r:id="rId17"/>
    <p:sldId id="834" r:id="rId18"/>
    <p:sldId id="833" r:id="rId19"/>
    <p:sldId id="835" r:id="rId20"/>
    <p:sldId id="837" r:id="rId21"/>
    <p:sldId id="842" r:id="rId22"/>
    <p:sldId id="836" r:id="rId23"/>
    <p:sldId id="839" r:id="rId24"/>
    <p:sldId id="838" r:id="rId25"/>
    <p:sldId id="841" r:id="rId26"/>
    <p:sldId id="840" r:id="rId27"/>
    <p:sldId id="843" r:id="rId28"/>
    <p:sldId id="844" r:id="rId29"/>
    <p:sldId id="845" r:id="rId30"/>
    <p:sldId id="847" r:id="rId31"/>
    <p:sldId id="846" r:id="rId32"/>
    <p:sldId id="848" r:id="rId33"/>
    <p:sldId id="849" r:id="rId34"/>
    <p:sldId id="850" r:id="rId35"/>
    <p:sldId id="851" r:id="rId36"/>
    <p:sldId id="852" r:id="rId37"/>
    <p:sldId id="853" r:id="rId38"/>
    <p:sldId id="854" r:id="rId39"/>
    <p:sldId id="822" r:id="rId40"/>
    <p:sldId id="815" r:id="rId41"/>
    <p:sldId id="818" r:id="rId42"/>
    <p:sldId id="816" r:id="rId43"/>
    <p:sldId id="817" r:id="rId44"/>
    <p:sldId id="855" r:id="rId45"/>
    <p:sldId id="856" r:id="rId46"/>
    <p:sldId id="857" r:id="rId47"/>
    <p:sldId id="858" r:id="rId48"/>
    <p:sldId id="269" r:id="rId49"/>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a:srgbClr val="FFFC00"/>
    <a:srgbClr val="FF00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280" autoAdjust="0"/>
  </p:normalViewPr>
  <p:slideViewPr>
    <p:cSldViewPr>
      <p:cViewPr varScale="1">
        <p:scale>
          <a:sx n="63" d="100"/>
          <a:sy n="63" d="100"/>
        </p:scale>
        <p:origin x="1326" y="60"/>
      </p:cViewPr>
      <p:guideLst>
        <p:guide orient="horz" pos="3504"/>
        <p:guide pos="2928"/>
      </p:guideLst>
    </p:cSldViewPr>
  </p:slideViewPr>
  <p:outlineViewPr>
    <p:cViewPr>
      <p:scale>
        <a:sx n="33" d="100"/>
        <a:sy n="33" d="100"/>
      </p:scale>
      <p:origin x="0" y="-4164"/>
    </p:cViewPr>
  </p:outlineViewPr>
  <p:notesTextViewPr>
    <p:cViewPr>
      <p:scale>
        <a:sx n="3" d="2"/>
        <a:sy n="3" d="2"/>
      </p:scale>
      <p:origin x="0" y="0"/>
    </p:cViewPr>
  </p:notesTextViewPr>
  <p:sorterViewPr>
    <p:cViewPr varScale="1">
      <p:scale>
        <a:sx n="100" d="100"/>
        <a:sy n="100" d="100"/>
      </p:scale>
      <p:origin x="0" y="-526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3.xml"/><Relationship Id="rId4" Type="http://schemas.openxmlformats.org/officeDocument/2006/relationships/image" Target="../media/image6.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177"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516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8660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56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4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968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474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445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24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38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21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50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524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69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0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50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472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402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184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436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7299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032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43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562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517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961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608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933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281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507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8396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97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213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292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7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8110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855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D1495A-DD81-44F4-9F54-1F39867BF2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62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567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260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51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74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380" name="Shape 3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52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3" name="Text Placeholder 10"/>
          <p:cNvSpPr>
            <a:spLocks noGrp="1"/>
          </p:cNvSpPr>
          <p:nvPr>
            <p:ph type="body" sz="quarter" idx="14"/>
          </p:nvPr>
        </p:nvSpPr>
        <p:spPr>
          <a:xfrm>
            <a:off x="478411" y="625852"/>
            <a:ext cx="8178929" cy="304623"/>
          </a:xfrm>
        </p:spPr>
        <p:txBody>
          <a:bodyPr lIns="0" tIns="0" rIns="0" bIns="0">
            <a:normAutofit/>
          </a:bodyPr>
          <a:lstStyle>
            <a:lvl1pPr marL="0" indent="0" algn="l">
              <a:buNone/>
              <a:defRPr sz="1500" b="1" kern="0" spc="113">
                <a:solidFill>
                  <a:srgbClr val="07A990"/>
                </a:solidFill>
                <a:latin typeface="Arial" panose="020B0604020202020204" pitchFamily="34" charset="0"/>
                <a:ea typeface="Arial" panose="020B0604020202020204" pitchFamily="34" charset="0"/>
                <a:cs typeface="Arial" panose="020B0604020202020204" pitchFamily="34" charset="0"/>
              </a:defRPr>
            </a:lvl1pPr>
          </a:lstStyle>
          <a:p>
            <a:pPr lvl="0"/>
            <a:r>
              <a:rPr lang="pt-BR"/>
              <a:t>Editar estilos de texto Mestre</a:t>
            </a:r>
          </a:p>
        </p:txBody>
      </p:sp>
      <p:sp>
        <p:nvSpPr>
          <p:cNvPr id="11" name="Rectangle 10"/>
          <p:cNvSpPr/>
          <p:nvPr userDrawn="1"/>
        </p:nvSpPr>
        <p:spPr>
          <a:xfrm>
            <a:off x="487936" y="1016001"/>
            <a:ext cx="479819" cy="4571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d-ID" sz="1013" dirty="0">
              <a:solidFill>
                <a:srgbClr val="118CE7"/>
              </a:solidFill>
            </a:endParaRPr>
          </a:p>
        </p:txBody>
      </p:sp>
    </p:spTree>
    <p:extLst>
      <p:ext uri="{BB962C8B-B14F-4D97-AF65-F5344CB8AC3E}">
        <p14:creationId xmlns:p14="http://schemas.microsoft.com/office/powerpoint/2010/main" val="189583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anim calcmode="lin" valueType="num">
                                      <p:cBhvr>
                                        <p:cTn id="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5" name="TextBox 7"/>
          <p:cNvSpPr txBox="1"/>
          <p:nvPr userDrawn="1"/>
        </p:nvSpPr>
        <p:spPr>
          <a:xfrm>
            <a:off x="6876256" y="6311731"/>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dirty="0">
              <a:solidFill>
                <a:schemeClr val="bg1"/>
              </a:solidFill>
              <a:latin typeface="Gotham-Bold"/>
              <a:ea typeface="Gotham-Bold"/>
              <a:cs typeface="Gotham-Bold"/>
            </a:endParaRPr>
          </a:p>
        </p:txBody>
      </p:sp>
      <p:sp>
        <p:nvSpPr>
          <p:cNvPr id="7" name="Rectangle 9"/>
          <p:cNvSpPr/>
          <p:nvPr userDrawn="1"/>
        </p:nvSpPr>
        <p:spPr>
          <a:xfrm>
            <a:off x="0" y="0"/>
            <a:ext cx="9144000" cy="79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68254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3" name="Text Placeholder 10"/>
          <p:cNvSpPr>
            <a:spLocks noGrp="1"/>
          </p:cNvSpPr>
          <p:nvPr>
            <p:ph type="body" sz="quarter" idx="14"/>
          </p:nvPr>
        </p:nvSpPr>
        <p:spPr>
          <a:xfrm>
            <a:off x="478411" y="625852"/>
            <a:ext cx="8178929" cy="304623"/>
          </a:xfrm>
        </p:spPr>
        <p:txBody>
          <a:bodyPr lIns="0" tIns="0" rIns="0" bIns="0">
            <a:normAutofit/>
          </a:bodyPr>
          <a:lstStyle>
            <a:lvl1pPr marL="0" indent="0" algn="l">
              <a:buNone/>
              <a:defRPr sz="1500" b="1" kern="0" spc="113">
                <a:solidFill>
                  <a:srgbClr val="07A990"/>
                </a:solidFill>
                <a:latin typeface="Arial" panose="020B0604020202020204" pitchFamily="34" charset="0"/>
                <a:ea typeface="Arial" panose="020B0604020202020204" pitchFamily="34" charset="0"/>
                <a:cs typeface="Arial" panose="020B0604020202020204" pitchFamily="34" charset="0"/>
              </a:defRPr>
            </a:lvl1pPr>
          </a:lstStyle>
          <a:p>
            <a:pPr lvl="0"/>
            <a:r>
              <a:rPr lang="pt-BR"/>
              <a:t>Editar estilos de texto Mestre</a:t>
            </a:r>
          </a:p>
        </p:txBody>
      </p:sp>
      <p:sp>
        <p:nvSpPr>
          <p:cNvPr id="11" name="Rectangle 10"/>
          <p:cNvSpPr/>
          <p:nvPr userDrawn="1"/>
        </p:nvSpPr>
        <p:spPr>
          <a:xfrm>
            <a:off x="487936" y="1016001"/>
            <a:ext cx="479819" cy="4571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d-ID" sz="1013" dirty="0">
              <a:solidFill>
                <a:srgbClr val="118CE7"/>
              </a:solidFill>
            </a:endParaRPr>
          </a:p>
        </p:txBody>
      </p:sp>
    </p:spTree>
    <p:extLst>
      <p:ext uri="{BB962C8B-B14F-4D97-AF65-F5344CB8AC3E}">
        <p14:creationId xmlns:p14="http://schemas.microsoft.com/office/powerpoint/2010/main" val="219448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anim calcmode="lin" valueType="num">
                                      <p:cBhvr>
                                        <p:cTn id="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47" presetClass="entr" presetSubtype="0" fill="hold" nodeType="click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07638-BC33-4787-91AF-5D5C5D6B5DC1}"/>
              </a:ext>
            </a:extLst>
          </p:cNvPr>
          <p:cNvSpPr>
            <a:spLocks noGrp="1"/>
          </p:cNvSpPr>
          <p:nvPr>
            <p:ph type="title"/>
          </p:nvPr>
        </p:nvSpPr>
        <p:spPr>
          <a:xfrm>
            <a:off x="252322" y="181156"/>
            <a:ext cx="8625338" cy="793631"/>
          </a:xfrm>
        </p:spPr>
        <p:txBody>
          <a:bodyPr>
            <a:normAutofit/>
          </a:bodyPr>
          <a:lstStyle>
            <a:lvl1pPr>
              <a:defRPr sz="2400" b="1">
                <a:solidFill>
                  <a:srgbClr val="07A990"/>
                </a:solidFill>
                <a:latin typeface="Arial" panose="020B0604020202020204" pitchFamily="34" charset="0"/>
                <a:cs typeface="Arial" panose="020B0604020202020204" pitchFamily="34" charset="0"/>
              </a:defRPr>
            </a:lvl1pPr>
          </a:lstStyle>
          <a:p>
            <a:r>
              <a:rPr lang="pt-BR"/>
              <a:t>Clique para editar o título Mestre</a:t>
            </a:r>
          </a:p>
        </p:txBody>
      </p:sp>
      <p:sp>
        <p:nvSpPr>
          <p:cNvPr id="3" name="Espaço Reservado para Conteúdo 2">
            <a:extLst>
              <a:ext uri="{FF2B5EF4-FFF2-40B4-BE49-F238E27FC236}">
                <a16:creationId xmlns:a16="http://schemas.microsoft.com/office/drawing/2014/main" id="{87001D46-32F8-440C-AD0D-F2D20337D607}"/>
              </a:ext>
            </a:extLst>
          </p:cNvPr>
          <p:cNvSpPr>
            <a:spLocks noGrp="1"/>
          </p:cNvSpPr>
          <p:nvPr>
            <p:ph sz="half" idx="1"/>
          </p:nvPr>
        </p:nvSpPr>
        <p:spPr>
          <a:xfrm>
            <a:off x="272810" y="1154173"/>
            <a:ext cx="4107252" cy="4737668"/>
          </a:xfrm>
        </p:spPr>
        <p:txBody>
          <a:bodyPr/>
          <a:lstStyle>
            <a:lvl1pPr>
              <a:defRPr b="1">
                <a:solidFill>
                  <a:srgbClr val="07A990"/>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Data 4">
            <a:extLst>
              <a:ext uri="{FF2B5EF4-FFF2-40B4-BE49-F238E27FC236}">
                <a16:creationId xmlns:a16="http://schemas.microsoft.com/office/drawing/2014/main" id="{205E18C2-8179-44CD-A0AB-3499CF58088E}"/>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6" name="Espaço Reservado para Rodapé 5">
            <a:extLst>
              <a:ext uri="{FF2B5EF4-FFF2-40B4-BE49-F238E27FC236}">
                <a16:creationId xmlns:a16="http://schemas.microsoft.com/office/drawing/2014/main" id="{A6BD4C35-C6A3-4360-AEE1-324E72FE05EB}"/>
              </a:ext>
            </a:extLst>
          </p:cNvPr>
          <p:cNvSpPr>
            <a:spLocks noGrp="1"/>
          </p:cNvSpPr>
          <p:nvPr>
            <p:ph type="ftr" sz="quarter" idx="11"/>
          </p:nvPr>
        </p:nvSpPr>
        <p:spPr/>
        <p:txBody>
          <a:bodyPr/>
          <a:lstStyle>
            <a:lvl1pPr>
              <a:defRPr>
                <a:solidFill>
                  <a:schemeClr val="bg1"/>
                </a:solidFill>
              </a:defRPr>
            </a:lvl1pPr>
          </a:lstStyle>
          <a:p>
            <a:endParaRPr lang="pt-BR"/>
          </a:p>
        </p:txBody>
      </p:sp>
      <p:sp>
        <p:nvSpPr>
          <p:cNvPr id="7" name="Espaço Reservado para Número de Slide 6">
            <a:extLst>
              <a:ext uri="{FF2B5EF4-FFF2-40B4-BE49-F238E27FC236}">
                <a16:creationId xmlns:a16="http://schemas.microsoft.com/office/drawing/2014/main" id="{506CE9C7-6739-41B2-B2D9-A286AC33C3B2}"/>
              </a:ext>
            </a:extLst>
          </p:cNvPr>
          <p:cNvSpPr>
            <a:spLocks noGrp="1"/>
          </p:cNvSpPr>
          <p:nvPr>
            <p:ph type="sldNum" sz="quarter" idx="12"/>
          </p:nvPr>
        </p:nvSpPr>
        <p:spPr/>
        <p:txBody>
          <a:bodyPr/>
          <a:lstStyle/>
          <a:p>
            <a:fld id="{CB34E426-9B0F-4FDD-821D-9C318AC0C01E}" type="slidenum">
              <a:rPr lang="pt-BR" smtClean="0"/>
              <a:t>‹nº›</a:t>
            </a:fld>
            <a:endParaRPr lang="pt-BR"/>
          </a:p>
        </p:txBody>
      </p:sp>
      <p:sp>
        <p:nvSpPr>
          <p:cNvPr id="8" name="Espaço Reservado para Conteúdo 2">
            <a:extLst>
              <a:ext uri="{FF2B5EF4-FFF2-40B4-BE49-F238E27FC236}">
                <a16:creationId xmlns:a16="http://schemas.microsoft.com/office/drawing/2014/main" id="{3DF1A564-DF05-458D-AE26-46AA4BF18A6C}"/>
              </a:ext>
            </a:extLst>
          </p:cNvPr>
          <p:cNvSpPr>
            <a:spLocks noGrp="1"/>
          </p:cNvSpPr>
          <p:nvPr>
            <p:ph sz="half" idx="13"/>
          </p:nvPr>
        </p:nvSpPr>
        <p:spPr>
          <a:xfrm>
            <a:off x="4770408" y="1154173"/>
            <a:ext cx="4107252" cy="4737668"/>
          </a:xfrm>
        </p:spPr>
        <p:txBody>
          <a:bodyPr/>
          <a:lstStyle>
            <a:lvl1pPr>
              <a:defRPr b="1">
                <a:solidFill>
                  <a:srgbClr val="07A990"/>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801523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717E7-2478-4584-9076-7AC20C7192E5}"/>
              </a:ext>
            </a:extLst>
          </p:cNvPr>
          <p:cNvSpPr>
            <a:spLocks noGrp="1"/>
          </p:cNvSpPr>
          <p:nvPr>
            <p:ph type="title"/>
          </p:nvPr>
        </p:nvSpPr>
        <p:spPr>
          <a:xfrm>
            <a:off x="252323" y="365126"/>
            <a:ext cx="8637198" cy="1325563"/>
          </a:xfrm>
        </p:spPr>
        <p:txBody>
          <a:bodyPr>
            <a:normAutofit/>
          </a:bodyPr>
          <a:lstStyle>
            <a:lvl1pPr>
              <a:defRPr sz="2400">
                <a:solidFill>
                  <a:srgbClr val="07A990"/>
                </a:solidFill>
                <a:latin typeface="Arial Black" panose="020B0A04020102020204" pitchFamily="34" charset="0"/>
              </a:defRPr>
            </a:lvl1pPr>
          </a:lstStyle>
          <a:p>
            <a:r>
              <a:rPr lang="pt-BR"/>
              <a:t>Clique para editar o título Mestre</a:t>
            </a:r>
            <a:endParaRPr lang="pt-BR" dirty="0"/>
          </a:p>
        </p:txBody>
      </p:sp>
      <p:sp>
        <p:nvSpPr>
          <p:cNvPr id="3" name="Espaço Reservado para Texto 2">
            <a:extLst>
              <a:ext uri="{FF2B5EF4-FFF2-40B4-BE49-F238E27FC236}">
                <a16:creationId xmlns:a16="http://schemas.microsoft.com/office/drawing/2014/main" id="{B75AC31D-F09D-4647-B7FA-D2E338E74BD0}"/>
              </a:ext>
            </a:extLst>
          </p:cNvPr>
          <p:cNvSpPr>
            <a:spLocks noGrp="1"/>
          </p:cNvSpPr>
          <p:nvPr>
            <p:ph type="body" idx="1"/>
          </p:nvPr>
        </p:nvSpPr>
        <p:spPr>
          <a:xfrm>
            <a:off x="252323" y="1681163"/>
            <a:ext cx="3868340" cy="823912"/>
          </a:xfrm>
        </p:spPr>
        <p:txBody>
          <a:bodyPr anchor="b"/>
          <a:lstStyle>
            <a:lvl1pPr marL="0" indent="0">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84F015E2-600F-4F27-B76A-F466A6EAAB2F}"/>
              </a:ext>
            </a:extLst>
          </p:cNvPr>
          <p:cNvSpPr>
            <a:spLocks noGrp="1"/>
          </p:cNvSpPr>
          <p:nvPr>
            <p:ph sz="half" idx="2"/>
          </p:nvPr>
        </p:nvSpPr>
        <p:spPr>
          <a:xfrm>
            <a:off x="252323" y="2505076"/>
            <a:ext cx="3868340" cy="3395393"/>
          </a:xfrm>
          <a:solidFill>
            <a:srgbClr val="FFFFFF">
              <a:alpha val="69804"/>
            </a:srgbClr>
          </a:solidFill>
        </p:spPr>
        <p:txBody>
          <a:bodyPr/>
          <a:lstStyle>
            <a:lvl1pPr>
              <a:defRPr sz="1800" b="1">
                <a:solidFill>
                  <a:srgbClr val="07A990"/>
                </a:solidFill>
                <a:latin typeface="Arial" panose="020B0604020202020204" pitchFamily="34" charset="0"/>
                <a:cs typeface="Arial" panose="020B0604020202020204" pitchFamily="34" charset="0"/>
              </a:defRPr>
            </a:lvl1pPr>
            <a:lvl2pPr>
              <a:defRPr>
                <a:solidFill>
                  <a:schemeClr val="tx1">
                    <a:lumMod val="50000"/>
                    <a:lumOff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tx1">
                    <a:lumMod val="50000"/>
                    <a:lumOff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7" name="Espaço Reservado para Data 6">
            <a:extLst>
              <a:ext uri="{FF2B5EF4-FFF2-40B4-BE49-F238E27FC236}">
                <a16:creationId xmlns:a16="http://schemas.microsoft.com/office/drawing/2014/main" id="{2BB85145-CA57-4630-B772-5200A6F8CCAC}"/>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8" name="Espaço Reservado para Rodapé 7">
            <a:extLst>
              <a:ext uri="{FF2B5EF4-FFF2-40B4-BE49-F238E27FC236}">
                <a16:creationId xmlns:a16="http://schemas.microsoft.com/office/drawing/2014/main" id="{69F1E8B3-8B99-4839-8089-5493DF246BD2}"/>
              </a:ext>
            </a:extLst>
          </p:cNvPr>
          <p:cNvSpPr>
            <a:spLocks noGrp="1"/>
          </p:cNvSpPr>
          <p:nvPr>
            <p:ph type="ftr" sz="quarter" idx="11"/>
          </p:nvPr>
        </p:nvSpPr>
        <p:spPr/>
        <p:txBody>
          <a:bodyPr/>
          <a:lstStyle>
            <a:lvl1pPr>
              <a:defRPr>
                <a:solidFill>
                  <a:schemeClr val="bg1"/>
                </a:solidFill>
              </a:defRPr>
            </a:lvl1pPr>
          </a:lstStyle>
          <a:p>
            <a:endParaRPr lang="pt-BR"/>
          </a:p>
        </p:txBody>
      </p:sp>
      <p:sp>
        <p:nvSpPr>
          <p:cNvPr id="10" name="Espaço Reservado para Texto 2">
            <a:extLst>
              <a:ext uri="{FF2B5EF4-FFF2-40B4-BE49-F238E27FC236}">
                <a16:creationId xmlns:a16="http://schemas.microsoft.com/office/drawing/2014/main" id="{26FB951A-FC54-4548-BE20-BCD51D258E00}"/>
              </a:ext>
            </a:extLst>
          </p:cNvPr>
          <p:cNvSpPr>
            <a:spLocks noGrp="1"/>
          </p:cNvSpPr>
          <p:nvPr>
            <p:ph type="body" idx="13"/>
          </p:nvPr>
        </p:nvSpPr>
        <p:spPr>
          <a:xfrm>
            <a:off x="5021181" y="1681163"/>
            <a:ext cx="3868340" cy="823912"/>
          </a:xfrm>
        </p:spPr>
        <p:txBody>
          <a:bodyPr anchor="b"/>
          <a:lstStyle>
            <a:lvl1pPr marL="0" indent="0">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11" name="Espaço Reservado para Conteúdo 3">
            <a:extLst>
              <a:ext uri="{FF2B5EF4-FFF2-40B4-BE49-F238E27FC236}">
                <a16:creationId xmlns:a16="http://schemas.microsoft.com/office/drawing/2014/main" id="{CC193089-498E-4335-96A0-04859B985D25}"/>
              </a:ext>
            </a:extLst>
          </p:cNvPr>
          <p:cNvSpPr>
            <a:spLocks noGrp="1"/>
          </p:cNvSpPr>
          <p:nvPr>
            <p:ph sz="half" idx="14"/>
          </p:nvPr>
        </p:nvSpPr>
        <p:spPr>
          <a:xfrm>
            <a:off x="5021181" y="2505076"/>
            <a:ext cx="3868340" cy="3395393"/>
          </a:xfrm>
          <a:solidFill>
            <a:srgbClr val="FFFFFF">
              <a:alpha val="69804"/>
            </a:srgbClr>
          </a:solidFill>
        </p:spPr>
        <p:txBody>
          <a:bodyPr/>
          <a:lstStyle>
            <a:lvl1pPr>
              <a:defRPr sz="1800" b="1">
                <a:solidFill>
                  <a:srgbClr val="07A990"/>
                </a:solidFill>
                <a:latin typeface="Arial" panose="020B0604020202020204" pitchFamily="34" charset="0"/>
                <a:cs typeface="Arial" panose="020B0604020202020204" pitchFamily="34" charset="0"/>
              </a:defRPr>
            </a:lvl1pPr>
            <a:lvl2pPr>
              <a:defRPr>
                <a:solidFill>
                  <a:schemeClr val="tx1">
                    <a:lumMod val="50000"/>
                    <a:lumOff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tx1">
                    <a:lumMod val="50000"/>
                    <a:lumOff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3255169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DF4A7CC-C051-43D1-B38F-60DC2A97E764}"/>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3" name="Espaço Reservado para Rodapé 2">
            <a:extLst>
              <a:ext uri="{FF2B5EF4-FFF2-40B4-BE49-F238E27FC236}">
                <a16:creationId xmlns:a16="http://schemas.microsoft.com/office/drawing/2014/main" id="{9F16F9A9-8DE7-4170-9774-5865C26CBB81}"/>
              </a:ext>
            </a:extLst>
          </p:cNvPr>
          <p:cNvSpPr>
            <a:spLocks noGrp="1"/>
          </p:cNvSpPr>
          <p:nvPr>
            <p:ph type="ftr" sz="quarter" idx="11"/>
          </p:nvPr>
        </p:nvSpPr>
        <p:spPr/>
        <p:txBody>
          <a:bodyPr/>
          <a:lstStyle>
            <a:lvl1pPr>
              <a:defRPr>
                <a:solidFill>
                  <a:schemeClr val="bg1"/>
                </a:solidFill>
              </a:defRPr>
            </a:lvl1pPr>
          </a:lstStyle>
          <a:p>
            <a:endParaRPr lang="pt-BR"/>
          </a:p>
        </p:txBody>
      </p:sp>
      <p:sp>
        <p:nvSpPr>
          <p:cNvPr id="4" name="Text Placeholder 7">
            <a:extLst>
              <a:ext uri="{FF2B5EF4-FFF2-40B4-BE49-F238E27FC236}">
                <a16:creationId xmlns:a16="http://schemas.microsoft.com/office/drawing/2014/main" id="{4C1B3B06-6A51-4B3F-AB6D-B8213424707E}"/>
              </a:ext>
            </a:extLst>
          </p:cNvPr>
          <p:cNvSpPr>
            <a:spLocks noGrp="1"/>
          </p:cNvSpPr>
          <p:nvPr>
            <p:ph type="body" sz="quarter" idx="4294967295" hasCustomPrompt="1"/>
          </p:nvPr>
        </p:nvSpPr>
        <p:spPr>
          <a:xfrm>
            <a:off x="1520688" y="5406888"/>
            <a:ext cx="7046843" cy="354703"/>
          </a:xfrm>
        </p:spPr>
        <p:txBody>
          <a:bodyPr>
            <a:normAutofit/>
          </a:bodyPr>
          <a:lstStyle>
            <a:lvl1pPr marL="0" indent="0">
              <a:buNone/>
              <a:defRPr sz="1200" b="1">
                <a:solidFill>
                  <a:srgbClr val="07A990"/>
                </a:solidFill>
              </a:defRPr>
            </a:lvl1pPr>
          </a:lstStyle>
          <a:p>
            <a:pPr marL="0" indent="0">
              <a:buNone/>
            </a:pPr>
            <a:r>
              <a:rPr lang="en-US" sz="1350" dirty="0" err="1"/>
              <a:t>Autoria</a:t>
            </a:r>
            <a:endParaRPr lang="en-US" sz="1350" dirty="0"/>
          </a:p>
        </p:txBody>
      </p:sp>
    </p:spTree>
    <p:extLst>
      <p:ext uri="{BB962C8B-B14F-4D97-AF65-F5344CB8AC3E}">
        <p14:creationId xmlns:p14="http://schemas.microsoft.com/office/powerpoint/2010/main" val="72701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045E5-2FFF-4EA1-99D6-F353DAFE44F0}"/>
              </a:ext>
            </a:extLst>
          </p:cNvPr>
          <p:cNvSpPr>
            <a:spLocks noGrp="1"/>
          </p:cNvSpPr>
          <p:nvPr>
            <p:ph type="ctrTitle"/>
          </p:nvPr>
        </p:nvSpPr>
        <p:spPr>
          <a:xfrm>
            <a:off x="1143000" y="1122363"/>
            <a:ext cx="6858000" cy="2387600"/>
          </a:xfrm>
        </p:spPr>
        <p:txBody>
          <a:bodyPr anchor="b"/>
          <a:lstStyle>
            <a:lvl1pPr algn="ctr">
              <a:defRPr sz="4500">
                <a:solidFill>
                  <a:srgbClr val="07A990"/>
                </a:solidFill>
                <a:latin typeface="Arial Black" panose="020B0A04020102020204" pitchFamily="34" charset="0"/>
              </a:defRPr>
            </a:lvl1pPr>
          </a:lstStyle>
          <a:p>
            <a:r>
              <a:rPr lang="pt-BR"/>
              <a:t>Clique para editar o título Mestre</a:t>
            </a:r>
            <a:endParaRPr lang="pt-BR" dirty="0"/>
          </a:p>
        </p:txBody>
      </p:sp>
      <p:sp>
        <p:nvSpPr>
          <p:cNvPr id="3" name="Subtítulo 2">
            <a:extLst>
              <a:ext uri="{FF2B5EF4-FFF2-40B4-BE49-F238E27FC236}">
                <a16:creationId xmlns:a16="http://schemas.microsoft.com/office/drawing/2014/main" id="{C0E75AA3-A4C9-4FEA-9E08-8BA1C8B7213F}"/>
              </a:ext>
            </a:extLst>
          </p:cNvPr>
          <p:cNvSpPr>
            <a:spLocks noGrp="1"/>
          </p:cNvSpPr>
          <p:nvPr>
            <p:ph type="subTitle" idx="1"/>
          </p:nvPr>
        </p:nvSpPr>
        <p:spPr>
          <a:xfrm>
            <a:off x="1143000" y="3602038"/>
            <a:ext cx="6858000" cy="1655762"/>
          </a:xfrm>
        </p:spPr>
        <p:txBody>
          <a:bodyPr/>
          <a:lstStyle>
            <a:lvl1pPr marL="0" indent="0" algn="ctr">
              <a:buNone/>
              <a:defRPr sz="1800" b="1">
                <a:solidFill>
                  <a:schemeClr val="bg1">
                    <a:lumMod val="50000"/>
                  </a:schemeClr>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pt-BR" dirty="0"/>
          </a:p>
        </p:txBody>
      </p:sp>
      <p:sp>
        <p:nvSpPr>
          <p:cNvPr id="4" name="Espaço Reservado para Data 3">
            <a:extLst>
              <a:ext uri="{FF2B5EF4-FFF2-40B4-BE49-F238E27FC236}">
                <a16:creationId xmlns:a16="http://schemas.microsoft.com/office/drawing/2014/main" id="{D52199A7-4AB6-47C1-87E7-C079C49692F6}"/>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5" name="Espaço Reservado para Rodapé 4">
            <a:extLst>
              <a:ext uri="{FF2B5EF4-FFF2-40B4-BE49-F238E27FC236}">
                <a16:creationId xmlns:a16="http://schemas.microsoft.com/office/drawing/2014/main" id="{2C2896E0-5837-46AA-9446-D998B3F84620}"/>
              </a:ext>
            </a:extLst>
          </p:cNvPr>
          <p:cNvSpPr>
            <a:spLocks noGrp="1"/>
          </p:cNvSpPr>
          <p:nvPr>
            <p:ph type="ftr" sz="quarter" idx="11"/>
          </p:nvPr>
        </p:nvSpPr>
        <p:spPr/>
        <p:txBody>
          <a:bodyPr/>
          <a:lstStyle>
            <a:lvl1pPr>
              <a:defRPr>
                <a:solidFill>
                  <a:schemeClr val="bg1"/>
                </a:solidFill>
              </a:defRPr>
            </a:lvl1pPr>
          </a:lstStyle>
          <a:p>
            <a:endParaRPr lang="pt-BR"/>
          </a:p>
        </p:txBody>
      </p:sp>
    </p:spTree>
    <p:extLst>
      <p:ext uri="{BB962C8B-B14F-4D97-AF65-F5344CB8AC3E}">
        <p14:creationId xmlns:p14="http://schemas.microsoft.com/office/powerpoint/2010/main" val="28154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1EABD-F897-4C91-9EE6-A258A7263B5F}"/>
              </a:ext>
            </a:extLst>
          </p:cNvPr>
          <p:cNvSpPr>
            <a:spLocks noGrp="1"/>
          </p:cNvSpPr>
          <p:nvPr>
            <p:ph type="title"/>
          </p:nvPr>
        </p:nvSpPr>
        <p:spPr>
          <a:xfrm>
            <a:off x="252323" y="189782"/>
            <a:ext cx="8637198" cy="517585"/>
          </a:xfrm>
        </p:spPr>
        <p:txBody>
          <a:bodyPr>
            <a:normAutofit/>
          </a:bodyPr>
          <a:lstStyle>
            <a:lvl1pPr>
              <a:defRPr sz="2400">
                <a:solidFill>
                  <a:srgbClr val="07A990"/>
                </a:solidFill>
                <a:latin typeface="Arial Black" panose="020B0A04020102020204" pitchFamily="34" charset="0"/>
              </a:defRPr>
            </a:lvl1pPr>
          </a:lstStyle>
          <a:p>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A484E6F3-3FBB-4032-AB8E-2E10272C9B1E}"/>
              </a:ext>
            </a:extLst>
          </p:cNvPr>
          <p:cNvSpPr>
            <a:spLocks noGrp="1"/>
          </p:cNvSpPr>
          <p:nvPr>
            <p:ph idx="1"/>
          </p:nvPr>
        </p:nvSpPr>
        <p:spPr>
          <a:xfrm>
            <a:off x="252323" y="809898"/>
            <a:ext cx="8637198" cy="5081452"/>
          </a:xfrm>
          <a:solidFill>
            <a:schemeClr val="bg1"/>
          </a:solidFill>
        </p:spPr>
        <p:txBody>
          <a:bodyPr/>
          <a:lstStyle>
            <a:lvl1pPr>
              <a:defRPr b="1">
                <a:solidFill>
                  <a:srgbClr val="07A990"/>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7" name="TextBox 7">
            <a:extLst>
              <a:ext uri="{FF2B5EF4-FFF2-40B4-BE49-F238E27FC236}">
                <a16:creationId xmlns:a16="http://schemas.microsoft.com/office/drawing/2014/main" id="{26918763-B346-4500-A13A-F5B615B38509}"/>
              </a:ext>
            </a:extLst>
          </p:cNvPr>
          <p:cNvSpPr txBox="1"/>
          <p:nvPr userDrawn="1"/>
        </p:nvSpPr>
        <p:spPr>
          <a:xfrm>
            <a:off x="7001494" y="6360442"/>
            <a:ext cx="468398" cy="300082"/>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350">
                <a:solidFill>
                  <a:schemeClr val="bg1"/>
                </a:solidFill>
                <a:latin typeface="Gotham-Bold"/>
                <a:ea typeface="Gotham-Bold"/>
                <a:cs typeface="Gotham-Bold"/>
              </a:rPr>
              <a:pPr algn="r"/>
              <a:t>‹nº›</a:t>
            </a:fld>
            <a:endParaRPr lang="en-US" altLang="pt-BR" sz="1350" dirty="0">
              <a:solidFill>
                <a:schemeClr val="bg1"/>
              </a:solidFill>
              <a:latin typeface="Gotham-Bold"/>
              <a:ea typeface="Gotham-Bold"/>
              <a:cs typeface="Gotham-Bold"/>
            </a:endParaRPr>
          </a:p>
        </p:txBody>
      </p:sp>
    </p:spTree>
    <p:extLst>
      <p:ext uri="{BB962C8B-B14F-4D97-AF65-F5344CB8AC3E}">
        <p14:creationId xmlns:p14="http://schemas.microsoft.com/office/powerpoint/2010/main" val="17735196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C3CC0-B9F9-4795-871F-2C9C1C85E1AF}"/>
              </a:ext>
            </a:extLst>
          </p:cNvPr>
          <p:cNvSpPr>
            <a:spLocks noGrp="1"/>
          </p:cNvSpPr>
          <p:nvPr>
            <p:ph type="title"/>
          </p:nvPr>
        </p:nvSpPr>
        <p:spPr>
          <a:xfrm>
            <a:off x="623888" y="1709739"/>
            <a:ext cx="7886700" cy="2852737"/>
          </a:xfrm>
        </p:spPr>
        <p:txBody>
          <a:bodyPr anchor="b"/>
          <a:lstStyle>
            <a:lvl1pPr>
              <a:defRPr sz="4500" b="1">
                <a:solidFill>
                  <a:srgbClr val="07A990"/>
                </a:solidFill>
                <a:latin typeface="Arial Narrow" panose="020B0606020202030204" pitchFamily="34" charset="0"/>
              </a:defRPr>
            </a:lvl1pPr>
          </a:lstStyle>
          <a:p>
            <a:r>
              <a:rPr lang="pt-BR"/>
              <a:t>Clique para editar o título Mestre</a:t>
            </a:r>
            <a:endParaRPr lang="pt-BR" dirty="0"/>
          </a:p>
        </p:txBody>
      </p:sp>
      <p:sp>
        <p:nvSpPr>
          <p:cNvPr id="3" name="Espaço Reservado para Texto 2">
            <a:extLst>
              <a:ext uri="{FF2B5EF4-FFF2-40B4-BE49-F238E27FC236}">
                <a16:creationId xmlns:a16="http://schemas.microsoft.com/office/drawing/2014/main" id="{C31C9D13-66D2-44C8-822C-D1DE3CDF6CBA}"/>
              </a:ext>
            </a:extLst>
          </p:cNvPr>
          <p:cNvSpPr>
            <a:spLocks noGrp="1"/>
          </p:cNvSpPr>
          <p:nvPr>
            <p:ph type="body" idx="1"/>
          </p:nvPr>
        </p:nvSpPr>
        <p:spPr>
          <a:xfrm>
            <a:off x="623888" y="4589464"/>
            <a:ext cx="7886700" cy="1311005"/>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023A676B-5C13-429F-8C81-CB54021352FD}"/>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5" name="Espaço Reservado para Rodapé 4">
            <a:extLst>
              <a:ext uri="{FF2B5EF4-FFF2-40B4-BE49-F238E27FC236}">
                <a16:creationId xmlns:a16="http://schemas.microsoft.com/office/drawing/2014/main" id="{8AE87292-3F06-4C28-B1F6-A7706C873545}"/>
              </a:ext>
            </a:extLst>
          </p:cNvPr>
          <p:cNvSpPr>
            <a:spLocks noGrp="1"/>
          </p:cNvSpPr>
          <p:nvPr>
            <p:ph type="ftr" sz="quarter" idx="11"/>
          </p:nvPr>
        </p:nvSpPr>
        <p:spPr/>
        <p:txBody>
          <a:bodyPr/>
          <a:lstStyle>
            <a:lvl1pPr>
              <a:defRPr>
                <a:solidFill>
                  <a:schemeClr val="bg1"/>
                </a:solidFill>
              </a:defRPr>
            </a:lvl1pPr>
          </a:lstStyle>
          <a:p>
            <a:endParaRPr lang="pt-BR"/>
          </a:p>
        </p:txBody>
      </p:sp>
    </p:spTree>
    <p:extLst>
      <p:ext uri="{BB962C8B-B14F-4D97-AF65-F5344CB8AC3E}">
        <p14:creationId xmlns:p14="http://schemas.microsoft.com/office/powerpoint/2010/main" val="342041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07638-BC33-4787-91AF-5D5C5D6B5DC1}"/>
              </a:ext>
            </a:extLst>
          </p:cNvPr>
          <p:cNvSpPr>
            <a:spLocks noGrp="1"/>
          </p:cNvSpPr>
          <p:nvPr>
            <p:ph type="title"/>
          </p:nvPr>
        </p:nvSpPr>
        <p:spPr>
          <a:xfrm>
            <a:off x="252322" y="181156"/>
            <a:ext cx="8625338" cy="793631"/>
          </a:xfrm>
        </p:spPr>
        <p:txBody>
          <a:bodyPr>
            <a:normAutofit/>
          </a:bodyPr>
          <a:lstStyle>
            <a:lvl1pPr>
              <a:defRPr sz="2400" b="1">
                <a:solidFill>
                  <a:srgbClr val="07A990"/>
                </a:solidFill>
                <a:latin typeface="Arial" panose="020B0604020202020204" pitchFamily="34" charset="0"/>
                <a:cs typeface="Arial" panose="020B0604020202020204" pitchFamily="34" charset="0"/>
              </a:defRPr>
            </a:lvl1pPr>
          </a:lstStyle>
          <a:p>
            <a:r>
              <a:rPr lang="pt-BR"/>
              <a:t>Clique para editar o título Mestre</a:t>
            </a:r>
          </a:p>
        </p:txBody>
      </p:sp>
      <p:sp>
        <p:nvSpPr>
          <p:cNvPr id="3" name="Espaço Reservado para Conteúdo 2">
            <a:extLst>
              <a:ext uri="{FF2B5EF4-FFF2-40B4-BE49-F238E27FC236}">
                <a16:creationId xmlns:a16="http://schemas.microsoft.com/office/drawing/2014/main" id="{87001D46-32F8-440C-AD0D-F2D20337D607}"/>
              </a:ext>
            </a:extLst>
          </p:cNvPr>
          <p:cNvSpPr>
            <a:spLocks noGrp="1"/>
          </p:cNvSpPr>
          <p:nvPr>
            <p:ph sz="half" idx="1"/>
          </p:nvPr>
        </p:nvSpPr>
        <p:spPr>
          <a:xfrm>
            <a:off x="272810" y="1154173"/>
            <a:ext cx="4107252" cy="4737668"/>
          </a:xfrm>
        </p:spPr>
        <p:txBody>
          <a:bodyPr/>
          <a:lstStyle>
            <a:lvl1pPr>
              <a:defRPr b="1">
                <a:solidFill>
                  <a:srgbClr val="07A990"/>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Data 4">
            <a:extLst>
              <a:ext uri="{FF2B5EF4-FFF2-40B4-BE49-F238E27FC236}">
                <a16:creationId xmlns:a16="http://schemas.microsoft.com/office/drawing/2014/main" id="{205E18C2-8179-44CD-A0AB-3499CF58088E}"/>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6" name="Espaço Reservado para Rodapé 5">
            <a:extLst>
              <a:ext uri="{FF2B5EF4-FFF2-40B4-BE49-F238E27FC236}">
                <a16:creationId xmlns:a16="http://schemas.microsoft.com/office/drawing/2014/main" id="{A6BD4C35-C6A3-4360-AEE1-324E72FE05EB}"/>
              </a:ext>
            </a:extLst>
          </p:cNvPr>
          <p:cNvSpPr>
            <a:spLocks noGrp="1"/>
          </p:cNvSpPr>
          <p:nvPr>
            <p:ph type="ftr" sz="quarter" idx="11"/>
          </p:nvPr>
        </p:nvSpPr>
        <p:spPr/>
        <p:txBody>
          <a:bodyPr/>
          <a:lstStyle>
            <a:lvl1pPr>
              <a:defRPr>
                <a:solidFill>
                  <a:schemeClr val="bg1"/>
                </a:solidFill>
              </a:defRPr>
            </a:lvl1pPr>
          </a:lstStyle>
          <a:p>
            <a:endParaRPr lang="pt-BR"/>
          </a:p>
        </p:txBody>
      </p:sp>
      <p:sp>
        <p:nvSpPr>
          <p:cNvPr id="7" name="Espaço Reservado para Número de Slide 6">
            <a:extLst>
              <a:ext uri="{FF2B5EF4-FFF2-40B4-BE49-F238E27FC236}">
                <a16:creationId xmlns:a16="http://schemas.microsoft.com/office/drawing/2014/main" id="{506CE9C7-6739-41B2-B2D9-A286AC33C3B2}"/>
              </a:ext>
            </a:extLst>
          </p:cNvPr>
          <p:cNvSpPr>
            <a:spLocks noGrp="1"/>
          </p:cNvSpPr>
          <p:nvPr>
            <p:ph type="sldNum" sz="quarter" idx="12"/>
          </p:nvPr>
        </p:nvSpPr>
        <p:spPr/>
        <p:txBody>
          <a:bodyPr/>
          <a:lstStyle/>
          <a:p>
            <a:fld id="{CB34E426-9B0F-4FDD-821D-9C318AC0C01E}" type="slidenum">
              <a:rPr lang="pt-BR" smtClean="0"/>
              <a:t>‹nº›</a:t>
            </a:fld>
            <a:endParaRPr lang="pt-BR"/>
          </a:p>
        </p:txBody>
      </p:sp>
      <p:sp>
        <p:nvSpPr>
          <p:cNvPr id="8" name="Espaço Reservado para Conteúdo 2">
            <a:extLst>
              <a:ext uri="{FF2B5EF4-FFF2-40B4-BE49-F238E27FC236}">
                <a16:creationId xmlns:a16="http://schemas.microsoft.com/office/drawing/2014/main" id="{3DF1A564-DF05-458D-AE26-46AA4BF18A6C}"/>
              </a:ext>
            </a:extLst>
          </p:cNvPr>
          <p:cNvSpPr>
            <a:spLocks noGrp="1"/>
          </p:cNvSpPr>
          <p:nvPr>
            <p:ph sz="half" idx="13"/>
          </p:nvPr>
        </p:nvSpPr>
        <p:spPr>
          <a:xfrm>
            <a:off x="4770408" y="1154173"/>
            <a:ext cx="4107252" cy="4737668"/>
          </a:xfrm>
        </p:spPr>
        <p:txBody>
          <a:bodyPr/>
          <a:lstStyle>
            <a:lvl1pPr>
              <a:defRPr b="1">
                <a:solidFill>
                  <a:srgbClr val="07A990"/>
                </a:solidFill>
                <a:latin typeface="Arial" panose="020B0604020202020204" pitchFamily="34" charset="0"/>
                <a:cs typeface="Arial" panose="020B0604020202020204" pitchFamily="34" charset="0"/>
              </a:defRPr>
            </a:lvl1pPr>
            <a:lvl2pPr>
              <a:defRPr>
                <a:solidFill>
                  <a:schemeClr val="bg1">
                    <a:lumMod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bg1">
                    <a:lumMod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29088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717E7-2478-4584-9076-7AC20C7192E5}"/>
              </a:ext>
            </a:extLst>
          </p:cNvPr>
          <p:cNvSpPr>
            <a:spLocks noGrp="1"/>
          </p:cNvSpPr>
          <p:nvPr>
            <p:ph type="title"/>
          </p:nvPr>
        </p:nvSpPr>
        <p:spPr>
          <a:xfrm>
            <a:off x="252323" y="365126"/>
            <a:ext cx="8637198" cy="1325563"/>
          </a:xfrm>
        </p:spPr>
        <p:txBody>
          <a:bodyPr>
            <a:normAutofit/>
          </a:bodyPr>
          <a:lstStyle>
            <a:lvl1pPr>
              <a:defRPr sz="2400">
                <a:solidFill>
                  <a:srgbClr val="07A990"/>
                </a:solidFill>
                <a:latin typeface="Arial Black" panose="020B0A04020102020204" pitchFamily="34" charset="0"/>
              </a:defRPr>
            </a:lvl1pPr>
          </a:lstStyle>
          <a:p>
            <a:r>
              <a:rPr lang="pt-BR"/>
              <a:t>Clique para editar o título Mestre</a:t>
            </a:r>
            <a:endParaRPr lang="pt-BR" dirty="0"/>
          </a:p>
        </p:txBody>
      </p:sp>
      <p:sp>
        <p:nvSpPr>
          <p:cNvPr id="3" name="Espaço Reservado para Texto 2">
            <a:extLst>
              <a:ext uri="{FF2B5EF4-FFF2-40B4-BE49-F238E27FC236}">
                <a16:creationId xmlns:a16="http://schemas.microsoft.com/office/drawing/2014/main" id="{B75AC31D-F09D-4647-B7FA-D2E338E74BD0}"/>
              </a:ext>
            </a:extLst>
          </p:cNvPr>
          <p:cNvSpPr>
            <a:spLocks noGrp="1"/>
          </p:cNvSpPr>
          <p:nvPr>
            <p:ph type="body" idx="1"/>
          </p:nvPr>
        </p:nvSpPr>
        <p:spPr>
          <a:xfrm>
            <a:off x="252323" y="1681163"/>
            <a:ext cx="3868340" cy="823912"/>
          </a:xfrm>
        </p:spPr>
        <p:txBody>
          <a:bodyPr anchor="b"/>
          <a:lstStyle>
            <a:lvl1pPr marL="0" indent="0">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84F015E2-600F-4F27-B76A-F466A6EAAB2F}"/>
              </a:ext>
            </a:extLst>
          </p:cNvPr>
          <p:cNvSpPr>
            <a:spLocks noGrp="1"/>
          </p:cNvSpPr>
          <p:nvPr>
            <p:ph sz="half" idx="2"/>
          </p:nvPr>
        </p:nvSpPr>
        <p:spPr>
          <a:xfrm>
            <a:off x="252323" y="2505076"/>
            <a:ext cx="3868340" cy="3395393"/>
          </a:xfrm>
          <a:solidFill>
            <a:srgbClr val="FFFFFF">
              <a:alpha val="69804"/>
            </a:srgbClr>
          </a:solidFill>
        </p:spPr>
        <p:txBody>
          <a:bodyPr/>
          <a:lstStyle>
            <a:lvl1pPr>
              <a:defRPr sz="1800" b="1">
                <a:solidFill>
                  <a:srgbClr val="07A990"/>
                </a:solidFill>
                <a:latin typeface="Arial" panose="020B0604020202020204" pitchFamily="34" charset="0"/>
                <a:cs typeface="Arial" panose="020B0604020202020204" pitchFamily="34" charset="0"/>
              </a:defRPr>
            </a:lvl1pPr>
            <a:lvl2pPr>
              <a:defRPr>
                <a:solidFill>
                  <a:schemeClr val="tx1">
                    <a:lumMod val="50000"/>
                    <a:lumOff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tx1">
                    <a:lumMod val="50000"/>
                    <a:lumOff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7" name="Espaço Reservado para Data 6">
            <a:extLst>
              <a:ext uri="{FF2B5EF4-FFF2-40B4-BE49-F238E27FC236}">
                <a16:creationId xmlns:a16="http://schemas.microsoft.com/office/drawing/2014/main" id="{2BB85145-CA57-4630-B772-5200A6F8CCAC}"/>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8" name="Espaço Reservado para Rodapé 7">
            <a:extLst>
              <a:ext uri="{FF2B5EF4-FFF2-40B4-BE49-F238E27FC236}">
                <a16:creationId xmlns:a16="http://schemas.microsoft.com/office/drawing/2014/main" id="{69F1E8B3-8B99-4839-8089-5493DF246BD2}"/>
              </a:ext>
            </a:extLst>
          </p:cNvPr>
          <p:cNvSpPr>
            <a:spLocks noGrp="1"/>
          </p:cNvSpPr>
          <p:nvPr>
            <p:ph type="ftr" sz="quarter" idx="11"/>
          </p:nvPr>
        </p:nvSpPr>
        <p:spPr/>
        <p:txBody>
          <a:bodyPr/>
          <a:lstStyle>
            <a:lvl1pPr>
              <a:defRPr>
                <a:solidFill>
                  <a:schemeClr val="bg1"/>
                </a:solidFill>
              </a:defRPr>
            </a:lvl1pPr>
          </a:lstStyle>
          <a:p>
            <a:endParaRPr lang="pt-BR"/>
          </a:p>
        </p:txBody>
      </p:sp>
      <p:sp>
        <p:nvSpPr>
          <p:cNvPr id="10" name="Espaço Reservado para Texto 2">
            <a:extLst>
              <a:ext uri="{FF2B5EF4-FFF2-40B4-BE49-F238E27FC236}">
                <a16:creationId xmlns:a16="http://schemas.microsoft.com/office/drawing/2014/main" id="{26FB951A-FC54-4548-BE20-BCD51D258E00}"/>
              </a:ext>
            </a:extLst>
          </p:cNvPr>
          <p:cNvSpPr>
            <a:spLocks noGrp="1"/>
          </p:cNvSpPr>
          <p:nvPr>
            <p:ph type="body" idx="13"/>
          </p:nvPr>
        </p:nvSpPr>
        <p:spPr>
          <a:xfrm>
            <a:off x="5021181" y="1681163"/>
            <a:ext cx="3868340" cy="823912"/>
          </a:xfrm>
        </p:spPr>
        <p:txBody>
          <a:bodyPr anchor="b"/>
          <a:lstStyle>
            <a:lvl1pPr marL="0" indent="0">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Editar estilos de texto Mestre</a:t>
            </a:r>
          </a:p>
        </p:txBody>
      </p:sp>
      <p:sp>
        <p:nvSpPr>
          <p:cNvPr id="11" name="Espaço Reservado para Conteúdo 3">
            <a:extLst>
              <a:ext uri="{FF2B5EF4-FFF2-40B4-BE49-F238E27FC236}">
                <a16:creationId xmlns:a16="http://schemas.microsoft.com/office/drawing/2014/main" id="{CC193089-498E-4335-96A0-04859B985D25}"/>
              </a:ext>
            </a:extLst>
          </p:cNvPr>
          <p:cNvSpPr>
            <a:spLocks noGrp="1"/>
          </p:cNvSpPr>
          <p:nvPr>
            <p:ph sz="half" idx="14"/>
          </p:nvPr>
        </p:nvSpPr>
        <p:spPr>
          <a:xfrm>
            <a:off x="5021181" y="2505076"/>
            <a:ext cx="3868340" cy="3395393"/>
          </a:xfrm>
          <a:solidFill>
            <a:srgbClr val="FFFFFF">
              <a:alpha val="69804"/>
            </a:srgbClr>
          </a:solidFill>
        </p:spPr>
        <p:txBody>
          <a:bodyPr/>
          <a:lstStyle>
            <a:lvl1pPr>
              <a:defRPr sz="1800" b="1">
                <a:solidFill>
                  <a:srgbClr val="07A990"/>
                </a:solidFill>
                <a:latin typeface="Arial" panose="020B0604020202020204" pitchFamily="34" charset="0"/>
                <a:cs typeface="Arial" panose="020B0604020202020204" pitchFamily="34" charset="0"/>
              </a:defRPr>
            </a:lvl1pPr>
            <a:lvl2pPr>
              <a:defRPr>
                <a:solidFill>
                  <a:schemeClr val="tx1">
                    <a:lumMod val="50000"/>
                    <a:lumOff val="50000"/>
                  </a:schemeClr>
                </a:solidFill>
                <a:latin typeface="Arial" panose="020B0604020202020204" pitchFamily="34" charset="0"/>
                <a:cs typeface="Arial" panose="020B0604020202020204" pitchFamily="34" charset="0"/>
              </a:defRPr>
            </a:lvl2pPr>
            <a:lvl3pPr>
              <a:defRPr>
                <a:solidFill>
                  <a:srgbClr val="07A990"/>
                </a:solidFill>
                <a:latin typeface="Arial" panose="020B0604020202020204" pitchFamily="34" charset="0"/>
                <a:cs typeface="Arial" panose="020B0604020202020204" pitchFamily="34" charset="0"/>
              </a:defRPr>
            </a:lvl3pPr>
            <a:lvl4pPr>
              <a:defRPr>
                <a:solidFill>
                  <a:schemeClr val="tx1">
                    <a:lumMod val="50000"/>
                    <a:lumOff val="50000"/>
                  </a:schemeClr>
                </a:solidFill>
                <a:latin typeface="Arial" panose="020B0604020202020204" pitchFamily="34" charset="0"/>
                <a:cs typeface="Arial" panose="020B0604020202020204" pitchFamily="34" charset="0"/>
              </a:defRPr>
            </a:lvl4pPr>
            <a:lvl5pPr>
              <a:defRPr>
                <a:solidFill>
                  <a:srgbClr val="07A990"/>
                </a:solidFill>
                <a:latin typeface="Arial" panose="020B0604020202020204" pitchFamily="34" charset="0"/>
                <a:cs typeface="Arial" panose="020B0604020202020204" pitchFamily="34" charset="0"/>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362223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0CE5D-5BD2-4FE4-A2E8-59DBF895C649}"/>
              </a:ext>
            </a:extLst>
          </p:cNvPr>
          <p:cNvSpPr>
            <a:spLocks noGrp="1"/>
          </p:cNvSpPr>
          <p:nvPr>
            <p:ph type="title"/>
          </p:nvPr>
        </p:nvSpPr>
        <p:spPr>
          <a:xfrm>
            <a:off x="250166" y="192598"/>
            <a:ext cx="8643668" cy="566528"/>
          </a:xfrm>
        </p:spPr>
        <p:txBody>
          <a:bodyPr>
            <a:normAutofit/>
          </a:bodyPr>
          <a:lstStyle>
            <a:lvl1pPr>
              <a:defRPr sz="2400">
                <a:solidFill>
                  <a:srgbClr val="07A990"/>
                </a:solidFill>
                <a:latin typeface="Arial Black" panose="020B0A04020102020204" pitchFamily="34" charset="0"/>
              </a:defRPr>
            </a:lvl1pPr>
          </a:lstStyle>
          <a:p>
            <a:r>
              <a:rPr lang="pt-BR"/>
              <a:t>Clique para editar o título Mestre</a:t>
            </a:r>
            <a:endParaRPr lang="pt-BR" dirty="0"/>
          </a:p>
        </p:txBody>
      </p:sp>
      <p:sp>
        <p:nvSpPr>
          <p:cNvPr id="3" name="Espaço Reservado para Data 2">
            <a:extLst>
              <a:ext uri="{FF2B5EF4-FFF2-40B4-BE49-F238E27FC236}">
                <a16:creationId xmlns:a16="http://schemas.microsoft.com/office/drawing/2014/main" id="{AB25A183-799B-4880-A698-2916DDC5921B}"/>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4" name="Espaço Reservado para Rodapé 3">
            <a:extLst>
              <a:ext uri="{FF2B5EF4-FFF2-40B4-BE49-F238E27FC236}">
                <a16:creationId xmlns:a16="http://schemas.microsoft.com/office/drawing/2014/main" id="{1761EA66-31D8-4D92-96AE-85D9374D104C}"/>
              </a:ext>
            </a:extLst>
          </p:cNvPr>
          <p:cNvSpPr>
            <a:spLocks noGrp="1"/>
          </p:cNvSpPr>
          <p:nvPr>
            <p:ph type="ftr" sz="quarter" idx="11"/>
          </p:nvPr>
        </p:nvSpPr>
        <p:spPr/>
        <p:txBody>
          <a:bodyPr/>
          <a:lstStyle>
            <a:lvl1pPr>
              <a:defRPr>
                <a:solidFill>
                  <a:schemeClr val="bg1"/>
                </a:solidFill>
              </a:defRPr>
            </a:lvl1pPr>
          </a:lstStyle>
          <a:p>
            <a:endParaRPr lang="pt-BR"/>
          </a:p>
        </p:txBody>
      </p:sp>
    </p:spTree>
    <p:extLst>
      <p:ext uri="{BB962C8B-B14F-4D97-AF65-F5344CB8AC3E}">
        <p14:creationId xmlns:p14="http://schemas.microsoft.com/office/powerpoint/2010/main" val="369453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DF4A7CC-C051-43D1-B38F-60DC2A97E764}"/>
              </a:ext>
            </a:extLst>
          </p:cNvPr>
          <p:cNvSpPr>
            <a:spLocks noGrp="1"/>
          </p:cNvSpPr>
          <p:nvPr>
            <p:ph type="dt" sz="half" idx="10"/>
          </p:nvPr>
        </p:nvSpPr>
        <p:spPr/>
        <p:txBody>
          <a:bodyPr/>
          <a:lstStyle>
            <a:lvl1pPr>
              <a:defRPr>
                <a:solidFill>
                  <a:schemeClr val="bg1"/>
                </a:solidFill>
              </a:defRPr>
            </a:lvl1pPr>
          </a:lstStyle>
          <a:p>
            <a:fld id="{5E1BB25E-2443-4DA3-94DD-5CA5E81E7056}" type="datetimeFigureOut">
              <a:rPr lang="pt-BR" smtClean="0"/>
              <a:pPr/>
              <a:t>27/11/2018</a:t>
            </a:fld>
            <a:endParaRPr lang="pt-BR"/>
          </a:p>
        </p:txBody>
      </p:sp>
      <p:sp>
        <p:nvSpPr>
          <p:cNvPr id="3" name="Espaço Reservado para Rodapé 2">
            <a:extLst>
              <a:ext uri="{FF2B5EF4-FFF2-40B4-BE49-F238E27FC236}">
                <a16:creationId xmlns:a16="http://schemas.microsoft.com/office/drawing/2014/main" id="{9F16F9A9-8DE7-4170-9774-5865C26CBB81}"/>
              </a:ext>
            </a:extLst>
          </p:cNvPr>
          <p:cNvSpPr>
            <a:spLocks noGrp="1"/>
          </p:cNvSpPr>
          <p:nvPr>
            <p:ph type="ftr" sz="quarter" idx="11"/>
          </p:nvPr>
        </p:nvSpPr>
        <p:spPr/>
        <p:txBody>
          <a:bodyPr/>
          <a:lstStyle>
            <a:lvl1pPr>
              <a:defRPr>
                <a:solidFill>
                  <a:schemeClr val="bg1"/>
                </a:solidFill>
              </a:defRPr>
            </a:lvl1pPr>
          </a:lstStyle>
          <a:p>
            <a:endParaRPr lang="pt-BR"/>
          </a:p>
        </p:txBody>
      </p:sp>
      <p:sp>
        <p:nvSpPr>
          <p:cNvPr id="4" name="Text Placeholder 7">
            <a:extLst>
              <a:ext uri="{FF2B5EF4-FFF2-40B4-BE49-F238E27FC236}">
                <a16:creationId xmlns:a16="http://schemas.microsoft.com/office/drawing/2014/main" id="{4C1B3B06-6A51-4B3F-AB6D-B8213424707E}"/>
              </a:ext>
            </a:extLst>
          </p:cNvPr>
          <p:cNvSpPr>
            <a:spLocks noGrp="1"/>
          </p:cNvSpPr>
          <p:nvPr>
            <p:ph type="body" sz="quarter" idx="4294967295" hasCustomPrompt="1"/>
          </p:nvPr>
        </p:nvSpPr>
        <p:spPr>
          <a:xfrm>
            <a:off x="1520688" y="5406888"/>
            <a:ext cx="7046843" cy="354703"/>
          </a:xfrm>
        </p:spPr>
        <p:txBody>
          <a:bodyPr>
            <a:normAutofit/>
          </a:bodyPr>
          <a:lstStyle>
            <a:lvl1pPr marL="0" indent="0">
              <a:buNone/>
              <a:defRPr sz="1200" b="1">
                <a:solidFill>
                  <a:srgbClr val="07A990"/>
                </a:solidFill>
              </a:defRPr>
            </a:lvl1pPr>
          </a:lstStyle>
          <a:p>
            <a:pPr marL="0" indent="0">
              <a:buNone/>
            </a:pPr>
            <a:r>
              <a:rPr lang="en-US" sz="1350" dirty="0" err="1"/>
              <a:t>Autoria</a:t>
            </a:r>
            <a:endParaRPr lang="en-US" sz="1350" dirty="0"/>
          </a:p>
        </p:txBody>
      </p:sp>
    </p:spTree>
    <p:extLst>
      <p:ext uri="{BB962C8B-B14F-4D97-AF65-F5344CB8AC3E}">
        <p14:creationId xmlns:p14="http://schemas.microsoft.com/office/powerpoint/2010/main" val="144141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TextBox 7"/>
          <p:cNvSpPr txBox="1"/>
          <p:nvPr userDrawn="1"/>
        </p:nvSpPr>
        <p:spPr>
          <a:xfrm>
            <a:off x="6876256" y="6311732"/>
            <a:ext cx="373820" cy="230832"/>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900">
                <a:solidFill>
                  <a:schemeClr val="bg1"/>
                </a:solidFill>
                <a:latin typeface="Gotham-Bold"/>
                <a:ea typeface="Gotham-Bold"/>
                <a:cs typeface="Gotham-Bold"/>
              </a:rPr>
              <a:pPr/>
              <a:t>‹nº›</a:t>
            </a:fld>
            <a:endParaRPr lang="en-US" altLang="pt-BR" sz="900" dirty="0">
              <a:solidFill>
                <a:schemeClr val="bg1"/>
              </a:solidFill>
              <a:latin typeface="Gotham-Bold"/>
              <a:ea typeface="Gotham-Bold"/>
              <a:cs typeface="Gotham-Bold"/>
            </a:endParaRPr>
          </a:p>
        </p:txBody>
      </p:sp>
    </p:spTree>
    <p:extLst>
      <p:ext uri="{BB962C8B-B14F-4D97-AF65-F5344CB8AC3E}">
        <p14:creationId xmlns:p14="http://schemas.microsoft.com/office/powerpoint/2010/main" val="416156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tiff"/><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61A265A-0AD1-4355-8A65-B9F3F4963E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0C5BB11-A91C-4FDE-88C9-647B298D56B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37D2323-D095-45F3-826C-3525EF25C15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E1BB25E-2443-4DA3-94DD-5CA5E81E7056}" type="datetimeFigureOut">
              <a:rPr lang="pt-BR" smtClean="0"/>
              <a:t>27/11/2018</a:t>
            </a:fld>
            <a:endParaRPr lang="pt-BR"/>
          </a:p>
        </p:txBody>
      </p:sp>
      <p:sp>
        <p:nvSpPr>
          <p:cNvPr id="5" name="Espaço Reservado para Rodapé 4">
            <a:extLst>
              <a:ext uri="{FF2B5EF4-FFF2-40B4-BE49-F238E27FC236}">
                <a16:creationId xmlns:a16="http://schemas.microsoft.com/office/drawing/2014/main" id="{C982C1E8-6CAE-4822-A614-064F06B192C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8329BC0-470C-4807-9E0F-6B22CC2C4F2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4E426-9B0F-4FDD-821D-9C318AC0C01E}" type="slidenum">
              <a:rPr lang="pt-BR" smtClean="0"/>
              <a:t>‹nº›</a:t>
            </a:fld>
            <a:endParaRPr lang="pt-BR"/>
          </a:p>
        </p:txBody>
      </p:sp>
      <p:pic>
        <p:nvPicPr>
          <p:cNvPr id="8" name="Picture 22">
            <a:extLst>
              <a:ext uri="{FF2B5EF4-FFF2-40B4-BE49-F238E27FC236}">
                <a16:creationId xmlns:a16="http://schemas.microsoft.com/office/drawing/2014/main" id="{CECDEAD8-0FDF-443C-AE9E-190923B950A5}"/>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106410" y="211018"/>
            <a:ext cx="1146811" cy="1034233"/>
          </a:xfrm>
          <a:prstGeom prst="rect">
            <a:avLst/>
          </a:prstGeom>
        </p:spPr>
      </p:pic>
      <p:pic>
        <p:nvPicPr>
          <p:cNvPr id="9" name="Picture 29">
            <a:extLst>
              <a:ext uri="{FF2B5EF4-FFF2-40B4-BE49-F238E27FC236}">
                <a16:creationId xmlns:a16="http://schemas.microsoft.com/office/drawing/2014/main" id="{5A370C98-0E5C-45D9-B700-9D7D03AC2A1C}"/>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a:stretch/>
        </p:blipFill>
        <p:spPr>
          <a:xfrm>
            <a:off x="8436594" y="6251943"/>
            <a:ext cx="421656" cy="469532"/>
          </a:xfrm>
          <a:prstGeom prst="rect">
            <a:avLst/>
          </a:prstGeom>
        </p:spPr>
      </p:pic>
      <p:pic>
        <p:nvPicPr>
          <p:cNvPr id="10" name="Picture 30">
            <a:extLst>
              <a:ext uri="{FF2B5EF4-FFF2-40B4-BE49-F238E27FC236}">
                <a16:creationId xmlns:a16="http://schemas.microsoft.com/office/drawing/2014/main" id="{59470D41-51EE-4285-A0F1-079BF23F6DF3}"/>
              </a:ext>
            </a:extLst>
          </p:cNvPr>
          <p:cNvPicPr>
            <a:picLocks noChangeAspect="1"/>
          </p:cNvPicPr>
          <p:nvPr userDrawn="1"/>
        </p:nvPicPr>
        <p:blipFill rotWithShape="1">
          <a:blip r:embed="rId19" cstate="screen">
            <a:extLst>
              <a:ext uri="{28A0092B-C50C-407E-A947-70E740481C1C}">
                <a14:useLocalDpi xmlns:a14="http://schemas.microsoft.com/office/drawing/2010/main"/>
              </a:ext>
            </a:extLst>
          </a:blip>
          <a:srcRect/>
          <a:stretch/>
        </p:blipFill>
        <p:spPr>
          <a:xfrm>
            <a:off x="106410" y="6254496"/>
            <a:ext cx="4512116" cy="469532"/>
          </a:xfrm>
          <a:prstGeom prst="rect">
            <a:avLst/>
          </a:prstGeom>
        </p:spPr>
      </p:pic>
      <p:pic>
        <p:nvPicPr>
          <p:cNvPr id="12" name="Picture 2" descr="Resultado de imagem para fiap logo">
            <a:extLst>
              <a:ext uri="{FF2B5EF4-FFF2-40B4-BE49-F238E27FC236}">
                <a16:creationId xmlns:a16="http://schemas.microsoft.com/office/drawing/2014/main" id="{07D1B48B-BDF2-4050-97E5-B3263D4E6375}"/>
              </a:ext>
            </a:extLst>
          </p:cNvPr>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8036088" y="147451"/>
            <a:ext cx="981280" cy="43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94573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672" r:id="rId10"/>
    <p:sldLayoutId id="2147483678" r:id="rId11"/>
    <p:sldLayoutId id="2147483765" r:id="rId12"/>
    <p:sldLayoutId id="2147483769" r:id="rId13"/>
    <p:sldLayoutId id="2147483770" r:id="rId14"/>
    <p:sldLayoutId id="214748377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hyperlink" Target="http://hive.apache.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hyperlink" Target="https://cwiki.apache.org/confluence/display/Hive/LLAP"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hyperlink" Target="https://docs.microsoft.com/pt-br/azure/hdinsight/interactive-query/apache-interactive-query-get-started"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pt-br/azure/hdinsight/hadoop/apache-hadoop-linux-tutorial-get-started"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docs.microsoft.com/pt-br/azure/hdinsight/hbase/apache-hbase-tutorial-get-started-linux" TargetMode="External"/><Relationship Id="rId4" Type="http://schemas.openxmlformats.org/officeDocument/2006/relationships/hyperlink" Target="https://docs.microsoft.com/pt-br/azure/hdinsight/spark/apache-spark-jupyter-spark-sql"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cwiki.apache.org/confluence/display/Hive/pv_users.gender;" TargetMode="External"/><Relationship Id="rId3" Type="http://schemas.openxmlformats.org/officeDocument/2006/relationships/hyperlink" Target="https://cwiki.apache.org/confluence/display/Hive/LanguageManual" TargetMode="External"/><Relationship Id="rId7" Type="http://schemas.openxmlformats.org/officeDocument/2006/relationships/hyperlink" Target="https://cwiki.apache.org/confluence/display/Hive/pv_users.userid)"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cwiki.apache.org/confluence/display/Hive/pv_users.userid)," TargetMode="External"/><Relationship Id="rId5" Type="http://schemas.openxmlformats.org/officeDocument/2006/relationships/hyperlink" Target="https://cwiki.apache.org/confluence/display/Hive/pv_users.gender," TargetMode="Externa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MBA em IA</a:t>
            </a:r>
            <a:br>
              <a:rPr lang="pt-BR" dirty="0" smtClean="0"/>
            </a:br>
            <a:r>
              <a:rPr lang="pt-BR" dirty="0"/>
              <a:t/>
            </a:r>
            <a:br>
              <a:rPr lang="pt-BR" dirty="0"/>
            </a:br>
            <a:r>
              <a:rPr lang="pt-BR" sz="2800" dirty="0" smtClean="0"/>
              <a:t>Arquitetura de Dados</a:t>
            </a:r>
            <a:endParaRPr lang="pt-BR" dirty="0"/>
          </a:p>
        </p:txBody>
      </p:sp>
    </p:spTree>
    <p:extLst>
      <p:ext uri="{BB962C8B-B14F-4D97-AF65-F5344CB8AC3E}">
        <p14:creationId xmlns:p14="http://schemas.microsoft.com/office/powerpoint/2010/main" val="30789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473832" y="5256468"/>
            <a:ext cx="8424936" cy="923330"/>
          </a:xfrm>
          <a:prstGeom prst="rect">
            <a:avLst/>
          </a:prstGeom>
          <a:noFill/>
        </p:spPr>
        <p:txBody>
          <a:bodyPr wrap="square">
            <a:spAutoFit/>
          </a:bodyPr>
          <a:lstStyle/>
          <a:p>
            <a:r>
              <a:rPr lang="pt-BR" i="0" dirty="0"/>
              <a:t>O </a:t>
            </a:r>
            <a:r>
              <a:rPr lang="pt-BR" i="0" dirty="0" err="1"/>
              <a:t>NiFi</a:t>
            </a:r>
            <a:r>
              <a:rPr lang="pt-BR" i="0" dirty="0"/>
              <a:t> pode ser usado dentro ou fora de um cluster. Dentro da framework </a:t>
            </a:r>
            <a:r>
              <a:rPr lang="pt-BR" i="0" dirty="0" err="1"/>
              <a:t>Hortonworks</a:t>
            </a:r>
            <a:r>
              <a:rPr lang="pt-BR" i="0" dirty="0"/>
              <a:t>, por exemplo, basta acioná-lo.</a:t>
            </a:r>
          </a:p>
          <a:p>
            <a:endParaRPr lang="pt-BR" i="0" dirty="0"/>
          </a:p>
        </p:txBody>
      </p:sp>
      <p:pic>
        <p:nvPicPr>
          <p:cNvPr id="2" name="Imagem 1">
            <a:extLst>
              <a:ext uri="{FF2B5EF4-FFF2-40B4-BE49-F238E27FC236}">
                <a16:creationId xmlns:a16="http://schemas.microsoft.com/office/drawing/2014/main" id="{4919EFDE-BF37-4B80-A6CD-A6E910B59CDA}"/>
              </a:ext>
            </a:extLst>
          </p:cNvPr>
          <p:cNvPicPr>
            <a:picLocks noChangeAspect="1"/>
          </p:cNvPicPr>
          <p:nvPr/>
        </p:nvPicPr>
        <p:blipFill>
          <a:blip r:embed="rId3"/>
          <a:stretch>
            <a:fillRect/>
          </a:stretch>
        </p:blipFill>
        <p:spPr>
          <a:xfrm>
            <a:off x="251520" y="617219"/>
            <a:ext cx="8064105" cy="4561732"/>
          </a:xfrm>
          <a:prstGeom prst="rect">
            <a:avLst/>
          </a:prstGeom>
        </p:spPr>
      </p:pic>
    </p:spTree>
    <p:extLst>
      <p:ext uri="{BB962C8B-B14F-4D97-AF65-F5344CB8AC3E}">
        <p14:creationId xmlns:p14="http://schemas.microsoft.com/office/powerpoint/2010/main" val="352575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473832" y="5256468"/>
            <a:ext cx="8424936" cy="923330"/>
          </a:xfrm>
          <a:prstGeom prst="rect">
            <a:avLst/>
          </a:prstGeom>
          <a:noFill/>
        </p:spPr>
        <p:txBody>
          <a:bodyPr wrap="square">
            <a:spAutoFit/>
          </a:bodyPr>
          <a:lstStyle/>
          <a:p>
            <a:r>
              <a:rPr lang="pt-BR" i="0" dirty="0"/>
              <a:t>Essa é a interface do </a:t>
            </a:r>
            <a:r>
              <a:rPr lang="pt-BR" i="0" dirty="0" err="1"/>
              <a:t>NiFi</a:t>
            </a:r>
            <a:r>
              <a:rPr lang="pt-BR" i="0" dirty="0"/>
              <a:t>, o componente assinalado serve para construir o fluxo de dados. Deve ser utilizado para cada passo desse processo. </a:t>
            </a:r>
          </a:p>
          <a:p>
            <a:endParaRPr lang="pt-BR" i="0" dirty="0"/>
          </a:p>
        </p:txBody>
      </p:sp>
      <p:pic>
        <p:nvPicPr>
          <p:cNvPr id="4" name="Imagem 3">
            <a:extLst>
              <a:ext uri="{FF2B5EF4-FFF2-40B4-BE49-F238E27FC236}">
                <a16:creationId xmlns:a16="http://schemas.microsoft.com/office/drawing/2014/main" id="{B33AF8D3-CA90-4512-8B5E-52E3DCA3D949}"/>
              </a:ext>
            </a:extLst>
          </p:cNvPr>
          <p:cNvPicPr>
            <a:picLocks noChangeAspect="1"/>
          </p:cNvPicPr>
          <p:nvPr/>
        </p:nvPicPr>
        <p:blipFill>
          <a:blip r:embed="rId3"/>
          <a:stretch>
            <a:fillRect/>
          </a:stretch>
        </p:blipFill>
        <p:spPr>
          <a:xfrm>
            <a:off x="490281" y="567782"/>
            <a:ext cx="8370394" cy="4805433"/>
          </a:xfrm>
          <a:prstGeom prst="rect">
            <a:avLst/>
          </a:prstGeom>
        </p:spPr>
      </p:pic>
      <p:sp>
        <p:nvSpPr>
          <p:cNvPr id="5" name="Seta: para a Esquerda 4">
            <a:extLst>
              <a:ext uri="{FF2B5EF4-FFF2-40B4-BE49-F238E27FC236}">
                <a16:creationId xmlns:a16="http://schemas.microsoft.com/office/drawing/2014/main" id="{809AE504-587B-4A1F-AA74-B74CB69009D1}"/>
              </a:ext>
            </a:extLst>
          </p:cNvPr>
          <p:cNvSpPr/>
          <p:nvPr/>
        </p:nvSpPr>
        <p:spPr bwMode="auto">
          <a:xfrm rot="2137147">
            <a:off x="1733972" y="1963717"/>
            <a:ext cx="1224136" cy="224312"/>
          </a:xfrm>
          <a:prstGeom prst="leftArrow">
            <a:avLst/>
          </a:prstGeom>
          <a:solidFill>
            <a:srgbClr val="FF5050"/>
          </a:solidFill>
          <a:ln w="9525" cap="flat" cmpd="sng" algn="ctr">
            <a:solidFill>
              <a:schemeClr val="bg2"/>
            </a:solidFill>
            <a:prstDash val="solid"/>
            <a:round/>
            <a:headEnd type="none" w="med" len="med"/>
            <a:tailEnd type="none" w="med" len="med"/>
          </a:ln>
          <a:effectLst/>
        </p:spPr>
        <p:txBody>
          <a:bodyPr vert="horz" wrap="non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1" i="1" u="none" strike="noStrike" cap="none" normalizeH="0" baseline="0">
              <a:ln>
                <a:noFill/>
              </a:ln>
              <a:solidFill>
                <a:schemeClr val="bg2"/>
              </a:solidFill>
              <a:effectLst/>
              <a:latin typeface="Square721 BT" pitchFamily="34" charset="0"/>
            </a:endParaRPr>
          </a:p>
        </p:txBody>
      </p:sp>
    </p:spTree>
    <p:extLst>
      <p:ext uri="{BB962C8B-B14F-4D97-AF65-F5344CB8AC3E}">
        <p14:creationId xmlns:p14="http://schemas.microsoft.com/office/powerpoint/2010/main" val="85738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2" name="Imagem 1">
            <a:extLst>
              <a:ext uri="{FF2B5EF4-FFF2-40B4-BE49-F238E27FC236}">
                <a16:creationId xmlns:a16="http://schemas.microsoft.com/office/drawing/2014/main" id="{1419C473-88D4-4CFE-829E-01D5B103EA96}"/>
              </a:ext>
            </a:extLst>
          </p:cNvPr>
          <p:cNvPicPr>
            <a:picLocks noChangeAspect="1"/>
          </p:cNvPicPr>
          <p:nvPr/>
        </p:nvPicPr>
        <p:blipFill>
          <a:blip r:embed="rId3"/>
          <a:stretch>
            <a:fillRect/>
          </a:stretch>
        </p:blipFill>
        <p:spPr>
          <a:xfrm>
            <a:off x="611560" y="660124"/>
            <a:ext cx="7267575" cy="4657725"/>
          </a:xfrm>
          <a:prstGeom prst="rect">
            <a:avLst/>
          </a:prstGeom>
        </p:spPr>
      </p:pic>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473832" y="5256468"/>
            <a:ext cx="8424936" cy="923330"/>
          </a:xfrm>
          <a:prstGeom prst="rect">
            <a:avLst/>
          </a:prstGeom>
          <a:noFill/>
        </p:spPr>
        <p:txBody>
          <a:bodyPr wrap="square">
            <a:spAutoFit/>
          </a:bodyPr>
          <a:lstStyle/>
          <a:p>
            <a:r>
              <a:rPr lang="pt-BR" i="0" dirty="0"/>
              <a:t>Quando inserido na área de trabalho, o componente abre uma janela para identificarmos sua função.</a:t>
            </a:r>
          </a:p>
          <a:p>
            <a:endParaRPr lang="pt-BR" i="0" dirty="0"/>
          </a:p>
        </p:txBody>
      </p:sp>
      <p:sp>
        <p:nvSpPr>
          <p:cNvPr id="5" name="Seta: para a Esquerda 4">
            <a:extLst>
              <a:ext uri="{FF2B5EF4-FFF2-40B4-BE49-F238E27FC236}">
                <a16:creationId xmlns:a16="http://schemas.microsoft.com/office/drawing/2014/main" id="{809AE504-587B-4A1F-AA74-B74CB69009D1}"/>
              </a:ext>
            </a:extLst>
          </p:cNvPr>
          <p:cNvSpPr/>
          <p:nvPr/>
        </p:nvSpPr>
        <p:spPr bwMode="auto">
          <a:xfrm rot="2137147">
            <a:off x="6971077" y="3431143"/>
            <a:ext cx="1224136" cy="224312"/>
          </a:xfrm>
          <a:prstGeom prst="leftArrow">
            <a:avLst/>
          </a:prstGeom>
          <a:solidFill>
            <a:srgbClr val="FF5050"/>
          </a:solidFill>
          <a:ln w="9525" cap="flat" cmpd="sng" algn="ctr">
            <a:solidFill>
              <a:schemeClr val="bg2"/>
            </a:solidFill>
            <a:prstDash val="solid"/>
            <a:round/>
            <a:headEnd type="none" w="med" len="med"/>
            <a:tailEnd type="none" w="med" len="med"/>
          </a:ln>
          <a:effectLst/>
        </p:spPr>
        <p:txBody>
          <a:bodyPr vert="horz" wrap="non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1" i="1" u="none" strike="noStrike" cap="none" normalizeH="0" baseline="0">
              <a:ln>
                <a:noFill/>
              </a:ln>
              <a:solidFill>
                <a:schemeClr val="bg2"/>
              </a:solidFill>
              <a:effectLst/>
              <a:latin typeface="Square721 BT" pitchFamily="34" charset="0"/>
            </a:endParaRPr>
          </a:p>
        </p:txBody>
      </p:sp>
    </p:spTree>
    <p:extLst>
      <p:ext uri="{BB962C8B-B14F-4D97-AF65-F5344CB8AC3E}">
        <p14:creationId xmlns:p14="http://schemas.microsoft.com/office/powerpoint/2010/main" val="370001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326270" y="5256468"/>
            <a:ext cx="7572497" cy="646331"/>
          </a:xfrm>
          <a:prstGeom prst="rect">
            <a:avLst/>
          </a:prstGeom>
          <a:noFill/>
        </p:spPr>
        <p:txBody>
          <a:bodyPr wrap="square">
            <a:spAutoFit/>
          </a:bodyPr>
          <a:lstStyle/>
          <a:p>
            <a:r>
              <a:rPr lang="pt-BR" i="0" dirty="0"/>
              <a:t>Nesse momento normalmente identificamos o tipo de dado a ser ingerido.</a:t>
            </a:r>
          </a:p>
          <a:p>
            <a:endParaRPr lang="pt-BR" i="0" dirty="0"/>
          </a:p>
        </p:txBody>
      </p:sp>
      <p:pic>
        <p:nvPicPr>
          <p:cNvPr id="4" name="Imagem 3">
            <a:extLst>
              <a:ext uri="{FF2B5EF4-FFF2-40B4-BE49-F238E27FC236}">
                <a16:creationId xmlns:a16="http://schemas.microsoft.com/office/drawing/2014/main" id="{1D86662B-6F55-4F98-A8E1-4CB9615B51A3}"/>
              </a:ext>
            </a:extLst>
          </p:cNvPr>
          <p:cNvPicPr>
            <a:picLocks noChangeAspect="1"/>
          </p:cNvPicPr>
          <p:nvPr/>
        </p:nvPicPr>
        <p:blipFill>
          <a:blip r:embed="rId3"/>
          <a:stretch>
            <a:fillRect/>
          </a:stretch>
        </p:blipFill>
        <p:spPr>
          <a:xfrm>
            <a:off x="1554870" y="577506"/>
            <a:ext cx="6262859" cy="4678962"/>
          </a:xfrm>
          <a:prstGeom prst="rect">
            <a:avLst/>
          </a:prstGeom>
        </p:spPr>
      </p:pic>
      <p:sp>
        <p:nvSpPr>
          <p:cNvPr id="6" name="CaixaDeTexto 5">
            <a:extLst>
              <a:ext uri="{FF2B5EF4-FFF2-40B4-BE49-F238E27FC236}">
                <a16:creationId xmlns:a16="http://schemas.microsoft.com/office/drawing/2014/main" id="{25CD4C65-8A0D-4260-B539-39067B435DF4}"/>
              </a:ext>
            </a:extLst>
          </p:cNvPr>
          <p:cNvSpPr txBox="1"/>
          <p:nvPr/>
        </p:nvSpPr>
        <p:spPr>
          <a:xfrm>
            <a:off x="4067943" y="2016755"/>
            <a:ext cx="3196567" cy="246221"/>
          </a:xfrm>
          <a:prstGeom prst="rect">
            <a:avLst/>
          </a:prstGeom>
          <a:noFill/>
        </p:spPr>
        <p:txBody>
          <a:bodyPr wrap="square" rtlCol="0">
            <a:spAutoFit/>
          </a:bodyPr>
          <a:lstStyle/>
          <a:p>
            <a:r>
              <a:rPr lang="pt-BR" sz="1000" i="0" dirty="0">
                <a:solidFill>
                  <a:srgbClr val="FF0000"/>
                </a:solidFill>
              </a:rPr>
              <a:t>Devemos definir o tipo do arquivo origem</a:t>
            </a:r>
          </a:p>
        </p:txBody>
      </p:sp>
      <p:sp>
        <p:nvSpPr>
          <p:cNvPr id="11" name="CaixaDeTexto 10">
            <a:extLst>
              <a:ext uri="{FF2B5EF4-FFF2-40B4-BE49-F238E27FC236}">
                <a16:creationId xmlns:a16="http://schemas.microsoft.com/office/drawing/2014/main" id="{F6A9BDE4-B024-4C0E-8780-229E92D5A87B}"/>
              </a:ext>
            </a:extLst>
          </p:cNvPr>
          <p:cNvSpPr txBox="1"/>
          <p:nvPr/>
        </p:nvSpPr>
        <p:spPr>
          <a:xfrm>
            <a:off x="7534926" y="4300774"/>
            <a:ext cx="1548172" cy="707886"/>
          </a:xfrm>
          <a:prstGeom prst="rect">
            <a:avLst/>
          </a:prstGeom>
          <a:noFill/>
        </p:spPr>
        <p:txBody>
          <a:bodyPr wrap="square" rtlCol="0">
            <a:spAutoFit/>
          </a:bodyPr>
          <a:lstStyle/>
          <a:p>
            <a:r>
              <a:rPr lang="pt-BR" sz="1000" i="0" dirty="0">
                <a:solidFill>
                  <a:srgbClr val="FF0000"/>
                </a:solidFill>
              </a:rPr>
              <a:t>Em seguida, mandar adicionar esse componente ao nosso fluxo.</a:t>
            </a:r>
          </a:p>
        </p:txBody>
      </p:sp>
      <p:sp>
        <p:nvSpPr>
          <p:cNvPr id="7" name="Elipse 6">
            <a:extLst>
              <a:ext uri="{FF2B5EF4-FFF2-40B4-BE49-F238E27FC236}">
                <a16:creationId xmlns:a16="http://schemas.microsoft.com/office/drawing/2014/main" id="{D6428554-0351-4A31-B846-8FDC3E3DF469}"/>
              </a:ext>
            </a:extLst>
          </p:cNvPr>
          <p:cNvSpPr/>
          <p:nvPr/>
        </p:nvSpPr>
        <p:spPr bwMode="auto">
          <a:xfrm>
            <a:off x="6832463" y="3650237"/>
            <a:ext cx="432048" cy="438581"/>
          </a:xfrm>
          <a:prstGeom prst="ellipse">
            <a:avLst/>
          </a:prstGeom>
          <a:noFill/>
          <a:ln w="9525" cap="flat" cmpd="sng" algn="ctr">
            <a:solidFill>
              <a:schemeClr val="bg2"/>
            </a:solidFill>
            <a:prstDash val="solid"/>
            <a:round/>
            <a:headEnd type="none" w="med" len="med"/>
            <a:tailEnd type="none" w="med" len="med"/>
          </a:ln>
          <a:effectLst/>
        </p:spPr>
        <p:txBody>
          <a:bodyPr rot="0" spcFirstLastPara="0" vertOverflow="overflow" horzOverflow="overflow" vert="horz" wrap="none" lIns="91440" tIns="45720" rIns="9144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pt-BR" sz="1800" i="1" u="none" strike="noStrike" normalizeH="0" baseline="0" dirty="0">
                <a:ln/>
                <a:pattFill prst="lgCheck">
                  <a:fgClr>
                    <a:srgbClr val="FF0000"/>
                  </a:fgClr>
                  <a:bgClr>
                    <a:srgbClr val="FF0000"/>
                  </a:bgClr>
                </a:pattFill>
                <a:effectLst>
                  <a:outerShdw blurRad="38100" dist="19050" dir="2700000" algn="tl" rotWithShape="0">
                    <a:schemeClr val="dk1">
                      <a:lumMod val="50000"/>
                      <a:alpha val="40000"/>
                    </a:schemeClr>
                  </a:outerShdw>
                </a:effectLst>
              </a:rPr>
              <a:t>2</a:t>
            </a:r>
          </a:p>
        </p:txBody>
      </p:sp>
      <p:sp>
        <p:nvSpPr>
          <p:cNvPr id="14" name="Elipse 13">
            <a:extLst>
              <a:ext uri="{FF2B5EF4-FFF2-40B4-BE49-F238E27FC236}">
                <a16:creationId xmlns:a16="http://schemas.microsoft.com/office/drawing/2014/main" id="{DB218413-4357-490C-A71B-8D3FE4E2D3BC}"/>
              </a:ext>
            </a:extLst>
          </p:cNvPr>
          <p:cNvSpPr/>
          <p:nvPr/>
        </p:nvSpPr>
        <p:spPr bwMode="auto">
          <a:xfrm>
            <a:off x="3635896" y="2338551"/>
            <a:ext cx="432048" cy="438581"/>
          </a:xfrm>
          <a:prstGeom prst="ellipse">
            <a:avLst/>
          </a:prstGeom>
          <a:noFill/>
          <a:ln w="9525" cap="flat" cmpd="sng" algn="ctr">
            <a:solidFill>
              <a:schemeClr val="bg2"/>
            </a:solidFill>
            <a:prstDash val="solid"/>
            <a:round/>
            <a:headEnd type="none" w="med" len="med"/>
            <a:tailEnd type="none" w="med" len="med"/>
          </a:ln>
          <a:effectLst/>
        </p:spPr>
        <p:txBody>
          <a:bodyPr rot="0" spcFirstLastPara="0" vertOverflow="overflow" horzOverflow="overflow" vert="horz" wrap="none" lIns="91440" tIns="45720" rIns="91440" bIns="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pt-BR" dirty="0">
                <a:ln/>
                <a:pattFill prst="lgCheck">
                  <a:fgClr>
                    <a:srgbClr val="FF0000"/>
                  </a:fgClr>
                  <a:bgClr>
                    <a:srgbClr val="FF0000"/>
                  </a:bgClr>
                </a:pattFill>
                <a:effectLst>
                  <a:outerShdw blurRad="38100" dist="19050" dir="2700000" algn="tl" rotWithShape="0">
                    <a:schemeClr val="dk1">
                      <a:lumMod val="50000"/>
                      <a:alpha val="40000"/>
                    </a:schemeClr>
                  </a:outerShdw>
                </a:effectLst>
              </a:rPr>
              <a:t>1</a:t>
            </a:r>
            <a:endParaRPr kumimoji="0" lang="pt-BR" sz="1800" i="1" u="none" strike="noStrike" normalizeH="0" baseline="0" dirty="0">
              <a:ln/>
              <a:pattFill prst="lgCheck">
                <a:fgClr>
                  <a:srgbClr val="FF0000"/>
                </a:fgClr>
                <a:bgClr>
                  <a:srgbClr val="FF0000"/>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86152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043608" y="4894668"/>
            <a:ext cx="7920880" cy="923330"/>
          </a:xfrm>
          <a:prstGeom prst="rect">
            <a:avLst/>
          </a:prstGeom>
          <a:noFill/>
        </p:spPr>
        <p:txBody>
          <a:bodyPr wrap="square">
            <a:spAutoFit/>
          </a:bodyPr>
          <a:lstStyle/>
          <a:p>
            <a:r>
              <a:rPr lang="pt-BR" i="0" dirty="0"/>
              <a:t>Clicando no botão direito sobre o componente de processamento de fluxo temos acesso a várias opções. Comecemos pela configuração.</a:t>
            </a:r>
          </a:p>
          <a:p>
            <a:endParaRPr lang="pt-BR" i="0" dirty="0"/>
          </a:p>
        </p:txBody>
      </p:sp>
      <p:pic>
        <p:nvPicPr>
          <p:cNvPr id="2" name="Imagem 1">
            <a:extLst>
              <a:ext uri="{FF2B5EF4-FFF2-40B4-BE49-F238E27FC236}">
                <a16:creationId xmlns:a16="http://schemas.microsoft.com/office/drawing/2014/main" id="{EF549B5C-9F27-4387-8C33-432C023F91D1}"/>
              </a:ext>
            </a:extLst>
          </p:cNvPr>
          <p:cNvPicPr>
            <a:picLocks noChangeAspect="1"/>
          </p:cNvPicPr>
          <p:nvPr/>
        </p:nvPicPr>
        <p:blipFill>
          <a:blip r:embed="rId3"/>
          <a:stretch>
            <a:fillRect/>
          </a:stretch>
        </p:blipFill>
        <p:spPr>
          <a:xfrm>
            <a:off x="776288" y="465542"/>
            <a:ext cx="7362825" cy="4391025"/>
          </a:xfrm>
          <a:prstGeom prst="rect">
            <a:avLst/>
          </a:prstGeom>
        </p:spPr>
      </p:pic>
    </p:spTree>
    <p:extLst>
      <p:ext uri="{BB962C8B-B14F-4D97-AF65-F5344CB8AC3E}">
        <p14:creationId xmlns:p14="http://schemas.microsoft.com/office/powerpoint/2010/main" val="150319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043608" y="4894668"/>
            <a:ext cx="7920880" cy="923330"/>
          </a:xfrm>
          <a:prstGeom prst="rect">
            <a:avLst/>
          </a:prstGeom>
          <a:noFill/>
        </p:spPr>
        <p:txBody>
          <a:bodyPr wrap="square">
            <a:spAutoFit/>
          </a:bodyPr>
          <a:lstStyle/>
          <a:p>
            <a:r>
              <a:rPr lang="pt-BR" i="0" dirty="0"/>
              <a:t>Por exemplo, podemos agendar uma execução (</a:t>
            </a:r>
            <a:r>
              <a:rPr lang="pt-BR" i="0" dirty="0" err="1"/>
              <a:t>Schedulagem</a:t>
            </a:r>
            <a:r>
              <a:rPr lang="pt-BR" i="0" dirty="0"/>
              <a:t>), aqui para 10 segundos.</a:t>
            </a:r>
          </a:p>
          <a:p>
            <a:endParaRPr lang="pt-BR" i="0" dirty="0"/>
          </a:p>
        </p:txBody>
      </p:sp>
      <p:pic>
        <p:nvPicPr>
          <p:cNvPr id="4" name="Imagem 3">
            <a:extLst>
              <a:ext uri="{FF2B5EF4-FFF2-40B4-BE49-F238E27FC236}">
                <a16:creationId xmlns:a16="http://schemas.microsoft.com/office/drawing/2014/main" id="{ADF4E902-4013-4038-B1AE-224952375B0C}"/>
              </a:ext>
            </a:extLst>
          </p:cNvPr>
          <p:cNvPicPr>
            <a:picLocks noChangeAspect="1"/>
          </p:cNvPicPr>
          <p:nvPr/>
        </p:nvPicPr>
        <p:blipFill>
          <a:blip r:embed="rId3"/>
          <a:stretch>
            <a:fillRect/>
          </a:stretch>
        </p:blipFill>
        <p:spPr>
          <a:xfrm>
            <a:off x="1578108" y="710550"/>
            <a:ext cx="5682983" cy="4077410"/>
          </a:xfrm>
          <a:prstGeom prst="rect">
            <a:avLst/>
          </a:prstGeom>
        </p:spPr>
      </p:pic>
    </p:spTree>
    <p:extLst>
      <p:ext uri="{BB962C8B-B14F-4D97-AF65-F5344CB8AC3E}">
        <p14:creationId xmlns:p14="http://schemas.microsoft.com/office/powerpoint/2010/main" val="11246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923330"/>
          </a:xfrm>
          <a:prstGeom prst="rect">
            <a:avLst/>
          </a:prstGeom>
          <a:noFill/>
        </p:spPr>
        <p:txBody>
          <a:bodyPr wrap="square">
            <a:spAutoFit/>
          </a:bodyPr>
          <a:lstStyle/>
          <a:p>
            <a:r>
              <a:rPr lang="pt-BR" i="0" dirty="0"/>
              <a:t>Em propriedades definimos o arquivo a ser ingerido. Podemos também definir nomes padronizados, embora isso seja opcional. Somente em negrito é obrigatório.</a:t>
            </a:r>
          </a:p>
          <a:p>
            <a:endParaRPr lang="pt-BR" i="0" dirty="0"/>
          </a:p>
        </p:txBody>
      </p:sp>
      <p:pic>
        <p:nvPicPr>
          <p:cNvPr id="2" name="Imagem 1">
            <a:extLst>
              <a:ext uri="{FF2B5EF4-FFF2-40B4-BE49-F238E27FC236}">
                <a16:creationId xmlns:a16="http://schemas.microsoft.com/office/drawing/2014/main" id="{725B0501-F655-4E39-B2A9-2630A9F3BB5E}"/>
              </a:ext>
            </a:extLst>
          </p:cNvPr>
          <p:cNvPicPr>
            <a:picLocks noChangeAspect="1"/>
          </p:cNvPicPr>
          <p:nvPr/>
        </p:nvPicPr>
        <p:blipFill>
          <a:blip r:embed="rId3"/>
          <a:stretch>
            <a:fillRect/>
          </a:stretch>
        </p:blipFill>
        <p:spPr>
          <a:xfrm>
            <a:off x="1469272" y="467824"/>
            <a:ext cx="6434056" cy="4832002"/>
          </a:xfrm>
          <a:prstGeom prst="rect">
            <a:avLst/>
          </a:prstGeom>
        </p:spPr>
      </p:pic>
    </p:spTree>
    <p:extLst>
      <p:ext uri="{BB962C8B-B14F-4D97-AF65-F5344CB8AC3E}">
        <p14:creationId xmlns:p14="http://schemas.microsoft.com/office/powerpoint/2010/main" val="114966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4893647"/>
          </a:xfrm>
          <a:prstGeom prst="rect">
            <a:avLst/>
          </a:prstGeom>
          <a:solidFill>
            <a:schemeClr val="bg1"/>
          </a:solidFill>
        </p:spPr>
        <p:txBody>
          <a:bodyPr wrap="square">
            <a:spAutoFit/>
          </a:bodyPr>
          <a:lstStyle/>
          <a:p>
            <a:r>
              <a:rPr lang="pt-BR" sz="2400" b="0" i="0" dirty="0"/>
              <a:t>Uma vez que temos nosso primeiro componente, que na verdade somente descreveu por onde começar, devemos ir inserindo novos componentes de fluxo, por exemplo, para descompactar um arquivo, para indicar seu destino, para movê-lo depois de processado, enfim, para uma infinidade de tarefas que forem necessárias.</a:t>
            </a:r>
          </a:p>
          <a:p>
            <a:endParaRPr lang="pt-BR" sz="2400" b="0" i="0" dirty="0"/>
          </a:p>
          <a:p>
            <a:r>
              <a:rPr lang="pt-BR" sz="2400" b="0" i="0" dirty="0"/>
              <a:t>É importante pensar aqui como um programador, não de computador, mas de tarefas. Cada tarefa deve ser pensada, inclusive no caso de não ser bem sucedida. Cada ponto deve ser cuidadosamente planejado.</a:t>
            </a:r>
          </a:p>
          <a:p>
            <a:endParaRPr lang="pt-BR" sz="2400" b="0" i="0" dirty="0"/>
          </a:p>
          <a:p>
            <a:r>
              <a:rPr lang="pt-BR" sz="2400" b="0" i="0" dirty="0"/>
              <a:t>Nosso segundo componente de fluxo será configurado para ser do tipo </a:t>
            </a:r>
            <a:r>
              <a:rPr lang="pt-BR" sz="2400" b="0" i="0" dirty="0" err="1"/>
              <a:t>SplirText</a:t>
            </a:r>
            <a:r>
              <a:rPr lang="pt-BR" sz="2400" b="0" i="0" dirty="0"/>
              <a:t>.</a:t>
            </a:r>
          </a:p>
        </p:txBody>
      </p:sp>
    </p:spTree>
    <p:extLst>
      <p:ext uri="{BB962C8B-B14F-4D97-AF65-F5344CB8AC3E}">
        <p14:creationId xmlns:p14="http://schemas.microsoft.com/office/powerpoint/2010/main" val="7583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Aqui vamos somente adicioná-lo.</a:t>
            </a:r>
          </a:p>
          <a:p>
            <a:endParaRPr lang="pt-BR" i="0" dirty="0"/>
          </a:p>
        </p:txBody>
      </p:sp>
      <p:pic>
        <p:nvPicPr>
          <p:cNvPr id="4" name="Imagem 3">
            <a:extLst>
              <a:ext uri="{FF2B5EF4-FFF2-40B4-BE49-F238E27FC236}">
                <a16:creationId xmlns:a16="http://schemas.microsoft.com/office/drawing/2014/main" id="{13F4B96F-4E5D-4491-844C-974C18882FBC}"/>
              </a:ext>
            </a:extLst>
          </p:cNvPr>
          <p:cNvPicPr>
            <a:picLocks noChangeAspect="1"/>
          </p:cNvPicPr>
          <p:nvPr/>
        </p:nvPicPr>
        <p:blipFill>
          <a:blip r:embed="rId3"/>
          <a:stretch>
            <a:fillRect/>
          </a:stretch>
        </p:blipFill>
        <p:spPr>
          <a:xfrm>
            <a:off x="1626394" y="634844"/>
            <a:ext cx="5891212" cy="4490395"/>
          </a:xfrm>
          <a:prstGeom prst="rect">
            <a:avLst/>
          </a:prstGeom>
        </p:spPr>
      </p:pic>
    </p:spTree>
    <p:extLst>
      <p:ext uri="{BB962C8B-B14F-4D97-AF65-F5344CB8AC3E}">
        <p14:creationId xmlns:p14="http://schemas.microsoft.com/office/powerpoint/2010/main" val="119584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Somente para exemplificar, vamos importar somente 15 linhas do arquivo.</a:t>
            </a:r>
          </a:p>
          <a:p>
            <a:endParaRPr lang="pt-BR" i="0" dirty="0"/>
          </a:p>
        </p:txBody>
      </p:sp>
      <p:pic>
        <p:nvPicPr>
          <p:cNvPr id="2" name="Imagem 1">
            <a:extLst>
              <a:ext uri="{FF2B5EF4-FFF2-40B4-BE49-F238E27FC236}">
                <a16:creationId xmlns:a16="http://schemas.microsoft.com/office/drawing/2014/main" id="{187CE87D-BF2B-42C4-9A50-39CAA85DDC27}"/>
              </a:ext>
            </a:extLst>
          </p:cNvPr>
          <p:cNvPicPr>
            <a:picLocks noChangeAspect="1"/>
          </p:cNvPicPr>
          <p:nvPr/>
        </p:nvPicPr>
        <p:blipFill>
          <a:blip r:embed="rId3"/>
          <a:stretch>
            <a:fillRect/>
          </a:stretch>
        </p:blipFill>
        <p:spPr>
          <a:xfrm>
            <a:off x="1537258" y="541742"/>
            <a:ext cx="6374283" cy="4795032"/>
          </a:xfrm>
          <a:prstGeom prst="rect">
            <a:avLst/>
          </a:prstGeom>
        </p:spPr>
      </p:pic>
    </p:spTree>
    <p:extLst>
      <p:ext uri="{BB962C8B-B14F-4D97-AF65-F5344CB8AC3E}">
        <p14:creationId xmlns:p14="http://schemas.microsoft.com/office/powerpoint/2010/main" val="7910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idx="1"/>
          </p:nvPr>
        </p:nvSpPr>
        <p:spPr bwMode="auto">
          <a:xfrm>
            <a:off x="251520" y="1412776"/>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000" b="0" i="0" dirty="0">
                <a:solidFill>
                  <a:schemeClr val="tx1"/>
                </a:solidFill>
                <a:latin typeface="Calibri" panose="020F0502020204030204" pitchFamily="34" charset="0"/>
                <a:cs typeface="Calibri" panose="020F0502020204030204" pitchFamily="34" charset="0"/>
              </a:rPr>
              <a:t>Ecossistema </a:t>
            </a:r>
            <a:r>
              <a:rPr lang="pt-BR" altLang="pt-BR" sz="2000" b="0" i="0" dirty="0" err="1">
                <a:solidFill>
                  <a:schemeClr val="tx1"/>
                </a:solidFill>
                <a:latin typeface="Calibri" panose="020F0502020204030204" pitchFamily="34" charset="0"/>
                <a:cs typeface="Calibri" panose="020F0502020204030204" pitchFamily="34" charset="0"/>
              </a:rPr>
              <a:t>Hadoop</a:t>
            </a:r>
            <a:r>
              <a:rPr lang="pt-BR" altLang="pt-BR" sz="2000" b="0" i="0" dirty="0">
                <a:solidFill>
                  <a:schemeClr val="tx1"/>
                </a:solidFill>
                <a:latin typeface="Calibri" panose="020F0502020204030204" pitchFamily="34" charset="0"/>
                <a:cs typeface="Calibri" panose="020F0502020204030204" pitchFamily="34" charset="0"/>
              </a:rPr>
              <a:t> – Alguns Componentes</a:t>
            </a:r>
          </a:p>
          <a:p>
            <a:pPr lvl="1"/>
            <a:r>
              <a:rPr lang="pt-BR" altLang="pt-BR" sz="2000" b="0" i="0" dirty="0">
                <a:latin typeface="Calibri" panose="020F0502020204030204" pitchFamily="34" charset="0"/>
                <a:cs typeface="Calibri" panose="020F0502020204030204" pitchFamily="34" charset="0"/>
              </a:rPr>
              <a:t>Evolução ...</a:t>
            </a:r>
          </a:p>
          <a:p>
            <a:pPr lvl="1"/>
            <a:r>
              <a:rPr lang="pt-BR" altLang="pt-BR" sz="2000" b="0" i="0" dirty="0" err="1">
                <a:latin typeface="Calibri" panose="020F0502020204030204" pitchFamily="34" charset="0"/>
                <a:cs typeface="Calibri" panose="020F0502020204030204" pitchFamily="34" charset="0"/>
              </a:rPr>
              <a:t>NiFi</a:t>
            </a:r>
            <a:r>
              <a:rPr lang="pt-BR" altLang="pt-BR" sz="2000" b="0" i="0" dirty="0">
                <a:latin typeface="Calibri" panose="020F0502020204030204" pitchFamily="34" charset="0"/>
                <a:cs typeface="Calibri" panose="020F0502020204030204" pitchFamily="34" charset="0"/>
              </a:rPr>
              <a:t> (Ingestão)</a:t>
            </a:r>
          </a:p>
          <a:p>
            <a:pPr lvl="1"/>
            <a:r>
              <a:rPr lang="pt-BR" altLang="pt-BR" sz="2000" b="0" i="0" dirty="0" err="1">
                <a:latin typeface="Calibri" panose="020F0502020204030204" pitchFamily="34" charset="0"/>
                <a:cs typeface="Calibri" panose="020F0502020204030204" pitchFamily="34" charset="0"/>
              </a:rPr>
              <a:t>Hive</a:t>
            </a:r>
            <a:r>
              <a:rPr lang="pt-BR" altLang="pt-BR" sz="2000" b="0" i="0" dirty="0">
                <a:latin typeface="Calibri" panose="020F0502020204030204" pitchFamily="34" charset="0"/>
                <a:cs typeface="Calibri" panose="020F0502020204030204" pitchFamily="34" charset="0"/>
              </a:rPr>
              <a:t> (Data </a:t>
            </a:r>
            <a:r>
              <a:rPr lang="pt-BR" altLang="pt-BR" sz="2000" b="0" i="0" dirty="0" err="1">
                <a:latin typeface="Calibri" panose="020F0502020204030204" pitchFamily="34" charset="0"/>
                <a:cs typeface="Calibri" panose="020F0502020204030204" pitchFamily="34" charset="0"/>
              </a:rPr>
              <a:t>Warehouse</a:t>
            </a:r>
            <a:r>
              <a:rPr lang="pt-BR" altLang="pt-BR" sz="2000" b="0" i="0" dirty="0">
                <a:latin typeface="Calibri" panose="020F0502020204030204" pitchFamily="34" charset="0"/>
                <a:cs typeface="Calibri" panose="020F0502020204030204" pitchFamily="34" charset="0"/>
              </a:rPr>
              <a:t>)</a:t>
            </a:r>
          </a:p>
          <a:p>
            <a:pPr lvl="1"/>
            <a:r>
              <a:rPr lang="pt-BR" altLang="pt-BR" sz="2000" b="0" i="0" dirty="0" err="1">
                <a:latin typeface="Calibri" panose="020F0502020204030204" pitchFamily="34" charset="0"/>
                <a:cs typeface="Calibri" panose="020F0502020204030204" pitchFamily="34" charset="0"/>
              </a:rPr>
              <a:t>Vertica</a:t>
            </a:r>
            <a:r>
              <a:rPr lang="pt-BR" altLang="pt-BR" sz="2000" b="0" i="0" dirty="0">
                <a:latin typeface="Calibri" panose="020F0502020204030204" pitchFamily="34" charset="0"/>
                <a:cs typeface="Calibri" panose="020F0502020204030204" pitchFamily="34" charset="0"/>
              </a:rPr>
              <a:t> (Data Lake)</a:t>
            </a:r>
          </a:p>
          <a:p>
            <a:endParaRPr lang="pt-BR" altLang="pt-BR" sz="2000" b="0" i="0" dirty="0">
              <a:latin typeface="Calibri" panose="020F0502020204030204" pitchFamily="34" charset="0"/>
              <a:cs typeface="Calibri" panose="020F0502020204030204" pitchFamily="34" charset="0"/>
            </a:endParaRPr>
          </a:p>
        </p:txBody>
      </p:sp>
      <p:sp>
        <p:nvSpPr>
          <p:cNvPr id="2" name="CaixaDeTexto 1"/>
          <p:cNvSpPr txBox="1"/>
          <p:nvPr/>
        </p:nvSpPr>
        <p:spPr>
          <a:xfrm>
            <a:off x="0" y="0"/>
            <a:ext cx="4716016" cy="461665"/>
          </a:xfrm>
          <a:prstGeom prst="rect">
            <a:avLst/>
          </a:prstGeom>
          <a:noFill/>
        </p:spPr>
        <p:txBody>
          <a:bodyPr wrap="square" rtlCol="0">
            <a:spAutoFit/>
          </a:bodyPr>
          <a:lstStyle/>
          <a:p>
            <a:r>
              <a:rPr lang="pt-BR" sz="2400" i="0" dirty="0">
                <a:latin typeface="+mn-lt"/>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3046988"/>
          </a:xfrm>
          <a:prstGeom prst="rect">
            <a:avLst/>
          </a:prstGeom>
          <a:solidFill>
            <a:schemeClr val="bg1"/>
          </a:solidFill>
        </p:spPr>
        <p:txBody>
          <a:bodyPr wrap="square">
            <a:spAutoFit/>
          </a:bodyPr>
          <a:lstStyle/>
          <a:p>
            <a:r>
              <a:rPr lang="pt-BR" sz="2400" b="0" i="0" dirty="0"/>
              <a:t>Usualmente não precisaremos importar somente determinada quantidade de dados, mas é bem interessante fazermos isso se tivermos uma enorme quantidade de dados em vários arquivos. Isso nos permite testar o fluxo, sem carregar todo o conteúdo.</a:t>
            </a:r>
          </a:p>
          <a:p>
            <a:endParaRPr lang="pt-BR" sz="2400" b="0" i="0" dirty="0"/>
          </a:p>
          <a:p>
            <a:r>
              <a:rPr lang="pt-BR" sz="2400" b="0" i="0" dirty="0"/>
              <a:t>Além disso, muitas vezes desejamos amostras ou temos algum critério que indique a necessidade de trazermos somente uma parte dos dados existentes.</a:t>
            </a:r>
          </a:p>
        </p:txBody>
      </p:sp>
    </p:spTree>
    <p:extLst>
      <p:ext uri="{BB962C8B-B14F-4D97-AF65-F5344CB8AC3E}">
        <p14:creationId xmlns:p14="http://schemas.microsoft.com/office/powerpoint/2010/main" val="16612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4154984"/>
          </a:xfrm>
          <a:prstGeom prst="rect">
            <a:avLst/>
          </a:prstGeom>
          <a:solidFill>
            <a:schemeClr val="bg1"/>
          </a:solidFill>
        </p:spPr>
        <p:txBody>
          <a:bodyPr wrap="square">
            <a:spAutoFit/>
          </a:bodyPr>
          <a:lstStyle/>
          <a:p>
            <a:r>
              <a:rPr lang="pt-BR" sz="2400" b="0" i="0" dirty="0"/>
              <a:t>Devemos agora configurar esse componente sobre o que fazer caso o processo falhe e o que fazer com o arquivo origem.</a:t>
            </a:r>
          </a:p>
          <a:p>
            <a:endParaRPr lang="pt-BR" sz="2400" b="0" i="0" dirty="0"/>
          </a:p>
          <a:p>
            <a:r>
              <a:rPr lang="pt-BR" sz="2400" b="0" i="0" dirty="0"/>
              <a:t>Notar que se o processo falhar e nada for previsto, parecerá que funcionou, algo a ser evitado. Geraríamos um incrível problema de confiabilidade aqui.</a:t>
            </a:r>
          </a:p>
          <a:p>
            <a:endParaRPr lang="pt-BR" sz="2400" b="0" i="0" dirty="0"/>
          </a:p>
          <a:p>
            <a:r>
              <a:rPr lang="pt-BR" sz="2400" b="0" i="0" dirty="0"/>
              <a:t>Por outro lado, se nada for feito com o arquivo original, o </a:t>
            </a:r>
            <a:r>
              <a:rPr lang="pt-BR" sz="2400" b="0" i="0" dirty="0" err="1"/>
              <a:t>NiFi</a:t>
            </a:r>
            <a:r>
              <a:rPr lang="pt-BR" sz="2400" b="0" i="0" dirty="0"/>
              <a:t> o continuará importando eternamente. Ou seja, acabaremos por destruir nossa infraestrutura, mesmo que isso demore um tempo para ocorrer.</a:t>
            </a:r>
          </a:p>
        </p:txBody>
      </p:sp>
    </p:spTree>
    <p:extLst>
      <p:ext uri="{BB962C8B-B14F-4D97-AF65-F5344CB8AC3E}">
        <p14:creationId xmlns:p14="http://schemas.microsoft.com/office/powerpoint/2010/main" val="291381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Tratando falhas e origem.</a:t>
            </a:r>
          </a:p>
          <a:p>
            <a:endParaRPr lang="pt-BR" i="0" dirty="0"/>
          </a:p>
        </p:txBody>
      </p:sp>
      <p:pic>
        <p:nvPicPr>
          <p:cNvPr id="4" name="Imagem 3">
            <a:extLst>
              <a:ext uri="{FF2B5EF4-FFF2-40B4-BE49-F238E27FC236}">
                <a16:creationId xmlns:a16="http://schemas.microsoft.com/office/drawing/2014/main" id="{2DD47B3C-9456-4886-B53B-B508C45FED8F}"/>
              </a:ext>
            </a:extLst>
          </p:cNvPr>
          <p:cNvPicPr>
            <a:picLocks noChangeAspect="1"/>
          </p:cNvPicPr>
          <p:nvPr/>
        </p:nvPicPr>
        <p:blipFill>
          <a:blip r:embed="rId3"/>
          <a:stretch>
            <a:fillRect/>
          </a:stretch>
        </p:blipFill>
        <p:spPr>
          <a:xfrm>
            <a:off x="1389050" y="425316"/>
            <a:ext cx="6670699" cy="5009193"/>
          </a:xfrm>
          <a:prstGeom prst="rect">
            <a:avLst/>
          </a:prstGeom>
        </p:spPr>
      </p:pic>
    </p:spTree>
    <p:extLst>
      <p:ext uri="{BB962C8B-B14F-4D97-AF65-F5344CB8AC3E}">
        <p14:creationId xmlns:p14="http://schemas.microsoft.com/office/powerpoint/2010/main" val="786923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2677656"/>
          </a:xfrm>
          <a:prstGeom prst="rect">
            <a:avLst/>
          </a:prstGeom>
          <a:solidFill>
            <a:schemeClr val="bg1"/>
          </a:solidFill>
        </p:spPr>
        <p:txBody>
          <a:bodyPr wrap="square">
            <a:spAutoFit/>
          </a:bodyPr>
          <a:lstStyle/>
          <a:p>
            <a:r>
              <a:rPr lang="pt-BR" sz="2400" b="0" i="0" dirty="0"/>
              <a:t>De forma semelhante ao que fazemos em qualquer ferramenta de fluxo, precisamos agora ligar os dois componentes. Basta selecionar o componente origem, até o surgimento de uma seta branca num círculo verde. Em seguida levar até o segundo componente. </a:t>
            </a:r>
          </a:p>
          <a:p>
            <a:endParaRPr lang="pt-BR" sz="2400" b="0" i="0" dirty="0"/>
          </a:p>
          <a:p>
            <a:r>
              <a:rPr lang="pt-BR" sz="2400" b="0" i="0" dirty="0"/>
              <a:t>Nesse momento surgirá um </a:t>
            </a:r>
            <a:r>
              <a:rPr lang="pt-BR" sz="2400" b="0" i="0" dirty="0" err="1"/>
              <a:t>checkbox</a:t>
            </a:r>
            <a:r>
              <a:rPr lang="pt-BR" sz="2400" b="0" i="0" dirty="0"/>
              <a:t> com “</a:t>
            </a:r>
            <a:r>
              <a:rPr lang="pt-BR" sz="2400" b="0" i="0" dirty="0" err="1"/>
              <a:t>sucess</a:t>
            </a:r>
            <a:r>
              <a:rPr lang="pt-BR" sz="2400" b="0" i="0" dirty="0"/>
              <a:t>” selecionado. Basta clicar em “ADD”. Teremos....</a:t>
            </a:r>
          </a:p>
        </p:txBody>
      </p:sp>
      <p:pic>
        <p:nvPicPr>
          <p:cNvPr id="2" name="Imagem 1">
            <a:extLst>
              <a:ext uri="{FF2B5EF4-FFF2-40B4-BE49-F238E27FC236}">
                <a16:creationId xmlns:a16="http://schemas.microsoft.com/office/drawing/2014/main" id="{72F8D2EB-B3EC-4805-8BA9-411D6D36C054}"/>
              </a:ext>
            </a:extLst>
          </p:cNvPr>
          <p:cNvPicPr>
            <a:picLocks noChangeAspect="1"/>
          </p:cNvPicPr>
          <p:nvPr/>
        </p:nvPicPr>
        <p:blipFill>
          <a:blip r:embed="rId3"/>
          <a:stretch>
            <a:fillRect/>
          </a:stretch>
        </p:blipFill>
        <p:spPr>
          <a:xfrm>
            <a:off x="933450" y="3626001"/>
            <a:ext cx="7277100" cy="1828800"/>
          </a:xfrm>
          <a:prstGeom prst="rect">
            <a:avLst/>
          </a:prstGeom>
        </p:spPr>
      </p:pic>
    </p:spTree>
    <p:extLst>
      <p:ext uri="{BB962C8B-B14F-4D97-AF65-F5344CB8AC3E}">
        <p14:creationId xmlns:p14="http://schemas.microsoft.com/office/powerpoint/2010/main" val="1274863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Conectando....</a:t>
            </a:r>
          </a:p>
          <a:p>
            <a:endParaRPr lang="pt-BR" i="0" dirty="0"/>
          </a:p>
        </p:txBody>
      </p:sp>
      <p:pic>
        <p:nvPicPr>
          <p:cNvPr id="2" name="Imagem 1">
            <a:extLst>
              <a:ext uri="{FF2B5EF4-FFF2-40B4-BE49-F238E27FC236}">
                <a16:creationId xmlns:a16="http://schemas.microsoft.com/office/drawing/2014/main" id="{3F1038FC-B67E-4FB4-98C7-94B10B09C99B}"/>
              </a:ext>
            </a:extLst>
          </p:cNvPr>
          <p:cNvPicPr>
            <a:picLocks noChangeAspect="1"/>
          </p:cNvPicPr>
          <p:nvPr/>
        </p:nvPicPr>
        <p:blipFill>
          <a:blip r:embed="rId3"/>
          <a:stretch>
            <a:fillRect/>
          </a:stretch>
        </p:blipFill>
        <p:spPr>
          <a:xfrm>
            <a:off x="1495227" y="471260"/>
            <a:ext cx="6533157" cy="4846631"/>
          </a:xfrm>
          <a:prstGeom prst="rect">
            <a:avLst/>
          </a:prstGeom>
        </p:spPr>
      </p:pic>
    </p:spTree>
    <p:extLst>
      <p:ext uri="{BB962C8B-B14F-4D97-AF65-F5344CB8AC3E}">
        <p14:creationId xmlns:p14="http://schemas.microsoft.com/office/powerpoint/2010/main" val="2012339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3416320"/>
          </a:xfrm>
          <a:prstGeom prst="rect">
            <a:avLst/>
          </a:prstGeom>
          <a:solidFill>
            <a:schemeClr val="bg1"/>
          </a:solidFill>
        </p:spPr>
        <p:txBody>
          <a:bodyPr wrap="square">
            <a:spAutoFit/>
          </a:bodyPr>
          <a:lstStyle/>
          <a:p>
            <a:r>
              <a:rPr lang="pt-BR" sz="2400" b="0" i="0" dirty="0"/>
              <a:t>Muito provavelmente os dados estão compactados, por algum critério, em sua origem. </a:t>
            </a:r>
          </a:p>
          <a:p>
            <a:endParaRPr lang="pt-BR" sz="2400" b="0" i="0" dirty="0"/>
          </a:p>
          <a:p>
            <a:r>
              <a:rPr lang="pt-BR" sz="2400" b="0" i="0" dirty="0"/>
              <a:t>O </a:t>
            </a:r>
            <a:r>
              <a:rPr lang="pt-BR" sz="2400" b="0" i="0" dirty="0" err="1"/>
              <a:t>NiFi</a:t>
            </a:r>
            <a:r>
              <a:rPr lang="pt-BR" sz="2400" b="0" i="0" dirty="0"/>
              <a:t> permite que tratemos essa questão diretamente utilizando processos de compressão ou de descompressão, dependendo de nossas necessidades.</a:t>
            </a:r>
          </a:p>
          <a:p>
            <a:endParaRPr lang="pt-BR" sz="2400" b="0" i="0" dirty="0"/>
          </a:p>
          <a:p>
            <a:r>
              <a:rPr lang="pt-BR" sz="2400" b="0" i="0" dirty="0"/>
              <a:t>Novamente, vamos recorrer ao componente de processamento e configurá-lo para realização da tarefa.</a:t>
            </a:r>
          </a:p>
        </p:txBody>
      </p:sp>
    </p:spTree>
    <p:extLst>
      <p:ext uri="{BB962C8B-B14F-4D97-AF65-F5344CB8AC3E}">
        <p14:creationId xmlns:p14="http://schemas.microsoft.com/office/powerpoint/2010/main" val="191003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Conectando....</a:t>
            </a:r>
          </a:p>
          <a:p>
            <a:endParaRPr lang="pt-BR" i="0" dirty="0"/>
          </a:p>
        </p:txBody>
      </p:sp>
      <p:pic>
        <p:nvPicPr>
          <p:cNvPr id="4" name="Imagem 3">
            <a:extLst>
              <a:ext uri="{FF2B5EF4-FFF2-40B4-BE49-F238E27FC236}">
                <a16:creationId xmlns:a16="http://schemas.microsoft.com/office/drawing/2014/main" id="{72162EE1-88B4-4753-B1BD-F6AA5F6A9AB1}"/>
              </a:ext>
            </a:extLst>
          </p:cNvPr>
          <p:cNvPicPr>
            <a:picLocks noChangeAspect="1"/>
          </p:cNvPicPr>
          <p:nvPr/>
        </p:nvPicPr>
        <p:blipFill>
          <a:blip r:embed="rId3"/>
          <a:stretch>
            <a:fillRect/>
          </a:stretch>
        </p:blipFill>
        <p:spPr>
          <a:xfrm>
            <a:off x="1115964" y="563733"/>
            <a:ext cx="6768403" cy="5253486"/>
          </a:xfrm>
          <a:prstGeom prst="rect">
            <a:avLst/>
          </a:prstGeom>
        </p:spPr>
      </p:pic>
    </p:spTree>
    <p:extLst>
      <p:ext uri="{BB962C8B-B14F-4D97-AF65-F5344CB8AC3E}">
        <p14:creationId xmlns:p14="http://schemas.microsoft.com/office/powerpoint/2010/main" val="248865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Configurando para formato de compressão “</a:t>
            </a:r>
            <a:r>
              <a:rPr lang="pt-BR" i="0" dirty="0" err="1"/>
              <a:t>gzip</a:t>
            </a:r>
            <a:r>
              <a:rPr lang="pt-BR" i="0" dirty="0"/>
              <a:t>”.</a:t>
            </a:r>
          </a:p>
          <a:p>
            <a:endParaRPr lang="pt-BR" i="0" dirty="0"/>
          </a:p>
        </p:txBody>
      </p:sp>
      <p:pic>
        <p:nvPicPr>
          <p:cNvPr id="2" name="Imagem 1">
            <a:extLst>
              <a:ext uri="{FF2B5EF4-FFF2-40B4-BE49-F238E27FC236}">
                <a16:creationId xmlns:a16="http://schemas.microsoft.com/office/drawing/2014/main" id="{5490DE36-387E-47F8-80D0-C62BC638EFF3}"/>
              </a:ext>
            </a:extLst>
          </p:cNvPr>
          <p:cNvPicPr>
            <a:picLocks noChangeAspect="1"/>
          </p:cNvPicPr>
          <p:nvPr/>
        </p:nvPicPr>
        <p:blipFill>
          <a:blip r:embed="rId3"/>
          <a:stretch>
            <a:fillRect/>
          </a:stretch>
        </p:blipFill>
        <p:spPr>
          <a:xfrm>
            <a:off x="1528113" y="538406"/>
            <a:ext cx="6392574" cy="4764757"/>
          </a:xfrm>
          <a:prstGeom prst="rect">
            <a:avLst/>
          </a:prstGeom>
        </p:spPr>
      </p:pic>
    </p:spTree>
    <p:extLst>
      <p:ext uri="{BB962C8B-B14F-4D97-AF65-F5344CB8AC3E}">
        <p14:creationId xmlns:p14="http://schemas.microsoft.com/office/powerpoint/2010/main" val="2819825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Vamos agora decidir o que fazer se ocorrer falha.</a:t>
            </a:r>
          </a:p>
          <a:p>
            <a:endParaRPr lang="pt-BR" i="0" dirty="0"/>
          </a:p>
        </p:txBody>
      </p:sp>
      <p:pic>
        <p:nvPicPr>
          <p:cNvPr id="4" name="Imagem 3">
            <a:extLst>
              <a:ext uri="{FF2B5EF4-FFF2-40B4-BE49-F238E27FC236}">
                <a16:creationId xmlns:a16="http://schemas.microsoft.com/office/drawing/2014/main" id="{67F55328-C8D9-4396-B5BC-F0BA0360C6B4}"/>
              </a:ext>
            </a:extLst>
          </p:cNvPr>
          <p:cNvPicPr>
            <a:picLocks noChangeAspect="1"/>
          </p:cNvPicPr>
          <p:nvPr/>
        </p:nvPicPr>
        <p:blipFill>
          <a:blip r:embed="rId3"/>
          <a:stretch>
            <a:fillRect/>
          </a:stretch>
        </p:blipFill>
        <p:spPr>
          <a:xfrm>
            <a:off x="1763688" y="630246"/>
            <a:ext cx="6514107" cy="4695621"/>
          </a:xfrm>
          <a:prstGeom prst="rect">
            <a:avLst/>
          </a:prstGeom>
        </p:spPr>
      </p:pic>
    </p:spTree>
    <p:extLst>
      <p:ext uri="{BB962C8B-B14F-4D97-AF65-F5344CB8AC3E}">
        <p14:creationId xmlns:p14="http://schemas.microsoft.com/office/powerpoint/2010/main" val="3683342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830997"/>
          </a:xfrm>
          <a:prstGeom prst="rect">
            <a:avLst/>
          </a:prstGeom>
          <a:solidFill>
            <a:schemeClr val="bg1"/>
          </a:solidFill>
        </p:spPr>
        <p:txBody>
          <a:bodyPr wrap="square">
            <a:spAutoFit/>
          </a:bodyPr>
          <a:lstStyle/>
          <a:p>
            <a:r>
              <a:rPr lang="pt-BR" sz="2400" b="0" i="0" dirty="0"/>
              <a:t>Vamos agora ligar nossos componentes “</a:t>
            </a:r>
            <a:r>
              <a:rPr lang="pt-BR" sz="2400" b="0" i="0" dirty="0" err="1"/>
              <a:t>SplitText</a:t>
            </a:r>
            <a:r>
              <a:rPr lang="pt-BR" sz="2400" b="0" i="0" dirty="0"/>
              <a:t>” com “</a:t>
            </a:r>
            <a:r>
              <a:rPr lang="pt-BR" sz="2400" b="0" i="0" dirty="0" err="1"/>
              <a:t>CompressContent</a:t>
            </a:r>
            <a:r>
              <a:rPr lang="pt-BR" sz="2400" b="0" i="0" dirty="0"/>
              <a:t>”, marcando a opção Split e aceitando a adição.</a:t>
            </a:r>
          </a:p>
        </p:txBody>
      </p:sp>
      <p:pic>
        <p:nvPicPr>
          <p:cNvPr id="2" name="Imagem 1">
            <a:extLst>
              <a:ext uri="{FF2B5EF4-FFF2-40B4-BE49-F238E27FC236}">
                <a16:creationId xmlns:a16="http://schemas.microsoft.com/office/drawing/2014/main" id="{09FF79DF-7297-4974-8D87-FB5498645D09}"/>
              </a:ext>
            </a:extLst>
          </p:cNvPr>
          <p:cNvPicPr>
            <a:picLocks noChangeAspect="1"/>
          </p:cNvPicPr>
          <p:nvPr/>
        </p:nvPicPr>
        <p:blipFill>
          <a:blip r:embed="rId3"/>
          <a:stretch>
            <a:fillRect/>
          </a:stretch>
        </p:blipFill>
        <p:spPr>
          <a:xfrm>
            <a:off x="2299821" y="1535636"/>
            <a:ext cx="5833492" cy="4244633"/>
          </a:xfrm>
          <a:prstGeom prst="rect">
            <a:avLst/>
          </a:prstGeom>
        </p:spPr>
      </p:pic>
    </p:spTree>
    <p:extLst>
      <p:ext uri="{BB962C8B-B14F-4D97-AF65-F5344CB8AC3E}">
        <p14:creationId xmlns:p14="http://schemas.microsoft.com/office/powerpoint/2010/main" val="54107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907704" y="490374"/>
            <a:ext cx="6720427" cy="5032858"/>
          </a:xfrm>
          <a:prstGeom prst="rect">
            <a:avLst/>
          </a:prstGeom>
          <a:noFill/>
          <a:ln w="9525">
            <a:noFill/>
            <a:miter lim="800000"/>
            <a:headEnd/>
            <a:tailEnd/>
          </a:ln>
        </p:spPr>
      </p:pic>
      <p:sp>
        <p:nvSpPr>
          <p:cNvPr id="5" name="CaixaDeTexto 4"/>
          <p:cNvSpPr txBox="1"/>
          <p:nvPr/>
        </p:nvSpPr>
        <p:spPr>
          <a:xfrm>
            <a:off x="301775" y="188640"/>
            <a:ext cx="493204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rPr>
              <a:t>Evolução do Ecossistema</a:t>
            </a:r>
          </a:p>
        </p:txBody>
      </p:sp>
    </p:spTree>
    <p:extLst>
      <p:ext uri="{BB962C8B-B14F-4D97-AF65-F5344CB8AC3E}">
        <p14:creationId xmlns:p14="http://schemas.microsoft.com/office/powerpoint/2010/main" val="3393657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Em configuração, definir o arquivo destino.</a:t>
            </a:r>
          </a:p>
          <a:p>
            <a:endParaRPr lang="pt-BR" i="0" dirty="0"/>
          </a:p>
        </p:txBody>
      </p:sp>
      <p:pic>
        <p:nvPicPr>
          <p:cNvPr id="2" name="Imagem 1">
            <a:extLst>
              <a:ext uri="{FF2B5EF4-FFF2-40B4-BE49-F238E27FC236}">
                <a16:creationId xmlns:a16="http://schemas.microsoft.com/office/drawing/2014/main" id="{5943C650-6508-43F2-963A-D6D73B4BFC02}"/>
              </a:ext>
            </a:extLst>
          </p:cNvPr>
          <p:cNvPicPr>
            <a:picLocks noChangeAspect="1"/>
          </p:cNvPicPr>
          <p:nvPr/>
        </p:nvPicPr>
        <p:blipFill>
          <a:blip r:embed="rId3"/>
          <a:stretch>
            <a:fillRect/>
          </a:stretch>
        </p:blipFill>
        <p:spPr>
          <a:xfrm>
            <a:off x="1691680" y="540570"/>
            <a:ext cx="6432308" cy="4677320"/>
          </a:xfrm>
          <a:prstGeom prst="rect">
            <a:avLst/>
          </a:prstGeom>
        </p:spPr>
      </p:pic>
    </p:spTree>
    <p:extLst>
      <p:ext uri="{BB962C8B-B14F-4D97-AF65-F5344CB8AC3E}">
        <p14:creationId xmlns:p14="http://schemas.microsoft.com/office/powerpoint/2010/main" val="2383564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É preciso de um componente de atualização dos dados.</a:t>
            </a:r>
          </a:p>
          <a:p>
            <a:endParaRPr lang="pt-BR" i="0" dirty="0"/>
          </a:p>
        </p:txBody>
      </p:sp>
      <p:pic>
        <p:nvPicPr>
          <p:cNvPr id="5" name="Imagem 4">
            <a:extLst>
              <a:ext uri="{FF2B5EF4-FFF2-40B4-BE49-F238E27FC236}">
                <a16:creationId xmlns:a16="http://schemas.microsoft.com/office/drawing/2014/main" id="{36F31E5C-7F06-492B-99A8-979CB939B466}"/>
              </a:ext>
            </a:extLst>
          </p:cNvPr>
          <p:cNvPicPr>
            <a:picLocks noChangeAspect="1"/>
          </p:cNvPicPr>
          <p:nvPr/>
        </p:nvPicPr>
        <p:blipFill>
          <a:blip r:embed="rId3"/>
          <a:stretch>
            <a:fillRect/>
          </a:stretch>
        </p:blipFill>
        <p:spPr>
          <a:xfrm>
            <a:off x="1373622" y="500118"/>
            <a:ext cx="6701556" cy="4886736"/>
          </a:xfrm>
          <a:prstGeom prst="rect">
            <a:avLst/>
          </a:prstGeom>
        </p:spPr>
      </p:pic>
    </p:spTree>
    <p:extLst>
      <p:ext uri="{BB962C8B-B14F-4D97-AF65-F5344CB8AC3E}">
        <p14:creationId xmlns:p14="http://schemas.microsoft.com/office/powerpoint/2010/main" val="1621668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899592" y="4797152"/>
            <a:ext cx="8059844" cy="923330"/>
          </a:xfrm>
          <a:prstGeom prst="rect">
            <a:avLst/>
          </a:prstGeom>
          <a:noFill/>
        </p:spPr>
        <p:txBody>
          <a:bodyPr wrap="square">
            <a:spAutoFit/>
          </a:bodyPr>
          <a:lstStyle/>
          <a:p>
            <a:r>
              <a:rPr lang="pt-BR" b="0" i="0" dirty="0"/>
              <a:t>Atualizando a hora da ingestão: “</a:t>
            </a:r>
            <a:r>
              <a:rPr lang="pt-BR" b="0" i="0" dirty="0" err="1"/>
              <a:t>nifi-applog</a:t>
            </a:r>
            <a:r>
              <a:rPr lang="pt-BR" b="0" i="0" dirty="0"/>
              <a:t>.${</a:t>
            </a:r>
            <a:r>
              <a:rPr lang="pt-BR" b="0" i="0" dirty="0" err="1"/>
              <a:t>now</a:t>
            </a:r>
            <a:r>
              <a:rPr lang="pt-BR" b="0" i="0" dirty="0"/>
              <a:t>():</a:t>
            </a:r>
            <a:r>
              <a:rPr lang="pt-BR" b="0" i="0" dirty="0" err="1"/>
              <a:t>format</a:t>
            </a:r>
            <a:r>
              <a:rPr lang="pt-BR" b="0" i="0" dirty="0"/>
              <a:t>(‘</a:t>
            </a:r>
            <a:r>
              <a:rPr lang="pt-BR" b="0" i="0" dirty="0" err="1"/>
              <a:t>HH:mm:ss</a:t>
            </a:r>
            <a:r>
              <a:rPr lang="pt-BR" b="0" i="0" dirty="0"/>
              <a:t>’)}.</a:t>
            </a:r>
            <a:r>
              <a:rPr lang="pt-BR" b="0" i="0" dirty="0" err="1"/>
              <a:t>gz</a:t>
            </a:r>
            <a:r>
              <a:rPr lang="pt-BR" b="0" i="0" dirty="0"/>
              <a:t>”, que irá anexar um prefixo ‘</a:t>
            </a:r>
            <a:r>
              <a:rPr lang="pt-BR" b="0" i="0" dirty="0" err="1"/>
              <a:t>nifi-applog</a:t>
            </a:r>
            <a:r>
              <a:rPr lang="pt-BR" b="0" i="0" dirty="0"/>
              <a:t>’ seguido de tempo no formato hora: minuto: segundo, com a extensão do arquivo em .</a:t>
            </a:r>
            <a:r>
              <a:rPr lang="pt-BR" b="0" i="0" dirty="0" err="1"/>
              <a:t>gz</a:t>
            </a:r>
            <a:r>
              <a:rPr lang="pt-BR" b="0" i="0" dirty="0"/>
              <a:t> (</a:t>
            </a:r>
            <a:r>
              <a:rPr lang="pt-BR" b="0" i="0" dirty="0" err="1"/>
              <a:t>Nifi</a:t>
            </a:r>
            <a:r>
              <a:rPr lang="pt-BR" b="0" i="0" dirty="0"/>
              <a:t> aceita linguagens de expressão)</a:t>
            </a:r>
            <a:endParaRPr lang="pt-BR" i="0" dirty="0"/>
          </a:p>
        </p:txBody>
      </p:sp>
      <p:pic>
        <p:nvPicPr>
          <p:cNvPr id="2" name="Imagem 1">
            <a:extLst>
              <a:ext uri="{FF2B5EF4-FFF2-40B4-BE49-F238E27FC236}">
                <a16:creationId xmlns:a16="http://schemas.microsoft.com/office/drawing/2014/main" id="{D5D861A5-523B-47AD-8353-E3AA145BE76F}"/>
              </a:ext>
            </a:extLst>
          </p:cNvPr>
          <p:cNvPicPr>
            <a:picLocks noChangeAspect="1"/>
          </p:cNvPicPr>
          <p:nvPr/>
        </p:nvPicPr>
        <p:blipFill>
          <a:blip r:embed="rId3"/>
          <a:stretch>
            <a:fillRect/>
          </a:stretch>
        </p:blipFill>
        <p:spPr>
          <a:xfrm>
            <a:off x="2088061" y="607343"/>
            <a:ext cx="5682905" cy="4124208"/>
          </a:xfrm>
          <a:prstGeom prst="rect">
            <a:avLst/>
          </a:prstGeom>
        </p:spPr>
      </p:pic>
    </p:spTree>
    <p:extLst>
      <p:ext uri="{BB962C8B-B14F-4D97-AF65-F5344CB8AC3E}">
        <p14:creationId xmlns:p14="http://schemas.microsoft.com/office/powerpoint/2010/main" val="228809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830997"/>
          </a:xfrm>
          <a:prstGeom prst="rect">
            <a:avLst/>
          </a:prstGeom>
          <a:solidFill>
            <a:schemeClr val="bg1"/>
          </a:solidFill>
        </p:spPr>
        <p:txBody>
          <a:bodyPr wrap="square">
            <a:spAutoFit/>
          </a:bodyPr>
          <a:lstStyle/>
          <a:p>
            <a:r>
              <a:rPr lang="pt-BR" sz="2400" b="0" i="0" dirty="0"/>
              <a:t>Vamos agora ligar nossos componentes “</a:t>
            </a:r>
            <a:r>
              <a:rPr lang="pt-BR" sz="2400" b="0" i="0" dirty="0" err="1"/>
              <a:t>UpdateAttribute</a:t>
            </a:r>
            <a:r>
              <a:rPr lang="pt-BR" sz="2400" b="0" i="0" dirty="0"/>
              <a:t>” com “</a:t>
            </a:r>
            <a:r>
              <a:rPr lang="pt-BR" sz="2400" b="0" i="0" dirty="0" err="1"/>
              <a:t>CompressContent</a:t>
            </a:r>
            <a:r>
              <a:rPr lang="pt-BR" sz="2400" b="0" i="0" dirty="0"/>
              <a:t>”, marcando a opção Split e aceitando a adição.</a:t>
            </a:r>
          </a:p>
        </p:txBody>
      </p:sp>
      <p:pic>
        <p:nvPicPr>
          <p:cNvPr id="4" name="Imagem 3">
            <a:extLst>
              <a:ext uri="{FF2B5EF4-FFF2-40B4-BE49-F238E27FC236}">
                <a16:creationId xmlns:a16="http://schemas.microsoft.com/office/drawing/2014/main" id="{4AB365A1-6626-486C-B86A-342CDD9DBE78}"/>
              </a:ext>
            </a:extLst>
          </p:cNvPr>
          <p:cNvPicPr>
            <a:picLocks noChangeAspect="1"/>
          </p:cNvPicPr>
          <p:nvPr/>
        </p:nvPicPr>
        <p:blipFill>
          <a:blip r:embed="rId3"/>
          <a:stretch>
            <a:fillRect/>
          </a:stretch>
        </p:blipFill>
        <p:spPr>
          <a:xfrm>
            <a:off x="2123728" y="1674647"/>
            <a:ext cx="5650805" cy="4147853"/>
          </a:xfrm>
          <a:prstGeom prst="rect">
            <a:avLst/>
          </a:prstGeom>
        </p:spPr>
      </p:pic>
    </p:spTree>
    <p:extLst>
      <p:ext uri="{BB962C8B-B14F-4D97-AF65-F5344CB8AC3E}">
        <p14:creationId xmlns:p14="http://schemas.microsoft.com/office/powerpoint/2010/main" val="1161909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Configurando o destino</a:t>
            </a:r>
          </a:p>
          <a:p>
            <a:endParaRPr lang="pt-BR" i="0" dirty="0"/>
          </a:p>
        </p:txBody>
      </p:sp>
      <p:pic>
        <p:nvPicPr>
          <p:cNvPr id="2" name="Imagem 1">
            <a:extLst>
              <a:ext uri="{FF2B5EF4-FFF2-40B4-BE49-F238E27FC236}">
                <a16:creationId xmlns:a16="http://schemas.microsoft.com/office/drawing/2014/main" id="{7CBF7F60-6225-4024-9317-3DFEE2B9B49A}"/>
              </a:ext>
            </a:extLst>
          </p:cNvPr>
          <p:cNvPicPr>
            <a:picLocks noChangeAspect="1"/>
          </p:cNvPicPr>
          <p:nvPr/>
        </p:nvPicPr>
        <p:blipFill>
          <a:blip r:embed="rId3"/>
          <a:stretch>
            <a:fillRect/>
          </a:stretch>
        </p:blipFill>
        <p:spPr>
          <a:xfrm>
            <a:off x="2771800" y="522400"/>
            <a:ext cx="5862637" cy="4574574"/>
          </a:xfrm>
          <a:prstGeom prst="rect">
            <a:avLst/>
          </a:prstGeom>
        </p:spPr>
      </p:pic>
    </p:spTree>
    <p:extLst>
      <p:ext uri="{BB962C8B-B14F-4D97-AF65-F5344CB8AC3E}">
        <p14:creationId xmlns:p14="http://schemas.microsoft.com/office/powerpoint/2010/main" val="1945072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4" name="Imagem 3">
            <a:extLst>
              <a:ext uri="{FF2B5EF4-FFF2-40B4-BE49-F238E27FC236}">
                <a16:creationId xmlns:a16="http://schemas.microsoft.com/office/drawing/2014/main" id="{6E5567B7-D866-43CD-BA71-47E9E0381A5E}"/>
              </a:ext>
            </a:extLst>
          </p:cNvPr>
          <p:cNvPicPr>
            <a:picLocks noChangeAspect="1"/>
          </p:cNvPicPr>
          <p:nvPr/>
        </p:nvPicPr>
        <p:blipFill>
          <a:blip r:embed="rId3"/>
          <a:stretch>
            <a:fillRect/>
          </a:stretch>
        </p:blipFill>
        <p:spPr>
          <a:xfrm>
            <a:off x="1691680" y="389314"/>
            <a:ext cx="6644406" cy="5386874"/>
          </a:xfrm>
          <a:prstGeom prst="rect">
            <a:avLst/>
          </a:prstGeom>
        </p:spPr>
      </p:pic>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Definindo diretório destino (em configuração)</a:t>
            </a:r>
          </a:p>
          <a:p>
            <a:endParaRPr lang="pt-BR" i="0" dirty="0"/>
          </a:p>
        </p:txBody>
      </p:sp>
    </p:spTree>
    <p:extLst>
      <p:ext uri="{BB962C8B-B14F-4D97-AF65-F5344CB8AC3E}">
        <p14:creationId xmlns:p14="http://schemas.microsoft.com/office/powerpoint/2010/main" val="2352429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2" name="Imagem 1">
            <a:extLst>
              <a:ext uri="{FF2B5EF4-FFF2-40B4-BE49-F238E27FC236}">
                <a16:creationId xmlns:a16="http://schemas.microsoft.com/office/drawing/2014/main" id="{25D83478-4A1C-4EB5-B066-78D0EA0C87DD}"/>
              </a:ext>
            </a:extLst>
          </p:cNvPr>
          <p:cNvPicPr>
            <a:picLocks noChangeAspect="1"/>
          </p:cNvPicPr>
          <p:nvPr/>
        </p:nvPicPr>
        <p:blipFill>
          <a:blip r:embed="rId3"/>
          <a:stretch>
            <a:fillRect/>
          </a:stretch>
        </p:blipFill>
        <p:spPr>
          <a:xfrm>
            <a:off x="1115616" y="516150"/>
            <a:ext cx="7362825" cy="5410200"/>
          </a:xfrm>
          <a:prstGeom prst="rect">
            <a:avLst/>
          </a:prstGeom>
        </p:spPr>
      </p:pic>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115616" y="5299826"/>
            <a:ext cx="8059844" cy="646331"/>
          </a:xfrm>
          <a:prstGeom prst="rect">
            <a:avLst/>
          </a:prstGeom>
          <a:noFill/>
        </p:spPr>
        <p:txBody>
          <a:bodyPr wrap="square">
            <a:spAutoFit/>
          </a:bodyPr>
          <a:lstStyle/>
          <a:p>
            <a:r>
              <a:rPr lang="pt-BR" i="0" dirty="0"/>
              <a:t>Concluindo o Fluxo, com as opções de encerramento.</a:t>
            </a:r>
          </a:p>
          <a:p>
            <a:endParaRPr lang="pt-BR" i="0" dirty="0"/>
          </a:p>
        </p:txBody>
      </p:sp>
    </p:spTree>
    <p:extLst>
      <p:ext uri="{BB962C8B-B14F-4D97-AF65-F5344CB8AC3E}">
        <p14:creationId xmlns:p14="http://schemas.microsoft.com/office/powerpoint/2010/main" val="256036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1569660"/>
          </a:xfrm>
          <a:prstGeom prst="rect">
            <a:avLst/>
          </a:prstGeom>
          <a:solidFill>
            <a:schemeClr val="bg1"/>
          </a:solidFill>
        </p:spPr>
        <p:txBody>
          <a:bodyPr wrap="square">
            <a:spAutoFit/>
          </a:bodyPr>
          <a:lstStyle/>
          <a:p>
            <a:r>
              <a:rPr lang="pt-BR" sz="2400" b="0" i="0" dirty="0"/>
              <a:t>Embora possamos executar o fluxo através do botão de execução geral, uma boa técnica seria habilitar os fluxos para execução do último ao primeiro, pois em havendo algum problema ficará muito mais fácil sua identificação.</a:t>
            </a:r>
          </a:p>
        </p:txBody>
      </p:sp>
      <p:pic>
        <p:nvPicPr>
          <p:cNvPr id="4" name="Imagem 3">
            <a:extLst>
              <a:ext uri="{FF2B5EF4-FFF2-40B4-BE49-F238E27FC236}">
                <a16:creationId xmlns:a16="http://schemas.microsoft.com/office/drawing/2014/main" id="{C233C872-397B-4073-9438-45A6B47F0937}"/>
              </a:ext>
            </a:extLst>
          </p:cNvPr>
          <p:cNvPicPr>
            <a:picLocks noChangeAspect="1"/>
          </p:cNvPicPr>
          <p:nvPr/>
        </p:nvPicPr>
        <p:blipFill>
          <a:blip r:embed="rId3"/>
          <a:stretch>
            <a:fillRect/>
          </a:stretch>
        </p:blipFill>
        <p:spPr>
          <a:xfrm>
            <a:off x="2123728" y="2366617"/>
            <a:ext cx="6005859" cy="3248149"/>
          </a:xfrm>
          <a:prstGeom prst="rect">
            <a:avLst/>
          </a:prstGeom>
        </p:spPr>
      </p:pic>
    </p:spTree>
    <p:extLst>
      <p:ext uri="{BB962C8B-B14F-4D97-AF65-F5344CB8AC3E}">
        <p14:creationId xmlns:p14="http://schemas.microsoft.com/office/powerpoint/2010/main" val="233992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 name="Imagem 3">
            <a:extLst>
              <a:ext uri="{FF2B5EF4-FFF2-40B4-BE49-F238E27FC236}">
                <a16:creationId xmlns:a16="http://schemas.microsoft.com/office/drawing/2014/main" id="{C233C872-397B-4073-9438-45A6B47F0937}"/>
              </a:ext>
            </a:extLst>
          </p:cNvPr>
          <p:cNvPicPr>
            <a:picLocks noChangeAspect="1"/>
          </p:cNvPicPr>
          <p:nvPr/>
        </p:nvPicPr>
        <p:blipFill>
          <a:blip r:embed="rId3"/>
          <a:stretch>
            <a:fillRect/>
          </a:stretch>
        </p:blipFill>
        <p:spPr>
          <a:xfrm>
            <a:off x="171064" y="702592"/>
            <a:ext cx="8902316" cy="4814640"/>
          </a:xfrm>
          <a:prstGeom prst="rect">
            <a:avLst/>
          </a:prstGeom>
        </p:spPr>
      </p:pic>
    </p:spTree>
    <p:extLst>
      <p:ext uri="{BB962C8B-B14F-4D97-AF65-F5344CB8AC3E}">
        <p14:creationId xmlns:p14="http://schemas.microsoft.com/office/powerpoint/2010/main" val="2575807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0" y="116632"/>
            <a:ext cx="493204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1" u="none" strike="noStrike" kern="1200" cap="none" spc="0" normalizeH="0" baseline="0" noProof="0" dirty="0" err="1">
                <a:ln>
                  <a:noFill/>
                </a:ln>
                <a:solidFill>
                  <a:srgbClr val="000000"/>
                </a:solidFill>
                <a:effectLst/>
                <a:uLnTx/>
                <a:uFillTx/>
                <a:latin typeface="Square721 BT" pitchFamily="34" charset="0"/>
                <a:ea typeface="+mn-ea"/>
                <a:cs typeface="+mn-cs"/>
              </a:rPr>
              <a:t>Hadoop</a:t>
            </a:r>
            <a:r>
              <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rPr>
              <a:t> – </a:t>
            </a:r>
            <a:r>
              <a:rPr kumimoji="0" lang="pt-BR" sz="2400" b="1" i="1" u="none" strike="noStrike" kern="1200" cap="none" spc="0" normalizeH="0" baseline="0" noProof="0" dirty="0" err="1">
                <a:ln>
                  <a:noFill/>
                </a:ln>
                <a:solidFill>
                  <a:srgbClr val="000000"/>
                </a:solidFill>
                <a:effectLst/>
                <a:uLnTx/>
                <a:uFillTx/>
                <a:latin typeface="Square721 BT" pitchFamily="34" charset="0"/>
                <a:ea typeface="+mn-ea"/>
                <a:cs typeface="+mn-cs"/>
              </a:rPr>
              <a:t>Hive</a:t>
            </a:r>
            <a:endPar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endParaRPr>
          </a:p>
        </p:txBody>
      </p:sp>
      <p:pic>
        <p:nvPicPr>
          <p:cNvPr id="7170" name="Picture 2" descr="Resultado de imagem para cubo dimensional">
            <a:extLst>
              <a:ext uri="{FF2B5EF4-FFF2-40B4-BE49-F238E27FC236}">
                <a16:creationId xmlns:a16="http://schemas.microsoft.com/office/drawing/2014/main" id="{B33B0747-CFC2-4213-859E-60ABE2C6B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4772025" cy="379095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C224F6FC-B6F4-4316-AEB1-AAFD7DDDFDE9}"/>
              </a:ext>
            </a:extLst>
          </p:cNvPr>
          <p:cNvPicPr>
            <a:picLocks noChangeAspect="1"/>
          </p:cNvPicPr>
          <p:nvPr/>
        </p:nvPicPr>
        <p:blipFill>
          <a:blip r:embed="rId3"/>
          <a:stretch>
            <a:fillRect/>
          </a:stretch>
        </p:blipFill>
        <p:spPr>
          <a:xfrm>
            <a:off x="6822343" y="3652239"/>
            <a:ext cx="1725616" cy="1551487"/>
          </a:xfrm>
          <a:prstGeom prst="rect">
            <a:avLst/>
          </a:prstGeom>
        </p:spPr>
      </p:pic>
    </p:spTree>
    <p:extLst>
      <p:ext uri="{BB962C8B-B14F-4D97-AF65-F5344CB8AC3E}">
        <p14:creationId xmlns:p14="http://schemas.microsoft.com/office/powerpoint/2010/main" val="489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01775" y="188640"/>
            <a:ext cx="493204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rPr>
              <a:t>A evolução...</a:t>
            </a:r>
          </a:p>
        </p:txBody>
      </p:sp>
      <p:pic>
        <p:nvPicPr>
          <p:cNvPr id="2" name="Imagem 1">
            <a:extLst>
              <a:ext uri="{FF2B5EF4-FFF2-40B4-BE49-F238E27FC236}">
                <a16:creationId xmlns:a16="http://schemas.microsoft.com/office/drawing/2014/main" id="{EE12E889-FDBB-4C9E-AEEE-36A799952570}"/>
              </a:ext>
            </a:extLst>
          </p:cNvPr>
          <p:cNvPicPr>
            <a:picLocks noChangeAspect="1"/>
          </p:cNvPicPr>
          <p:nvPr/>
        </p:nvPicPr>
        <p:blipFill>
          <a:blip r:embed="rId2"/>
          <a:stretch>
            <a:fillRect/>
          </a:stretch>
        </p:blipFill>
        <p:spPr>
          <a:xfrm>
            <a:off x="0" y="1124744"/>
            <a:ext cx="9144000" cy="3926155"/>
          </a:xfrm>
          <a:prstGeom prst="rect">
            <a:avLst/>
          </a:prstGeom>
        </p:spPr>
      </p:pic>
    </p:spTree>
    <p:extLst>
      <p:ext uri="{BB962C8B-B14F-4D97-AF65-F5344CB8AC3E}">
        <p14:creationId xmlns:p14="http://schemas.microsoft.com/office/powerpoint/2010/main" val="411385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Utilizando...</a:t>
            </a: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8" name="Picture 2" descr="http://micreiros.com/wp-content/uploads/hap.png">
            <a:extLst>
              <a:ext uri="{FF2B5EF4-FFF2-40B4-BE49-F238E27FC236}">
                <a16:creationId xmlns:a16="http://schemas.microsoft.com/office/drawing/2014/main" id="{58946B8D-7D09-433A-8CAD-0AEAB93B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1538"/>
            <a:ext cx="9144000" cy="51149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6279B867-F114-4C60-A81E-1BDB679DA000}"/>
              </a:ext>
            </a:extLst>
          </p:cNvPr>
          <p:cNvPicPr>
            <a:picLocks noChangeAspect="1"/>
          </p:cNvPicPr>
          <p:nvPr/>
        </p:nvPicPr>
        <p:blipFill>
          <a:blip r:embed="rId4"/>
          <a:stretch>
            <a:fillRect/>
          </a:stretch>
        </p:blipFill>
        <p:spPr>
          <a:xfrm>
            <a:off x="8098148" y="4725144"/>
            <a:ext cx="807883" cy="726361"/>
          </a:xfrm>
          <a:prstGeom prst="rect">
            <a:avLst/>
          </a:prstGeom>
        </p:spPr>
      </p:pic>
      <p:sp>
        <p:nvSpPr>
          <p:cNvPr id="2" name="Seta: para a Esquerda 1">
            <a:extLst>
              <a:ext uri="{FF2B5EF4-FFF2-40B4-BE49-F238E27FC236}">
                <a16:creationId xmlns:a16="http://schemas.microsoft.com/office/drawing/2014/main" id="{D7AE861D-61C0-4CC2-A4B5-109DD734B985}"/>
              </a:ext>
            </a:extLst>
          </p:cNvPr>
          <p:cNvSpPr/>
          <p:nvPr/>
        </p:nvSpPr>
        <p:spPr bwMode="auto">
          <a:xfrm rot="2166776">
            <a:off x="6510741" y="4129265"/>
            <a:ext cx="1656184" cy="276999"/>
          </a:xfrm>
          <a:prstGeom prst="leftArrow">
            <a:avLst/>
          </a:prstGeom>
          <a:solidFill>
            <a:schemeClr val="accent1"/>
          </a:solidFill>
          <a:ln w="9525" cap="flat" cmpd="sng" algn="ctr">
            <a:solidFill>
              <a:schemeClr val="bg2"/>
            </a:solidFill>
            <a:prstDash val="solid"/>
            <a:round/>
            <a:headEnd type="none" w="med" len="med"/>
            <a:tailEnd type="none" w="med" len="med"/>
          </a:ln>
          <a:effectLst/>
        </p:spPr>
        <p:txBody>
          <a:bodyPr vert="horz" wrap="none" lIns="91440" tIns="45720" rIns="9144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pt-BR" sz="1800" b="1" i="1" u="none" strike="noStrike" cap="none" normalizeH="0" baseline="0">
              <a:ln>
                <a:noFill/>
              </a:ln>
              <a:solidFill>
                <a:schemeClr val="bg2"/>
              </a:solidFill>
              <a:effectLst/>
              <a:latin typeface="Square721 BT" pitchFamily="34" charset="0"/>
            </a:endParaRPr>
          </a:p>
        </p:txBody>
      </p:sp>
    </p:spTree>
    <p:extLst>
      <p:ext uri="{BB962C8B-B14F-4D97-AF65-F5344CB8AC3E}">
        <p14:creationId xmlns:p14="http://schemas.microsoft.com/office/powerpoint/2010/main" val="54276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7504" y="836712"/>
            <a:ext cx="8712968" cy="769441"/>
          </a:xfrm>
          <a:prstGeom prst="rect">
            <a:avLst/>
          </a:prstGeom>
        </p:spPr>
        <p:txBody>
          <a:bodyPr wrap="square">
            <a:spAutoFit/>
          </a:bodyPr>
          <a:lstStyle/>
          <a:p>
            <a:r>
              <a:rPr lang="pt-BR" sz="2200" i="0" dirty="0" err="1">
                <a:solidFill>
                  <a:srgbClr val="242729"/>
                </a:solidFill>
                <a:latin typeface="Arial" panose="020B0604020202020204" pitchFamily="34" charset="0"/>
              </a:rPr>
              <a:t>Hive</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aproveita-se da estrutura criada pelo HDFS e Map </a:t>
            </a:r>
            <a:r>
              <a:rPr lang="pt-BR" sz="2200" b="0" i="0" dirty="0" err="1">
                <a:solidFill>
                  <a:srgbClr val="242729"/>
                </a:solidFill>
                <a:latin typeface="Arial" panose="020B0604020202020204" pitchFamily="34" charset="0"/>
              </a:rPr>
              <a:t>Reduce</a:t>
            </a:r>
            <a:r>
              <a:rPr lang="pt-BR" sz="2200" b="0" i="0" dirty="0">
                <a:solidFill>
                  <a:srgbClr val="242729"/>
                </a:solidFill>
                <a:latin typeface="Arial" panose="020B0604020202020204" pitchFamily="34" charset="0"/>
              </a:rPr>
              <a:t>.</a:t>
            </a:r>
          </a:p>
          <a:p>
            <a:r>
              <a:rPr lang="pt-BR" sz="2200" b="0" i="0" dirty="0">
                <a:solidFill>
                  <a:srgbClr val="242729"/>
                </a:solidFill>
                <a:effectLst/>
                <a:latin typeface="Arial" panose="020B0604020202020204" pitchFamily="34" charset="0"/>
              </a:rPr>
              <a:t>Transc</a:t>
            </a:r>
            <a:r>
              <a:rPr lang="pt-BR" sz="2200" b="0" i="0" dirty="0">
                <a:solidFill>
                  <a:srgbClr val="242729"/>
                </a:solidFill>
                <a:latin typeface="Arial" panose="020B0604020202020204" pitchFamily="34" charset="0"/>
              </a:rPr>
              <a:t>revendo, na visão da Microsoft, aplicando </a:t>
            </a:r>
            <a:r>
              <a:rPr lang="pt-BR" sz="2200" b="0" i="0" dirty="0" err="1">
                <a:solidFill>
                  <a:srgbClr val="242729"/>
                </a:solidFill>
                <a:latin typeface="Arial" panose="020B0604020202020204" pitchFamily="34" charset="0"/>
              </a:rPr>
              <a:t>HiveQL</a:t>
            </a:r>
            <a:r>
              <a:rPr lang="pt-BR" sz="2200" b="0" i="0" dirty="0">
                <a:solidFill>
                  <a:srgbClr val="242729"/>
                </a:solidFill>
                <a:latin typeface="Arial" panose="020B0604020202020204" pitchFamily="34" charset="0"/>
              </a:rPr>
              <a:t> no Azure.</a:t>
            </a:r>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137802" y="1901123"/>
            <a:ext cx="8712968" cy="3046988"/>
          </a:xfrm>
          <a:prstGeom prst="rect">
            <a:avLst/>
          </a:prstGeom>
          <a:solidFill>
            <a:schemeClr val="bg1"/>
          </a:solidFill>
        </p:spPr>
        <p:txBody>
          <a:bodyPr wrap="square">
            <a:spAutoFit/>
          </a:bodyPr>
          <a:lstStyle/>
          <a:p>
            <a:r>
              <a:rPr lang="pt-BR" sz="2400" b="0" i="0" dirty="0"/>
              <a:t>O </a:t>
            </a:r>
            <a:r>
              <a:rPr lang="pt-BR" sz="2400" b="0" i="0" u="sng" dirty="0">
                <a:hlinkClick r:id="rId3"/>
              </a:rPr>
              <a:t>Apache </a:t>
            </a:r>
            <a:r>
              <a:rPr lang="pt-BR" sz="2400" b="0" i="0" u="sng" dirty="0" err="1">
                <a:hlinkClick r:id="rId3"/>
              </a:rPr>
              <a:t>Hive</a:t>
            </a:r>
            <a:r>
              <a:rPr lang="pt-BR" sz="2400" b="0" i="0" dirty="0"/>
              <a:t> é um sistema de data </a:t>
            </a:r>
            <a:r>
              <a:rPr lang="pt-BR" sz="2400" b="0" i="0" dirty="0" err="1"/>
              <a:t>warehouse</a:t>
            </a:r>
            <a:r>
              <a:rPr lang="pt-BR" sz="2400" b="0" i="0" dirty="0"/>
              <a:t> para </a:t>
            </a:r>
            <a:r>
              <a:rPr lang="pt-BR" sz="2400" b="0" i="0" dirty="0" err="1"/>
              <a:t>Hadoop</a:t>
            </a:r>
            <a:r>
              <a:rPr lang="pt-BR" sz="2400" b="0" i="0" dirty="0"/>
              <a:t>. O </a:t>
            </a:r>
            <a:r>
              <a:rPr lang="pt-BR" sz="2400" b="0" i="0" dirty="0" err="1"/>
              <a:t>Hive</a:t>
            </a:r>
            <a:r>
              <a:rPr lang="pt-BR" sz="2400" b="0" i="0" dirty="0"/>
              <a:t> permite o resumo de dados, consultas e análise de dados. Consultas de </a:t>
            </a:r>
            <a:r>
              <a:rPr lang="pt-BR" sz="2400" b="0" i="0" dirty="0" err="1"/>
              <a:t>hive</a:t>
            </a:r>
            <a:r>
              <a:rPr lang="pt-BR" sz="2400" b="0" i="0" dirty="0"/>
              <a:t> são escritas em </a:t>
            </a:r>
            <a:r>
              <a:rPr lang="pt-BR" sz="2400" b="0" i="0" dirty="0" err="1"/>
              <a:t>HiveQL</a:t>
            </a:r>
            <a:r>
              <a:rPr lang="pt-BR" sz="2400" b="0" i="0" dirty="0"/>
              <a:t>, que é uma linguagem de consulta semelhante ao SQL.</a:t>
            </a:r>
          </a:p>
          <a:p>
            <a:r>
              <a:rPr lang="pt-BR" sz="2400" b="0" i="0" dirty="0"/>
              <a:t>O </a:t>
            </a:r>
            <a:r>
              <a:rPr lang="pt-BR" sz="2400" b="0" i="0" dirty="0" err="1"/>
              <a:t>Hive</a:t>
            </a:r>
            <a:r>
              <a:rPr lang="pt-BR" sz="2400" b="0" i="0" dirty="0"/>
              <a:t> permite que você projete estrutura em grandes volumes de dados sem </a:t>
            </a:r>
            <a:r>
              <a:rPr lang="pt-BR" sz="2400" b="0" i="0" dirty="0" err="1"/>
              <a:t>estrutura.Depois</a:t>
            </a:r>
            <a:r>
              <a:rPr lang="pt-BR" sz="2400" b="0" i="0" dirty="0"/>
              <a:t> de definir a estrutura, você pode usar o </a:t>
            </a:r>
            <a:r>
              <a:rPr lang="pt-BR" sz="2400" b="0" i="0" dirty="0" err="1"/>
              <a:t>HiveQL</a:t>
            </a:r>
            <a:r>
              <a:rPr lang="pt-BR" sz="2400" b="0" i="0" dirty="0"/>
              <a:t> para consultar os dados sem conhecimento de Java ou do </a:t>
            </a:r>
            <a:r>
              <a:rPr lang="pt-BR" sz="2400" b="0" i="0" dirty="0" err="1"/>
              <a:t>MapReduce</a:t>
            </a:r>
            <a:r>
              <a:rPr lang="pt-BR" sz="2400" b="0" i="0" dirty="0"/>
              <a:t>.</a:t>
            </a:r>
          </a:p>
        </p:txBody>
      </p:sp>
      <p:pic>
        <p:nvPicPr>
          <p:cNvPr id="4" name="Imagem 3">
            <a:extLst>
              <a:ext uri="{FF2B5EF4-FFF2-40B4-BE49-F238E27FC236}">
                <a16:creationId xmlns:a16="http://schemas.microsoft.com/office/drawing/2014/main" id="{1F578159-F9F4-42AB-9ED4-2EE2DE26C8D0}"/>
              </a:ext>
            </a:extLst>
          </p:cNvPr>
          <p:cNvPicPr>
            <a:picLocks noChangeAspect="1"/>
          </p:cNvPicPr>
          <p:nvPr/>
        </p:nvPicPr>
        <p:blipFill>
          <a:blip r:embed="rId4"/>
          <a:stretch>
            <a:fillRect/>
          </a:stretch>
        </p:blipFill>
        <p:spPr>
          <a:xfrm>
            <a:off x="8172400" y="5085184"/>
            <a:ext cx="807883" cy="726361"/>
          </a:xfrm>
          <a:prstGeom prst="rect">
            <a:avLst/>
          </a:prstGeom>
        </p:spPr>
      </p:pic>
    </p:spTree>
    <p:extLst>
      <p:ext uri="{BB962C8B-B14F-4D97-AF65-F5344CB8AC3E}">
        <p14:creationId xmlns:p14="http://schemas.microsoft.com/office/powerpoint/2010/main" val="874565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7504" y="836712"/>
            <a:ext cx="8712968" cy="769441"/>
          </a:xfrm>
          <a:prstGeom prst="rect">
            <a:avLst/>
          </a:prstGeom>
        </p:spPr>
        <p:txBody>
          <a:bodyPr wrap="square">
            <a:spAutoFit/>
          </a:bodyPr>
          <a:lstStyle/>
          <a:p>
            <a:r>
              <a:rPr lang="pt-BR" sz="2200" i="0" dirty="0" err="1">
                <a:solidFill>
                  <a:srgbClr val="242729"/>
                </a:solidFill>
                <a:latin typeface="Arial" panose="020B0604020202020204" pitchFamily="34" charset="0"/>
              </a:rPr>
              <a:t>Hive</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aproveita-se da estrutura criada pelo HDFS e Map </a:t>
            </a:r>
            <a:r>
              <a:rPr lang="pt-BR" sz="2200" b="0" i="0" dirty="0" err="1">
                <a:solidFill>
                  <a:srgbClr val="242729"/>
                </a:solidFill>
                <a:latin typeface="Arial" panose="020B0604020202020204" pitchFamily="34" charset="0"/>
              </a:rPr>
              <a:t>Reduce</a:t>
            </a:r>
            <a:r>
              <a:rPr lang="pt-BR" sz="2200" b="0" i="0" dirty="0">
                <a:solidFill>
                  <a:srgbClr val="242729"/>
                </a:solidFill>
                <a:latin typeface="Arial" panose="020B0604020202020204" pitchFamily="34" charset="0"/>
              </a:rPr>
              <a:t>.</a:t>
            </a:r>
          </a:p>
          <a:p>
            <a:r>
              <a:rPr lang="pt-BR" sz="2200" b="0" i="0" dirty="0">
                <a:solidFill>
                  <a:srgbClr val="242729"/>
                </a:solidFill>
                <a:effectLst/>
                <a:latin typeface="Arial" panose="020B0604020202020204" pitchFamily="34" charset="0"/>
              </a:rPr>
              <a:t>Transc</a:t>
            </a:r>
            <a:r>
              <a:rPr lang="pt-BR" sz="2200" b="0" i="0" dirty="0">
                <a:solidFill>
                  <a:srgbClr val="242729"/>
                </a:solidFill>
                <a:latin typeface="Arial" panose="020B0604020202020204" pitchFamily="34" charset="0"/>
              </a:rPr>
              <a:t>revendo, na visão da Microsoft, aplicando </a:t>
            </a:r>
            <a:r>
              <a:rPr lang="pt-BR" sz="2200" b="0" i="0" dirty="0" err="1">
                <a:solidFill>
                  <a:srgbClr val="242729"/>
                </a:solidFill>
                <a:latin typeface="Arial" panose="020B0604020202020204" pitchFamily="34" charset="0"/>
              </a:rPr>
              <a:t>HiveQL</a:t>
            </a:r>
            <a:r>
              <a:rPr lang="pt-BR" sz="2200" b="0" i="0" dirty="0">
                <a:solidFill>
                  <a:srgbClr val="242729"/>
                </a:solidFill>
                <a:latin typeface="Arial" panose="020B0604020202020204" pitchFamily="34" charset="0"/>
              </a:rPr>
              <a:t> no Azure.</a:t>
            </a:r>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1901123"/>
            <a:ext cx="8712968" cy="3046988"/>
          </a:xfrm>
          <a:prstGeom prst="rect">
            <a:avLst/>
          </a:prstGeom>
          <a:solidFill>
            <a:schemeClr val="bg1"/>
          </a:solidFill>
        </p:spPr>
        <p:txBody>
          <a:bodyPr wrap="square">
            <a:spAutoFit/>
          </a:bodyPr>
          <a:lstStyle/>
          <a:p>
            <a:r>
              <a:rPr lang="pt-BR" sz="2400" b="0" i="0" dirty="0"/>
              <a:t>O </a:t>
            </a:r>
            <a:r>
              <a:rPr lang="pt-BR" sz="2400" b="0" i="0" dirty="0" err="1"/>
              <a:t>HDInsight</a:t>
            </a:r>
            <a:r>
              <a:rPr lang="pt-BR" sz="2400" b="0" i="0" dirty="0"/>
              <a:t> fornece vários tipos de cluster, que são ajustados para cargas de trabalho específicas. Os seguintes tipos de cluster geralmente são usados para consultas de </a:t>
            </a:r>
            <a:r>
              <a:rPr lang="pt-BR" sz="2400" b="0" i="0" dirty="0" err="1"/>
              <a:t>Hive</a:t>
            </a:r>
            <a:r>
              <a:rPr lang="pt-BR" sz="2400" b="0" i="0" dirty="0"/>
              <a:t>:</a:t>
            </a:r>
          </a:p>
          <a:p>
            <a:pPr marL="342900" indent="-342900">
              <a:buFont typeface="Arial" panose="020B0604020202020204" pitchFamily="34" charset="0"/>
              <a:buChar char="•"/>
            </a:pPr>
            <a:r>
              <a:rPr lang="pt-BR" sz="2400" i="0" dirty="0"/>
              <a:t>Consulta Interativa</a:t>
            </a:r>
            <a:r>
              <a:rPr lang="pt-BR" sz="2400" b="0" i="0" dirty="0"/>
              <a:t>: um cluster </a:t>
            </a:r>
            <a:r>
              <a:rPr lang="pt-BR" sz="2400" b="0" i="0" dirty="0" err="1"/>
              <a:t>Hadoop</a:t>
            </a:r>
            <a:r>
              <a:rPr lang="pt-BR" sz="2400" b="0" i="0" dirty="0"/>
              <a:t> que fornece funcionalidade </a:t>
            </a:r>
            <a:r>
              <a:rPr lang="pt-BR" sz="2400" b="0" i="0" u="sng" dirty="0">
                <a:hlinkClick r:id="rId3"/>
              </a:rPr>
              <a:t>processamento analítico de baixa latência (LLAP)</a:t>
            </a:r>
            <a:r>
              <a:rPr lang="pt-BR" sz="2400" b="0" i="0" dirty="0"/>
              <a:t> para melhorar os tempos de resposta de consultas interativas. Para obter mais informações, confira o documento </a:t>
            </a:r>
            <a:r>
              <a:rPr lang="pt-BR" sz="2400" b="0" i="0" u="sng" dirty="0">
                <a:hlinkClick r:id="rId4"/>
              </a:rPr>
              <a:t>Introdução à Consulta Interativa no </a:t>
            </a:r>
            <a:r>
              <a:rPr lang="pt-BR" sz="2400" b="0" i="0" u="sng" dirty="0" err="1">
                <a:hlinkClick r:id="rId4"/>
              </a:rPr>
              <a:t>HDInsight</a:t>
            </a:r>
            <a:r>
              <a:rPr lang="pt-BR" sz="2400" b="0" i="0" dirty="0"/>
              <a:t>.</a:t>
            </a:r>
          </a:p>
        </p:txBody>
      </p:sp>
      <p:pic>
        <p:nvPicPr>
          <p:cNvPr id="2" name="Imagem 1">
            <a:extLst>
              <a:ext uri="{FF2B5EF4-FFF2-40B4-BE49-F238E27FC236}">
                <a16:creationId xmlns:a16="http://schemas.microsoft.com/office/drawing/2014/main" id="{353A639D-285D-4F19-9BB8-70A66B1D8FC5}"/>
              </a:ext>
            </a:extLst>
          </p:cNvPr>
          <p:cNvPicPr>
            <a:picLocks noChangeAspect="1"/>
          </p:cNvPicPr>
          <p:nvPr/>
        </p:nvPicPr>
        <p:blipFill>
          <a:blip r:embed="rId5"/>
          <a:stretch>
            <a:fillRect/>
          </a:stretch>
        </p:blipFill>
        <p:spPr>
          <a:xfrm>
            <a:off x="8172400" y="5177911"/>
            <a:ext cx="756084" cy="679789"/>
          </a:xfrm>
          <a:prstGeom prst="rect">
            <a:avLst/>
          </a:prstGeom>
        </p:spPr>
      </p:pic>
    </p:spTree>
    <p:extLst>
      <p:ext uri="{BB962C8B-B14F-4D97-AF65-F5344CB8AC3E}">
        <p14:creationId xmlns:p14="http://schemas.microsoft.com/office/powerpoint/2010/main" val="2141774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7504" y="836712"/>
            <a:ext cx="8712968" cy="769441"/>
          </a:xfrm>
          <a:prstGeom prst="rect">
            <a:avLst/>
          </a:prstGeom>
        </p:spPr>
        <p:txBody>
          <a:bodyPr wrap="square">
            <a:spAutoFit/>
          </a:bodyPr>
          <a:lstStyle/>
          <a:p>
            <a:r>
              <a:rPr lang="pt-BR" sz="2200" i="0" dirty="0" err="1">
                <a:solidFill>
                  <a:srgbClr val="242729"/>
                </a:solidFill>
                <a:latin typeface="Arial" panose="020B0604020202020204" pitchFamily="34" charset="0"/>
              </a:rPr>
              <a:t>Hive</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aproveita-se da estrutura criada pelo HDFS e Map </a:t>
            </a:r>
            <a:r>
              <a:rPr lang="pt-BR" sz="2200" b="0" i="0" dirty="0" err="1">
                <a:solidFill>
                  <a:srgbClr val="242729"/>
                </a:solidFill>
                <a:latin typeface="Arial" panose="020B0604020202020204" pitchFamily="34" charset="0"/>
              </a:rPr>
              <a:t>Reduce</a:t>
            </a:r>
            <a:r>
              <a:rPr lang="pt-BR" sz="2200" b="0" i="0" dirty="0">
                <a:solidFill>
                  <a:srgbClr val="242729"/>
                </a:solidFill>
                <a:latin typeface="Arial" panose="020B0604020202020204" pitchFamily="34" charset="0"/>
              </a:rPr>
              <a:t>.</a:t>
            </a:r>
          </a:p>
          <a:p>
            <a:r>
              <a:rPr lang="pt-BR" sz="2200" b="0" i="0" dirty="0">
                <a:solidFill>
                  <a:srgbClr val="242729"/>
                </a:solidFill>
                <a:effectLst/>
                <a:latin typeface="Arial" panose="020B0604020202020204" pitchFamily="34" charset="0"/>
              </a:rPr>
              <a:t>Transc</a:t>
            </a:r>
            <a:r>
              <a:rPr lang="pt-BR" sz="2200" b="0" i="0" dirty="0">
                <a:solidFill>
                  <a:srgbClr val="242729"/>
                </a:solidFill>
                <a:latin typeface="Arial" panose="020B0604020202020204" pitchFamily="34" charset="0"/>
              </a:rPr>
              <a:t>revendo, na visão da Microsoft, aplicando </a:t>
            </a:r>
            <a:r>
              <a:rPr lang="pt-BR" sz="2200" b="0" i="0" dirty="0" err="1">
                <a:solidFill>
                  <a:srgbClr val="242729"/>
                </a:solidFill>
                <a:latin typeface="Arial" panose="020B0604020202020204" pitchFamily="34" charset="0"/>
              </a:rPr>
              <a:t>HiveQL</a:t>
            </a:r>
            <a:r>
              <a:rPr lang="pt-BR" sz="2200" b="0" i="0" dirty="0">
                <a:solidFill>
                  <a:srgbClr val="242729"/>
                </a:solidFill>
                <a:latin typeface="Arial" panose="020B0604020202020204" pitchFamily="34" charset="0"/>
              </a:rPr>
              <a:t> no Azure.</a:t>
            </a:r>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1901123"/>
            <a:ext cx="8712968" cy="3785652"/>
          </a:xfrm>
          <a:prstGeom prst="rect">
            <a:avLst/>
          </a:prstGeom>
          <a:solidFill>
            <a:schemeClr val="bg1"/>
          </a:solidFill>
        </p:spPr>
        <p:txBody>
          <a:bodyPr wrap="square">
            <a:spAutoFit/>
          </a:bodyPr>
          <a:lstStyle/>
          <a:p>
            <a:pPr marL="342900" indent="-342900">
              <a:buFont typeface="Arial" panose="020B0604020202020204" pitchFamily="34" charset="0"/>
              <a:buChar char="•"/>
            </a:pPr>
            <a:r>
              <a:rPr lang="pt-BR" sz="2400" i="0" dirty="0" err="1"/>
              <a:t>Hadoop</a:t>
            </a:r>
            <a:r>
              <a:rPr lang="pt-BR" sz="2400" b="0" i="0" dirty="0"/>
              <a:t>: um cluster </a:t>
            </a:r>
            <a:r>
              <a:rPr lang="pt-BR" sz="2400" b="0" i="0" dirty="0" err="1"/>
              <a:t>Hadoop</a:t>
            </a:r>
            <a:r>
              <a:rPr lang="pt-BR" sz="2400" b="0" i="0" dirty="0"/>
              <a:t> que está ajustado para cargas de trabalho de processamento em lotes. Para obter mais informações, confira o documento </a:t>
            </a:r>
            <a:r>
              <a:rPr lang="pt-BR" sz="2400" b="0" i="0" u="sng" dirty="0">
                <a:hlinkClick r:id="rId3"/>
              </a:rPr>
              <a:t>Introdução ao </a:t>
            </a:r>
            <a:r>
              <a:rPr lang="pt-BR" sz="2400" b="0" i="0" u="sng" dirty="0" err="1">
                <a:hlinkClick r:id="rId3"/>
              </a:rPr>
              <a:t>Hadoop</a:t>
            </a:r>
            <a:r>
              <a:rPr lang="pt-BR" sz="2400" b="0" i="0" u="sng" dirty="0">
                <a:hlinkClick r:id="rId3"/>
              </a:rPr>
              <a:t> no </a:t>
            </a:r>
            <a:r>
              <a:rPr lang="pt-BR" sz="2400" b="0" i="0" u="sng" dirty="0" err="1">
                <a:hlinkClick r:id="rId3"/>
              </a:rPr>
              <a:t>HDInsight</a:t>
            </a:r>
            <a:r>
              <a:rPr lang="pt-BR" sz="2400" b="0" i="0" dirty="0"/>
              <a:t>.</a:t>
            </a:r>
          </a:p>
          <a:p>
            <a:pPr marL="342900" indent="-342900">
              <a:buFont typeface="Arial" panose="020B0604020202020204" pitchFamily="34" charset="0"/>
              <a:buChar char="•"/>
            </a:pPr>
            <a:r>
              <a:rPr lang="pt-BR" sz="2400" i="0" dirty="0" err="1"/>
              <a:t>Spark</a:t>
            </a:r>
            <a:r>
              <a:rPr lang="pt-BR" sz="2400" b="0" i="0" dirty="0"/>
              <a:t>: o Apache </a:t>
            </a:r>
            <a:r>
              <a:rPr lang="pt-BR" sz="2400" b="0" i="0" dirty="0" err="1"/>
              <a:t>Spark</a:t>
            </a:r>
            <a:r>
              <a:rPr lang="pt-BR" sz="2400" b="0" i="0" dirty="0"/>
              <a:t> tem funcionalidade interna para trabalhar com o </a:t>
            </a:r>
            <a:r>
              <a:rPr lang="pt-BR" sz="2400" b="0" i="0" dirty="0" err="1"/>
              <a:t>Hive</a:t>
            </a:r>
            <a:r>
              <a:rPr lang="pt-BR" sz="2400" b="0" i="0" dirty="0"/>
              <a:t>. Para obter mais informações, confira o documento </a:t>
            </a:r>
            <a:r>
              <a:rPr lang="pt-BR" sz="2400" b="0" i="0" u="sng" dirty="0">
                <a:hlinkClick r:id="rId4"/>
              </a:rPr>
              <a:t>Introdução ao </a:t>
            </a:r>
            <a:r>
              <a:rPr lang="pt-BR" sz="2400" b="0" i="0" u="sng" dirty="0" err="1">
                <a:hlinkClick r:id="rId4"/>
              </a:rPr>
              <a:t>Spark</a:t>
            </a:r>
            <a:r>
              <a:rPr lang="pt-BR" sz="2400" b="0" i="0" u="sng" dirty="0">
                <a:hlinkClick r:id="rId4"/>
              </a:rPr>
              <a:t> no </a:t>
            </a:r>
            <a:r>
              <a:rPr lang="pt-BR" sz="2400" b="0" i="0" u="sng" dirty="0" err="1">
                <a:hlinkClick r:id="rId4"/>
              </a:rPr>
              <a:t>HDInsight</a:t>
            </a:r>
            <a:r>
              <a:rPr lang="pt-BR" sz="2400" b="0" i="0" dirty="0"/>
              <a:t>.</a:t>
            </a:r>
          </a:p>
          <a:p>
            <a:pPr marL="342900" indent="-342900">
              <a:buFont typeface="Arial" panose="020B0604020202020204" pitchFamily="34" charset="0"/>
              <a:buChar char="•"/>
            </a:pPr>
            <a:r>
              <a:rPr lang="pt-BR" sz="2400" i="0" dirty="0" err="1"/>
              <a:t>HBase</a:t>
            </a:r>
            <a:r>
              <a:rPr lang="pt-BR" sz="2400" b="0" i="0" dirty="0"/>
              <a:t>: o </a:t>
            </a:r>
            <a:r>
              <a:rPr lang="pt-BR" sz="2400" b="0" i="0" dirty="0" err="1"/>
              <a:t>HiveQL</a:t>
            </a:r>
            <a:r>
              <a:rPr lang="pt-BR" sz="2400" b="0" i="0" dirty="0"/>
              <a:t> pode ser usado para consultar dados armazenados no </a:t>
            </a:r>
            <a:r>
              <a:rPr lang="pt-BR" sz="2400" b="0" i="0" dirty="0" err="1"/>
              <a:t>HBase</a:t>
            </a:r>
            <a:r>
              <a:rPr lang="pt-BR" sz="2400" b="0" i="0" dirty="0"/>
              <a:t>. Para obter mais informações, confira o documento </a:t>
            </a:r>
            <a:r>
              <a:rPr lang="pt-BR" sz="2400" b="0" i="0" u="sng" dirty="0">
                <a:hlinkClick r:id="rId5"/>
              </a:rPr>
              <a:t>Introdução ao </a:t>
            </a:r>
            <a:r>
              <a:rPr lang="pt-BR" sz="2400" b="0" i="0" u="sng" dirty="0" err="1">
                <a:hlinkClick r:id="rId5"/>
              </a:rPr>
              <a:t>HBase</a:t>
            </a:r>
            <a:r>
              <a:rPr lang="pt-BR" sz="2400" b="0" i="0" u="sng" dirty="0">
                <a:hlinkClick r:id="rId5"/>
              </a:rPr>
              <a:t> no </a:t>
            </a:r>
            <a:r>
              <a:rPr lang="pt-BR" sz="2400" b="0" i="0" u="sng" dirty="0" err="1">
                <a:hlinkClick r:id="rId5"/>
              </a:rPr>
              <a:t>HDInsight</a:t>
            </a:r>
            <a:r>
              <a:rPr lang="pt-BR" sz="2400" b="0" i="0" dirty="0"/>
              <a:t>.</a:t>
            </a:r>
          </a:p>
        </p:txBody>
      </p:sp>
      <p:pic>
        <p:nvPicPr>
          <p:cNvPr id="9" name="Imagem 8">
            <a:extLst>
              <a:ext uri="{FF2B5EF4-FFF2-40B4-BE49-F238E27FC236}">
                <a16:creationId xmlns:a16="http://schemas.microsoft.com/office/drawing/2014/main" id="{1035B8B3-B2D8-4C05-92C8-B592745797C7}"/>
              </a:ext>
            </a:extLst>
          </p:cNvPr>
          <p:cNvPicPr>
            <a:picLocks noChangeAspect="1"/>
          </p:cNvPicPr>
          <p:nvPr/>
        </p:nvPicPr>
        <p:blipFill>
          <a:blip r:embed="rId6"/>
          <a:stretch>
            <a:fillRect/>
          </a:stretch>
        </p:blipFill>
        <p:spPr>
          <a:xfrm>
            <a:off x="8184566" y="5229200"/>
            <a:ext cx="738938" cy="664373"/>
          </a:xfrm>
          <a:prstGeom prst="rect">
            <a:avLst/>
          </a:prstGeom>
        </p:spPr>
      </p:pic>
    </p:spTree>
    <p:extLst>
      <p:ext uri="{BB962C8B-B14F-4D97-AF65-F5344CB8AC3E}">
        <p14:creationId xmlns:p14="http://schemas.microsoft.com/office/powerpoint/2010/main" val="1775561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HiveQL</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1217" y="595932"/>
            <a:ext cx="8712968" cy="4308872"/>
          </a:xfrm>
          <a:prstGeom prst="rect">
            <a:avLst/>
          </a:prstGeom>
          <a:solidFill>
            <a:schemeClr val="bg1"/>
          </a:solidFill>
        </p:spPr>
        <p:txBody>
          <a:bodyPr wrap="square">
            <a:spAutoFit/>
          </a:bodyPr>
          <a:lstStyle/>
          <a:p>
            <a:r>
              <a:rPr lang="pt-BR" sz="2200" i="0" dirty="0" err="1">
                <a:solidFill>
                  <a:srgbClr val="242729"/>
                </a:solidFill>
                <a:latin typeface="Arial" panose="020B0604020202020204" pitchFamily="34" charset="0"/>
              </a:rPr>
              <a:t>HiveQL</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é uma linguagem de acesso com muitos recursos adicionais ao SQL comum, mas que guarda grande relação com essa linguagem.</a:t>
            </a:r>
          </a:p>
          <a:p>
            <a:endParaRPr lang="pt-BR" sz="2200" b="0" i="0" dirty="0">
              <a:solidFill>
                <a:srgbClr val="242729"/>
              </a:solidFill>
              <a:effectLst/>
              <a:latin typeface="Arial" panose="020B0604020202020204" pitchFamily="34" charset="0"/>
            </a:endParaRPr>
          </a:p>
          <a:p>
            <a:r>
              <a:rPr lang="pt-BR" sz="2200" b="0" i="0" dirty="0">
                <a:solidFill>
                  <a:srgbClr val="242729"/>
                </a:solidFill>
                <a:latin typeface="Arial" panose="020B0604020202020204" pitchFamily="34" charset="0"/>
              </a:rPr>
              <a:t>Primeiramente, acesse o manual da linguagem, em :</a:t>
            </a:r>
          </a:p>
          <a:p>
            <a:endParaRPr lang="pt-BR" sz="2200" b="0" i="0" dirty="0">
              <a:solidFill>
                <a:srgbClr val="242729"/>
              </a:solidFill>
              <a:effectLst/>
              <a:latin typeface="Arial" panose="020B0604020202020204" pitchFamily="34" charset="0"/>
            </a:endParaRPr>
          </a:p>
          <a:p>
            <a:r>
              <a:rPr lang="pt-BR" sz="2400" b="0" i="0" u="sng" dirty="0">
                <a:solidFill>
                  <a:srgbClr val="C00000"/>
                </a:solidFill>
                <a:hlinkClick r:id="rId3">
                  <a:extLst>
                    <a:ext uri="{A12FA001-AC4F-418D-AE19-62706E023703}">
                      <ahyp:hlinkClr xmlns:ahyp="http://schemas.microsoft.com/office/drawing/2018/hyperlinkcolor" xmlns="" val="tx"/>
                    </a:ext>
                  </a:extLst>
                </a:hlinkClick>
              </a:rPr>
              <a:t>https://cwiki.apache.org/confluence/display/Hive/LanguageManual</a:t>
            </a:r>
            <a:endParaRPr lang="pt-BR" sz="2400" b="0" i="0" u="sng" dirty="0">
              <a:solidFill>
                <a:srgbClr val="C00000"/>
              </a:solidFill>
            </a:endParaRPr>
          </a:p>
          <a:p>
            <a:endParaRPr lang="pt-BR" sz="2400" b="0" i="0" u="sng" dirty="0">
              <a:solidFill>
                <a:srgbClr val="242729"/>
              </a:solidFill>
              <a:effectLst/>
              <a:latin typeface="Arial" panose="020B0604020202020204" pitchFamily="34" charset="0"/>
            </a:endParaRPr>
          </a:p>
          <a:p>
            <a:r>
              <a:rPr lang="pt-BR" sz="2400" b="0" i="0" dirty="0">
                <a:solidFill>
                  <a:srgbClr val="242729"/>
                </a:solidFill>
                <a:effectLst/>
                <a:latin typeface="Arial" panose="020B0604020202020204" pitchFamily="34" charset="0"/>
              </a:rPr>
              <a:t>O exemplo adiante esclarece bem a questão:</a:t>
            </a:r>
          </a:p>
          <a:p>
            <a:endParaRPr lang="pt-BR" sz="2400" b="0" i="0" dirty="0">
              <a:solidFill>
                <a:srgbClr val="242729"/>
              </a:solidFill>
              <a:latin typeface="Arial" panose="020B0604020202020204" pitchFamily="34" charset="0"/>
            </a:endParaRPr>
          </a:p>
          <a:p>
            <a:endParaRPr lang="pt-BR" sz="2400" b="0" i="0" dirty="0">
              <a:solidFill>
                <a:srgbClr val="242729"/>
              </a:solidFill>
              <a:effectLst/>
              <a:latin typeface="Arial" panose="020B0604020202020204" pitchFamily="34" charset="0"/>
            </a:endParaRPr>
          </a:p>
          <a:p>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 name="Imagem 3">
            <a:extLst>
              <a:ext uri="{FF2B5EF4-FFF2-40B4-BE49-F238E27FC236}">
                <a16:creationId xmlns:a16="http://schemas.microsoft.com/office/drawing/2014/main" id="{1F578159-F9F4-42AB-9ED4-2EE2DE26C8D0}"/>
              </a:ext>
            </a:extLst>
          </p:cNvPr>
          <p:cNvPicPr>
            <a:picLocks noChangeAspect="1"/>
          </p:cNvPicPr>
          <p:nvPr/>
        </p:nvPicPr>
        <p:blipFill>
          <a:blip r:embed="rId4"/>
          <a:stretch>
            <a:fillRect/>
          </a:stretch>
        </p:blipFill>
        <p:spPr>
          <a:xfrm>
            <a:off x="8172400" y="5085184"/>
            <a:ext cx="807883" cy="726361"/>
          </a:xfrm>
          <a:prstGeom prst="rect">
            <a:avLst/>
          </a:prstGeom>
        </p:spPr>
      </p:pic>
      <p:sp>
        <p:nvSpPr>
          <p:cNvPr id="2" name="Rectangle 2">
            <a:extLst>
              <a:ext uri="{FF2B5EF4-FFF2-40B4-BE49-F238E27FC236}">
                <a16:creationId xmlns:a16="http://schemas.microsoft.com/office/drawing/2014/main" id="{6B652F9F-8277-43CB-B4DF-48F3E3AFAAE4}"/>
              </a:ext>
            </a:extLst>
          </p:cNvPr>
          <p:cNvSpPr>
            <a:spLocks noChangeArrowheads="1"/>
          </p:cNvSpPr>
          <p:nvPr/>
        </p:nvSpPr>
        <p:spPr bwMode="auto">
          <a:xfrm>
            <a:off x="1691680" y="4170425"/>
            <a:ext cx="71038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000000"/>
                </a:solidFill>
                <a:effectLst/>
                <a:latin typeface="+mn-lt"/>
              </a:rPr>
              <a:t>SELECT </a:t>
            </a:r>
            <a:r>
              <a:rPr kumimoji="0" lang="pt-BR" altLang="pt-BR" sz="1200" b="0" i="0" u="none" strike="noStrike" cap="none" normalizeH="0" baseline="0" dirty="0" err="1">
                <a:ln>
                  <a:noFill/>
                </a:ln>
                <a:solidFill>
                  <a:srgbClr val="000000"/>
                </a:solidFill>
                <a:effectLst/>
                <a:latin typeface="+mn-lt"/>
                <a:hlinkClick r:id="rId5"/>
              </a:rPr>
              <a:t>pv_users.gender</a:t>
            </a:r>
            <a:r>
              <a:rPr kumimoji="0" lang="pt-BR" altLang="pt-BR" sz="1200" b="0" i="0" u="none" strike="noStrike" cap="none" normalizeH="0" baseline="0" dirty="0">
                <a:ln>
                  <a:noFill/>
                </a:ln>
                <a:solidFill>
                  <a:srgbClr val="000000"/>
                </a:solidFill>
                <a:effectLst/>
                <a:latin typeface="+mn-lt"/>
                <a:hlinkClick r:id="rId5"/>
              </a:rPr>
              <a:t>,</a:t>
            </a:r>
            <a:r>
              <a:rPr kumimoji="0" lang="pt-BR" altLang="pt-BR" sz="1200" b="0" i="0" u="none" strike="noStrike" cap="none" normalizeH="0" baseline="0" dirty="0">
                <a:ln>
                  <a:noFill/>
                </a:ln>
                <a:solidFill>
                  <a:srgbClr val="000000"/>
                </a:solidFill>
                <a:effectLst/>
                <a:latin typeface="+mn-lt"/>
              </a:rPr>
              <a:t> </a:t>
            </a:r>
            <a:r>
              <a:rPr kumimoji="0" lang="pt-BR" altLang="pt-BR" sz="1200" b="0" i="0" u="none" strike="noStrike" cap="none" normalizeH="0" baseline="0" dirty="0" err="1">
                <a:ln>
                  <a:noFill/>
                </a:ln>
                <a:solidFill>
                  <a:srgbClr val="000000"/>
                </a:solidFill>
                <a:effectLst/>
                <a:latin typeface="+mn-lt"/>
              </a:rPr>
              <a:t>count</a:t>
            </a:r>
            <a:r>
              <a:rPr kumimoji="0" lang="pt-BR" altLang="pt-BR" sz="1200" b="0" i="0" u="none" strike="noStrike" cap="none" normalizeH="0" baseline="0" dirty="0">
                <a:ln>
                  <a:noFill/>
                </a:ln>
                <a:solidFill>
                  <a:srgbClr val="000000"/>
                </a:solidFill>
                <a:effectLst/>
                <a:latin typeface="+mn-lt"/>
              </a:rPr>
              <a:t>(DISTINCT </a:t>
            </a:r>
            <a:r>
              <a:rPr kumimoji="0" lang="pt-BR" altLang="pt-BR" sz="1200" b="0" i="0" u="none" strike="noStrike" cap="none" normalizeH="0" baseline="0" dirty="0" err="1">
                <a:ln>
                  <a:noFill/>
                </a:ln>
                <a:solidFill>
                  <a:srgbClr val="000000"/>
                </a:solidFill>
                <a:effectLst/>
                <a:latin typeface="+mn-lt"/>
                <a:hlinkClick r:id="rId6"/>
              </a:rPr>
              <a:t>pv_users.userid</a:t>
            </a:r>
            <a:r>
              <a:rPr kumimoji="0" lang="pt-BR" altLang="pt-BR" sz="1200" b="0" i="0" u="none" strike="noStrike" cap="none" normalizeH="0" baseline="0" dirty="0">
                <a:ln>
                  <a:noFill/>
                </a:ln>
                <a:solidFill>
                  <a:srgbClr val="000000"/>
                </a:solidFill>
                <a:effectLst/>
                <a:latin typeface="+mn-lt"/>
                <a:hlinkClick r:id="rId6"/>
              </a:rPr>
              <a:t>),</a:t>
            </a:r>
            <a:r>
              <a:rPr kumimoji="0" lang="pt-BR" altLang="pt-BR" sz="1200" b="0" i="0" u="none" strike="noStrike" cap="none" normalizeH="0" baseline="0" dirty="0">
                <a:ln>
                  <a:noFill/>
                </a:ln>
                <a:solidFill>
                  <a:srgbClr val="000000"/>
                </a:solidFill>
                <a:effectLst/>
                <a:latin typeface="+mn-lt"/>
              </a:rPr>
              <a:t> </a:t>
            </a:r>
            <a:r>
              <a:rPr kumimoji="0" lang="pt-BR" altLang="pt-BR" sz="1200" b="0" i="0" u="none" strike="noStrike" cap="none" normalizeH="0" baseline="0" dirty="0" err="1">
                <a:ln>
                  <a:noFill/>
                </a:ln>
                <a:solidFill>
                  <a:srgbClr val="000000"/>
                </a:solidFill>
                <a:effectLst/>
                <a:latin typeface="+mn-lt"/>
              </a:rPr>
              <a:t>count</a:t>
            </a:r>
            <a:r>
              <a:rPr kumimoji="0" lang="pt-BR" altLang="pt-BR" sz="1200" b="0" i="0" u="none" strike="noStrike" cap="none" normalizeH="0" baseline="0" dirty="0">
                <a:ln>
                  <a:noFill/>
                </a:ln>
                <a:solidFill>
                  <a:srgbClr val="000000"/>
                </a:solidFill>
                <a:effectLst/>
                <a:latin typeface="+mn-lt"/>
              </a:rPr>
              <a:t>(*), sum(DISTINCT </a:t>
            </a:r>
            <a:r>
              <a:rPr kumimoji="0" lang="pt-BR" altLang="pt-BR" sz="1200" b="0" i="0" u="none" strike="noStrike" cap="none" normalizeH="0" baseline="0" dirty="0" err="1">
                <a:ln>
                  <a:noFill/>
                </a:ln>
                <a:solidFill>
                  <a:srgbClr val="000000"/>
                </a:solidFill>
                <a:effectLst/>
                <a:latin typeface="+mn-lt"/>
                <a:hlinkClick r:id="rId7"/>
              </a:rPr>
              <a:t>pv_users.userid</a:t>
            </a:r>
            <a:r>
              <a:rPr kumimoji="0" lang="pt-BR" altLang="pt-BR" sz="1200" b="0" i="0" u="none" strike="noStrike" cap="none" normalizeH="0" baseline="0" dirty="0">
                <a:ln>
                  <a:noFill/>
                </a:ln>
                <a:solidFill>
                  <a:srgbClr val="000000"/>
                </a:solidFill>
                <a:effectLst/>
                <a:latin typeface="+mn-lt"/>
                <a:hlinkClick r:id="rId7"/>
              </a:rPr>
              <a:t>)</a:t>
            </a:r>
            <a:endParaRPr kumimoji="0" lang="pt-BR" altLang="pt-BR" sz="1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000000"/>
                </a:solidFill>
                <a:effectLst/>
                <a:latin typeface="+mn-lt"/>
              </a:rPr>
              <a:t>     FROM </a:t>
            </a:r>
            <a:r>
              <a:rPr kumimoji="0" lang="pt-BR" altLang="pt-BR" sz="1200" b="0" i="0" u="none" strike="noStrike" cap="none" normalizeH="0" baseline="0" dirty="0" err="1">
                <a:ln>
                  <a:noFill/>
                </a:ln>
                <a:solidFill>
                  <a:srgbClr val="000000"/>
                </a:solidFill>
                <a:effectLst/>
                <a:latin typeface="+mn-lt"/>
              </a:rPr>
              <a:t>pv_users</a:t>
            </a:r>
            <a:endParaRPr kumimoji="0" lang="pt-BR" altLang="pt-BR" sz="1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000000"/>
                </a:solidFill>
                <a:effectLst/>
                <a:latin typeface="+mn-lt"/>
              </a:rPr>
              <a:t>     GROUP BY </a:t>
            </a:r>
            <a:r>
              <a:rPr kumimoji="0" lang="pt-BR" altLang="pt-BR" sz="1200" b="0" i="0" u="none" strike="noStrike" cap="none" normalizeH="0" baseline="0" dirty="0" err="1">
                <a:ln>
                  <a:noFill/>
                </a:ln>
                <a:solidFill>
                  <a:srgbClr val="000000"/>
                </a:solidFill>
                <a:effectLst/>
                <a:latin typeface="+mn-lt"/>
                <a:hlinkClick r:id="rId8"/>
              </a:rPr>
              <a:t>pv_users.gender</a:t>
            </a:r>
            <a:r>
              <a:rPr kumimoji="0" lang="pt-BR" altLang="pt-BR" sz="1200" b="0" i="0" u="none" strike="noStrike" cap="none" normalizeH="0" baseline="0" dirty="0">
                <a:ln>
                  <a:noFill/>
                </a:ln>
                <a:solidFill>
                  <a:srgbClr val="000000"/>
                </a:solidFill>
                <a:effectLst/>
                <a:latin typeface="+mn-lt"/>
                <a:hlinkClick r:id="rId8"/>
              </a:rPr>
              <a:t>;</a:t>
            </a:r>
            <a:endParaRPr kumimoji="0" lang="pt-BR" altLang="pt-BR" sz="1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131376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(tabelas)</a:t>
            </a: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7504" y="836712"/>
            <a:ext cx="8712968" cy="430887"/>
          </a:xfrm>
          <a:prstGeom prst="rect">
            <a:avLst/>
          </a:prstGeom>
        </p:spPr>
        <p:txBody>
          <a:bodyPr wrap="square">
            <a:spAutoFit/>
          </a:bodyPr>
          <a:lstStyle/>
          <a:p>
            <a:r>
              <a:rPr lang="pt-BR" sz="2200" i="0" dirty="0" err="1">
                <a:solidFill>
                  <a:srgbClr val="242729"/>
                </a:solidFill>
                <a:latin typeface="Arial" panose="020B0604020202020204" pitchFamily="34" charset="0"/>
              </a:rPr>
              <a:t>Hive</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trabalha com dois tipos de tabela: </a:t>
            </a:r>
            <a:r>
              <a:rPr lang="pt-BR" sz="2200" i="0" dirty="0">
                <a:solidFill>
                  <a:srgbClr val="242729"/>
                </a:solidFill>
                <a:latin typeface="Arial" panose="020B0604020202020204" pitchFamily="34" charset="0"/>
              </a:rPr>
              <a:t>Internas e Externas.</a:t>
            </a:r>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04816" y="1536174"/>
            <a:ext cx="8712968" cy="2677656"/>
          </a:xfrm>
          <a:prstGeom prst="rect">
            <a:avLst/>
          </a:prstGeom>
          <a:solidFill>
            <a:schemeClr val="bg1"/>
          </a:solidFill>
        </p:spPr>
        <p:txBody>
          <a:bodyPr wrap="square">
            <a:spAutoFit/>
          </a:bodyPr>
          <a:lstStyle/>
          <a:p>
            <a:pPr marL="342900" indent="-342900">
              <a:buFont typeface="Arial" panose="020B0604020202020204" pitchFamily="34" charset="0"/>
              <a:buChar char="•"/>
            </a:pPr>
            <a:r>
              <a:rPr lang="pt-BR" sz="2400" i="0" dirty="0"/>
              <a:t>Interna</a:t>
            </a:r>
            <a:r>
              <a:rPr lang="pt-BR" sz="2400" b="0" i="0" dirty="0"/>
              <a:t>: Os dados são armazenados no data </a:t>
            </a:r>
            <a:r>
              <a:rPr lang="pt-BR" sz="2400" b="0" i="0" dirty="0" err="1"/>
              <a:t>warehouse</a:t>
            </a:r>
            <a:r>
              <a:rPr lang="pt-BR" sz="2400" b="0" i="0" dirty="0"/>
              <a:t> do </a:t>
            </a:r>
            <a:r>
              <a:rPr lang="pt-BR" sz="2400" b="0" i="0" dirty="0" err="1"/>
              <a:t>Hive</a:t>
            </a:r>
            <a:r>
              <a:rPr lang="pt-BR" sz="2400" b="0" i="0" dirty="0"/>
              <a:t>. O data </a:t>
            </a:r>
            <a:r>
              <a:rPr lang="pt-BR" sz="2400" b="0" i="0" dirty="0" err="1"/>
              <a:t>warehouse</a:t>
            </a:r>
            <a:r>
              <a:rPr lang="pt-BR" sz="2400" b="0" i="0" dirty="0"/>
              <a:t> está localizado no /</a:t>
            </a:r>
            <a:r>
              <a:rPr lang="pt-BR" sz="2400" b="0" i="0" dirty="0" err="1"/>
              <a:t>hive</a:t>
            </a:r>
            <a:r>
              <a:rPr lang="pt-BR" sz="2400" b="0" i="0" dirty="0"/>
              <a:t>/</a:t>
            </a:r>
            <a:r>
              <a:rPr lang="pt-BR" sz="2400" b="0" i="0" dirty="0" err="1"/>
              <a:t>warehouse</a:t>
            </a:r>
            <a:r>
              <a:rPr lang="pt-BR" sz="2400" b="0" i="0" dirty="0"/>
              <a:t>/ no armazenamento padrão para o cluster. As tabelas internas são usada quando:</a:t>
            </a:r>
          </a:p>
          <a:p>
            <a:pPr marL="800100" lvl="1" indent="-342900">
              <a:buFont typeface="Arial" panose="020B0604020202020204" pitchFamily="34" charset="0"/>
              <a:buChar char="•"/>
            </a:pPr>
            <a:r>
              <a:rPr lang="pt-BR" sz="2400" b="0" i="0" dirty="0"/>
              <a:t>Os dados são temporários.</a:t>
            </a:r>
          </a:p>
          <a:p>
            <a:pPr marL="800100" lvl="1" indent="-342900">
              <a:buFont typeface="Arial" panose="020B0604020202020204" pitchFamily="34" charset="0"/>
              <a:buChar char="•"/>
            </a:pPr>
            <a:r>
              <a:rPr lang="pt-BR" sz="2400" b="0" i="0" dirty="0"/>
              <a:t>Você quer que o </a:t>
            </a:r>
            <a:r>
              <a:rPr lang="pt-BR" sz="2400" b="0" i="0" dirty="0" err="1"/>
              <a:t>Hive</a:t>
            </a:r>
            <a:r>
              <a:rPr lang="pt-BR" sz="2400" b="0" i="0" dirty="0"/>
              <a:t> gerencie o ciclo de vida da tabela e dos dados. </a:t>
            </a:r>
          </a:p>
        </p:txBody>
      </p:sp>
      <p:pic>
        <p:nvPicPr>
          <p:cNvPr id="9" name="Imagem 8">
            <a:extLst>
              <a:ext uri="{FF2B5EF4-FFF2-40B4-BE49-F238E27FC236}">
                <a16:creationId xmlns:a16="http://schemas.microsoft.com/office/drawing/2014/main" id="{1035B8B3-B2D8-4C05-92C8-B592745797C7}"/>
              </a:ext>
            </a:extLst>
          </p:cNvPr>
          <p:cNvPicPr>
            <a:picLocks noChangeAspect="1"/>
          </p:cNvPicPr>
          <p:nvPr/>
        </p:nvPicPr>
        <p:blipFill>
          <a:blip r:embed="rId3"/>
          <a:stretch>
            <a:fillRect/>
          </a:stretch>
        </p:blipFill>
        <p:spPr>
          <a:xfrm>
            <a:off x="8184566" y="5229200"/>
            <a:ext cx="738938" cy="664373"/>
          </a:xfrm>
          <a:prstGeom prst="rect">
            <a:avLst/>
          </a:prstGeom>
        </p:spPr>
      </p:pic>
    </p:spTree>
    <p:extLst>
      <p:ext uri="{BB962C8B-B14F-4D97-AF65-F5344CB8AC3E}">
        <p14:creationId xmlns:p14="http://schemas.microsoft.com/office/powerpoint/2010/main" val="2481171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(tabelas)</a:t>
            </a: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1217" y="735591"/>
            <a:ext cx="8712968" cy="430887"/>
          </a:xfrm>
          <a:prstGeom prst="rect">
            <a:avLst/>
          </a:prstGeom>
        </p:spPr>
        <p:txBody>
          <a:bodyPr wrap="square">
            <a:spAutoFit/>
          </a:bodyPr>
          <a:lstStyle/>
          <a:p>
            <a:r>
              <a:rPr lang="pt-BR" sz="2200" i="0" dirty="0" err="1">
                <a:solidFill>
                  <a:srgbClr val="242729"/>
                </a:solidFill>
                <a:latin typeface="Arial" panose="020B0604020202020204" pitchFamily="34" charset="0"/>
              </a:rPr>
              <a:t>Hive</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trabalha com dois tipos de tabela: </a:t>
            </a:r>
            <a:r>
              <a:rPr lang="pt-BR" sz="2200" i="0" dirty="0">
                <a:solidFill>
                  <a:srgbClr val="242729"/>
                </a:solidFill>
                <a:latin typeface="Arial" panose="020B0604020202020204" pitchFamily="34" charset="0"/>
              </a:rPr>
              <a:t>Internas e Externas.</a:t>
            </a:r>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20496" y="1166842"/>
            <a:ext cx="8712968" cy="4524315"/>
          </a:xfrm>
          <a:prstGeom prst="rect">
            <a:avLst/>
          </a:prstGeom>
          <a:solidFill>
            <a:schemeClr val="bg1"/>
          </a:solidFill>
        </p:spPr>
        <p:txBody>
          <a:bodyPr wrap="square">
            <a:spAutoFit/>
          </a:bodyPr>
          <a:lstStyle/>
          <a:p>
            <a:pPr marL="342900" indent="-342900">
              <a:buFont typeface="Arial" panose="020B0604020202020204" pitchFamily="34" charset="0"/>
              <a:buChar char="•"/>
            </a:pPr>
            <a:r>
              <a:rPr lang="pt-BR" sz="2400" i="0" dirty="0"/>
              <a:t>Externa</a:t>
            </a:r>
            <a:r>
              <a:rPr lang="pt-BR" sz="2400" b="0" i="0" dirty="0"/>
              <a:t>: Os dados são armazenados fora do data </a:t>
            </a:r>
            <a:r>
              <a:rPr lang="pt-BR" sz="2400" b="0" i="0" dirty="0" err="1"/>
              <a:t>warehouse</a:t>
            </a:r>
            <a:r>
              <a:rPr lang="pt-BR" sz="2400" b="0" i="0" dirty="0"/>
              <a:t>. Os dados podem ser armazenados em qualquer armazenamento acessível pelo cluster. São usadas quando:</a:t>
            </a:r>
          </a:p>
          <a:p>
            <a:pPr marL="342900" indent="-342900">
              <a:buFont typeface="Arial" panose="020B0604020202020204" pitchFamily="34" charset="0"/>
              <a:buChar char="•"/>
            </a:pPr>
            <a:r>
              <a:rPr lang="pt-BR" sz="2400" b="0" i="0" dirty="0"/>
              <a:t>Os dados também são usados fora do </a:t>
            </a:r>
            <a:r>
              <a:rPr lang="pt-BR" sz="2400" b="0" i="0" dirty="0" err="1"/>
              <a:t>Hive</a:t>
            </a:r>
            <a:r>
              <a:rPr lang="pt-BR" sz="2400" b="0" i="0" dirty="0"/>
              <a:t>. Por exemplo, os arquivos de dados são atualizados por outro processo (que não bloqueia os arquivos.)</a:t>
            </a:r>
          </a:p>
          <a:p>
            <a:pPr marL="342900" indent="-342900">
              <a:buFont typeface="Arial" panose="020B0604020202020204" pitchFamily="34" charset="0"/>
              <a:buChar char="•"/>
            </a:pPr>
            <a:r>
              <a:rPr lang="pt-BR" sz="2400" b="0" i="0" dirty="0"/>
              <a:t>Os dados devem permanecer no local anterior, mesmo depois de descartar a tabela.</a:t>
            </a:r>
          </a:p>
          <a:p>
            <a:pPr marL="342900" indent="-342900">
              <a:buFont typeface="Arial" panose="020B0604020202020204" pitchFamily="34" charset="0"/>
              <a:buChar char="•"/>
            </a:pPr>
            <a:r>
              <a:rPr lang="pt-BR" sz="2400" b="0" i="0" dirty="0"/>
              <a:t>Você precisa de um local personalizado, como uma conta de armazenamento não padrão.</a:t>
            </a:r>
          </a:p>
          <a:p>
            <a:pPr marL="342900" indent="-342900">
              <a:buFont typeface="Arial" panose="020B0604020202020204" pitchFamily="34" charset="0"/>
              <a:buChar char="•"/>
            </a:pPr>
            <a:r>
              <a:rPr lang="pt-BR" sz="2400" b="0" i="0" dirty="0"/>
              <a:t>Um programa que não seja o </a:t>
            </a:r>
            <a:r>
              <a:rPr lang="pt-BR" sz="2400" b="0" i="0" dirty="0" err="1"/>
              <a:t>hive</a:t>
            </a:r>
            <a:r>
              <a:rPr lang="pt-BR" sz="2400" b="0" i="0" dirty="0"/>
              <a:t> gerencia o formato de dados, local </a:t>
            </a:r>
            <a:r>
              <a:rPr lang="pt-BR" sz="2400" b="0" i="0" dirty="0" err="1"/>
              <a:t>etc</a:t>
            </a:r>
            <a:endParaRPr lang="pt-BR" sz="2400" b="0" i="0" dirty="0"/>
          </a:p>
        </p:txBody>
      </p:sp>
      <p:pic>
        <p:nvPicPr>
          <p:cNvPr id="9" name="Imagem 8">
            <a:extLst>
              <a:ext uri="{FF2B5EF4-FFF2-40B4-BE49-F238E27FC236}">
                <a16:creationId xmlns:a16="http://schemas.microsoft.com/office/drawing/2014/main" id="{1035B8B3-B2D8-4C05-92C8-B592745797C7}"/>
              </a:ext>
            </a:extLst>
          </p:cNvPr>
          <p:cNvPicPr>
            <a:picLocks noChangeAspect="1"/>
          </p:cNvPicPr>
          <p:nvPr/>
        </p:nvPicPr>
        <p:blipFill>
          <a:blip r:embed="rId3"/>
          <a:stretch>
            <a:fillRect/>
          </a:stretch>
        </p:blipFill>
        <p:spPr>
          <a:xfrm>
            <a:off x="8184566" y="5229200"/>
            <a:ext cx="738938" cy="664373"/>
          </a:xfrm>
          <a:prstGeom prst="rect">
            <a:avLst/>
          </a:prstGeom>
        </p:spPr>
      </p:pic>
    </p:spTree>
    <p:extLst>
      <p:ext uri="{BB962C8B-B14F-4D97-AF65-F5344CB8AC3E}">
        <p14:creationId xmlns:p14="http://schemas.microsoft.com/office/powerpoint/2010/main" val="2070045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5574332"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Hive</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(performance)</a:t>
            </a: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6" name="Retângulo 5">
            <a:extLst>
              <a:ext uri="{FF2B5EF4-FFF2-40B4-BE49-F238E27FC236}">
                <a16:creationId xmlns:a16="http://schemas.microsoft.com/office/drawing/2014/main" id="{613ED578-494B-46E0-A482-B2800A2F2840}"/>
              </a:ext>
            </a:extLst>
          </p:cNvPr>
          <p:cNvSpPr/>
          <p:nvPr/>
        </p:nvSpPr>
        <p:spPr>
          <a:xfrm>
            <a:off x="101217" y="735591"/>
            <a:ext cx="8712968" cy="3724096"/>
          </a:xfrm>
          <a:prstGeom prst="rect">
            <a:avLst/>
          </a:prstGeom>
        </p:spPr>
        <p:txBody>
          <a:bodyPr wrap="square">
            <a:spAutoFit/>
          </a:bodyPr>
          <a:lstStyle/>
          <a:p>
            <a:r>
              <a:rPr lang="pt-BR" sz="2200" i="0" dirty="0" err="1">
                <a:solidFill>
                  <a:srgbClr val="242729"/>
                </a:solidFill>
                <a:latin typeface="Arial" panose="020B0604020202020204" pitchFamily="34" charset="0"/>
              </a:rPr>
              <a:t>Hive</a:t>
            </a:r>
            <a:r>
              <a:rPr lang="pt-BR" sz="2200" i="0" dirty="0">
                <a:solidFill>
                  <a:srgbClr val="242729"/>
                </a:solidFill>
                <a:latin typeface="Arial" panose="020B0604020202020204" pitchFamily="34" charset="0"/>
              </a:rPr>
              <a:t> </a:t>
            </a:r>
            <a:r>
              <a:rPr lang="pt-BR" sz="2200" b="0" i="0" dirty="0">
                <a:solidFill>
                  <a:srgbClr val="242729"/>
                </a:solidFill>
                <a:latin typeface="Arial" panose="020B0604020202020204" pitchFamily="34" charset="0"/>
              </a:rPr>
              <a:t>trabalha com Apache Tez</a:t>
            </a:r>
          </a:p>
          <a:p>
            <a:endParaRPr lang="pt-BR" sz="2200" b="0" i="0" dirty="0">
              <a:solidFill>
                <a:srgbClr val="242729"/>
              </a:solidFill>
              <a:effectLst/>
              <a:latin typeface="Arial" panose="020B0604020202020204" pitchFamily="34" charset="0"/>
            </a:endParaRPr>
          </a:p>
          <a:p>
            <a:endParaRPr lang="pt-BR" sz="2400" b="0" i="0" dirty="0"/>
          </a:p>
          <a:p>
            <a:r>
              <a:rPr lang="pt-BR" sz="2400" b="0" i="0" dirty="0"/>
              <a:t>O Tez é  uma estrutura que permite que aplicativos com uso intenso de dados, como o </a:t>
            </a:r>
            <a:r>
              <a:rPr lang="pt-BR" sz="2400" b="0" i="0" dirty="0" err="1"/>
              <a:t>Hive</a:t>
            </a:r>
            <a:r>
              <a:rPr lang="pt-BR" sz="2400" b="0" i="0" dirty="0"/>
              <a:t>, executem de maneira muito mais eficiente em escala. </a:t>
            </a:r>
          </a:p>
          <a:p>
            <a:endParaRPr lang="pt-BR" sz="2400" b="0" i="0" dirty="0">
              <a:solidFill>
                <a:srgbClr val="242729"/>
              </a:solidFill>
              <a:effectLst/>
              <a:latin typeface="Arial" panose="020B0604020202020204" pitchFamily="34" charset="0"/>
            </a:endParaRPr>
          </a:p>
          <a:p>
            <a:r>
              <a:rPr lang="pt-BR" sz="2400" b="0" i="0" dirty="0">
                <a:solidFill>
                  <a:srgbClr val="242729"/>
                </a:solidFill>
                <a:latin typeface="Arial" panose="020B0604020202020204" pitchFamily="34" charset="0"/>
              </a:rPr>
              <a:t>Caso os resultados obtidos não estejam em conformidade ao esperado, verifique se o Tez está habilitado. Lembrar que em Windows está desabilitado, por padrão.</a:t>
            </a:r>
            <a:endParaRPr lang="pt-BR" sz="2200" i="0" dirty="0">
              <a:solidFill>
                <a:srgbClr val="242729"/>
              </a:solidFill>
              <a:effectLst/>
              <a:latin typeface="Arial" panose="020B0604020202020204" pitchFamily="34" charset="0"/>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20496" y="1166842"/>
            <a:ext cx="8712968" cy="461665"/>
          </a:xfrm>
          <a:prstGeom prst="rect">
            <a:avLst/>
          </a:prstGeom>
          <a:solidFill>
            <a:schemeClr val="bg1"/>
          </a:solidFill>
        </p:spPr>
        <p:txBody>
          <a:bodyPr wrap="square">
            <a:spAutoFit/>
          </a:bodyPr>
          <a:lstStyle/>
          <a:p>
            <a:pPr marL="342900" indent="-342900">
              <a:buFont typeface="Arial" panose="020B0604020202020204" pitchFamily="34" charset="0"/>
              <a:buChar char="•"/>
            </a:pPr>
            <a:endParaRPr lang="pt-BR" sz="2400" b="0" i="0" dirty="0"/>
          </a:p>
        </p:txBody>
      </p:sp>
      <p:pic>
        <p:nvPicPr>
          <p:cNvPr id="4" name="Imagem 3">
            <a:extLst>
              <a:ext uri="{FF2B5EF4-FFF2-40B4-BE49-F238E27FC236}">
                <a16:creationId xmlns:a16="http://schemas.microsoft.com/office/drawing/2014/main" id="{82CF6FE0-4FB7-4DB2-80E0-FC27E681A69B}"/>
              </a:ext>
            </a:extLst>
          </p:cNvPr>
          <p:cNvPicPr>
            <a:picLocks noChangeAspect="1"/>
          </p:cNvPicPr>
          <p:nvPr/>
        </p:nvPicPr>
        <p:blipFill>
          <a:blip r:embed="rId3"/>
          <a:stretch>
            <a:fillRect/>
          </a:stretch>
        </p:blipFill>
        <p:spPr>
          <a:xfrm>
            <a:off x="5837839" y="4365104"/>
            <a:ext cx="3095625" cy="1466850"/>
          </a:xfrm>
          <a:prstGeom prst="rect">
            <a:avLst/>
          </a:prstGeom>
        </p:spPr>
      </p:pic>
    </p:spTree>
    <p:extLst>
      <p:ext uri="{BB962C8B-B14F-4D97-AF65-F5344CB8AC3E}">
        <p14:creationId xmlns:p14="http://schemas.microsoft.com/office/powerpoint/2010/main" val="1236189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270240B4-0803-421C-BB74-55605B999B35}"/>
              </a:ext>
            </a:extLst>
          </p:cNvPr>
          <p:cNvSpPr>
            <a:spLocks noGrp="1"/>
          </p:cNvSpPr>
          <p:nvPr>
            <p:ph type="body" sz="quarter" idx="4294967295"/>
          </p:nvPr>
        </p:nvSpPr>
        <p:spPr>
          <a:xfrm>
            <a:off x="675861" y="5399433"/>
            <a:ext cx="7282898" cy="601318"/>
          </a:xfrm>
        </p:spPr>
        <p:txBody>
          <a:bodyPr>
            <a:normAutofit lnSpcReduction="10000"/>
          </a:bodyPr>
          <a:lstStyle/>
          <a:p>
            <a:pPr marL="0" indent="0">
              <a:buNone/>
            </a:pPr>
            <a:r>
              <a:rPr lang="pt-BR" sz="1500" b="1" dirty="0">
                <a:solidFill>
                  <a:schemeClr val="bg1"/>
                </a:solidFill>
              </a:rPr>
              <a:t>Autor: Prof. Jorge Surian</a:t>
            </a:r>
          </a:p>
          <a:p>
            <a:pPr marL="0" indent="0">
              <a:buNone/>
            </a:pPr>
            <a:r>
              <a:rPr lang="pt-BR" sz="1500" b="1" dirty="0">
                <a:solidFill>
                  <a:schemeClr val="bg1"/>
                </a:solidFill>
              </a:rPr>
              <a:t>jorge.surian@gmail.com</a:t>
            </a:r>
          </a:p>
        </p:txBody>
      </p:sp>
      <p:sp>
        <p:nvSpPr>
          <p:cNvPr id="3" name="Espaço Reservado para Texto 2">
            <a:extLst>
              <a:ext uri="{FF2B5EF4-FFF2-40B4-BE49-F238E27FC236}">
                <a16:creationId xmlns:a16="http://schemas.microsoft.com/office/drawing/2014/main" id="{83D5E528-1798-4B18-9EE7-3E007F83667C}"/>
              </a:ext>
            </a:extLst>
          </p:cNvPr>
          <p:cNvSpPr>
            <a:spLocks noGrp="1"/>
          </p:cNvSpPr>
          <p:nvPr>
            <p:ph type="body" sz="quarter" idx="4294967295"/>
          </p:nvPr>
        </p:nvSpPr>
        <p:spPr>
          <a:xfrm>
            <a:off x="0" y="6056313"/>
            <a:ext cx="6550025" cy="801687"/>
          </a:xfrm>
        </p:spPr>
        <p:txBody>
          <a:bodyPr>
            <a:normAutofit/>
          </a:bodyPr>
          <a:lstStyle/>
          <a:p>
            <a:pPr marL="0" indent="0">
              <a:buNone/>
            </a:pPr>
            <a:r>
              <a:rPr lang="pt-BR" sz="2000" b="1" dirty="0">
                <a:solidFill>
                  <a:schemeClr val="bg1"/>
                </a:solidFill>
              </a:rPr>
              <a:t>Autor: Prof. Jorge Surian</a:t>
            </a:r>
          </a:p>
          <a:p>
            <a:pPr marL="0" indent="0">
              <a:buNone/>
            </a:pPr>
            <a:r>
              <a:rPr lang="pt-BR" sz="2000" b="1" dirty="0">
                <a:solidFill>
                  <a:schemeClr val="bg1"/>
                </a:solidFill>
              </a:rPr>
              <a:t>jorge.surian@gmail.com</a:t>
            </a:r>
          </a:p>
        </p:txBody>
      </p:sp>
    </p:spTree>
    <p:extLst>
      <p:ext uri="{BB962C8B-B14F-4D97-AF65-F5344CB8AC3E}">
        <p14:creationId xmlns:p14="http://schemas.microsoft.com/office/powerpoint/2010/main" val="226953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1907704" y="490374"/>
            <a:ext cx="6720427" cy="5032858"/>
          </a:xfrm>
          <a:prstGeom prst="rect">
            <a:avLst/>
          </a:prstGeom>
          <a:noFill/>
          <a:ln w="9525">
            <a:noFill/>
            <a:miter lim="800000"/>
            <a:headEnd/>
            <a:tailEnd/>
          </a:ln>
        </p:spPr>
      </p:pic>
      <p:sp>
        <p:nvSpPr>
          <p:cNvPr id="5" name="CaixaDeTexto 4"/>
          <p:cNvSpPr txBox="1"/>
          <p:nvPr/>
        </p:nvSpPr>
        <p:spPr>
          <a:xfrm>
            <a:off x="0" y="116632"/>
            <a:ext cx="493204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1" u="none" strike="noStrike" kern="1200" cap="none" spc="0" normalizeH="0" baseline="0" noProof="0" dirty="0" err="1">
                <a:ln>
                  <a:noFill/>
                </a:ln>
                <a:solidFill>
                  <a:srgbClr val="000000"/>
                </a:solidFill>
                <a:effectLst/>
                <a:uLnTx/>
                <a:uFillTx/>
                <a:latin typeface="Square721 BT" pitchFamily="34" charset="0"/>
                <a:ea typeface="+mn-ea"/>
                <a:cs typeface="+mn-cs"/>
              </a:rPr>
              <a:t>Ingest</a:t>
            </a:r>
            <a:r>
              <a:rPr lang="pt-BR" sz="2400" dirty="0" err="1">
                <a:solidFill>
                  <a:srgbClr val="000000"/>
                </a:solidFill>
              </a:rPr>
              <a:t>ão</a:t>
            </a:r>
            <a:r>
              <a:rPr lang="pt-BR" sz="2400" dirty="0">
                <a:solidFill>
                  <a:srgbClr val="000000"/>
                </a:solidFill>
              </a:rPr>
              <a:t> de Dados</a:t>
            </a:r>
            <a:endPar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23108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0" y="116632"/>
            <a:ext cx="493204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1" u="none" strike="noStrike" kern="1200" cap="none" spc="0" normalizeH="0" baseline="0" noProof="0" dirty="0" err="1">
                <a:ln>
                  <a:noFill/>
                </a:ln>
                <a:solidFill>
                  <a:srgbClr val="000000"/>
                </a:solidFill>
                <a:effectLst/>
                <a:uLnTx/>
                <a:uFillTx/>
                <a:latin typeface="Square721 BT" pitchFamily="34" charset="0"/>
                <a:ea typeface="+mn-ea"/>
                <a:cs typeface="+mn-cs"/>
              </a:rPr>
              <a:t>Hadoop</a:t>
            </a:r>
            <a:r>
              <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rPr>
              <a:t> – </a:t>
            </a:r>
            <a:r>
              <a:rPr kumimoji="0" lang="pt-BR" sz="2400" b="1" i="1" u="none" strike="noStrike" kern="1200" cap="none" spc="0" normalizeH="0" baseline="0" noProof="0" dirty="0" err="1">
                <a:ln>
                  <a:noFill/>
                </a:ln>
                <a:solidFill>
                  <a:srgbClr val="000000"/>
                </a:solidFill>
                <a:effectLst/>
                <a:uLnTx/>
                <a:uFillTx/>
                <a:latin typeface="Square721 BT" pitchFamily="34" charset="0"/>
                <a:ea typeface="+mn-ea"/>
                <a:cs typeface="+mn-cs"/>
              </a:rPr>
              <a:t>NiFi</a:t>
            </a:r>
            <a:endParaRPr kumimoji="0" lang="pt-BR" sz="2400" b="1" i="1" u="none" strike="noStrike" kern="1200" cap="none" spc="0" normalizeH="0" baseline="0" noProof="0" dirty="0">
              <a:ln>
                <a:noFill/>
              </a:ln>
              <a:solidFill>
                <a:srgbClr val="000000"/>
              </a:solidFill>
              <a:effectLst/>
              <a:uLnTx/>
              <a:uFillTx/>
              <a:latin typeface="Square721 BT" pitchFamily="34" charset="0"/>
              <a:ea typeface="+mn-ea"/>
              <a:cs typeface="+mn-cs"/>
            </a:endParaRPr>
          </a:p>
        </p:txBody>
      </p:sp>
      <p:pic>
        <p:nvPicPr>
          <p:cNvPr id="7170" name="Picture 2" descr="Resultado de imagem para cubo dimensional">
            <a:extLst>
              <a:ext uri="{FF2B5EF4-FFF2-40B4-BE49-F238E27FC236}">
                <a16:creationId xmlns:a16="http://schemas.microsoft.com/office/drawing/2014/main" id="{B33B0747-CFC2-4213-859E-60ABE2C6B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4772025" cy="379095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C19C7D36-F817-49E0-AE1C-28554B651FCF}"/>
              </a:ext>
            </a:extLst>
          </p:cNvPr>
          <p:cNvPicPr>
            <a:picLocks noChangeAspect="1"/>
          </p:cNvPicPr>
          <p:nvPr/>
        </p:nvPicPr>
        <p:blipFill>
          <a:blip r:embed="rId3"/>
          <a:stretch>
            <a:fillRect/>
          </a:stretch>
        </p:blipFill>
        <p:spPr>
          <a:xfrm>
            <a:off x="5292080" y="3861048"/>
            <a:ext cx="3314700" cy="1381125"/>
          </a:xfrm>
          <a:prstGeom prst="rect">
            <a:avLst/>
          </a:prstGeom>
        </p:spPr>
      </p:pic>
    </p:spTree>
    <p:extLst>
      <p:ext uri="{BB962C8B-B14F-4D97-AF65-F5344CB8AC3E}">
        <p14:creationId xmlns:p14="http://schemas.microsoft.com/office/powerpoint/2010/main" val="236142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4893647"/>
          </a:xfrm>
          <a:prstGeom prst="rect">
            <a:avLst/>
          </a:prstGeom>
          <a:solidFill>
            <a:schemeClr val="bg1"/>
          </a:solidFill>
        </p:spPr>
        <p:txBody>
          <a:bodyPr wrap="square">
            <a:spAutoFit/>
          </a:bodyPr>
          <a:lstStyle/>
          <a:p>
            <a:r>
              <a:rPr lang="pt-BR" sz="2400" b="0" i="0" dirty="0"/>
              <a:t>Histórico:</a:t>
            </a:r>
          </a:p>
          <a:p>
            <a:endParaRPr lang="pt-BR" sz="2400" b="0" i="0" dirty="0"/>
          </a:p>
          <a:p>
            <a:r>
              <a:rPr lang="pt-BR" sz="2400" b="0" i="0" dirty="0"/>
              <a:t>Em novembro de 2014, a agência de segurança nacional dos E.U.A., mais conhecida como NSA, abriu o </a:t>
            </a:r>
            <a:r>
              <a:rPr lang="pt-BR" sz="2400" b="0" i="0" dirty="0" err="1"/>
              <a:t>Niagrafiles</a:t>
            </a:r>
            <a:r>
              <a:rPr lang="pt-BR" sz="2400" b="0" i="0" dirty="0"/>
              <a:t> para a comunidade open </a:t>
            </a:r>
            <a:r>
              <a:rPr lang="pt-BR" sz="2400" b="0" i="0" dirty="0" err="1"/>
              <a:t>source</a:t>
            </a:r>
            <a:r>
              <a:rPr lang="pt-BR" sz="2400" b="0" i="0" dirty="0"/>
              <a:t>, ou </a:t>
            </a:r>
            <a:r>
              <a:rPr lang="pt-BR" sz="2400" b="0" i="0" dirty="0" err="1"/>
              <a:t>NiFi</a:t>
            </a:r>
            <a:r>
              <a:rPr lang="pt-BR" sz="2400" b="0" i="0" dirty="0"/>
              <a:t>, um software de fluxo de dados.</a:t>
            </a:r>
            <a:r>
              <a:rPr lang="pt-BR" sz="2400" dirty="0"/>
              <a:t/>
            </a:r>
            <a:br>
              <a:rPr lang="pt-BR" sz="2400" dirty="0"/>
            </a:br>
            <a:r>
              <a:rPr lang="pt-BR" sz="2400" dirty="0"/>
              <a:t/>
            </a:r>
            <a:br>
              <a:rPr lang="pt-BR" sz="2400" dirty="0"/>
            </a:br>
            <a:r>
              <a:rPr lang="pt-BR" sz="2400" b="0" i="0" dirty="0"/>
              <a:t>Como é muito difícil a NSA abrir seus softwares para qualquer pessoa, a maioria das pessoas ficaram desconfiadas, embora não fosse a primeira vez que a agência distribuísse algum tipo de software para a comunidade open </a:t>
            </a:r>
            <a:r>
              <a:rPr lang="pt-BR" sz="2400" b="0" i="0" dirty="0" err="1"/>
              <a:t>source</a:t>
            </a:r>
            <a:r>
              <a:rPr lang="pt-BR" sz="2400" b="0" i="0" dirty="0"/>
              <a:t>.</a:t>
            </a:r>
          </a:p>
          <a:p>
            <a:endParaRPr lang="pt-BR" sz="2400" b="0" i="0" dirty="0"/>
          </a:p>
          <a:p>
            <a:r>
              <a:rPr lang="pt-BR" sz="2400" b="0" i="0" dirty="0"/>
              <a:t>Havia um contexto de imagem desfavorável da NSA (escândalo </a:t>
            </a:r>
            <a:r>
              <a:rPr lang="pt-BR" sz="2400" b="0" i="0" dirty="0" err="1"/>
              <a:t>Wikileaks</a:t>
            </a:r>
            <a:r>
              <a:rPr lang="pt-BR" sz="2400" b="0" i="0" dirty="0"/>
              <a:t>) e a abertura do </a:t>
            </a:r>
            <a:r>
              <a:rPr lang="pt-BR" sz="2400" b="0" i="0" dirty="0" err="1"/>
              <a:t>NiFi</a:t>
            </a:r>
            <a:r>
              <a:rPr lang="pt-BR" sz="2400" b="0" i="0" dirty="0"/>
              <a:t> está nesse contexto.</a:t>
            </a:r>
          </a:p>
        </p:txBody>
      </p:sp>
      <p:pic>
        <p:nvPicPr>
          <p:cNvPr id="9" name="Imagem 8">
            <a:extLst>
              <a:ext uri="{FF2B5EF4-FFF2-40B4-BE49-F238E27FC236}">
                <a16:creationId xmlns:a16="http://schemas.microsoft.com/office/drawing/2014/main" id="{612D694B-A51E-4F62-949F-A748879BB259}"/>
              </a:ext>
            </a:extLst>
          </p:cNvPr>
          <p:cNvPicPr>
            <a:picLocks noChangeAspect="1"/>
          </p:cNvPicPr>
          <p:nvPr/>
        </p:nvPicPr>
        <p:blipFill>
          <a:blip r:embed="rId3"/>
          <a:stretch>
            <a:fillRect/>
          </a:stretch>
        </p:blipFill>
        <p:spPr>
          <a:xfrm>
            <a:off x="7630008" y="5157192"/>
            <a:ext cx="1298476" cy="541032"/>
          </a:xfrm>
          <a:prstGeom prst="rect">
            <a:avLst/>
          </a:prstGeom>
        </p:spPr>
      </p:pic>
    </p:spTree>
    <p:extLst>
      <p:ext uri="{BB962C8B-B14F-4D97-AF65-F5344CB8AC3E}">
        <p14:creationId xmlns:p14="http://schemas.microsoft.com/office/powerpoint/2010/main" val="63731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4154984"/>
          </a:xfrm>
          <a:prstGeom prst="rect">
            <a:avLst/>
          </a:prstGeom>
          <a:solidFill>
            <a:schemeClr val="bg1"/>
          </a:solidFill>
        </p:spPr>
        <p:txBody>
          <a:bodyPr wrap="square">
            <a:spAutoFit/>
          </a:bodyPr>
          <a:lstStyle/>
          <a:p>
            <a:r>
              <a:rPr lang="pt-BR" sz="2400" b="0" i="0" dirty="0"/>
              <a:t>Histórico:</a:t>
            </a:r>
          </a:p>
          <a:p>
            <a:endParaRPr lang="pt-BR" sz="2400" b="0" i="0" dirty="0"/>
          </a:p>
          <a:p>
            <a:r>
              <a:rPr lang="pt-BR" sz="2400" b="0" i="0" dirty="0"/>
              <a:t>Já em agosto de 2015 a </a:t>
            </a:r>
            <a:r>
              <a:rPr lang="pt-BR" sz="2400" b="0" i="0" dirty="0" err="1"/>
              <a:t>Hortonworks</a:t>
            </a:r>
            <a:r>
              <a:rPr lang="pt-BR" sz="2400" b="0" i="0" dirty="0"/>
              <a:t> comprou a </a:t>
            </a:r>
            <a:r>
              <a:rPr lang="pt-BR" sz="2400" b="0" i="0" dirty="0" err="1"/>
              <a:t>Onyara</a:t>
            </a:r>
            <a:r>
              <a:rPr lang="pt-BR" sz="2400" b="0" i="0" dirty="0"/>
              <a:t>, que foi fundada pelos engenheiros de tecnologia da NSA e com isso o </a:t>
            </a:r>
            <a:r>
              <a:rPr lang="pt-BR" sz="2400" b="0" i="0" dirty="0" err="1"/>
              <a:t>NiFi</a:t>
            </a:r>
            <a:r>
              <a:rPr lang="pt-BR" sz="2400" b="0" i="0" dirty="0"/>
              <a:t> veio no pacote, ou seja, tinham visto potencial no software que antes era parte de informações e dados de inteligência ultra secretos.</a:t>
            </a:r>
            <a:r>
              <a:rPr lang="pt-BR" sz="2400" dirty="0"/>
              <a:t/>
            </a:r>
            <a:br>
              <a:rPr lang="pt-BR" sz="2400" dirty="0"/>
            </a:br>
            <a:r>
              <a:rPr lang="pt-BR" sz="2400" dirty="0"/>
              <a:t/>
            </a:r>
            <a:br>
              <a:rPr lang="pt-BR" sz="2400" dirty="0"/>
            </a:br>
            <a:r>
              <a:rPr lang="pt-BR" sz="2400" b="0" i="0" dirty="0"/>
              <a:t>O </a:t>
            </a:r>
            <a:r>
              <a:rPr lang="pt-BR" sz="2400" b="0" i="0" dirty="0" err="1"/>
              <a:t>NiFi</a:t>
            </a:r>
            <a:r>
              <a:rPr lang="pt-BR" sz="2400" b="0" i="0" dirty="0"/>
              <a:t> é um componente que pode substituir, com vantagem, </a:t>
            </a:r>
            <a:r>
              <a:rPr lang="pt-BR" sz="2400" b="0" i="0" dirty="0" err="1"/>
              <a:t>Flume</a:t>
            </a:r>
            <a:r>
              <a:rPr lang="pt-BR" sz="2400" b="0" i="0" dirty="0"/>
              <a:t>, </a:t>
            </a:r>
            <a:r>
              <a:rPr lang="pt-BR" sz="2400" b="0" i="0" dirty="0" err="1"/>
              <a:t>Sqoop</a:t>
            </a:r>
            <a:r>
              <a:rPr lang="pt-BR" sz="2400" b="0" i="0" dirty="0"/>
              <a:t>, pois tem ótimo desempenho e é muito mais fácil de se usar.</a:t>
            </a:r>
          </a:p>
          <a:p>
            <a:endParaRPr lang="pt-BR" sz="2400" b="0" i="0" dirty="0"/>
          </a:p>
        </p:txBody>
      </p:sp>
      <p:pic>
        <p:nvPicPr>
          <p:cNvPr id="9" name="Imagem 8">
            <a:extLst>
              <a:ext uri="{FF2B5EF4-FFF2-40B4-BE49-F238E27FC236}">
                <a16:creationId xmlns:a16="http://schemas.microsoft.com/office/drawing/2014/main" id="{612D694B-A51E-4F62-949F-A748879BB259}"/>
              </a:ext>
            </a:extLst>
          </p:cNvPr>
          <p:cNvPicPr>
            <a:picLocks noChangeAspect="1"/>
          </p:cNvPicPr>
          <p:nvPr/>
        </p:nvPicPr>
        <p:blipFill>
          <a:blip r:embed="rId3"/>
          <a:stretch>
            <a:fillRect/>
          </a:stretch>
        </p:blipFill>
        <p:spPr>
          <a:xfrm>
            <a:off x="7630008" y="5157192"/>
            <a:ext cx="1298476" cy="541032"/>
          </a:xfrm>
          <a:prstGeom prst="rect">
            <a:avLst/>
          </a:prstGeom>
        </p:spPr>
      </p:pic>
    </p:spTree>
    <p:extLst>
      <p:ext uri="{BB962C8B-B14F-4D97-AF65-F5344CB8AC3E}">
        <p14:creationId xmlns:p14="http://schemas.microsoft.com/office/powerpoint/2010/main" val="300569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7" name="Shape 387"/>
          <p:cNvSpPr/>
          <p:nvPr/>
        </p:nvSpPr>
        <p:spPr>
          <a:xfrm>
            <a:off x="5780" y="103161"/>
            <a:ext cx="4680520" cy="438581"/>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Pct val="25000"/>
              <a:buFontTx/>
              <a:buNone/>
              <a:tabLst/>
              <a:defRPr/>
            </a:pP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Hadoop</a:t>
            </a:r>
            <a:r>
              <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rPr>
              <a:t> – Usando o </a:t>
            </a:r>
            <a:r>
              <a:rPr kumimoji="0" lang="pt-BR" sz="2400" b="1" i="0" u="none" strike="noStrike" kern="1200" cap="none" spc="0" normalizeH="0" baseline="0" noProof="0" dirty="0" err="1">
                <a:ln>
                  <a:noFill/>
                </a:ln>
                <a:solidFill>
                  <a:srgbClr val="1F3864"/>
                </a:solidFill>
                <a:effectLst/>
                <a:uLnTx/>
                <a:uFillTx/>
                <a:latin typeface="Calibri"/>
                <a:ea typeface="Calibri"/>
                <a:cs typeface="Calibri"/>
                <a:sym typeface="Calibri"/>
              </a:rPr>
              <a:t>NiFi</a:t>
            </a:r>
            <a:endParaRPr kumimoji="0" lang="pt-BR" sz="2400" b="1" i="0" u="none" strike="noStrike" kern="1200" cap="none" spc="0" normalizeH="0" baseline="0" noProof="0" dirty="0">
              <a:ln>
                <a:noFill/>
              </a:ln>
              <a:solidFill>
                <a:srgbClr val="1F3864"/>
              </a:solidFill>
              <a:effectLst/>
              <a:uLnTx/>
              <a:uFillTx/>
              <a:latin typeface="Calibri"/>
              <a:ea typeface="Calibri"/>
              <a:cs typeface="Calibri"/>
              <a:sym typeface="Calibri"/>
            </a:endParaRPr>
          </a:p>
        </p:txBody>
      </p:sp>
      <p:sp>
        <p:nvSpPr>
          <p:cNvPr id="388" name="Shape 388" descr="Resultado de imagem para operadoras"/>
          <p:cNvSpPr/>
          <p:nvPr/>
        </p:nvSpPr>
        <p:spPr>
          <a:xfrm>
            <a:off x="4457701" y="3314701"/>
            <a:ext cx="228599" cy="2285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89" name="Shape 389"/>
          <p:cNvSpPr/>
          <p:nvPr/>
        </p:nvSpPr>
        <p:spPr>
          <a:xfrm>
            <a:off x="2286000" y="3082751"/>
            <a:ext cx="4572000" cy="276999"/>
          </a:xfrm>
          <a:prstGeom prst="rect">
            <a:avLst/>
          </a:prstGeom>
          <a:noFill/>
          <a:ln>
            <a:noFill/>
          </a:ln>
        </p:spPr>
        <p:txBody>
          <a:bodyPr wrap="square" lIns="68569" tIns="34275" rIns="68569" bIns="34275" anchor="t" anchorCtr="0">
            <a:no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350" b="1"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3" name="AutoShape 2" descr="Resultado de imagem para cluster system">
            <a:extLst>
              <a:ext uri="{FF2B5EF4-FFF2-40B4-BE49-F238E27FC236}">
                <a16:creationId xmlns:a16="http://schemas.microsoft.com/office/drawing/2014/main" id="{0F7D01FB-6E2D-46CF-A5ED-BEB96656871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tângulo 7">
            <a:extLst>
              <a:ext uri="{FF2B5EF4-FFF2-40B4-BE49-F238E27FC236}">
                <a16:creationId xmlns:a16="http://schemas.microsoft.com/office/drawing/2014/main" id="{B76C7811-14BE-480B-ADF4-DEFF3D021C0A}"/>
              </a:ext>
            </a:extLst>
          </p:cNvPr>
          <p:cNvSpPr/>
          <p:nvPr/>
        </p:nvSpPr>
        <p:spPr>
          <a:xfrm>
            <a:off x="215516" y="692696"/>
            <a:ext cx="8712968" cy="4893647"/>
          </a:xfrm>
          <a:prstGeom prst="rect">
            <a:avLst/>
          </a:prstGeom>
          <a:solidFill>
            <a:schemeClr val="bg1"/>
          </a:solidFill>
        </p:spPr>
        <p:txBody>
          <a:bodyPr wrap="square">
            <a:spAutoFit/>
          </a:bodyPr>
          <a:lstStyle/>
          <a:p>
            <a:r>
              <a:rPr lang="pt-BR" sz="2400" b="0" i="0" dirty="0"/>
              <a:t>Aspectos técnicos básicos:</a:t>
            </a:r>
          </a:p>
          <a:p>
            <a:endParaRPr lang="pt-BR" sz="2400" b="0" i="0" dirty="0"/>
          </a:p>
          <a:p>
            <a:r>
              <a:rPr lang="pt-BR" sz="2400" b="0" i="0" dirty="0"/>
              <a:t>Quando combinado ao Apache </a:t>
            </a:r>
            <a:r>
              <a:rPr lang="pt-BR" sz="2400" b="0" i="0" dirty="0" err="1"/>
              <a:t>Velocity</a:t>
            </a:r>
            <a:r>
              <a:rPr lang="pt-BR" sz="2400" b="0" i="0" dirty="0"/>
              <a:t> podemos fazer desde uma análise de tráfego de redes até conversões de um banco de dados para outro, tarefa longe de ser trivial, são tarefas simples ao </a:t>
            </a:r>
            <a:r>
              <a:rPr lang="pt-BR" sz="2400" b="0" i="0" dirty="0" err="1"/>
              <a:t>NiFi</a:t>
            </a:r>
            <a:r>
              <a:rPr lang="pt-BR" sz="2400" b="0" i="0" dirty="0"/>
              <a:t>. </a:t>
            </a:r>
          </a:p>
          <a:p>
            <a:endParaRPr lang="pt-BR" sz="2400" b="0" i="0" dirty="0"/>
          </a:p>
          <a:p>
            <a:r>
              <a:rPr lang="pt-BR" sz="2400" b="0" i="0" dirty="0"/>
              <a:t>Permite, ainda, analisar e transformar mensagens do </a:t>
            </a:r>
            <a:r>
              <a:rPr lang="pt-BR" sz="2400" b="0" i="0" dirty="0" err="1"/>
              <a:t>twitter</a:t>
            </a:r>
            <a:r>
              <a:rPr lang="pt-BR" sz="2400" b="0" i="0" dirty="0"/>
              <a:t> e outras redes sociais e principalmente usa-lo para </a:t>
            </a:r>
            <a:r>
              <a:rPr lang="pt-BR" sz="2400" b="0" i="0" dirty="0" err="1"/>
              <a:t>IoT</a:t>
            </a:r>
            <a:r>
              <a:rPr lang="pt-BR" sz="2400" b="0" i="0" dirty="0"/>
              <a:t>.</a:t>
            </a:r>
            <a:r>
              <a:rPr lang="pt-BR" sz="2400" dirty="0"/>
              <a:t/>
            </a:r>
            <a:br>
              <a:rPr lang="pt-BR" sz="2400" dirty="0"/>
            </a:br>
            <a:r>
              <a:rPr lang="pt-BR" sz="2400" dirty="0"/>
              <a:t/>
            </a:r>
            <a:br>
              <a:rPr lang="pt-BR" sz="2400" dirty="0"/>
            </a:br>
            <a:r>
              <a:rPr lang="pt-BR" sz="2400" b="0" i="0" dirty="0"/>
              <a:t>No caso da Internet das Coisas, ao contrário de outros sensores que só enviam dados para "fora", o software precisará receber esses dados e se comunicar com o dispositivo novamente, e o </a:t>
            </a:r>
            <a:r>
              <a:rPr lang="pt-BR" sz="2400" b="0" i="0" dirty="0" err="1"/>
              <a:t>NiFi</a:t>
            </a:r>
            <a:r>
              <a:rPr lang="pt-BR" sz="2400" b="0" i="0" dirty="0"/>
              <a:t> se encaixa muito bem neste processo.</a:t>
            </a:r>
          </a:p>
        </p:txBody>
      </p:sp>
      <p:pic>
        <p:nvPicPr>
          <p:cNvPr id="9" name="Imagem 8">
            <a:extLst>
              <a:ext uri="{FF2B5EF4-FFF2-40B4-BE49-F238E27FC236}">
                <a16:creationId xmlns:a16="http://schemas.microsoft.com/office/drawing/2014/main" id="{612D694B-A51E-4F62-949F-A748879BB259}"/>
              </a:ext>
            </a:extLst>
          </p:cNvPr>
          <p:cNvPicPr>
            <a:picLocks noChangeAspect="1"/>
          </p:cNvPicPr>
          <p:nvPr/>
        </p:nvPicPr>
        <p:blipFill>
          <a:blip r:embed="rId3"/>
          <a:stretch>
            <a:fillRect/>
          </a:stretch>
        </p:blipFill>
        <p:spPr>
          <a:xfrm>
            <a:off x="7630008" y="5157192"/>
            <a:ext cx="1298476" cy="541032"/>
          </a:xfrm>
          <a:prstGeom prst="rect">
            <a:avLst/>
          </a:prstGeom>
        </p:spPr>
      </p:pic>
    </p:spTree>
    <p:extLst>
      <p:ext uri="{BB962C8B-B14F-4D97-AF65-F5344CB8AC3E}">
        <p14:creationId xmlns:p14="http://schemas.microsoft.com/office/powerpoint/2010/main" val="2334282702"/>
      </p:ext>
    </p:extLst>
  </p:cSld>
  <p:clrMapOvr>
    <a:masterClrMapping/>
  </p:clrMapOvr>
</p:sld>
</file>

<file path=ppt/theme/theme1.xml><?xml version="1.0" encoding="utf-8"?>
<a:theme xmlns:a="http://schemas.openxmlformats.org/drawingml/2006/main" name="1_Tema do Office">
  <a:themeElements>
    <a:clrScheme name="Integração">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Slides_TECH_2018_02.potx" id="{EBED69CD-F434-410C-9A17-C39C4A7DD22C}" vid="{0FEA6211-248B-4A1A-8BBA-F47A2F72D556}"/>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8910</TotalTime>
  <Words>1497</Words>
  <Application>Microsoft Office PowerPoint</Application>
  <PresentationFormat>Papel Carta (216 x 279 mm)</PresentationFormat>
  <Paragraphs>158</Paragraphs>
  <Slides>48</Slides>
  <Notes>42</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48</vt:i4>
      </vt:variant>
    </vt:vector>
  </HeadingPairs>
  <TitlesOfParts>
    <vt:vector size="58" baseType="lpstr">
      <vt:lpstr>Arial</vt:lpstr>
      <vt:lpstr>Arial Black</vt:lpstr>
      <vt:lpstr>Arial Narrow</vt:lpstr>
      <vt:lpstr>Calibri</vt:lpstr>
      <vt:lpstr>Calibri Light</vt:lpstr>
      <vt:lpstr>Gotham-Bold</vt:lpstr>
      <vt:lpstr>Square721 BT</vt:lpstr>
      <vt:lpstr>Times New Roman</vt:lpstr>
      <vt:lpstr>1_Tema do Office</vt:lpstr>
      <vt:lpstr>CorelDRAW.Graphic.10</vt:lpstr>
      <vt:lpstr>MBA em IA  Arquitetura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Surian</dc:creator>
  <cp:lastModifiedBy>Jorge Luiz Surian</cp:lastModifiedBy>
  <cp:revision>563</cp:revision>
  <dcterms:created xsi:type="dcterms:W3CDTF">1999-05-02T13:25:21Z</dcterms:created>
  <dcterms:modified xsi:type="dcterms:W3CDTF">2018-11-27T22:48:29Z</dcterms:modified>
</cp:coreProperties>
</file>