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2" r:id="rId2"/>
  </p:sldMasterIdLst>
  <p:notesMasterIdLst>
    <p:notesMasterId r:id="rId62"/>
  </p:notesMasterIdLst>
  <p:sldIdLst>
    <p:sldId id="259" r:id="rId3"/>
    <p:sldId id="307" r:id="rId4"/>
    <p:sldId id="308" r:id="rId5"/>
    <p:sldId id="309" r:id="rId6"/>
    <p:sldId id="310" r:id="rId7"/>
    <p:sldId id="311" r:id="rId8"/>
    <p:sldId id="312"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431" r:id="rId43"/>
    <p:sldId id="362" r:id="rId44"/>
    <p:sldId id="432" r:id="rId45"/>
    <p:sldId id="396" r:id="rId46"/>
    <p:sldId id="417" r:id="rId47"/>
    <p:sldId id="418" r:id="rId48"/>
    <p:sldId id="419" r:id="rId49"/>
    <p:sldId id="420" r:id="rId50"/>
    <p:sldId id="422" r:id="rId51"/>
    <p:sldId id="421" r:id="rId52"/>
    <p:sldId id="423" r:id="rId53"/>
    <p:sldId id="424" r:id="rId54"/>
    <p:sldId id="425" r:id="rId55"/>
    <p:sldId id="426" r:id="rId56"/>
    <p:sldId id="427" r:id="rId57"/>
    <p:sldId id="428" r:id="rId58"/>
    <p:sldId id="429" r:id="rId59"/>
    <p:sldId id="430" r:id="rId60"/>
    <p:sldId id="261" r:id="rId6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Luiz Surian" initials="JLS" lastIdx="2" clrIdx="0">
    <p:extLst>
      <p:ext uri="{19B8F6BF-5375-455C-9EA6-DF929625EA0E}">
        <p15:presenceInfo xmlns:p15="http://schemas.microsoft.com/office/powerpoint/2012/main" userId="Jorge Luiz Sur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8" autoAdjust="0"/>
    <p:restoredTop sz="94673" autoAdjust="0"/>
  </p:normalViewPr>
  <p:slideViewPr>
    <p:cSldViewPr>
      <p:cViewPr varScale="1">
        <p:scale>
          <a:sx n="70" d="100"/>
          <a:sy n="70" d="100"/>
        </p:scale>
        <p:origin x="4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3T16:38:05.139"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00496-1DFB-4D5A-80CC-7014E0293D31}" type="datetimeFigureOut">
              <a:rPr lang="en-US" smtClean="0"/>
              <a:pPr/>
              <a:t>6/15/2019</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3EB263-34CD-400B-9227-9080BEF6BE07}" type="slidenum">
              <a:rPr lang="en-US" smtClean="0"/>
              <a:pPr/>
              <a:t>‹nº›</a:t>
            </a:fld>
            <a:endParaRPr lang="en-US"/>
          </a:p>
        </p:txBody>
      </p:sp>
    </p:spTree>
    <p:extLst>
      <p:ext uri="{BB962C8B-B14F-4D97-AF65-F5344CB8AC3E}">
        <p14:creationId xmlns:p14="http://schemas.microsoft.com/office/powerpoint/2010/main" val="228705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516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5176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0054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4849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1539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93404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5336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552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6990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4455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2877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1332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428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92978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3559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722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96234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064116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57746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42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416843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801393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424233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848299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6737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3019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16632"/>
            <a:ext cx="8229600" cy="346050"/>
          </a:xfrm>
        </p:spPr>
        <p:txBody>
          <a:bodyPr>
            <a:noAutofit/>
          </a:bodyPr>
          <a:lstStyle>
            <a:lvl1pPr algn="l">
              <a:defRPr sz="2800"/>
            </a:lvl1pPr>
          </a:lstStyle>
          <a:p>
            <a:r>
              <a:rPr lang="pt-BR" dirty="0"/>
              <a:t>Clique para editar o estilo do título mestre</a:t>
            </a:r>
          </a:p>
        </p:txBody>
      </p:sp>
      <p:sp>
        <p:nvSpPr>
          <p:cNvPr id="3" name="Espaço Reservado para Conteúdo 2"/>
          <p:cNvSpPr>
            <a:spLocks noGrp="1"/>
          </p:cNvSpPr>
          <p:nvPr>
            <p:ph idx="1" hasCustomPrompt="1"/>
          </p:nvPr>
        </p:nvSpPr>
        <p:spPr>
          <a:xfrm>
            <a:off x="107504" y="908720"/>
            <a:ext cx="8784976" cy="5688632"/>
          </a:xfrm>
        </p:spPr>
        <p:txBody>
          <a:bodyPr/>
          <a:lstStyle>
            <a:lvl1pPr>
              <a:defRPr sz="2000"/>
            </a:lvl1pPr>
            <a:lvl2pPr>
              <a:defRPr sz="1800"/>
            </a:lvl2pPr>
            <a:lvl3pPr>
              <a:defRPr sz="1600"/>
            </a:lvl3pPr>
          </a:lstStyle>
          <a:p>
            <a:pPr lvl="0"/>
            <a:r>
              <a:rPr lang="pt-BR" dirty="0"/>
              <a:t>Clique para editar os estilos do texto mestre</a:t>
            </a:r>
          </a:p>
          <a:p>
            <a:pPr lvl="1"/>
            <a:r>
              <a:rPr lang="pt-BR" dirty="0"/>
              <a:t>Segundo nível</a:t>
            </a:r>
          </a:p>
          <a:p>
            <a:pPr lvl="2"/>
            <a:r>
              <a:rPr lang="pt-BR" dirty="0"/>
              <a:t>Terceiro nível</a:t>
            </a:r>
          </a:p>
        </p:txBody>
      </p:sp>
    </p:spTree>
    <p:extLst>
      <p:ext uri="{BB962C8B-B14F-4D97-AF65-F5344CB8AC3E}">
        <p14:creationId xmlns:p14="http://schemas.microsoft.com/office/powerpoint/2010/main" val="141560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de título">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stretch>
            <a:fillRect/>
          </a:stretch>
        </p:blipFill>
        <p:spPr>
          <a:xfrm>
            <a:off x="8306046" y="6216481"/>
            <a:ext cx="781050" cy="371475"/>
          </a:xfrm>
          <a:prstGeom prst="rect">
            <a:avLst/>
          </a:prstGeom>
        </p:spPr>
      </p:pic>
      <p:sp>
        <p:nvSpPr>
          <p:cNvPr id="5" name="TextBox 7"/>
          <p:cNvSpPr txBox="1"/>
          <p:nvPr userDrawn="1"/>
        </p:nvSpPr>
        <p:spPr>
          <a:xfrm>
            <a:off x="8426450" y="6216650"/>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a:solidFill>
                <a:schemeClr val="bg1"/>
              </a:solidFill>
              <a:latin typeface="Gotham-Bold"/>
              <a:ea typeface="Gotham-Bold"/>
              <a:cs typeface="Gotham-Bold"/>
            </a:endParaRPr>
          </a:p>
        </p:txBody>
      </p:sp>
    </p:spTree>
    <p:extLst>
      <p:ext uri="{BB962C8B-B14F-4D97-AF65-F5344CB8AC3E}">
        <p14:creationId xmlns:p14="http://schemas.microsoft.com/office/powerpoint/2010/main" val="169288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875"/>
            <a:ext cx="6804025" cy="579438"/>
          </a:xfrm>
        </p:spPr>
        <p:txBody>
          <a:bodyPr/>
          <a:lstStyle/>
          <a:p>
            <a:r>
              <a:rPr lang="pt-BR"/>
              <a:t>Clique para editar o estilo do título mestre</a:t>
            </a:r>
            <a:endParaRPr lang="en-US"/>
          </a:p>
        </p:txBody>
      </p:sp>
      <p:sp>
        <p:nvSpPr>
          <p:cNvPr id="3" name="Espaço Reservado para Texto 2"/>
          <p:cNvSpPr>
            <a:spLocks noGrp="1"/>
          </p:cNvSpPr>
          <p:nvPr>
            <p:ph type="body" sz="half" idx="1"/>
          </p:nvPr>
        </p:nvSpPr>
        <p:spPr>
          <a:xfrm>
            <a:off x="323850" y="765175"/>
            <a:ext cx="4027488" cy="58324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503738" y="765175"/>
            <a:ext cx="4029075" cy="58324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42353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349016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450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869CE-5420-47A5-A265-6579D117C29A}" type="datetimeFigureOut">
              <a:rPr lang="pt-BR" smtClean="0"/>
              <a:pPr/>
              <a:t>15/06/2019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1C545-BEB5-47F3-86F6-9FA19AED366D}" type="slidenum">
              <a:rPr lang="pt-BR" smtClean="0"/>
              <a:pPr/>
              <a:t>‹nº›</a:t>
            </a:fld>
            <a:endParaRPr lang="pt-BR"/>
          </a:p>
        </p:txBody>
      </p:sp>
      <p:pic>
        <p:nvPicPr>
          <p:cNvPr id="7" name="Imagem 6">
            <a:extLst>
              <a:ext uri="{FF2B5EF4-FFF2-40B4-BE49-F238E27FC236}">
                <a16:creationId xmlns:a16="http://schemas.microsoft.com/office/drawing/2014/main" id="{6363A949-5888-4D33-8780-AE4771A0AF1C}"/>
              </a:ext>
            </a:extLst>
          </p:cNvPr>
          <p:cNvPicPr>
            <a:picLocks noChangeAspect="1"/>
          </p:cNvPicPr>
          <p:nvPr userDrawn="1"/>
        </p:nvPicPr>
        <p:blipFill>
          <a:blip r:embed="rId9"/>
          <a:stretch>
            <a:fillRect/>
          </a:stretch>
        </p:blipFill>
        <p:spPr>
          <a:xfrm>
            <a:off x="0" y="107358"/>
            <a:ext cx="9144000" cy="6736702"/>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86" r:id="rId2"/>
    <p:sldLayoutId id="2147483691" r:id="rId3"/>
    <p:sldLayoutId id="2147483687" r:id="rId4"/>
    <p:sldLayoutId id="2147483688" r:id="rId5"/>
    <p:sldLayoutId id="2147483689" r:id="rId6"/>
    <p:sldLayoutId id="2147483690"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8388350" y="6381750"/>
            <a:ext cx="390525" cy="241300"/>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folHlink"/>
                </a:solidFill>
              </a:rPr>
              <a:pPr/>
              <a:t>‹nº›</a:t>
            </a:fld>
            <a:endParaRPr lang="en-US" altLang="pt-BR" sz="1000" i="0">
              <a:solidFill>
                <a:schemeClr val="folHlink"/>
              </a:solidFill>
            </a:endParaRPr>
          </a:p>
        </p:txBody>
      </p:sp>
      <p:pic>
        <p:nvPicPr>
          <p:cNvPr id="5" name="Imagem 4">
            <a:extLst>
              <a:ext uri="{FF2B5EF4-FFF2-40B4-BE49-F238E27FC236}">
                <a16:creationId xmlns:a16="http://schemas.microsoft.com/office/drawing/2014/main" id="{6363A949-5888-4D33-8780-AE4771A0AF1C}"/>
              </a:ext>
            </a:extLst>
          </p:cNvPr>
          <p:cNvPicPr>
            <a:picLocks noChangeAspect="1"/>
          </p:cNvPicPr>
          <p:nvPr userDrawn="1"/>
        </p:nvPicPr>
        <p:blipFill>
          <a:blip r:embed="rId15"/>
          <a:stretch>
            <a:fillRect/>
          </a:stretch>
        </p:blipFill>
        <p:spPr>
          <a:xfrm>
            <a:off x="0" y="107358"/>
            <a:ext cx="9144000" cy="6736702"/>
          </a:xfrm>
          <a:prstGeom prst="rect">
            <a:avLst/>
          </a:prstGeom>
        </p:spPr>
      </p:pic>
    </p:spTree>
    <p:extLst>
      <p:ext uri="{BB962C8B-B14F-4D97-AF65-F5344CB8AC3E}">
        <p14:creationId xmlns:p14="http://schemas.microsoft.com/office/powerpoint/2010/main" val="3774493864"/>
      </p:ext>
    </p:extLst>
  </p:cSld>
  <p:clrMap bg1="dk2" tx1="lt1" bg2="dk1"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3.jpeg"/><Relationship Id="rId4" Type="http://schemas.openxmlformats.org/officeDocument/2006/relationships/image" Target="../media/image32.jpe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https://encrypted-tbn0.gstatic.com/images?q=tbn:ANd9GcToobxUnPHQJOdH8zJIIq00GVLB8FqlDOv8q7qFtkYlRHbI9ZR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598000" y="2708920"/>
            <a:ext cx="3453189" cy="707886"/>
          </a:xfrm>
          <a:prstGeom prst="rect">
            <a:avLst/>
          </a:prstGeom>
          <a:noFill/>
        </p:spPr>
        <p:txBody>
          <a:bodyPr wrap="none" rtlCol="0">
            <a:spAutoFit/>
          </a:bodyPr>
          <a:lstStyle/>
          <a:p>
            <a:pPr algn="ctr"/>
            <a:r>
              <a:rPr lang="pt-BR" sz="2000" b="1" dirty="0">
                <a:solidFill>
                  <a:schemeClr val="bg1"/>
                </a:solidFill>
                <a:latin typeface="Arial" pitchFamily="34" charset="0"/>
                <a:cs typeface="Arial" pitchFamily="34" charset="0"/>
              </a:rPr>
              <a:t>MBA</a:t>
            </a:r>
          </a:p>
          <a:p>
            <a:pPr algn="ctr"/>
            <a:r>
              <a:rPr lang="pt-BR" sz="2000" b="1" dirty="0">
                <a:solidFill>
                  <a:schemeClr val="bg1"/>
                </a:solidFill>
                <a:latin typeface="Arial" pitchFamily="34" charset="0"/>
                <a:cs typeface="Arial" pitchFamily="34" charset="0"/>
              </a:rPr>
              <a:t>BUSINESS INTELLIGENCE</a:t>
            </a:r>
          </a:p>
        </p:txBody>
      </p:sp>
      <p:sp>
        <p:nvSpPr>
          <p:cNvPr id="6" name="Subtítulo 4"/>
          <p:cNvSpPr txBox="1">
            <a:spLocks/>
          </p:cNvSpPr>
          <p:nvPr/>
        </p:nvSpPr>
        <p:spPr>
          <a:xfrm>
            <a:off x="678552" y="4293096"/>
            <a:ext cx="9129486" cy="66516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pt-BR" sz="2000" i="0" dirty="0">
                <a:effectLst>
                  <a:outerShdw blurRad="38100" dist="38100" dir="2700000" algn="tl">
                    <a:srgbClr val="000000">
                      <a:alpha val="43137"/>
                    </a:srgbClr>
                  </a:outerShdw>
                </a:effectLst>
                <a:latin typeface="Franklin Gothic Medium Cond" panose="020B0606030402020204" pitchFamily="34" charset="0"/>
              </a:rPr>
              <a:t>Prof. Jorge Surian </a:t>
            </a:r>
          </a:p>
        </p:txBody>
      </p:sp>
      <p:sp>
        <p:nvSpPr>
          <p:cNvPr id="7" name="Subtítulo 4"/>
          <p:cNvSpPr txBox="1">
            <a:spLocks/>
          </p:cNvSpPr>
          <p:nvPr/>
        </p:nvSpPr>
        <p:spPr>
          <a:xfrm>
            <a:off x="678552" y="3739391"/>
            <a:ext cx="9129486" cy="66516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pt-BR" sz="2800" i="0" dirty="0" smtClean="0">
                <a:effectLst>
                  <a:outerShdw blurRad="38100" dist="38100" dir="2700000" algn="tl">
                    <a:srgbClr val="000000">
                      <a:alpha val="43137"/>
                    </a:srgbClr>
                  </a:outerShdw>
                </a:effectLst>
                <a:latin typeface="Franklin Gothic Medium Cond" panose="020B0606030402020204" pitchFamily="34" charset="0"/>
              </a:rPr>
              <a:t>Resposta Hotel </a:t>
            </a:r>
            <a:endParaRPr lang="pt-BR" sz="2800" i="0" dirty="0">
              <a:effectLst>
                <a:outerShdw blurRad="38100" dist="38100" dir="2700000" algn="tl">
                  <a:srgbClr val="000000">
                    <a:alpha val="43137"/>
                  </a:srgbClr>
                </a:outerShdw>
              </a:effectLst>
              <a:latin typeface="Franklin Gothic Medium Cond" panose="020B06060304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pt-BR" dirty="0"/>
              <a:t>Passo Um: O Processo</a:t>
            </a:r>
          </a:p>
        </p:txBody>
      </p:sp>
      <p:sp>
        <p:nvSpPr>
          <p:cNvPr id="107523" name="Rectangle 3"/>
          <p:cNvSpPr>
            <a:spLocks noGrp="1" noChangeArrowheads="1"/>
          </p:cNvSpPr>
          <p:nvPr>
            <p:ph idx="1"/>
          </p:nvPr>
        </p:nvSpPr>
        <p:spPr/>
        <p:txBody>
          <a:bodyPr>
            <a:normAutofit/>
          </a:bodyPr>
          <a:lstStyle/>
          <a:p>
            <a:r>
              <a:rPr lang="pt-BR" dirty="0"/>
              <a:t>Regras de Negócio</a:t>
            </a:r>
          </a:p>
          <a:p>
            <a:pPr lvl="1"/>
            <a:r>
              <a:rPr lang="pt-BR" dirty="0"/>
              <a:t>Hóspede: Deve informar nome, local de origem, próximo destino, motivo da viagem e data provável de saída.</a:t>
            </a:r>
          </a:p>
          <a:p>
            <a:pPr lvl="1">
              <a:buFont typeface="Wingdings" pitchFamily="2" charset="2"/>
              <a:buNone/>
            </a:pPr>
            <a:r>
              <a:rPr lang="pt-BR" dirty="0"/>
              <a:t>	Um hóspede pode fazer reservas para sua estadia, desde que especifique sua data de chegada e identifique provável período de estada.</a:t>
            </a:r>
          </a:p>
          <a:p>
            <a:pPr lvl="1"/>
            <a:r>
              <a:rPr lang="pt-BR" dirty="0"/>
              <a:t>Hotel: Registra o hóspede por apartamento e permite que todos os serviços usufruídos pelo hóspede sejam quitados na conta. </a:t>
            </a:r>
          </a:p>
          <a:p>
            <a:pPr lvl="1"/>
            <a:r>
              <a:rPr lang="pt-BR" dirty="0"/>
              <a:t>Reservas podem ser feitas por </a:t>
            </a:r>
          </a:p>
          <a:p>
            <a:pPr lvl="1">
              <a:buFont typeface="Wingdings" pitchFamily="2" charset="2"/>
              <a:buNone/>
            </a:pPr>
            <a:r>
              <a:rPr lang="pt-BR" dirty="0"/>
              <a:t>	agências de viagem.</a:t>
            </a:r>
          </a:p>
          <a:p>
            <a:pPr lvl="1"/>
            <a:endParaRPr lang="pt-BR" dirty="0"/>
          </a:p>
        </p:txBody>
      </p:sp>
      <p:pic>
        <p:nvPicPr>
          <p:cNvPr id="107525" name="Picture 5" descr="Viajante"/>
          <p:cNvPicPr>
            <a:picLocks noChangeAspect="1" noChangeArrowheads="1"/>
          </p:cNvPicPr>
          <p:nvPr/>
        </p:nvPicPr>
        <p:blipFill>
          <a:blip r:embed="rId2" cstate="print"/>
          <a:srcRect/>
          <a:stretch>
            <a:fillRect/>
          </a:stretch>
        </p:blipFill>
        <p:spPr bwMode="auto">
          <a:xfrm>
            <a:off x="6660232" y="4560873"/>
            <a:ext cx="2088481" cy="2295540"/>
          </a:xfrm>
          <a:prstGeom prst="rect">
            <a:avLst/>
          </a:prstGeom>
          <a:noFill/>
        </p:spPr>
      </p:pic>
    </p:spTree>
    <p:extLst>
      <p:ext uri="{BB962C8B-B14F-4D97-AF65-F5344CB8AC3E}">
        <p14:creationId xmlns:p14="http://schemas.microsoft.com/office/powerpoint/2010/main" val="110585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pt-BR"/>
              <a:t>Passo 1: O Processo</a:t>
            </a:r>
          </a:p>
        </p:txBody>
      </p:sp>
      <p:sp>
        <p:nvSpPr>
          <p:cNvPr id="108547" name="Rectangle 3"/>
          <p:cNvSpPr>
            <a:spLocks noGrp="1" noChangeArrowheads="1"/>
          </p:cNvSpPr>
          <p:nvPr>
            <p:ph idx="1"/>
          </p:nvPr>
        </p:nvSpPr>
        <p:spPr/>
        <p:txBody>
          <a:bodyPr>
            <a:normAutofit/>
          </a:bodyPr>
          <a:lstStyle/>
          <a:p>
            <a:r>
              <a:rPr lang="pt-BR" dirty="0"/>
              <a:t>Conta</a:t>
            </a:r>
          </a:p>
          <a:p>
            <a:pPr lvl="1"/>
            <a:r>
              <a:rPr lang="pt-BR" dirty="0"/>
              <a:t>Todo hóspede ao fechar sua conta paga pelas diárias (serviços prestados pelo hotel) somada a conta de serviços (aqueles não inclusos nas diárias). Ele deve quitar ambas, quando da saída do hotel.</a:t>
            </a:r>
          </a:p>
          <a:p>
            <a:r>
              <a:rPr lang="pt-BR" dirty="0"/>
              <a:t>Necessidades Detectadas (Requisitos)</a:t>
            </a:r>
          </a:p>
          <a:p>
            <a:pPr lvl="1"/>
            <a:r>
              <a:rPr lang="pt-BR" dirty="0"/>
              <a:t>Analisar o faturamento em vários períodos de tempo, por motivo da viagem e pelo meio de transporte utilizado.</a:t>
            </a:r>
          </a:p>
          <a:p>
            <a:pPr lvl="1"/>
            <a:r>
              <a:rPr lang="pt-BR" dirty="0"/>
              <a:t>Faturamento por agências.</a:t>
            </a:r>
          </a:p>
          <a:p>
            <a:pPr lvl="1"/>
            <a:r>
              <a:rPr lang="pt-BR" dirty="0"/>
              <a:t>Faturamento por profissão do hóspede.</a:t>
            </a:r>
          </a:p>
          <a:p>
            <a:pPr lvl="1"/>
            <a:r>
              <a:rPr lang="pt-BR" dirty="0"/>
              <a:t>Faturamento por tipo de apartamento.</a:t>
            </a:r>
          </a:p>
          <a:p>
            <a:pPr lvl="1"/>
            <a:r>
              <a:rPr lang="pt-BR" dirty="0"/>
              <a:t>Análises de Serviços por:</a:t>
            </a:r>
          </a:p>
          <a:p>
            <a:pPr lvl="2"/>
            <a:r>
              <a:rPr lang="pt-BR" dirty="0"/>
              <a:t>Em viagens de Negócio: Consumo no bar.</a:t>
            </a:r>
          </a:p>
          <a:p>
            <a:pPr lvl="2"/>
            <a:r>
              <a:rPr lang="pt-BR" dirty="0"/>
              <a:t>Em viagens a passeio: Frigobar.</a:t>
            </a:r>
          </a:p>
          <a:p>
            <a:pPr lvl="2"/>
            <a:r>
              <a:rPr lang="pt-BR" dirty="0"/>
              <a:t>Em viagens a passeio: Serviço de Creche.</a:t>
            </a:r>
          </a:p>
        </p:txBody>
      </p:sp>
      <p:pic>
        <p:nvPicPr>
          <p:cNvPr id="108549" name="Picture 5" descr="contas"/>
          <p:cNvPicPr>
            <a:picLocks noChangeAspect="1" noChangeArrowheads="1"/>
          </p:cNvPicPr>
          <p:nvPr/>
        </p:nvPicPr>
        <p:blipFill>
          <a:blip r:embed="rId2" cstate="print"/>
          <a:srcRect/>
          <a:stretch>
            <a:fillRect/>
          </a:stretch>
        </p:blipFill>
        <p:spPr bwMode="auto">
          <a:xfrm>
            <a:off x="6443663" y="4194175"/>
            <a:ext cx="2347912" cy="2663825"/>
          </a:xfrm>
          <a:prstGeom prst="rect">
            <a:avLst/>
          </a:prstGeom>
          <a:noFill/>
        </p:spPr>
      </p:pic>
    </p:spTree>
    <p:extLst>
      <p:ext uri="{BB962C8B-B14F-4D97-AF65-F5344CB8AC3E}">
        <p14:creationId xmlns:p14="http://schemas.microsoft.com/office/powerpoint/2010/main" val="40353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pt-BR" dirty="0"/>
              <a:t>Passo 1: O Processo</a:t>
            </a:r>
          </a:p>
        </p:txBody>
      </p:sp>
      <p:sp>
        <p:nvSpPr>
          <p:cNvPr id="109571" name="Rectangle 3"/>
          <p:cNvSpPr>
            <a:spLocks noGrp="1" noChangeArrowheads="1"/>
          </p:cNvSpPr>
          <p:nvPr>
            <p:ph idx="1"/>
          </p:nvPr>
        </p:nvSpPr>
        <p:spPr/>
        <p:txBody>
          <a:bodyPr/>
          <a:lstStyle/>
          <a:p>
            <a:r>
              <a:rPr lang="pt-BR"/>
              <a:t>Modelo de Dados do Sistema de Gestão</a:t>
            </a:r>
          </a:p>
        </p:txBody>
      </p:sp>
      <p:pic>
        <p:nvPicPr>
          <p:cNvPr id="109574" name="Picture 6" descr="Modelo11"/>
          <p:cNvPicPr>
            <a:picLocks noChangeAspect="1" noChangeArrowheads="1"/>
          </p:cNvPicPr>
          <p:nvPr/>
        </p:nvPicPr>
        <p:blipFill>
          <a:blip r:embed="rId2" cstate="print"/>
          <a:srcRect/>
          <a:stretch>
            <a:fillRect/>
          </a:stretch>
        </p:blipFill>
        <p:spPr bwMode="auto">
          <a:xfrm>
            <a:off x="90488" y="1708150"/>
            <a:ext cx="8513762" cy="4656138"/>
          </a:xfrm>
          <a:prstGeom prst="rect">
            <a:avLst/>
          </a:prstGeom>
          <a:noFill/>
        </p:spPr>
      </p:pic>
      <p:sp>
        <p:nvSpPr>
          <p:cNvPr id="3" name="Balão de Fala: Retângulo 2">
            <a:extLst>
              <a:ext uri="{FF2B5EF4-FFF2-40B4-BE49-F238E27FC236}">
                <a16:creationId xmlns:a16="http://schemas.microsoft.com/office/drawing/2014/main" id="{59509D34-8059-44EE-A2CB-D86E99E1463B}"/>
              </a:ext>
            </a:extLst>
          </p:cNvPr>
          <p:cNvSpPr/>
          <p:nvPr/>
        </p:nvSpPr>
        <p:spPr>
          <a:xfrm>
            <a:off x="5283572" y="989678"/>
            <a:ext cx="1296144" cy="522825"/>
          </a:xfrm>
          <a:prstGeom prst="wedgeRectCallout">
            <a:avLst>
              <a:gd name="adj1" fmla="val -195733"/>
              <a:gd name="adj2" fmla="val 95293"/>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72C1A7BD-0A11-4458-8861-3206FD3FD7D5}"/>
              </a:ext>
            </a:extLst>
          </p:cNvPr>
          <p:cNvSpPr txBox="1"/>
          <p:nvPr/>
        </p:nvSpPr>
        <p:spPr>
          <a:xfrm>
            <a:off x="5283572" y="1115800"/>
            <a:ext cx="1656184" cy="246221"/>
          </a:xfrm>
          <a:prstGeom prst="rect">
            <a:avLst/>
          </a:prstGeom>
          <a:noFill/>
        </p:spPr>
        <p:txBody>
          <a:bodyPr wrap="square" rtlCol="0">
            <a:spAutoFit/>
          </a:bodyPr>
          <a:lstStyle/>
          <a:p>
            <a:r>
              <a:rPr lang="pt-BR" sz="1000" dirty="0">
                <a:solidFill>
                  <a:srgbClr val="FF0000"/>
                </a:solidFill>
              </a:rPr>
              <a:t>Ponto de Atenção!</a:t>
            </a:r>
          </a:p>
        </p:txBody>
      </p:sp>
    </p:spTree>
    <p:extLst>
      <p:ext uri="{BB962C8B-B14F-4D97-AF65-F5344CB8AC3E}">
        <p14:creationId xmlns:p14="http://schemas.microsoft.com/office/powerpoint/2010/main" val="289386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pt-BR"/>
              <a:t>Passo 1: O Processo</a:t>
            </a:r>
          </a:p>
        </p:txBody>
      </p:sp>
      <p:sp>
        <p:nvSpPr>
          <p:cNvPr id="110595" name="Rectangle 3"/>
          <p:cNvSpPr>
            <a:spLocks noGrp="1" noChangeArrowheads="1"/>
          </p:cNvSpPr>
          <p:nvPr>
            <p:ph idx="1"/>
          </p:nvPr>
        </p:nvSpPr>
        <p:spPr/>
        <p:txBody>
          <a:bodyPr>
            <a:normAutofit/>
          </a:bodyPr>
          <a:lstStyle/>
          <a:p>
            <a:r>
              <a:rPr lang="pt-BR"/>
              <a:t>Entendendo a gestão...</a:t>
            </a:r>
          </a:p>
          <a:p>
            <a:pPr lvl="1"/>
            <a:r>
              <a:rPr lang="pt-BR"/>
              <a:t>Hospedagem_Reserva emerge como natural candidata ao registro dos fatos. Observar que um mesmo cliente pode se hospedar em vários apartamentos, por exemplo uma empresa que realize uma convenção no hotel.</a:t>
            </a:r>
          </a:p>
          <a:p>
            <a:pPr lvl="1"/>
            <a:r>
              <a:rPr lang="pt-BR"/>
              <a:t>O atributo Situação_Reserva_Efetiva serve para indicar hospedagens realizadas ou em andamento e aquelas que são apenas reservas. As reservas não efetivadas podem ser analisadas também, pois retratam negócios que não foram concluídos.</a:t>
            </a:r>
          </a:p>
          <a:p>
            <a:pPr lvl="1">
              <a:buFont typeface="Wingdings" pitchFamily="2" charset="2"/>
              <a:buNone/>
            </a:pPr>
            <a:r>
              <a:rPr lang="pt-BR"/>
              <a:t> </a:t>
            </a:r>
          </a:p>
        </p:txBody>
      </p:sp>
      <p:pic>
        <p:nvPicPr>
          <p:cNvPr id="110598" name="Picture 6" descr="Modelo12"/>
          <p:cNvPicPr>
            <a:picLocks noChangeAspect="1" noChangeArrowheads="1"/>
          </p:cNvPicPr>
          <p:nvPr/>
        </p:nvPicPr>
        <p:blipFill>
          <a:blip r:embed="rId2" cstate="print"/>
          <a:srcRect/>
          <a:stretch>
            <a:fillRect/>
          </a:stretch>
        </p:blipFill>
        <p:spPr bwMode="auto">
          <a:xfrm>
            <a:off x="6228184" y="3450927"/>
            <a:ext cx="2563813" cy="3146425"/>
          </a:xfrm>
          <a:prstGeom prst="rect">
            <a:avLst/>
          </a:prstGeom>
          <a:noFill/>
        </p:spPr>
      </p:pic>
    </p:spTree>
    <p:extLst>
      <p:ext uri="{BB962C8B-B14F-4D97-AF65-F5344CB8AC3E}">
        <p14:creationId xmlns:p14="http://schemas.microsoft.com/office/powerpoint/2010/main" val="280325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fontScale="90000"/>
          </a:bodyPr>
          <a:lstStyle/>
          <a:p>
            <a:r>
              <a:rPr lang="pt-BR"/>
              <a:t>Passo 1: O Processo</a:t>
            </a:r>
          </a:p>
        </p:txBody>
      </p:sp>
      <p:graphicFrame>
        <p:nvGraphicFramePr>
          <p:cNvPr id="112066" name="Group 450"/>
          <p:cNvGraphicFramePr>
            <a:graphicFrameLocks noGrp="1"/>
          </p:cNvGraphicFramePr>
          <p:nvPr>
            <p:ph idx="1"/>
          </p:nvPr>
        </p:nvGraphicFramePr>
        <p:xfrm>
          <a:off x="107950" y="908050"/>
          <a:ext cx="8785225" cy="3240091"/>
        </p:xfrm>
        <a:graphic>
          <a:graphicData uri="http://schemas.openxmlformats.org/drawingml/2006/table">
            <a:tbl>
              <a:tblPr/>
              <a:tblGrid>
                <a:gridCol w="1484212">
                  <a:extLst>
                    <a:ext uri="{9D8B030D-6E8A-4147-A177-3AD203B41FA5}">
                      <a16:colId xmlns:a16="http://schemas.microsoft.com/office/drawing/2014/main" val="20000"/>
                    </a:ext>
                  </a:extLst>
                </a:gridCol>
                <a:gridCol w="1113159">
                  <a:extLst>
                    <a:ext uri="{9D8B030D-6E8A-4147-A177-3AD203B41FA5}">
                      <a16:colId xmlns:a16="http://schemas.microsoft.com/office/drawing/2014/main" val="20001"/>
                    </a:ext>
                  </a:extLst>
                </a:gridCol>
                <a:gridCol w="1361436">
                  <a:extLst>
                    <a:ext uri="{9D8B030D-6E8A-4147-A177-3AD203B41FA5}">
                      <a16:colId xmlns:a16="http://schemas.microsoft.com/office/drawing/2014/main" val="20002"/>
                    </a:ext>
                  </a:extLst>
                </a:gridCol>
                <a:gridCol w="1361438">
                  <a:extLst>
                    <a:ext uri="{9D8B030D-6E8A-4147-A177-3AD203B41FA5}">
                      <a16:colId xmlns:a16="http://schemas.microsoft.com/office/drawing/2014/main" val="20003"/>
                    </a:ext>
                  </a:extLst>
                </a:gridCol>
                <a:gridCol w="1732489">
                  <a:extLst>
                    <a:ext uri="{9D8B030D-6E8A-4147-A177-3AD203B41FA5}">
                      <a16:colId xmlns:a16="http://schemas.microsoft.com/office/drawing/2014/main" val="20004"/>
                    </a:ext>
                  </a:extLst>
                </a:gridCol>
                <a:gridCol w="1732491">
                  <a:extLst>
                    <a:ext uri="{9D8B030D-6E8A-4147-A177-3AD203B41FA5}">
                      <a16:colId xmlns:a16="http://schemas.microsoft.com/office/drawing/2014/main" val="20005"/>
                    </a:ext>
                  </a:extLst>
                </a:gridCol>
              </a:tblGrid>
              <a:tr h="4302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Hóspede</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Apto</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Tipo</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Serviço</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Data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Valor</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Frigobar</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R$ 22,00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Beatriz</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35</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Médio</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Copa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R$ 32,00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Diária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R$ 150,00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Beatriz</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35</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Médio</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Diária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R$ 230,00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Carolina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25</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Suíte</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Arial" charset="0"/>
                          <a:cs typeface="Arial" charset="0"/>
                        </a:rPr>
                        <a:t>Diária</a:t>
                      </a:r>
                      <a:endParaRPr kumimoji="0" lang="pt-BR" sz="1800" b="0" i="0" u="none" strike="noStrike" cap="none" normalizeH="0" baseline="0" dirty="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R$ 310,00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Carolina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25</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Suíte</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Creche</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R$ 45,00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Telefone</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R$ 7,00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Diária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R$ 150,00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Beatriz</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35</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Médio</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Diária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R$ 230,00</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05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Carolina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25</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Suíte</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Diária</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Arial" charset="0"/>
                          <a:cs typeface="Arial" charset="0"/>
                        </a:rPr>
                        <a:t>R$ 310,00</a:t>
                      </a:r>
                      <a:endParaRPr kumimoji="0" lang="pt-BR" sz="1800" b="0" i="0" u="none" strike="noStrike" cap="none" normalizeH="0" baseline="0" dirty="0">
                        <a:ln>
                          <a:noFill/>
                        </a:ln>
                        <a:solidFill>
                          <a:schemeClr val="tx1"/>
                        </a:solidFill>
                        <a:effectLst/>
                        <a:latin typeface="Arial" charset="0"/>
                      </a:endParaRPr>
                    </a:p>
                  </a:txBody>
                  <a:tcPr marL="157152" marR="15715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619" name="Rectangle 3"/>
          <p:cNvSpPr>
            <a:spLocks noGrp="1" noChangeArrowheads="1"/>
          </p:cNvSpPr>
          <p:nvPr>
            <p:ph type="body" sz="half" idx="4294967295"/>
          </p:nvPr>
        </p:nvSpPr>
        <p:spPr>
          <a:xfrm>
            <a:off x="-17032" y="4437112"/>
            <a:ext cx="6828329" cy="2232025"/>
          </a:xfrm>
        </p:spPr>
        <p:txBody>
          <a:bodyPr/>
          <a:lstStyle/>
          <a:p>
            <a:r>
              <a:rPr lang="pt-BR" sz="2000" dirty="0"/>
              <a:t>Entendendo a gestão...</a:t>
            </a:r>
          </a:p>
          <a:p>
            <a:pPr lvl="1"/>
            <a:r>
              <a:rPr lang="pt-BR" sz="1800" dirty="0"/>
              <a:t>A utilização dos serviços é apontada na entidade </a:t>
            </a:r>
            <a:r>
              <a:rPr lang="pt-BR" sz="1800" dirty="0" err="1"/>
              <a:t>Utilização_de_Serviços</a:t>
            </a:r>
            <a:r>
              <a:rPr lang="pt-BR" sz="1800" dirty="0"/>
              <a:t>, tornando-a outra “candidata” natural a outros fatos necessários.</a:t>
            </a:r>
          </a:p>
          <a:p>
            <a:pPr lvl="1"/>
            <a:r>
              <a:rPr lang="pt-BR" sz="1800" dirty="0"/>
              <a:t>“Simulando” o conteúdo de utilização de serviços, como se estes estivessem </a:t>
            </a:r>
            <a:r>
              <a:rPr lang="pt-BR" sz="1800" dirty="0" err="1"/>
              <a:t>planilhados</a:t>
            </a:r>
            <a:r>
              <a:rPr lang="pt-BR" sz="1800" dirty="0"/>
              <a:t>, teríamos algo como a planilha acima.</a:t>
            </a:r>
          </a:p>
        </p:txBody>
      </p:sp>
      <p:pic>
        <p:nvPicPr>
          <p:cNvPr id="112070" name="Picture 454" descr="Modelo12"/>
          <p:cNvPicPr>
            <a:picLocks noChangeAspect="1" noChangeArrowheads="1"/>
          </p:cNvPicPr>
          <p:nvPr/>
        </p:nvPicPr>
        <p:blipFill>
          <a:blip r:embed="rId2" cstate="print"/>
          <a:srcRect/>
          <a:stretch>
            <a:fillRect/>
          </a:stretch>
        </p:blipFill>
        <p:spPr bwMode="auto">
          <a:xfrm>
            <a:off x="6876256" y="4237911"/>
            <a:ext cx="1915741" cy="2351082"/>
          </a:xfrm>
          <a:prstGeom prst="rect">
            <a:avLst/>
          </a:prstGeom>
          <a:noFill/>
        </p:spPr>
      </p:pic>
    </p:spTree>
    <p:extLst>
      <p:ext uri="{BB962C8B-B14F-4D97-AF65-F5344CB8AC3E}">
        <p14:creationId xmlns:p14="http://schemas.microsoft.com/office/powerpoint/2010/main" val="233069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pt-BR"/>
              <a:t>Passo 1: O Processo</a:t>
            </a:r>
          </a:p>
        </p:txBody>
      </p:sp>
      <p:sp>
        <p:nvSpPr>
          <p:cNvPr id="113667" name="Rectangle 3"/>
          <p:cNvSpPr>
            <a:spLocks noGrp="1" noChangeArrowheads="1"/>
          </p:cNvSpPr>
          <p:nvPr>
            <p:ph idx="1"/>
          </p:nvPr>
        </p:nvSpPr>
        <p:spPr/>
        <p:txBody>
          <a:bodyPr>
            <a:normAutofit/>
          </a:bodyPr>
          <a:lstStyle/>
          <a:p>
            <a:r>
              <a:rPr lang="pt-BR"/>
              <a:t>Entendendo a gestão...</a:t>
            </a:r>
          </a:p>
          <a:p>
            <a:pPr lvl="1"/>
            <a:r>
              <a:rPr lang="pt-BR"/>
              <a:t>A entidade Consumos, que indica que produto foi consumido.</a:t>
            </a:r>
          </a:p>
          <a:p>
            <a:pPr lvl="1"/>
            <a:r>
              <a:rPr lang="pt-BR"/>
              <a:t>Através dessa entidade é possível se identificar hóspede, apartamento no qual está hospedado, qual serviço foi consumido, o que e em que quantidade foi consumido. </a:t>
            </a:r>
          </a:p>
          <a:p>
            <a:pPr lvl="1"/>
            <a:r>
              <a:rPr lang="pt-BR"/>
              <a:t>Nota-se também que não há valor desse consumo, pois este é resultado do processamento, uma vez que se tem a quantidade consumida, mas seu valor está em produto.</a:t>
            </a:r>
          </a:p>
        </p:txBody>
      </p:sp>
      <p:sp>
        <p:nvSpPr>
          <p:cNvPr id="113668" name="Rectangle 4"/>
          <p:cNvSpPr>
            <a:spLocks noChangeArrowheads="1"/>
          </p:cNvSpPr>
          <p:nvPr/>
        </p:nvSpPr>
        <p:spPr bwMode="auto">
          <a:xfrm>
            <a:off x="323850" y="2997200"/>
            <a:ext cx="5472113" cy="3527425"/>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Char char="¡"/>
            </a:pPr>
            <a:endParaRPr lang="pt-BR" sz="2400"/>
          </a:p>
          <a:p>
            <a:pPr marL="742950" lvl="1" indent="-285750">
              <a:spcBef>
                <a:spcPct val="20000"/>
              </a:spcBef>
              <a:buClr>
                <a:schemeClr val="accent2"/>
              </a:buClr>
              <a:buSzPct val="70000"/>
              <a:buFont typeface="Wingdings" pitchFamily="2" charset="2"/>
              <a:buChar char="l"/>
            </a:pPr>
            <a:endParaRPr lang="pt-BR" sz="2000"/>
          </a:p>
          <a:p>
            <a:pPr marL="742950" lvl="1" indent="-285750">
              <a:spcBef>
                <a:spcPct val="20000"/>
              </a:spcBef>
              <a:buClr>
                <a:schemeClr val="accent2"/>
              </a:buClr>
              <a:buSzPct val="70000"/>
              <a:buFont typeface="Wingdings" pitchFamily="2" charset="2"/>
              <a:buChar char="l"/>
            </a:pPr>
            <a:r>
              <a:rPr lang="pt-BR" sz="2000"/>
              <a:t>Analisando-se os relacionamentos de consumos com as entidades de produtos e de utilização, percebe-se que consumos se relaciona com as demais tabelas em relacionamentos n x n.</a:t>
            </a:r>
          </a:p>
        </p:txBody>
      </p:sp>
      <p:pic>
        <p:nvPicPr>
          <p:cNvPr id="113671" name="Picture 7" descr="Modelo13"/>
          <p:cNvPicPr>
            <a:picLocks noChangeAspect="1" noChangeArrowheads="1"/>
          </p:cNvPicPr>
          <p:nvPr/>
        </p:nvPicPr>
        <p:blipFill>
          <a:blip r:embed="rId2" cstate="print"/>
          <a:srcRect/>
          <a:stretch>
            <a:fillRect/>
          </a:stretch>
        </p:blipFill>
        <p:spPr bwMode="auto">
          <a:xfrm>
            <a:off x="6131371" y="3573016"/>
            <a:ext cx="2425700" cy="2735263"/>
          </a:xfrm>
          <a:prstGeom prst="rect">
            <a:avLst/>
          </a:prstGeom>
          <a:noFill/>
        </p:spPr>
      </p:pic>
    </p:spTree>
    <p:extLst>
      <p:ext uri="{BB962C8B-B14F-4D97-AF65-F5344CB8AC3E}">
        <p14:creationId xmlns:p14="http://schemas.microsoft.com/office/powerpoint/2010/main" val="90764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fontScale="90000"/>
          </a:bodyPr>
          <a:lstStyle/>
          <a:p>
            <a:r>
              <a:rPr lang="pt-BR"/>
              <a:t>Passo 1: O Processo</a:t>
            </a:r>
          </a:p>
        </p:txBody>
      </p:sp>
      <p:graphicFrame>
        <p:nvGraphicFramePr>
          <p:cNvPr id="115116" name="Group 428"/>
          <p:cNvGraphicFramePr>
            <a:graphicFrameLocks noGrp="1"/>
          </p:cNvGraphicFramePr>
          <p:nvPr>
            <p:ph idx="1"/>
          </p:nvPr>
        </p:nvGraphicFramePr>
        <p:xfrm>
          <a:off x="107950" y="908050"/>
          <a:ext cx="8785224" cy="2519365"/>
        </p:xfrm>
        <a:graphic>
          <a:graphicData uri="http://schemas.openxmlformats.org/drawingml/2006/table">
            <a:tbl>
              <a:tblPr/>
              <a:tblGrid>
                <a:gridCol w="912961">
                  <a:extLst>
                    <a:ext uri="{9D8B030D-6E8A-4147-A177-3AD203B41FA5}">
                      <a16:colId xmlns:a16="http://schemas.microsoft.com/office/drawing/2014/main" val="20000"/>
                    </a:ext>
                  </a:extLst>
                </a:gridCol>
                <a:gridCol w="851976">
                  <a:extLst>
                    <a:ext uri="{9D8B030D-6E8A-4147-A177-3AD203B41FA5}">
                      <a16:colId xmlns:a16="http://schemas.microsoft.com/office/drawing/2014/main" val="20001"/>
                    </a:ext>
                  </a:extLst>
                </a:gridCol>
                <a:gridCol w="1024166">
                  <a:extLst>
                    <a:ext uri="{9D8B030D-6E8A-4147-A177-3AD203B41FA5}">
                      <a16:colId xmlns:a16="http://schemas.microsoft.com/office/drawing/2014/main" val="20002"/>
                    </a:ext>
                  </a:extLst>
                </a:gridCol>
                <a:gridCol w="1216085">
                  <a:extLst>
                    <a:ext uri="{9D8B030D-6E8A-4147-A177-3AD203B41FA5}">
                      <a16:colId xmlns:a16="http://schemas.microsoft.com/office/drawing/2014/main" val="20003"/>
                    </a:ext>
                  </a:extLst>
                </a:gridCol>
                <a:gridCol w="1135370">
                  <a:extLst>
                    <a:ext uri="{9D8B030D-6E8A-4147-A177-3AD203B41FA5}">
                      <a16:colId xmlns:a16="http://schemas.microsoft.com/office/drawing/2014/main" val="20004"/>
                    </a:ext>
                  </a:extLst>
                </a:gridCol>
                <a:gridCol w="2564898">
                  <a:extLst>
                    <a:ext uri="{9D8B030D-6E8A-4147-A177-3AD203B41FA5}">
                      <a16:colId xmlns:a16="http://schemas.microsoft.com/office/drawing/2014/main" val="20005"/>
                    </a:ext>
                  </a:extLst>
                </a:gridCol>
                <a:gridCol w="1079768">
                  <a:extLst>
                    <a:ext uri="{9D8B030D-6E8A-4147-A177-3AD203B41FA5}">
                      <a16:colId xmlns:a16="http://schemas.microsoft.com/office/drawing/2014/main" val="20006"/>
                    </a:ext>
                  </a:extLst>
                </a:gridCol>
              </a:tblGrid>
              <a:tr h="4191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Hóspede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Apto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Tipo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Serviço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Data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Produto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cs typeface="Arial" charset="0"/>
                        </a:rPr>
                        <a:t>Quantidade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de Quarto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Coca-Cola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de Quarto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Sanduíche Especial</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Carolina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25</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Suíte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Restaurante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Jolimont Cabernet Sauvignon</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Carolina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25</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Suíte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Restaurante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15/12/2006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Whisky Ballantines </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5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Ana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Comum</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de Quarto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Coca-Cola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1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Beatriz</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35</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Médio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de Quarto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Água Mineral São Lourenço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35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Beatriz</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35</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Médio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de Quarto</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Misto Quente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1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Carolina</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25</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Suíte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Restaurante</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16/12/2006</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Cerveja Eisenbahn</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3</a:t>
                      </a:r>
                      <a:endParaRPr kumimoji="0" lang="pt-BR" sz="1800" b="0" i="0" u="none" strike="noStrike" cap="none" normalizeH="0" baseline="0">
                        <a:ln>
                          <a:noFill/>
                        </a:ln>
                        <a:solidFill>
                          <a:schemeClr val="tx1"/>
                        </a:solidFill>
                        <a:effectLst/>
                        <a:latin typeface="Arial" charset="0"/>
                      </a:endParaRPr>
                    </a:p>
                  </a:txBody>
                  <a:tcPr marL="103313" marR="1033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4691" name="Rectangle 3"/>
          <p:cNvSpPr>
            <a:spLocks noGrp="1" noChangeArrowheads="1"/>
          </p:cNvSpPr>
          <p:nvPr>
            <p:ph type="body" sz="half" idx="4294967295"/>
          </p:nvPr>
        </p:nvSpPr>
        <p:spPr>
          <a:xfrm>
            <a:off x="2644830" y="4001915"/>
            <a:ext cx="4027488" cy="5832475"/>
          </a:xfrm>
        </p:spPr>
        <p:txBody>
          <a:bodyPr/>
          <a:lstStyle/>
          <a:p>
            <a:r>
              <a:rPr lang="pt-BR" sz="2000" dirty="0"/>
              <a:t>Entendendo a gestão...</a:t>
            </a:r>
          </a:p>
          <a:p>
            <a:pPr lvl="1"/>
            <a:r>
              <a:rPr lang="pt-BR" sz="1800" dirty="0"/>
              <a:t>Primeiramente, uma visão dos consumos...</a:t>
            </a:r>
          </a:p>
        </p:txBody>
      </p:sp>
      <p:pic>
        <p:nvPicPr>
          <p:cNvPr id="114693" name="Picture 5" descr="DijonR1"/>
          <p:cNvPicPr>
            <a:picLocks noChangeAspect="1" noChangeArrowheads="1"/>
          </p:cNvPicPr>
          <p:nvPr/>
        </p:nvPicPr>
        <p:blipFill>
          <a:blip r:embed="rId2" cstate="print"/>
          <a:srcRect/>
          <a:stretch>
            <a:fillRect/>
          </a:stretch>
        </p:blipFill>
        <p:spPr bwMode="auto">
          <a:xfrm>
            <a:off x="7539831" y="4466271"/>
            <a:ext cx="1379538" cy="1044575"/>
          </a:xfrm>
          <a:prstGeom prst="rect">
            <a:avLst/>
          </a:prstGeom>
          <a:noFill/>
        </p:spPr>
      </p:pic>
      <p:pic>
        <p:nvPicPr>
          <p:cNvPr id="114696" name="Picture 8"/>
          <p:cNvPicPr>
            <a:picLocks noChangeAspect="1" noChangeArrowheads="1"/>
          </p:cNvPicPr>
          <p:nvPr/>
        </p:nvPicPr>
        <p:blipFill>
          <a:blip r:embed="rId3" cstate="print"/>
          <a:srcRect/>
          <a:stretch>
            <a:fillRect/>
          </a:stretch>
        </p:blipFill>
        <p:spPr bwMode="auto">
          <a:xfrm>
            <a:off x="145486" y="4005064"/>
            <a:ext cx="1573213" cy="2276475"/>
          </a:xfrm>
          <a:prstGeom prst="rect">
            <a:avLst/>
          </a:prstGeom>
          <a:noFill/>
        </p:spPr>
      </p:pic>
    </p:spTree>
    <p:extLst>
      <p:ext uri="{BB962C8B-B14F-4D97-AF65-F5344CB8AC3E}">
        <p14:creationId xmlns:p14="http://schemas.microsoft.com/office/powerpoint/2010/main" val="155025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pt-BR"/>
              <a:t>Passo 1: O Processo</a:t>
            </a:r>
          </a:p>
        </p:txBody>
      </p:sp>
      <p:sp>
        <p:nvSpPr>
          <p:cNvPr id="116739" name="Rectangle 3"/>
          <p:cNvSpPr>
            <a:spLocks noGrp="1" noChangeArrowheads="1"/>
          </p:cNvSpPr>
          <p:nvPr>
            <p:ph idx="1"/>
          </p:nvPr>
        </p:nvSpPr>
        <p:spPr/>
        <p:txBody>
          <a:bodyPr/>
          <a:lstStyle/>
          <a:p>
            <a:r>
              <a:rPr lang="pt-BR" dirty="0"/>
              <a:t>Quantos fatos temos?</a:t>
            </a:r>
          </a:p>
          <a:p>
            <a:pPr lvl="1"/>
            <a:r>
              <a:rPr lang="pt-BR" dirty="0"/>
              <a:t>A presença de três entidades que registram movimentos, levam a direta associação de três fatos distintos: </a:t>
            </a:r>
            <a:r>
              <a:rPr lang="pt-BR" b="1" dirty="0"/>
              <a:t>Hospedagem, Utilização de Serviços e Consumo de Produtos.</a:t>
            </a:r>
          </a:p>
          <a:p>
            <a:pPr lvl="1"/>
            <a:r>
              <a:rPr lang="pt-BR" dirty="0"/>
              <a:t>Cada fato levará a criação de um modelo de negócios, que poderá ser unificado, mais adiante.</a:t>
            </a:r>
          </a:p>
          <a:p>
            <a:pPr lvl="1"/>
            <a:r>
              <a:rPr lang="pt-BR" dirty="0"/>
              <a:t>Também as </a:t>
            </a:r>
            <a:r>
              <a:rPr lang="pt-BR" b="1" dirty="0"/>
              <a:t>Reservas não Confirmadas </a:t>
            </a:r>
            <a:r>
              <a:rPr lang="pt-BR" dirty="0"/>
              <a:t>são um fato sem métrica (o </a:t>
            </a:r>
            <a:r>
              <a:rPr lang="pt-BR" dirty="0" err="1"/>
              <a:t>factless</a:t>
            </a:r>
            <a:r>
              <a:rPr lang="pt-BR" dirty="0"/>
              <a:t>, para </a:t>
            </a:r>
            <a:r>
              <a:rPr lang="pt-BR" dirty="0" err="1"/>
              <a:t>Kimball</a:t>
            </a:r>
            <a:r>
              <a:rPr lang="pt-BR" dirty="0"/>
              <a:t>).</a:t>
            </a:r>
          </a:p>
        </p:txBody>
      </p:sp>
      <p:pic>
        <p:nvPicPr>
          <p:cNvPr id="116740" name="Picture 4"/>
          <p:cNvPicPr>
            <a:picLocks noChangeAspect="1" noChangeArrowheads="1"/>
          </p:cNvPicPr>
          <p:nvPr/>
        </p:nvPicPr>
        <p:blipFill>
          <a:blip r:embed="rId2" cstate="print"/>
          <a:srcRect/>
          <a:stretch>
            <a:fillRect/>
          </a:stretch>
        </p:blipFill>
        <p:spPr bwMode="auto">
          <a:xfrm>
            <a:off x="1907704" y="3539424"/>
            <a:ext cx="5825009" cy="2639126"/>
          </a:xfrm>
          <a:prstGeom prst="rect">
            <a:avLst/>
          </a:prstGeom>
          <a:noFill/>
        </p:spPr>
      </p:pic>
    </p:spTree>
    <p:extLst>
      <p:ext uri="{BB962C8B-B14F-4D97-AF65-F5344CB8AC3E}">
        <p14:creationId xmlns:p14="http://schemas.microsoft.com/office/powerpoint/2010/main" val="241890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pt-BR"/>
              <a:t>Passo 2: O Grão (Hospedagem)</a:t>
            </a:r>
          </a:p>
        </p:txBody>
      </p:sp>
      <p:sp>
        <p:nvSpPr>
          <p:cNvPr id="117763" name="Rectangle 3"/>
          <p:cNvSpPr>
            <a:spLocks noGrp="1" noChangeArrowheads="1"/>
          </p:cNvSpPr>
          <p:nvPr>
            <p:ph idx="1"/>
          </p:nvPr>
        </p:nvSpPr>
        <p:spPr/>
        <p:txBody>
          <a:bodyPr/>
          <a:lstStyle/>
          <a:p>
            <a:r>
              <a:rPr lang="pt-BR" dirty="0"/>
              <a:t>Parece natural que o grão ideal, nesse caso, seja o valor da hospedagem do </a:t>
            </a:r>
            <a:r>
              <a:rPr lang="pt-BR" b="1" dirty="0"/>
              <a:t>cliente </a:t>
            </a:r>
            <a:r>
              <a:rPr lang="pt-BR" dirty="0"/>
              <a:t>num </a:t>
            </a:r>
            <a:r>
              <a:rPr lang="pt-BR" b="1" dirty="0"/>
              <a:t>apartamento.</a:t>
            </a:r>
          </a:p>
          <a:p>
            <a:r>
              <a:rPr lang="pt-BR" dirty="0"/>
              <a:t>Aparentemente as demais regras de negócio envolvidas (Agência de Viagem; Meio de Transporte e Motivo da Viagem), corroboram essa ideia.</a:t>
            </a:r>
          </a:p>
          <a:p>
            <a:r>
              <a:rPr lang="pt-BR" dirty="0"/>
              <a:t>Já os consumos, quer sejam de serviços ou de produtos, são </a:t>
            </a:r>
            <a:r>
              <a:rPr lang="pt-BR" b="1" dirty="0"/>
              <a:t>cada </a:t>
            </a:r>
            <a:r>
              <a:rPr lang="pt-BR" dirty="0"/>
              <a:t>item consumido.</a:t>
            </a:r>
          </a:p>
          <a:p>
            <a:endParaRPr lang="pt-BR" dirty="0"/>
          </a:p>
        </p:txBody>
      </p:sp>
      <p:pic>
        <p:nvPicPr>
          <p:cNvPr id="117765" name="Picture 5" descr="graos-de-cafe"/>
          <p:cNvPicPr>
            <a:picLocks noChangeAspect="1" noChangeArrowheads="1"/>
          </p:cNvPicPr>
          <p:nvPr/>
        </p:nvPicPr>
        <p:blipFill>
          <a:blip r:embed="rId2" cstate="print"/>
          <a:srcRect/>
          <a:stretch>
            <a:fillRect/>
          </a:stretch>
        </p:blipFill>
        <p:spPr bwMode="auto">
          <a:xfrm>
            <a:off x="0" y="4864100"/>
            <a:ext cx="3492500" cy="1993900"/>
          </a:xfrm>
          <a:prstGeom prst="rect">
            <a:avLst/>
          </a:prstGeom>
          <a:noFill/>
        </p:spPr>
      </p:pic>
    </p:spTree>
    <p:extLst>
      <p:ext uri="{BB962C8B-B14F-4D97-AF65-F5344CB8AC3E}">
        <p14:creationId xmlns:p14="http://schemas.microsoft.com/office/powerpoint/2010/main" val="396872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pt-BR" sz="2800"/>
              <a:t>Passo 3: As Dimensões (Hospedagem)</a:t>
            </a:r>
          </a:p>
        </p:txBody>
      </p:sp>
      <p:sp>
        <p:nvSpPr>
          <p:cNvPr id="118787" name="Rectangle 3"/>
          <p:cNvSpPr>
            <a:spLocks noGrp="1" noChangeArrowheads="1"/>
          </p:cNvSpPr>
          <p:nvPr>
            <p:ph idx="1"/>
          </p:nvPr>
        </p:nvSpPr>
        <p:spPr/>
        <p:txBody>
          <a:bodyPr>
            <a:normAutofit/>
          </a:bodyPr>
          <a:lstStyle/>
          <a:p>
            <a:r>
              <a:rPr lang="pt-BR"/>
              <a:t>Dimensões Naturais</a:t>
            </a:r>
          </a:p>
          <a:p>
            <a:pPr lvl="1"/>
            <a:r>
              <a:rPr lang="pt-BR"/>
              <a:t>As dimensões naturais são </a:t>
            </a:r>
            <a:r>
              <a:rPr lang="pt-BR" b="1"/>
              <a:t>Cliente</a:t>
            </a:r>
            <a:r>
              <a:rPr lang="pt-BR"/>
              <a:t> e </a:t>
            </a:r>
            <a:r>
              <a:rPr lang="pt-BR" b="1"/>
              <a:t>Apartamento</a:t>
            </a:r>
            <a:r>
              <a:rPr lang="pt-BR"/>
              <a:t>.</a:t>
            </a:r>
          </a:p>
          <a:p>
            <a:r>
              <a:rPr lang="pt-BR"/>
              <a:t>Dimensões de Negócio</a:t>
            </a:r>
          </a:p>
          <a:p>
            <a:pPr lvl="1"/>
            <a:r>
              <a:rPr lang="pt-BR"/>
              <a:t>Mesmo não estando organizadas em tabelas </a:t>
            </a:r>
            <a:r>
              <a:rPr lang="pt-BR" b="1"/>
              <a:t>Agência, Meio de Transporte </a:t>
            </a:r>
            <a:r>
              <a:rPr lang="pt-BR"/>
              <a:t>e </a:t>
            </a:r>
            <a:r>
              <a:rPr lang="pt-BR" b="1"/>
              <a:t>Motivo da Viagem</a:t>
            </a:r>
            <a:r>
              <a:rPr lang="pt-BR"/>
              <a:t>, são também dimensões a serem analisadas.</a:t>
            </a:r>
          </a:p>
          <a:p>
            <a:pPr lvl="1"/>
            <a:r>
              <a:rPr lang="pt-BR"/>
              <a:t>O </a:t>
            </a:r>
            <a:r>
              <a:rPr lang="pt-BR" b="1"/>
              <a:t>tipo de apartamento</a:t>
            </a:r>
            <a:r>
              <a:rPr lang="pt-BR"/>
              <a:t>, típica entidade de classificação, nesse caso se transforma numa dimensão autônoma, como sugerem as perguntas iniciais.</a:t>
            </a:r>
          </a:p>
          <a:p>
            <a:pPr lvl="1"/>
            <a:r>
              <a:rPr lang="pt-BR"/>
              <a:t>Finalmente, a dimensão </a:t>
            </a:r>
            <a:r>
              <a:rPr lang="pt-BR" b="1"/>
              <a:t>Data </a:t>
            </a:r>
            <a:r>
              <a:rPr lang="pt-BR"/>
              <a:t>deve aparecer representada, pois nenhuma análise fará sentido, se dissociada da data em que ocorreu.</a:t>
            </a:r>
          </a:p>
          <a:p>
            <a:r>
              <a:rPr lang="pt-BR"/>
              <a:t>Chegamos então a sete dimensões: </a:t>
            </a:r>
            <a:r>
              <a:rPr lang="pt-BR" b="1"/>
              <a:t>Cliente, Apatamento, Agência, Meio de Transporte, Motivo da Viagem, Tipo de Apartamento </a:t>
            </a:r>
            <a:r>
              <a:rPr lang="pt-BR"/>
              <a:t>e</a:t>
            </a:r>
            <a:r>
              <a:rPr lang="pt-BR" b="1"/>
              <a:t> Data.</a:t>
            </a:r>
            <a:endParaRPr lang="pt-BR"/>
          </a:p>
        </p:txBody>
      </p:sp>
    </p:spTree>
    <p:extLst>
      <p:ext uri="{BB962C8B-B14F-4D97-AF65-F5344CB8AC3E}">
        <p14:creationId xmlns:p14="http://schemas.microsoft.com/office/powerpoint/2010/main" val="354743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468399" y="764704"/>
            <a:ext cx="7655676" cy="5733256"/>
          </a:xfrm>
          <a:prstGeom prst="rect">
            <a:avLst/>
          </a:prstGeom>
          <a:noFill/>
          <a:ln w="9525">
            <a:noFill/>
            <a:miter lim="800000"/>
            <a:headEnd/>
            <a:tailEnd/>
          </a:ln>
        </p:spPr>
      </p:pic>
      <p:sp>
        <p:nvSpPr>
          <p:cNvPr id="5" name="CaixaDeTexto 4"/>
          <p:cNvSpPr txBox="1"/>
          <p:nvPr/>
        </p:nvSpPr>
        <p:spPr>
          <a:xfrm>
            <a:off x="-36512" y="87015"/>
            <a:ext cx="6732240" cy="523220"/>
          </a:xfrm>
          <a:prstGeom prst="rect">
            <a:avLst/>
          </a:prstGeom>
          <a:noFill/>
        </p:spPr>
        <p:txBody>
          <a:bodyPr wrap="square" rtlCol="0">
            <a:spAutoFit/>
          </a:bodyPr>
          <a:lstStyle/>
          <a:p>
            <a:r>
              <a:rPr lang="pt-BR" sz="2800" b="1" dirty="0"/>
              <a:t>Hotel</a:t>
            </a:r>
          </a:p>
        </p:txBody>
      </p:sp>
    </p:spTree>
    <p:extLst>
      <p:ext uri="{BB962C8B-B14F-4D97-AF65-F5344CB8AC3E}">
        <p14:creationId xmlns:p14="http://schemas.microsoft.com/office/powerpoint/2010/main" val="107040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pt-BR"/>
              <a:t>Passo 4: O Fato (Hospedagem)</a:t>
            </a:r>
          </a:p>
        </p:txBody>
      </p:sp>
      <p:sp>
        <p:nvSpPr>
          <p:cNvPr id="119811" name="Rectangle 3"/>
          <p:cNvSpPr>
            <a:spLocks noGrp="1" noChangeArrowheads="1"/>
          </p:cNvSpPr>
          <p:nvPr>
            <p:ph idx="1"/>
          </p:nvPr>
        </p:nvSpPr>
        <p:spPr/>
        <p:txBody>
          <a:bodyPr>
            <a:normAutofit/>
          </a:bodyPr>
          <a:lstStyle/>
          <a:p>
            <a:r>
              <a:rPr lang="pt-BR"/>
              <a:t>Discutindo dimensões...</a:t>
            </a:r>
          </a:p>
          <a:p>
            <a:pPr lvl="1"/>
            <a:r>
              <a:rPr lang="pt-BR"/>
              <a:t>Será que de fato </a:t>
            </a:r>
            <a:r>
              <a:rPr lang="pt-BR" b="1"/>
              <a:t>Tipo de Apartamento </a:t>
            </a:r>
            <a:r>
              <a:rPr lang="pt-BR"/>
              <a:t>é uma dimensão que precise ser representada numa tabela, uma vez que tem apenas 4 tipos conhecidos?</a:t>
            </a:r>
          </a:p>
          <a:p>
            <a:pPr lvl="1">
              <a:buFont typeface="Wingdings" pitchFamily="2" charset="2"/>
              <a:buNone/>
            </a:pPr>
            <a:r>
              <a:rPr lang="pt-BR"/>
              <a:t>	Não! Pode simplesmente ser mensurada na tabela de fatos e daí ser combinada com qualquer dimensão.</a:t>
            </a:r>
          </a:p>
          <a:p>
            <a:pPr lvl="1"/>
            <a:r>
              <a:rPr lang="pt-BR"/>
              <a:t>Já </a:t>
            </a:r>
            <a:r>
              <a:rPr lang="pt-BR" b="1"/>
              <a:t>Motivo de Viagem</a:t>
            </a:r>
            <a:r>
              <a:rPr lang="pt-BR"/>
              <a:t> também apresenta poucas variações. Usualmente são Trabalho, Passeio, Saúde e Outros motivos. Logo, também pode ser representada diretamente na tabela de fatos.</a:t>
            </a:r>
          </a:p>
          <a:p>
            <a:pPr lvl="1"/>
            <a:r>
              <a:rPr lang="pt-BR"/>
              <a:t>O mesmo ocorre com </a:t>
            </a:r>
            <a:r>
              <a:rPr lang="pt-BR" b="1"/>
              <a:t>Meio de Transporte</a:t>
            </a:r>
            <a:r>
              <a:rPr lang="pt-BR"/>
              <a:t> que também apresenta poucas variações, se resumindo a aéreo, terrestre e outros.</a:t>
            </a:r>
          </a:p>
        </p:txBody>
      </p:sp>
    </p:spTree>
    <p:extLst>
      <p:ext uri="{BB962C8B-B14F-4D97-AF65-F5344CB8AC3E}">
        <p14:creationId xmlns:p14="http://schemas.microsoft.com/office/powerpoint/2010/main" val="220164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pt-BR"/>
              <a:t>Finalizando Hospedagem</a:t>
            </a:r>
          </a:p>
        </p:txBody>
      </p:sp>
      <p:sp>
        <p:nvSpPr>
          <p:cNvPr id="120835" name="Rectangle 3"/>
          <p:cNvSpPr>
            <a:spLocks noGrp="1" noChangeArrowheads="1"/>
          </p:cNvSpPr>
          <p:nvPr>
            <p:ph idx="1"/>
          </p:nvPr>
        </p:nvSpPr>
        <p:spPr/>
        <p:txBody>
          <a:bodyPr/>
          <a:lstStyle/>
          <a:p>
            <a:r>
              <a:rPr lang="pt-BR"/>
              <a:t>Retomando as perguntas capitais, temos a seguinte situação:</a:t>
            </a:r>
          </a:p>
          <a:p>
            <a:pPr lvl="1"/>
            <a:r>
              <a:rPr lang="pt-BR" b="1"/>
              <a:t>Onde: </a:t>
            </a:r>
            <a:r>
              <a:rPr lang="pt-BR"/>
              <a:t>Nos apartamentos.</a:t>
            </a:r>
          </a:p>
          <a:p>
            <a:pPr lvl="1"/>
            <a:r>
              <a:rPr lang="pt-BR" b="1"/>
              <a:t>Quem: </a:t>
            </a:r>
            <a:r>
              <a:rPr lang="pt-BR"/>
              <a:t>Cliente e Agência.</a:t>
            </a:r>
          </a:p>
          <a:p>
            <a:pPr lvl="1"/>
            <a:r>
              <a:rPr lang="pt-BR" b="1"/>
              <a:t>Quando: </a:t>
            </a:r>
            <a:r>
              <a:rPr lang="pt-BR"/>
              <a:t>Data.</a:t>
            </a:r>
          </a:p>
          <a:p>
            <a:pPr lvl="1"/>
            <a:r>
              <a:rPr lang="pt-BR" b="1"/>
              <a:t>O quê: </a:t>
            </a:r>
            <a:r>
              <a:rPr lang="pt-BR"/>
              <a:t>Cliente (o que é hospedado, ora o Cliente)</a:t>
            </a:r>
          </a:p>
          <a:p>
            <a:r>
              <a:rPr lang="pt-BR"/>
              <a:t>Chega-se no seguinte Modelo:</a:t>
            </a:r>
          </a:p>
        </p:txBody>
      </p:sp>
      <p:pic>
        <p:nvPicPr>
          <p:cNvPr id="120838" name="Picture 6" descr="Modelo14"/>
          <p:cNvPicPr>
            <a:picLocks noChangeAspect="1" noChangeArrowheads="1"/>
          </p:cNvPicPr>
          <p:nvPr/>
        </p:nvPicPr>
        <p:blipFill>
          <a:blip r:embed="rId2" cstate="print"/>
          <a:srcRect/>
          <a:stretch>
            <a:fillRect/>
          </a:stretch>
        </p:blipFill>
        <p:spPr bwMode="auto">
          <a:xfrm>
            <a:off x="1571625" y="3603625"/>
            <a:ext cx="5808663" cy="3065463"/>
          </a:xfrm>
          <a:prstGeom prst="rect">
            <a:avLst/>
          </a:prstGeom>
          <a:noFill/>
        </p:spPr>
      </p:pic>
      <p:sp>
        <p:nvSpPr>
          <p:cNvPr id="5" name="Balão de Fala: Retângulo 4">
            <a:extLst>
              <a:ext uri="{FF2B5EF4-FFF2-40B4-BE49-F238E27FC236}">
                <a16:creationId xmlns:a16="http://schemas.microsoft.com/office/drawing/2014/main" id="{7C5FB9DC-01A0-48AE-90AB-E8C0B8D971D4}"/>
              </a:ext>
            </a:extLst>
          </p:cNvPr>
          <p:cNvSpPr/>
          <p:nvPr/>
        </p:nvSpPr>
        <p:spPr>
          <a:xfrm>
            <a:off x="439379" y="4614336"/>
            <a:ext cx="1296144" cy="522825"/>
          </a:xfrm>
          <a:prstGeom prst="wedgeRectCallout">
            <a:avLst>
              <a:gd name="adj1" fmla="val 44129"/>
              <a:gd name="adj2" fmla="val 191025"/>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8417DDE8-4DEA-4E34-AF2F-8711391A2CC1}"/>
              </a:ext>
            </a:extLst>
          </p:cNvPr>
          <p:cNvSpPr txBox="1"/>
          <p:nvPr/>
        </p:nvSpPr>
        <p:spPr>
          <a:xfrm>
            <a:off x="439379" y="4803698"/>
            <a:ext cx="1656184" cy="246221"/>
          </a:xfrm>
          <a:prstGeom prst="rect">
            <a:avLst/>
          </a:prstGeom>
          <a:noFill/>
        </p:spPr>
        <p:txBody>
          <a:bodyPr wrap="square" rtlCol="0">
            <a:spAutoFit/>
          </a:bodyPr>
          <a:lstStyle/>
          <a:p>
            <a:r>
              <a:rPr lang="pt-BR" sz="1000" dirty="0">
                <a:solidFill>
                  <a:srgbClr val="FF0000"/>
                </a:solidFill>
              </a:rPr>
              <a:t>Ponto de Atenção!</a:t>
            </a:r>
          </a:p>
        </p:txBody>
      </p:sp>
    </p:spTree>
    <p:extLst>
      <p:ext uri="{BB962C8B-B14F-4D97-AF65-F5344CB8AC3E}">
        <p14:creationId xmlns:p14="http://schemas.microsoft.com/office/powerpoint/2010/main" val="324798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pt-BR"/>
              <a:t>Finalizando a Hospedagem.</a:t>
            </a:r>
          </a:p>
        </p:txBody>
      </p:sp>
      <p:sp>
        <p:nvSpPr>
          <p:cNvPr id="126979" name="Rectangle 3"/>
          <p:cNvSpPr>
            <a:spLocks noGrp="1" noChangeArrowheads="1"/>
          </p:cNvSpPr>
          <p:nvPr>
            <p:ph idx="1"/>
          </p:nvPr>
        </p:nvSpPr>
        <p:spPr/>
        <p:txBody>
          <a:bodyPr/>
          <a:lstStyle/>
          <a:p>
            <a:r>
              <a:rPr lang="pt-BR"/>
              <a:t>Check List de Requisitos</a:t>
            </a:r>
          </a:p>
        </p:txBody>
      </p:sp>
      <p:pic>
        <p:nvPicPr>
          <p:cNvPr id="127150" name="Picture 174"/>
          <p:cNvPicPr>
            <a:picLocks noChangeAspect="1" noChangeArrowheads="1"/>
          </p:cNvPicPr>
          <p:nvPr/>
        </p:nvPicPr>
        <p:blipFill>
          <a:blip r:embed="rId2" cstate="print"/>
          <a:srcRect/>
          <a:stretch>
            <a:fillRect/>
          </a:stretch>
        </p:blipFill>
        <p:spPr bwMode="auto">
          <a:xfrm>
            <a:off x="1763713" y="1412875"/>
            <a:ext cx="5329237" cy="4792663"/>
          </a:xfrm>
          <a:prstGeom prst="rect">
            <a:avLst/>
          </a:prstGeom>
          <a:noFill/>
        </p:spPr>
      </p:pic>
    </p:spTree>
    <p:extLst>
      <p:ext uri="{BB962C8B-B14F-4D97-AF65-F5344CB8AC3E}">
        <p14:creationId xmlns:p14="http://schemas.microsoft.com/office/powerpoint/2010/main" val="341182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pt-BR"/>
              <a:t>Finalizando a Hospedagem</a:t>
            </a:r>
          </a:p>
        </p:txBody>
      </p:sp>
      <p:sp>
        <p:nvSpPr>
          <p:cNvPr id="128003" name="Rectangle 3"/>
          <p:cNvSpPr>
            <a:spLocks noGrp="1" noChangeArrowheads="1"/>
          </p:cNvSpPr>
          <p:nvPr>
            <p:ph idx="1"/>
          </p:nvPr>
        </p:nvSpPr>
        <p:spPr/>
        <p:txBody>
          <a:bodyPr/>
          <a:lstStyle/>
          <a:p>
            <a:r>
              <a:rPr lang="pt-BR"/>
              <a:t>Percebe-se que a “profissão do hóspede” é um atributo do cliente, gerando novo modelo...</a:t>
            </a:r>
          </a:p>
        </p:txBody>
      </p:sp>
      <p:pic>
        <p:nvPicPr>
          <p:cNvPr id="128006" name="Picture 6" descr="Modelo15"/>
          <p:cNvPicPr>
            <a:picLocks noChangeAspect="1" noChangeArrowheads="1"/>
          </p:cNvPicPr>
          <p:nvPr/>
        </p:nvPicPr>
        <p:blipFill>
          <a:blip r:embed="rId2" cstate="print"/>
          <a:srcRect/>
          <a:stretch>
            <a:fillRect/>
          </a:stretch>
        </p:blipFill>
        <p:spPr bwMode="auto">
          <a:xfrm>
            <a:off x="322263" y="1785938"/>
            <a:ext cx="8066087" cy="4383087"/>
          </a:xfrm>
          <a:prstGeom prst="rect">
            <a:avLst/>
          </a:prstGeom>
          <a:noFill/>
        </p:spPr>
      </p:pic>
      <p:sp>
        <p:nvSpPr>
          <p:cNvPr id="5" name="Balão de Fala: Retângulo 4">
            <a:extLst>
              <a:ext uri="{FF2B5EF4-FFF2-40B4-BE49-F238E27FC236}">
                <a16:creationId xmlns:a16="http://schemas.microsoft.com/office/drawing/2014/main" id="{1E5184AC-F623-4166-9CA5-24C510FE3A1C}"/>
              </a:ext>
            </a:extLst>
          </p:cNvPr>
          <p:cNvSpPr/>
          <p:nvPr/>
        </p:nvSpPr>
        <p:spPr>
          <a:xfrm>
            <a:off x="3707904" y="2060848"/>
            <a:ext cx="1296144" cy="522825"/>
          </a:xfrm>
          <a:prstGeom prst="wedgeRectCallout">
            <a:avLst>
              <a:gd name="adj1" fmla="val -142822"/>
              <a:gd name="adj2" fmla="val 120799"/>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AB39489B-9348-49A4-8D83-11D428033150}"/>
              </a:ext>
            </a:extLst>
          </p:cNvPr>
          <p:cNvSpPr txBox="1"/>
          <p:nvPr/>
        </p:nvSpPr>
        <p:spPr>
          <a:xfrm>
            <a:off x="3707904" y="2186970"/>
            <a:ext cx="1656184" cy="246221"/>
          </a:xfrm>
          <a:prstGeom prst="rect">
            <a:avLst/>
          </a:prstGeom>
          <a:noFill/>
        </p:spPr>
        <p:txBody>
          <a:bodyPr wrap="square" rtlCol="0">
            <a:spAutoFit/>
          </a:bodyPr>
          <a:lstStyle/>
          <a:p>
            <a:r>
              <a:rPr lang="pt-BR" sz="1000" dirty="0">
                <a:solidFill>
                  <a:srgbClr val="FF0000"/>
                </a:solidFill>
              </a:rPr>
              <a:t>Ponto de Atenção!</a:t>
            </a:r>
          </a:p>
        </p:txBody>
      </p:sp>
    </p:spTree>
    <p:extLst>
      <p:ext uri="{BB962C8B-B14F-4D97-AF65-F5344CB8AC3E}">
        <p14:creationId xmlns:p14="http://schemas.microsoft.com/office/powerpoint/2010/main" val="2051216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pt-BR"/>
              <a:t>Finalizando Hospedagem</a:t>
            </a:r>
          </a:p>
        </p:txBody>
      </p:sp>
      <p:sp>
        <p:nvSpPr>
          <p:cNvPr id="129027" name="Rectangle 3"/>
          <p:cNvSpPr>
            <a:spLocks noGrp="1" noChangeArrowheads="1"/>
          </p:cNvSpPr>
          <p:nvPr>
            <p:ph idx="1"/>
          </p:nvPr>
        </p:nvSpPr>
        <p:spPr/>
        <p:txBody>
          <a:bodyPr/>
          <a:lstStyle/>
          <a:p>
            <a:r>
              <a:rPr lang="pt-BR"/>
              <a:t>Check List Final da Hospedagem</a:t>
            </a:r>
          </a:p>
        </p:txBody>
      </p:sp>
      <p:pic>
        <p:nvPicPr>
          <p:cNvPr id="129028" name="Picture 4"/>
          <p:cNvPicPr>
            <a:picLocks noChangeAspect="1" noChangeArrowheads="1"/>
          </p:cNvPicPr>
          <p:nvPr/>
        </p:nvPicPr>
        <p:blipFill>
          <a:blip r:embed="rId2" cstate="print"/>
          <a:srcRect/>
          <a:stretch>
            <a:fillRect/>
          </a:stretch>
        </p:blipFill>
        <p:spPr bwMode="auto">
          <a:xfrm>
            <a:off x="1763713" y="1300163"/>
            <a:ext cx="5905500" cy="5291137"/>
          </a:xfrm>
          <a:prstGeom prst="rect">
            <a:avLst/>
          </a:prstGeom>
          <a:noFill/>
        </p:spPr>
      </p:pic>
    </p:spTree>
    <p:extLst>
      <p:ext uri="{BB962C8B-B14F-4D97-AF65-F5344CB8AC3E}">
        <p14:creationId xmlns:p14="http://schemas.microsoft.com/office/powerpoint/2010/main" val="2043764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pt-BR"/>
              <a:t>Passo 2: O Grão (Consumos)</a:t>
            </a:r>
          </a:p>
        </p:txBody>
      </p:sp>
      <p:sp>
        <p:nvSpPr>
          <p:cNvPr id="122883" name="Rectangle 3"/>
          <p:cNvSpPr>
            <a:spLocks noGrp="1" noChangeArrowheads="1"/>
          </p:cNvSpPr>
          <p:nvPr>
            <p:ph idx="1"/>
          </p:nvPr>
        </p:nvSpPr>
        <p:spPr/>
        <p:txBody>
          <a:bodyPr/>
          <a:lstStyle/>
          <a:p>
            <a:r>
              <a:rPr lang="pt-BR"/>
              <a:t>Parece natural que o grão ideal, nesse caso, seja o consumo de cada </a:t>
            </a:r>
            <a:r>
              <a:rPr lang="pt-BR" b="1"/>
              <a:t>cliente </a:t>
            </a:r>
            <a:r>
              <a:rPr lang="pt-BR"/>
              <a:t>de algum </a:t>
            </a:r>
            <a:r>
              <a:rPr lang="pt-BR" b="1"/>
              <a:t>produto.</a:t>
            </a:r>
          </a:p>
          <a:p>
            <a:r>
              <a:rPr lang="pt-BR"/>
              <a:t>Note-se fazer pouco sentido buscar-se apenas solucionar questões como “</a:t>
            </a:r>
            <a:r>
              <a:rPr lang="pt-BR" b="1"/>
              <a:t>em passeio gastos com frigobar” </a:t>
            </a:r>
            <a:r>
              <a:rPr lang="pt-BR"/>
              <a:t>ou em </a:t>
            </a:r>
            <a:r>
              <a:rPr lang="pt-BR" b="1"/>
              <a:t>“negócios gastos no bar”</a:t>
            </a:r>
            <a:r>
              <a:rPr lang="pt-BR"/>
              <a:t>. Tratam-se de produtos consumidos, tão somente.</a:t>
            </a:r>
          </a:p>
          <a:p>
            <a:endParaRPr lang="pt-BR"/>
          </a:p>
        </p:txBody>
      </p:sp>
      <p:pic>
        <p:nvPicPr>
          <p:cNvPr id="122884" name="Picture 4" descr="graos-de-cafe"/>
          <p:cNvPicPr>
            <a:picLocks noChangeAspect="1" noChangeArrowheads="1"/>
          </p:cNvPicPr>
          <p:nvPr/>
        </p:nvPicPr>
        <p:blipFill>
          <a:blip r:embed="rId2" cstate="print"/>
          <a:srcRect/>
          <a:stretch>
            <a:fillRect/>
          </a:stretch>
        </p:blipFill>
        <p:spPr bwMode="auto">
          <a:xfrm>
            <a:off x="0" y="4864100"/>
            <a:ext cx="3492500" cy="1993900"/>
          </a:xfrm>
          <a:prstGeom prst="rect">
            <a:avLst/>
          </a:prstGeom>
          <a:noFill/>
        </p:spPr>
      </p:pic>
    </p:spTree>
    <p:extLst>
      <p:ext uri="{BB962C8B-B14F-4D97-AF65-F5344CB8AC3E}">
        <p14:creationId xmlns:p14="http://schemas.microsoft.com/office/powerpoint/2010/main" val="3049965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pt-BR" sz="2800"/>
              <a:t>Passo 3: As Dimensões (Consumo)</a:t>
            </a:r>
          </a:p>
        </p:txBody>
      </p:sp>
      <p:sp>
        <p:nvSpPr>
          <p:cNvPr id="123907" name="Rectangle 3"/>
          <p:cNvSpPr>
            <a:spLocks noGrp="1" noChangeArrowheads="1"/>
          </p:cNvSpPr>
          <p:nvPr>
            <p:ph idx="1"/>
          </p:nvPr>
        </p:nvSpPr>
        <p:spPr/>
        <p:txBody>
          <a:bodyPr/>
          <a:lstStyle/>
          <a:p>
            <a:r>
              <a:rPr lang="pt-BR"/>
              <a:t>Retomando as perguntas capitais, temos a seguinte situação:</a:t>
            </a:r>
          </a:p>
          <a:p>
            <a:pPr lvl="1"/>
            <a:r>
              <a:rPr lang="pt-BR" b="1"/>
              <a:t>Onde: </a:t>
            </a:r>
            <a:r>
              <a:rPr lang="pt-BR"/>
              <a:t>Nos apartamentos.</a:t>
            </a:r>
          </a:p>
          <a:p>
            <a:pPr lvl="1"/>
            <a:r>
              <a:rPr lang="pt-BR" b="1"/>
              <a:t>Quem: </a:t>
            </a:r>
            <a:r>
              <a:rPr lang="pt-BR"/>
              <a:t>Cliente.</a:t>
            </a:r>
          </a:p>
          <a:p>
            <a:pPr lvl="1"/>
            <a:r>
              <a:rPr lang="pt-BR" b="1"/>
              <a:t>Quando: </a:t>
            </a:r>
            <a:r>
              <a:rPr lang="pt-BR"/>
              <a:t>Data.</a:t>
            </a:r>
          </a:p>
          <a:p>
            <a:pPr lvl="1"/>
            <a:r>
              <a:rPr lang="pt-BR" b="1"/>
              <a:t>O quê: </a:t>
            </a:r>
            <a:r>
              <a:rPr lang="pt-BR"/>
              <a:t>Produto.</a:t>
            </a:r>
          </a:p>
          <a:p>
            <a:pPr>
              <a:buFont typeface="Wingdings" pitchFamily="2" charset="2"/>
              <a:buNone/>
            </a:pPr>
            <a:endParaRPr lang="pt-BR"/>
          </a:p>
          <a:p>
            <a:endParaRPr lang="pt-BR"/>
          </a:p>
        </p:txBody>
      </p:sp>
      <p:pic>
        <p:nvPicPr>
          <p:cNvPr id="123909" name="Picture 5"/>
          <p:cNvPicPr>
            <a:picLocks noChangeAspect="1" noChangeArrowheads="1"/>
          </p:cNvPicPr>
          <p:nvPr/>
        </p:nvPicPr>
        <p:blipFill>
          <a:blip r:embed="rId2" cstate="print"/>
          <a:srcRect/>
          <a:stretch>
            <a:fillRect/>
          </a:stretch>
        </p:blipFill>
        <p:spPr bwMode="auto">
          <a:xfrm>
            <a:off x="1187450" y="3213100"/>
            <a:ext cx="6545263" cy="2965450"/>
          </a:xfrm>
          <a:prstGeom prst="rect">
            <a:avLst/>
          </a:prstGeom>
          <a:noFill/>
        </p:spPr>
      </p:pic>
    </p:spTree>
    <p:extLst>
      <p:ext uri="{BB962C8B-B14F-4D97-AF65-F5344CB8AC3E}">
        <p14:creationId xmlns:p14="http://schemas.microsoft.com/office/powerpoint/2010/main" val="2746876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pt-BR"/>
              <a:t>Passo 4: O Fato (Consumo)</a:t>
            </a:r>
          </a:p>
        </p:txBody>
      </p:sp>
      <p:sp>
        <p:nvSpPr>
          <p:cNvPr id="135171" name="Rectangle 3"/>
          <p:cNvSpPr>
            <a:spLocks noGrp="1" noChangeArrowheads="1"/>
          </p:cNvSpPr>
          <p:nvPr>
            <p:ph idx="1"/>
          </p:nvPr>
        </p:nvSpPr>
        <p:spPr/>
        <p:txBody>
          <a:bodyPr/>
          <a:lstStyle/>
          <a:p>
            <a:r>
              <a:rPr lang="pt-BR"/>
              <a:t>Quais medidas?</a:t>
            </a:r>
          </a:p>
          <a:p>
            <a:pPr lvl="1"/>
            <a:r>
              <a:rPr lang="pt-BR" b="1"/>
              <a:t>Quantidade</a:t>
            </a:r>
            <a:r>
              <a:rPr lang="pt-BR"/>
              <a:t>, que pode ser obtida diretamente da entidade consumo. Já o </a:t>
            </a:r>
            <a:r>
              <a:rPr lang="pt-BR" b="1"/>
              <a:t>Valor</a:t>
            </a:r>
            <a:r>
              <a:rPr lang="pt-BR"/>
              <a:t> deve ser obtido de produto, tomando-se o cuidado de não esquecer da multiplicação, pois trata-se de um campo calculado.</a:t>
            </a:r>
          </a:p>
          <a:p>
            <a:r>
              <a:rPr lang="pt-BR"/>
              <a:t>Chegamos ao modelo de consumo:</a:t>
            </a:r>
          </a:p>
        </p:txBody>
      </p:sp>
      <p:pic>
        <p:nvPicPr>
          <p:cNvPr id="135174" name="Picture 6" descr="Modelo16"/>
          <p:cNvPicPr>
            <a:picLocks noChangeAspect="1" noChangeArrowheads="1"/>
          </p:cNvPicPr>
          <p:nvPr/>
        </p:nvPicPr>
        <p:blipFill>
          <a:blip r:embed="rId2" cstate="print"/>
          <a:srcRect/>
          <a:stretch>
            <a:fillRect/>
          </a:stretch>
        </p:blipFill>
        <p:spPr bwMode="auto">
          <a:xfrm>
            <a:off x="1257300" y="2997200"/>
            <a:ext cx="6122988" cy="3808413"/>
          </a:xfrm>
          <a:prstGeom prst="rect">
            <a:avLst/>
          </a:prstGeom>
          <a:noFill/>
        </p:spPr>
      </p:pic>
    </p:spTree>
    <p:extLst>
      <p:ext uri="{BB962C8B-B14F-4D97-AF65-F5344CB8AC3E}">
        <p14:creationId xmlns:p14="http://schemas.microsoft.com/office/powerpoint/2010/main" val="389407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pt-BR"/>
              <a:t>Finalizando Consumo</a:t>
            </a:r>
          </a:p>
        </p:txBody>
      </p:sp>
      <p:sp>
        <p:nvSpPr>
          <p:cNvPr id="137219" name="Rectangle 3"/>
          <p:cNvSpPr>
            <a:spLocks noGrp="1" noChangeArrowheads="1"/>
          </p:cNvSpPr>
          <p:nvPr>
            <p:ph idx="1"/>
          </p:nvPr>
        </p:nvSpPr>
        <p:spPr/>
        <p:txBody>
          <a:bodyPr/>
          <a:lstStyle/>
          <a:p>
            <a:r>
              <a:rPr lang="pt-BR"/>
              <a:t>Check List Final da Consumo</a:t>
            </a:r>
          </a:p>
        </p:txBody>
      </p:sp>
      <p:pic>
        <p:nvPicPr>
          <p:cNvPr id="137221" name="Picture 5"/>
          <p:cNvPicPr>
            <a:picLocks noChangeAspect="1" noChangeArrowheads="1"/>
          </p:cNvPicPr>
          <p:nvPr/>
        </p:nvPicPr>
        <p:blipFill>
          <a:blip r:embed="rId2" cstate="print"/>
          <a:srcRect/>
          <a:stretch>
            <a:fillRect/>
          </a:stretch>
        </p:blipFill>
        <p:spPr bwMode="auto">
          <a:xfrm>
            <a:off x="1692275" y="1341438"/>
            <a:ext cx="5832475" cy="5226050"/>
          </a:xfrm>
          <a:prstGeom prst="rect">
            <a:avLst/>
          </a:prstGeom>
          <a:noFill/>
        </p:spPr>
      </p:pic>
    </p:spTree>
    <p:extLst>
      <p:ext uri="{BB962C8B-B14F-4D97-AF65-F5344CB8AC3E}">
        <p14:creationId xmlns:p14="http://schemas.microsoft.com/office/powerpoint/2010/main" val="1397873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pt-BR"/>
              <a:t>Passo 2: O Grão (Serviço)</a:t>
            </a:r>
          </a:p>
        </p:txBody>
      </p:sp>
      <p:sp>
        <p:nvSpPr>
          <p:cNvPr id="133123" name="Rectangle 3"/>
          <p:cNvSpPr>
            <a:spLocks noGrp="1" noChangeArrowheads="1"/>
          </p:cNvSpPr>
          <p:nvPr>
            <p:ph idx="1"/>
          </p:nvPr>
        </p:nvSpPr>
        <p:spPr/>
        <p:txBody>
          <a:bodyPr/>
          <a:lstStyle/>
          <a:p>
            <a:r>
              <a:rPr lang="pt-BR"/>
              <a:t>Parece natural que o grão ideal, nesse caso, seja o consumo de cada </a:t>
            </a:r>
            <a:r>
              <a:rPr lang="pt-BR" b="1"/>
              <a:t>cliente </a:t>
            </a:r>
            <a:r>
              <a:rPr lang="pt-BR"/>
              <a:t>de algum </a:t>
            </a:r>
            <a:r>
              <a:rPr lang="pt-BR" b="1"/>
              <a:t>serviço</a:t>
            </a:r>
            <a:r>
              <a:rPr lang="pt-BR"/>
              <a:t>, de forma análoga ao que ocorreu com consumo</a:t>
            </a:r>
            <a:r>
              <a:rPr lang="pt-BR" b="1"/>
              <a:t>.</a:t>
            </a:r>
          </a:p>
          <a:p>
            <a:r>
              <a:rPr lang="pt-BR"/>
              <a:t>Novamente faz pouco sentido buscar-se apenas solucionar a questão relativa ao serviço de </a:t>
            </a:r>
            <a:r>
              <a:rPr lang="pt-BR" b="1"/>
              <a:t>“creche”...</a:t>
            </a:r>
            <a:endParaRPr lang="pt-BR"/>
          </a:p>
          <a:p>
            <a:endParaRPr lang="pt-BR"/>
          </a:p>
        </p:txBody>
      </p:sp>
      <p:pic>
        <p:nvPicPr>
          <p:cNvPr id="133124" name="Picture 4" descr="graos-de-cafe"/>
          <p:cNvPicPr>
            <a:picLocks noChangeAspect="1" noChangeArrowheads="1"/>
          </p:cNvPicPr>
          <p:nvPr/>
        </p:nvPicPr>
        <p:blipFill>
          <a:blip r:embed="rId2" cstate="print"/>
          <a:srcRect/>
          <a:stretch>
            <a:fillRect/>
          </a:stretch>
        </p:blipFill>
        <p:spPr bwMode="auto">
          <a:xfrm>
            <a:off x="0" y="4864100"/>
            <a:ext cx="3492500" cy="1993900"/>
          </a:xfrm>
          <a:prstGeom prst="rect">
            <a:avLst/>
          </a:prstGeom>
          <a:noFill/>
        </p:spPr>
      </p:pic>
    </p:spTree>
    <p:extLst>
      <p:ext uri="{BB962C8B-B14F-4D97-AF65-F5344CB8AC3E}">
        <p14:creationId xmlns:p14="http://schemas.microsoft.com/office/powerpoint/2010/main" val="132698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35496" y="173008"/>
            <a:ext cx="8064450" cy="461665"/>
          </a:xfrm>
        </p:spPr>
        <p:txBody>
          <a:bodyPr/>
          <a:lstStyle/>
          <a:p>
            <a:pPr algn="l" eaLnBrk="1" hangingPunct="1"/>
            <a:r>
              <a:rPr lang="pt-BR" sz="2400" b="1" dirty="0"/>
              <a:t>Exercício: Hotel</a:t>
            </a:r>
          </a:p>
        </p:txBody>
      </p:sp>
      <p:sp>
        <p:nvSpPr>
          <p:cNvPr id="3075" name="Rectangle 3"/>
          <p:cNvSpPr>
            <a:spLocks noGrp="1" noChangeArrowheads="1"/>
          </p:cNvSpPr>
          <p:nvPr>
            <p:ph type="body" idx="4294967295"/>
          </p:nvPr>
        </p:nvSpPr>
        <p:spPr>
          <a:xfrm>
            <a:off x="251520" y="765175"/>
            <a:ext cx="8280921" cy="2879849"/>
          </a:xfrm>
        </p:spPr>
        <p:txBody>
          <a:bodyPr>
            <a:normAutofit/>
          </a:bodyPr>
          <a:lstStyle/>
          <a:p>
            <a:pPr marL="285750" indent="-285750" eaLnBrk="1" hangingPunct="1">
              <a:lnSpc>
                <a:spcPct val="90000"/>
              </a:lnSpc>
              <a:buFont typeface="Wingdings" pitchFamily="2" charset="2"/>
              <a:buNone/>
            </a:pPr>
            <a:r>
              <a:rPr lang="pt-BR" sz="2400" dirty="0"/>
              <a:t>	Criar modelo dimensional para hotel com as seguintes características:</a:t>
            </a:r>
          </a:p>
          <a:p>
            <a:pPr marL="285750" indent="-285750" eaLnBrk="1" hangingPunct="1">
              <a:lnSpc>
                <a:spcPct val="90000"/>
              </a:lnSpc>
              <a:buFont typeface="Wingdings" pitchFamily="2" charset="2"/>
              <a:buNone/>
            </a:pPr>
            <a:endParaRPr lang="pt-BR" sz="2400" dirty="0"/>
          </a:p>
          <a:p>
            <a:pPr lvl="1" eaLnBrk="1" hangingPunct="1">
              <a:lnSpc>
                <a:spcPct val="90000"/>
              </a:lnSpc>
            </a:pPr>
            <a:r>
              <a:rPr lang="pt-BR" sz="2400" dirty="0"/>
              <a:t>Hóspede: Deve informar nome, local de origem, próximo destino, motivo da viagem e data provável de saída. Um hóspede pode fazer reservas para sua estadia, desde que especifique sua data de chegada e identifique</a:t>
            </a:r>
          </a:p>
        </p:txBody>
      </p:sp>
      <p:pic>
        <p:nvPicPr>
          <p:cNvPr id="4" name="Picture 5" descr="deathstar_hotel"/>
          <p:cNvPicPr>
            <a:picLocks noChangeAspect="1" noChangeArrowheads="1"/>
          </p:cNvPicPr>
          <p:nvPr/>
        </p:nvPicPr>
        <p:blipFill>
          <a:blip r:embed="rId2" cstate="print"/>
          <a:srcRect/>
          <a:stretch>
            <a:fillRect/>
          </a:stretch>
        </p:blipFill>
        <p:spPr bwMode="auto">
          <a:xfrm>
            <a:off x="5393100" y="3501008"/>
            <a:ext cx="3385981" cy="2852936"/>
          </a:xfrm>
          <a:prstGeom prst="rect">
            <a:avLst/>
          </a:prstGeom>
          <a:noFill/>
        </p:spPr>
      </p:pic>
      <p:sp>
        <p:nvSpPr>
          <p:cNvPr id="5" name="Rectangle 3"/>
          <p:cNvSpPr txBox="1">
            <a:spLocks noChangeArrowheads="1"/>
          </p:cNvSpPr>
          <p:nvPr/>
        </p:nvSpPr>
        <p:spPr bwMode="auto">
          <a:xfrm>
            <a:off x="793138" y="3645494"/>
            <a:ext cx="4248472" cy="2879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marR="0" lvl="0" indent="-285750" algn="l" defTabSz="914400" rtl="0" eaLnBrk="1" fontAlgn="base" latinLnBrk="0" hangingPunct="1">
              <a:lnSpc>
                <a:spcPct val="90000"/>
              </a:lnSpc>
              <a:spcBef>
                <a:spcPct val="20000"/>
              </a:spcBef>
              <a:spcAft>
                <a:spcPct val="0"/>
              </a:spcAft>
              <a:buClr>
                <a:schemeClr val="tx2"/>
              </a:buClr>
              <a:buSzPct val="70000"/>
              <a:buFont typeface="Wingdings" pitchFamily="2" charset="2"/>
              <a:buNone/>
              <a:tabLst/>
              <a:defRPr/>
            </a:pPr>
            <a:r>
              <a:rPr kumimoji="0" lang="pt-BR" sz="2400" b="0" i="0" u="none" strike="noStrike" kern="0" cap="none" spc="0" normalizeH="0" baseline="0" noProof="0" dirty="0">
                <a:ln>
                  <a:noFill/>
                </a:ln>
                <a:solidFill>
                  <a:schemeClr val="tx1"/>
                </a:solidFill>
                <a:effectLst/>
                <a:uLnTx/>
                <a:uFillTx/>
                <a:latin typeface="+mn-lt"/>
              </a:rPr>
              <a:t>	provável período de estada. Possui quatro tipos de acomodação: </a:t>
            </a:r>
            <a:r>
              <a:rPr kumimoji="0" lang="pt-BR" sz="2400" b="1" i="0" u="none" strike="noStrike" kern="0" cap="none" spc="0" normalizeH="0" baseline="0" noProof="0" dirty="0">
                <a:ln>
                  <a:noFill/>
                </a:ln>
                <a:solidFill>
                  <a:schemeClr val="tx1"/>
                </a:solidFill>
                <a:effectLst/>
                <a:uLnTx/>
                <a:uFillTx/>
                <a:latin typeface="+mn-lt"/>
              </a:rPr>
              <a:t>Simples, Médio, Suíte e Suíte </a:t>
            </a:r>
            <a:r>
              <a:rPr kumimoji="0" lang="pt-BR" sz="2400" b="1" i="0" u="none" strike="noStrike" kern="0" cap="none" spc="0" normalizeH="0" baseline="0" noProof="0" dirty="0" err="1">
                <a:ln>
                  <a:noFill/>
                </a:ln>
                <a:solidFill>
                  <a:schemeClr val="tx1"/>
                </a:solidFill>
                <a:effectLst/>
                <a:uLnTx/>
                <a:uFillTx/>
                <a:latin typeface="+mn-lt"/>
              </a:rPr>
              <a:t>Master</a:t>
            </a:r>
            <a:r>
              <a:rPr kumimoji="0" lang="pt-BR" sz="2400" b="1" i="0" u="none" strike="noStrike" kern="0" cap="none" spc="0" normalizeH="0" baseline="0" noProof="0" dirty="0">
                <a:ln>
                  <a:noFill/>
                </a:ln>
                <a:solidFill>
                  <a:schemeClr val="tx1"/>
                </a:solidFill>
                <a:effectLst/>
                <a:uLnTx/>
                <a:uFillTx/>
                <a:latin typeface="+mn-lt"/>
              </a:rPr>
              <a:t>.</a:t>
            </a:r>
            <a:endParaRPr kumimoji="0" lang="pt-BR" sz="2400" b="0" i="0" u="none" strike="noStrike" kern="0" cap="none" spc="0" normalizeH="0" baseline="0" noProof="0" dirty="0">
              <a:ln>
                <a:noFill/>
              </a:ln>
              <a:solidFill>
                <a:schemeClr val="tx1"/>
              </a:solidFill>
              <a:effectLst/>
              <a:uLnTx/>
              <a:uFillTx/>
              <a:latin typeface="+mn-lt"/>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itchFamily="2" charset="2"/>
              <a:buChar char="l"/>
              <a:tabLst/>
              <a:defRPr/>
            </a:pPr>
            <a:endParaRPr kumimoji="0" lang="pt-BR" sz="2400" b="0" i="0" u="none" strike="noStrike" kern="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1406068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pt-BR"/>
              <a:t>Passo 3: As Dimensões (Serviço)</a:t>
            </a:r>
          </a:p>
        </p:txBody>
      </p:sp>
      <p:sp>
        <p:nvSpPr>
          <p:cNvPr id="134147" name="Rectangle 3"/>
          <p:cNvSpPr>
            <a:spLocks noGrp="1" noChangeArrowheads="1"/>
          </p:cNvSpPr>
          <p:nvPr>
            <p:ph idx="1"/>
          </p:nvPr>
        </p:nvSpPr>
        <p:spPr/>
        <p:txBody>
          <a:bodyPr/>
          <a:lstStyle/>
          <a:p>
            <a:r>
              <a:rPr lang="pt-BR"/>
              <a:t>Retomando as perguntas capitais, temos a seguinte situação:</a:t>
            </a:r>
          </a:p>
          <a:p>
            <a:pPr lvl="1"/>
            <a:r>
              <a:rPr lang="pt-BR" b="1"/>
              <a:t>Onde: </a:t>
            </a:r>
            <a:r>
              <a:rPr lang="pt-BR"/>
              <a:t>Nos apartamentos.</a:t>
            </a:r>
          </a:p>
          <a:p>
            <a:pPr lvl="1"/>
            <a:r>
              <a:rPr lang="pt-BR" b="1"/>
              <a:t>Quem: </a:t>
            </a:r>
            <a:r>
              <a:rPr lang="pt-BR"/>
              <a:t>Cliente.</a:t>
            </a:r>
          </a:p>
          <a:p>
            <a:pPr lvl="1"/>
            <a:r>
              <a:rPr lang="pt-BR" b="1"/>
              <a:t>Quando: </a:t>
            </a:r>
            <a:r>
              <a:rPr lang="pt-BR"/>
              <a:t>Data.</a:t>
            </a:r>
          </a:p>
          <a:p>
            <a:pPr lvl="1"/>
            <a:r>
              <a:rPr lang="pt-BR" b="1"/>
              <a:t>O quê: </a:t>
            </a:r>
            <a:r>
              <a:rPr lang="pt-BR"/>
              <a:t>Serviço.</a:t>
            </a:r>
          </a:p>
          <a:p>
            <a:pPr>
              <a:buFont typeface="Wingdings" pitchFamily="2" charset="2"/>
              <a:buNone/>
            </a:pPr>
            <a:endParaRPr lang="pt-BR"/>
          </a:p>
          <a:p>
            <a:endParaRPr lang="pt-BR"/>
          </a:p>
        </p:txBody>
      </p:sp>
      <p:pic>
        <p:nvPicPr>
          <p:cNvPr id="134148" name="Picture 4"/>
          <p:cNvPicPr>
            <a:picLocks noChangeAspect="1" noChangeArrowheads="1"/>
          </p:cNvPicPr>
          <p:nvPr/>
        </p:nvPicPr>
        <p:blipFill>
          <a:blip r:embed="rId2" cstate="print"/>
          <a:srcRect/>
          <a:stretch>
            <a:fillRect/>
          </a:stretch>
        </p:blipFill>
        <p:spPr bwMode="auto">
          <a:xfrm>
            <a:off x="1187450" y="3213100"/>
            <a:ext cx="6545263" cy="2965450"/>
          </a:xfrm>
          <a:prstGeom prst="rect">
            <a:avLst/>
          </a:prstGeom>
          <a:noFill/>
        </p:spPr>
      </p:pic>
    </p:spTree>
    <p:extLst>
      <p:ext uri="{BB962C8B-B14F-4D97-AF65-F5344CB8AC3E}">
        <p14:creationId xmlns:p14="http://schemas.microsoft.com/office/powerpoint/2010/main" val="121200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pt-BR"/>
              <a:t>Passo 4: O Fato (Serviço)</a:t>
            </a:r>
          </a:p>
        </p:txBody>
      </p:sp>
      <p:sp>
        <p:nvSpPr>
          <p:cNvPr id="124931" name="Rectangle 3"/>
          <p:cNvSpPr>
            <a:spLocks noGrp="1" noChangeArrowheads="1"/>
          </p:cNvSpPr>
          <p:nvPr>
            <p:ph idx="1"/>
          </p:nvPr>
        </p:nvSpPr>
        <p:spPr/>
        <p:txBody>
          <a:bodyPr/>
          <a:lstStyle/>
          <a:p>
            <a:r>
              <a:rPr lang="pt-BR"/>
              <a:t>Qual medida?</a:t>
            </a:r>
          </a:p>
          <a:p>
            <a:pPr lvl="1"/>
            <a:r>
              <a:rPr lang="pt-BR"/>
              <a:t>O </a:t>
            </a:r>
            <a:r>
              <a:rPr lang="pt-BR" b="1"/>
              <a:t>Valor</a:t>
            </a:r>
            <a:r>
              <a:rPr lang="pt-BR"/>
              <a:t> que ser obtido em </a:t>
            </a:r>
            <a:r>
              <a:rPr lang="pt-BR" b="1"/>
              <a:t>Utilização do Serviço.</a:t>
            </a:r>
            <a:r>
              <a:rPr lang="pt-BR"/>
              <a:t> </a:t>
            </a:r>
          </a:p>
          <a:p>
            <a:r>
              <a:rPr lang="pt-BR"/>
              <a:t>Chegamos ao modelo de serviço:</a:t>
            </a:r>
          </a:p>
        </p:txBody>
      </p:sp>
      <p:pic>
        <p:nvPicPr>
          <p:cNvPr id="124934" name="Picture 6" descr="Modelo17"/>
          <p:cNvPicPr>
            <a:picLocks noChangeAspect="1" noChangeArrowheads="1"/>
          </p:cNvPicPr>
          <p:nvPr/>
        </p:nvPicPr>
        <p:blipFill>
          <a:blip r:embed="rId2" cstate="print"/>
          <a:srcRect/>
          <a:stretch>
            <a:fillRect/>
          </a:stretch>
        </p:blipFill>
        <p:spPr bwMode="auto">
          <a:xfrm>
            <a:off x="539750" y="2205038"/>
            <a:ext cx="7632700" cy="4518025"/>
          </a:xfrm>
          <a:prstGeom prst="rect">
            <a:avLst/>
          </a:prstGeom>
          <a:noFill/>
        </p:spPr>
      </p:pic>
    </p:spTree>
    <p:extLst>
      <p:ext uri="{BB962C8B-B14F-4D97-AF65-F5344CB8AC3E}">
        <p14:creationId xmlns:p14="http://schemas.microsoft.com/office/powerpoint/2010/main" val="3113097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pt-BR"/>
              <a:t>Conciliando situações</a:t>
            </a:r>
          </a:p>
        </p:txBody>
      </p:sp>
      <p:sp>
        <p:nvSpPr>
          <p:cNvPr id="132099" name="Rectangle 3"/>
          <p:cNvSpPr>
            <a:spLocks noGrp="1" noChangeArrowheads="1"/>
          </p:cNvSpPr>
          <p:nvPr>
            <p:ph idx="1"/>
          </p:nvPr>
        </p:nvSpPr>
        <p:spPr/>
        <p:txBody>
          <a:bodyPr/>
          <a:lstStyle/>
          <a:p>
            <a:r>
              <a:rPr lang="pt-BR"/>
              <a:t>Na verdade, consumo de serviço ou de produto é algo que podemos gerenciar da mesma maneira. Facilmente podemos constatar isso, observando a similaridade dos fatos </a:t>
            </a:r>
            <a:r>
              <a:rPr lang="pt-BR" b="1"/>
              <a:t>Utilização dos Serviços </a:t>
            </a:r>
            <a:r>
              <a:rPr lang="pt-BR"/>
              <a:t>e </a:t>
            </a:r>
            <a:r>
              <a:rPr lang="pt-BR" b="1"/>
              <a:t>Consumos</a:t>
            </a:r>
            <a:r>
              <a:rPr lang="pt-BR"/>
              <a:t>. Ora, nada mais natural que os agregarmos todos num mesmo fato, que será exatamente o fato </a:t>
            </a:r>
            <a:r>
              <a:rPr lang="pt-BR" b="1"/>
              <a:t>Consumo</a:t>
            </a:r>
            <a:r>
              <a:rPr lang="pt-BR"/>
              <a:t> que passa a retratar de forma indistinta </a:t>
            </a:r>
            <a:r>
              <a:rPr lang="pt-BR" b="1"/>
              <a:t>serviços </a:t>
            </a:r>
            <a:r>
              <a:rPr lang="pt-BR"/>
              <a:t>e </a:t>
            </a:r>
            <a:r>
              <a:rPr lang="pt-BR" b="1"/>
              <a:t>produtos.</a:t>
            </a:r>
            <a:endParaRPr lang="pt-BR"/>
          </a:p>
        </p:txBody>
      </p:sp>
      <p:pic>
        <p:nvPicPr>
          <p:cNvPr id="132100" name="Picture 4"/>
          <p:cNvPicPr>
            <a:picLocks noChangeAspect="1" noChangeArrowheads="1"/>
          </p:cNvPicPr>
          <p:nvPr/>
        </p:nvPicPr>
        <p:blipFill>
          <a:blip r:embed="rId2" cstate="print"/>
          <a:srcRect/>
          <a:stretch>
            <a:fillRect/>
          </a:stretch>
        </p:blipFill>
        <p:spPr bwMode="auto">
          <a:xfrm>
            <a:off x="900113" y="4292600"/>
            <a:ext cx="2205037" cy="2232025"/>
          </a:xfrm>
          <a:prstGeom prst="rect">
            <a:avLst/>
          </a:prstGeom>
          <a:noFill/>
        </p:spPr>
      </p:pic>
      <p:pic>
        <p:nvPicPr>
          <p:cNvPr id="132102" name="Picture 6" descr="grande-ideia"/>
          <p:cNvPicPr>
            <a:picLocks noChangeAspect="1" noChangeArrowheads="1"/>
          </p:cNvPicPr>
          <p:nvPr/>
        </p:nvPicPr>
        <p:blipFill>
          <a:blip r:embed="rId3" cstate="print"/>
          <a:srcRect/>
          <a:stretch>
            <a:fillRect/>
          </a:stretch>
        </p:blipFill>
        <p:spPr bwMode="auto">
          <a:xfrm>
            <a:off x="5148263" y="3933825"/>
            <a:ext cx="2782887" cy="2722563"/>
          </a:xfrm>
          <a:prstGeom prst="rect">
            <a:avLst/>
          </a:prstGeom>
          <a:noFill/>
        </p:spPr>
      </p:pic>
      <p:sp>
        <p:nvSpPr>
          <p:cNvPr id="6" name="Balão de Fala: Retângulo 5">
            <a:extLst>
              <a:ext uri="{FF2B5EF4-FFF2-40B4-BE49-F238E27FC236}">
                <a16:creationId xmlns:a16="http://schemas.microsoft.com/office/drawing/2014/main" id="{00283C40-A2AC-45C8-85AD-750F4E603712}"/>
              </a:ext>
            </a:extLst>
          </p:cNvPr>
          <p:cNvSpPr/>
          <p:nvPr/>
        </p:nvSpPr>
        <p:spPr>
          <a:xfrm>
            <a:off x="3707904" y="2964962"/>
            <a:ext cx="1296144" cy="522825"/>
          </a:xfrm>
          <a:prstGeom prst="wedgeRectCallout">
            <a:avLst>
              <a:gd name="adj1" fmla="val 177582"/>
              <a:gd name="adj2" fmla="val -150655"/>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F6FF3AC3-53C7-423F-A98C-68ED61BE1AAD}"/>
              </a:ext>
            </a:extLst>
          </p:cNvPr>
          <p:cNvSpPr txBox="1"/>
          <p:nvPr/>
        </p:nvSpPr>
        <p:spPr>
          <a:xfrm>
            <a:off x="3707904" y="3091084"/>
            <a:ext cx="1656184" cy="246221"/>
          </a:xfrm>
          <a:prstGeom prst="rect">
            <a:avLst/>
          </a:prstGeom>
          <a:noFill/>
        </p:spPr>
        <p:txBody>
          <a:bodyPr wrap="square" rtlCol="0">
            <a:spAutoFit/>
          </a:bodyPr>
          <a:lstStyle/>
          <a:p>
            <a:r>
              <a:rPr lang="pt-BR" sz="1000" dirty="0">
                <a:solidFill>
                  <a:srgbClr val="FF0000"/>
                </a:solidFill>
              </a:rPr>
              <a:t>Ponto de Atenção!</a:t>
            </a:r>
          </a:p>
        </p:txBody>
      </p:sp>
    </p:spTree>
    <p:extLst>
      <p:ext uri="{BB962C8B-B14F-4D97-AF65-F5344CB8AC3E}">
        <p14:creationId xmlns:p14="http://schemas.microsoft.com/office/powerpoint/2010/main" val="128360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pt-BR" dirty="0"/>
              <a:t>Modelo Conciliatório</a:t>
            </a:r>
          </a:p>
        </p:txBody>
      </p:sp>
      <p:pic>
        <p:nvPicPr>
          <p:cNvPr id="2" name="Imagem 1">
            <a:extLst>
              <a:ext uri="{FF2B5EF4-FFF2-40B4-BE49-F238E27FC236}">
                <a16:creationId xmlns:a16="http://schemas.microsoft.com/office/drawing/2014/main" id="{34215F66-8AF6-44AF-8ADE-CECB6F52063E}"/>
              </a:ext>
            </a:extLst>
          </p:cNvPr>
          <p:cNvPicPr>
            <a:picLocks noChangeAspect="1"/>
          </p:cNvPicPr>
          <p:nvPr/>
        </p:nvPicPr>
        <p:blipFill>
          <a:blip r:embed="rId2"/>
          <a:stretch>
            <a:fillRect/>
          </a:stretch>
        </p:blipFill>
        <p:spPr>
          <a:xfrm>
            <a:off x="295275" y="1124744"/>
            <a:ext cx="7639050" cy="3933825"/>
          </a:xfrm>
          <a:prstGeom prst="rect">
            <a:avLst/>
          </a:prstGeom>
        </p:spPr>
      </p:pic>
      <p:sp>
        <p:nvSpPr>
          <p:cNvPr id="5" name="Balão de Fala: Retângulo 4">
            <a:extLst>
              <a:ext uri="{FF2B5EF4-FFF2-40B4-BE49-F238E27FC236}">
                <a16:creationId xmlns:a16="http://schemas.microsoft.com/office/drawing/2014/main" id="{8319ED37-FCC9-4840-85FB-A694760B757C}"/>
              </a:ext>
            </a:extLst>
          </p:cNvPr>
          <p:cNvSpPr/>
          <p:nvPr/>
        </p:nvSpPr>
        <p:spPr>
          <a:xfrm>
            <a:off x="3635896" y="5187165"/>
            <a:ext cx="1296144" cy="522825"/>
          </a:xfrm>
          <a:prstGeom prst="wedgeRectCallout">
            <a:avLst>
              <a:gd name="adj1" fmla="val 185666"/>
              <a:gd name="adj2" fmla="val -868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EECB0FD-B6A8-49C7-9282-DDC0425EDBFF}"/>
              </a:ext>
            </a:extLst>
          </p:cNvPr>
          <p:cNvSpPr txBox="1"/>
          <p:nvPr/>
        </p:nvSpPr>
        <p:spPr>
          <a:xfrm>
            <a:off x="3635896" y="5313287"/>
            <a:ext cx="1656184" cy="246221"/>
          </a:xfrm>
          <a:prstGeom prst="rect">
            <a:avLst/>
          </a:prstGeom>
          <a:noFill/>
        </p:spPr>
        <p:txBody>
          <a:bodyPr wrap="square" rtlCol="0">
            <a:spAutoFit/>
          </a:bodyPr>
          <a:lstStyle/>
          <a:p>
            <a:r>
              <a:rPr lang="pt-BR" sz="1000" dirty="0">
                <a:solidFill>
                  <a:srgbClr val="FF0000"/>
                </a:solidFill>
              </a:rPr>
              <a:t>Ponto de Atenção!</a:t>
            </a:r>
          </a:p>
        </p:txBody>
      </p:sp>
    </p:spTree>
    <p:extLst>
      <p:ext uri="{BB962C8B-B14F-4D97-AF65-F5344CB8AC3E}">
        <p14:creationId xmlns:p14="http://schemas.microsoft.com/office/powerpoint/2010/main" val="2717907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pt-BR"/>
              <a:t>Finalizando Modelo</a:t>
            </a:r>
          </a:p>
        </p:txBody>
      </p:sp>
      <p:sp>
        <p:nvSpPr>
          <p:cNvPr id="147459" name="Rectangle 3"/>
          <p:cNvSpPr>
            <a:spLocks noGrp="1" noChangeArrowheads="1"/>
          </p:cNvSpPr>
          <p:nvPr>
            <p:ph idx="1"/>
          </p:nvPr>
        </p:nvSpPr>
        <p:spPr/>
        <p:txBody>
          <a:bodyPr/>
          <a:lstStyle/>
          <a:p>
            <a:r>
              <a:rPr lang="pt-BR"/>
              <a:t>Check List Final da Consumo</a:t>
            </a:r>
          </a:p>
        </p:txBody>
      </p:sp>
      <p:pic>
        <p:nvPicPr>
          <p:cNvPr id="147461" name="Picture 5"/>
          <p:cNvPicPr>
            <a:picLocks noChangeAspect="1" noChangeArrowheads="1"/>
          </p:cNvPicPr>
          <p:nvPr/>
        </p:nvPicPr>
        <p:blipFill>
          <a:blip r:embed="rId2" cstate="print"/>
          <a:srcRect/>
          <a:stretch>
            <a:fillRect/>
          </a:stretch>
        </p:blipFill>
        <p:spPr bwMode="auto">
          <a:xfrm>
            <a:off x="1547813" y="1341438"/>
            <a:ext cx="5759450" cy="5127625"/>
          </a:xfrm>
          <a:prstGeom prst="rect">
            <a:avLst/>
          </a:prstGeom>
          <a:noFill/>
        </p:spPr>
      </p:pic>
    </p:spTree>
    <p:extLst>
      <p:ext uri="{BB962C8B-B14F-4D97-AF65-F5344CB8AC3E}">
        <p14:creationId xmlns:p14="http://schemas.microsoft.com/office/powerpoint/2010/main" val="2928645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pt-BR"/>
              <a:t>2 Comentários e 1 Questão!</a:t>
            </a:r>
          </a:p>
        </p:txBody>
      </p:sp>
      <p:sp>
        <p:nvSpPr>
          <p:cNvPr id="139267" name="Rectangle 3"/>
          <p:cNvSpPr>
            <a:spLocks noGrp="1" noChangeArrowheads="1"/>
          </p:cNvSpPr>
          <p:nvPr>
            <p:ph idx="1"/>
          </p:nvPr>
        </p:nvSpPr>
        <p:spPr/>
        <p:txBody>
          <a:bodyPr/>
          <a:lstStyle/>
          <a:p>
            <a:r>
              <a:rPr lang="pt-BR"/>
              <a:t>Num esquema de dimensões particionadas, dois ou mais fatos aproveitam mesmas dimensões.</a:t>
            </a:r>
          </a:p>
          <a:p>
            <a:r>
              <a:rPr lang="pt-BR"/>
              <a:t>Devemos notar que o </a:t>
            </a:r>
            <a:r>
              <a:rPr lang="pt-BR" b="1"/>
              <a:t>tipo de apartamento </a:t>
            </a:r>
            <a:r>
              <a:rPr lang="pt-BR"/>
              <a:t>deve estar nos dois fatos, para se distinguir o consumo por essa dimensão.</a:t>
            </a:r>
          </a:p>
          <a:p>
            <a:r>
              <a:rPr lang="pt-BR"/>
              <a:t>Mas, temos um ou dois cubos?</a:t>
            </a:r>
          </a:p>
        </p:txBody>
      </p:sp>
      <p:pic>
        <p:nvPicPr>
          <p:cNvPr id="139269" name="Picture 5" descr="riddler"/>
          <p:cNvPicPr>
            <a:picLocks noChangeAspect="1" noChangeArrowheads="1"/>
          </p:cNvPicPr>
          <p:nvPr/>
        </p:nvPicPr>
        <p:blipFill>
          <a:blip r:embed="rId2" cstate="print"/>
          <a:srcRect/>
          <a:stretch>
            <a:fillRect/>
          </a:stretch>
        </p:blipFill>
        <p:spPr bwMode="auto">
          <a:xfrm>
            <a:off x="1979712" y="3355997"/>
            <a:ext cx="1666610" cy="1773511"/>
          </a:xfrm>
          <a:prstGeom prst="rect">
            <a:avLst/>
          </a:prstGeom>
          <a:noFill/>
        </p:spPr>
      </p:pic>
      <p:pic>
        <p:nvPicPr>
          <p:cNvPr id="139271" name="Picture 7" descr="question_mark"/>
          <p:cNvPicPr>
            <a:picLocks noChangeAspect="1" noChangeArrowheads="1"/>
          </p:cNvPicPr>
          <p:nvPr/>
        </p:nvPicPr>
        <p:blipFill>
          <a:blip r:embed="rId3" cstate="print"/>
          <a:srcRect/>
          <a:stretch>
            <a:fillRect/>
          </a:stretch>
        </p:blipFill>
        <p:spPr bwMode="auto">
          <a:xfrm>
            <a:off x="5076056" y="2564904"/>
            <a:ext cx="2247900" cy="3848100"/>
          </a:xfrm>
          <a:prstGeom prst="rect">
            <a:avLst/>
          </a:prstGeom>
          <a:noFill/>
        </p:spPr>
      </p:pic>
      <p:pic>
        <p:nvPicPr>
          <p:cNvPr id="6" name="Picture 4"/>
          <p:cNvPicPr>
            <a:picLocks noChangeAspect="1" noChangeArrowheads="1"/>
          </p:cNvPicPr>
          <p:nvPr/>
        </p:nvPicPr>
        <p:blipFill>
          <a:blip r:embed="rId4" cstate="print"/>
          <a:srcRect/>
          <a:stretch>
            <a:fillRect/>
          </a:stretch>
        </p:blipFill>
        <p:spPr bwMode="auto">
          <a:xfrm>
            <a:off x="1870309" y="5434644"/>
            <a:ext cx="674594" cy="597498"/>
          </a:xfrm>
          <a:prstGeom prst="rect">
            <a:avLst/>
          </a:prstGeom>
          <a:noFill/>
        </p:spPr>
      </p:pic>
      <p:pic>
        <p:nvPicPr>
          <p:cNvPr id="1026" name="Picture 2" descr="Resultado de imagem para cubos magico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798" y="5373216"/>
            <a:ext cx="713467" cy="62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029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pt-BR"/>
              <a:t>Estudando as Dimensões</a:t>
            </a:r>
          </a:p>
        </p:txBody>
      </p:sp>
      <p:sp>
        <p:nvSpPr>
          <p:cNvPr id="140291" name="Rectangle 3"/>
          <p:cNvSpPr>
            <a:spLocks noGrp="1" noChangeArrowheads="1"/>
          </p:cNvSpPr>
          <p:nvPr>
            <p:ph idx="1"/>
          </p:nvPr>
        </p:nvSpPr>
        <p:spPr/>
        <p:txBody>
          <a:bodyPr>
            <a:normAutofit/>
          </a:bodyPr>
          <a:lstStyle/>
          <a:p>
            <a:r>
              <a:rPr lang="pt-BR" dirty="0"/>
              <a:t>Cliente: </a:t>
            </a:r>
            <a:r>
              <a:rPr lang="pt-BR" sz="1800" dirty="0"/>
              <a:t>Profissão</a:t>
            </a:r>
          </a:p>
          <a:p>
            <a:r>
              <a:rPr lang="pt-BR" dirty="0"/>
              <a:t>Motivo da Viagem: </a:t>
            </a:r>
            <a:r>
              <a:rPr lang="pt-BR" sz="1800" dirty="0"/>
              <a:t>Trabalho, Passeio, Saúde e Outros </a:t>
            </a:r>
          </a:p>
          <a:p>
            <a:r>
              <a:rPr lang="pt-BR" dirty="0"/>
              <a:t>Meio de Transporte: </a:t>
            </a:r>
            <a:r>
              <a:rPr lang="pt-BR" sz="1800" dirty="0"/>
              <a:t>aéreo, terrestre e outros</a:t>
            </a:r>
          </a:p>
          <a:p>
            <a:r>
              <a:rPr lang="pt-BR" dirty="0"/>
              <a:t>Serviços: </a:t>
            </a:r>
            <a:r>
              <a:rPr lang="pt-BR" sz="1800" dirty="0"/>
              <a:t>de tabela</a:t>
            </a:r>
            <a:endParaRPr lang="pt-BR" dirty="0"/>
          </a:p>
          <a:p>
            <a:r>
              <a:rPr lang="pt-BR" dirty="0"/>
              <a:t>Apartamentos: </a:t>
            </a:r>
            <a:r>
              <a:rPr lang="pt-BR" sz="1800" dirty="0"/>
              <a:t>Simples, Médio, Suíte e Suíte </a:t>
            </a:r>
            <a:r>
              <a:rPr lang="pt-BR" sz="1800" dirty="0" err="1"/>
              <a:t>Master</a:t>
            </a:r>
            <a:endParaRPr lang="pt-BR" sz="1800" dirty="0"/>
          </a:p>
          <a:p>
            <a:r>
              <a:rPr lang="pt-BR" dirty="0"/>
              <a:t>Tempo: </a:t>
            </a:r>
            <a:r>
              <a:rPr lang="pt-BR" sz="1800" dirty="0"/>
              <a:t>ano, trimestre, mês e dia</a:t>
            </a:r>
            <a:endParaRPr lang="pt-BR" dirty="0"/>
          </a:p>
          <a:p>
            <a:r>
              <a:rPr lang="pt-BR" dirty="0"/>
              <a:t>Agência: </a:t>
            </a:r>
            <a:r>
              <a:rPr lang="pt-BR" sz="1800" dirty="0"/>
              <a:t>de tabela</a:t>
            </a:r>
            <a:endParaRPr lang="pt-BR" dirty="0"/>
          </a:p>
          <a:p>
            <a:r>
              <a:rPr lang="pt-BR" dirty="0"/>
              <a:t>Produto: </a:t>
            </a:r>
            <a:r>
              <a:rPr lang="pt-BR" sz="1800" dirty="0"/>
              <a:t>de tabela</a:t>
            </a:r>
            <a:endParaRPr lang="pt-BR" dirty="0"/>
          </a:p>
          <a:p>
            <a:endParaRPr lang="pt-BR" dirty="0"/>
          </a:p>
        </p:txBody>
      </p:sp>
    </p:spTree>
    <p:extLst>
      <p:ext uri="{BB962C8B-B14F-4D97-AF65-F5344CB8AC3E}">
        <p14:creationId xmlns:p14="http://schemas.microsoft.com/office/powerpoint/2010/main" val="2912450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pt-BR"/>
              <a:t>Estudando as Medidas</a:t>
            </a:r>
          </a:p>
        </p:txBody>
      </p:sp>
      <p:sp>
        <p:nvSpPr>
          <p:cNvPr id="141315" name="Rectangle 3"/>
          <p:cNvSpPr>
            <a:spLocks noGrp="1" noChangeArrowheads="1"/>
          </p:cNvSpPr>
          <p:nvPr>
            <p:ph idx="1"/>
          </p:nvPr>
        </p:nvSpPr>
        <p:spPr/>
        <p:txBody>
          <a:bodyPr/>
          <a:lstStyle/>
          <a:p>
            <a:r>
              <a:rPr lang="pt-BR"/>
              <a:t>Faturamento</a:t>
            </a:r>
          </a:p>
          <a:p>
            <a:pPr lvl="1"/>
            <a:r>
              <a:rPr lang="pt-BR"/>
              <a:t>Valor Faturado</a:t>
            </a:r>
          </a:p>
          <a:p>
            <a:r>
              <a:rPr lang="pt-BR"/>
              <a:t>Consumos</a:t>
            </a:r>
          </a:p>
          <a:p>
            <a:pPr lvl="1"/>
            <a:r>
              <a:rPr lang="pt-BR"/>
              <a:t>Valor dos Consumos</a:t>
            </a:r>
          </a:p>
          <a:p>
            <a:pPr lvl="2"/>
            <a:r>
              <a:rPr lang="pt-BR"/>
              <a:t>Valor em Serviços</a:t>
            </a:r>
          </a:p>
          <a:p>
            <a:pPr lvl="2"/>
            <a:r>
              <a:rPr lang="pt-BR"/>
              <a:t>Valor em Produtos</a:t>
            </a:r>
          </a:p>
          <a:p>
            <a:pPr lvl="1"/>
            <a:r>
              <a:rPr lang="pt-BR"/>
              <a:t>Quantidade Consumida</a:t>
            </a:r>
          </a:p>
          <a:p>
            <a:pPr lvl="1"/>
            <a:endParaRPr lang="pt-BR"/>
          </a:p>
        </p:txBody>
      </p:sp>
    </p:spTree>
    <p:extLst>
      <p:ext uri="{BB962C8B-B14F-4D97-AF65-F5344CB8AC3E}">
        <p14:creationId xmlns:p14="http://schemas.microsoft.com/office/powerpoint/2010/main" val="1607800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pt-BR"/>
              <a:t>Um novo problema</a:t>
            </a:r>
          </a:p>
        </p:txBody>
      </p:sp>
      <p:sp>
        <p:nvSpPr>
          <p:cNvPr id="142339" name="Rectangle 3"/>
          <p:cNvSpPr>
            <a:spLocks noGrp="1" noChangeArrowheads="1"/>
          </p:cNvSpPr>
          <p:nvPr>
            <p:ph idx="1"/>
          </p:nvPr>
        </p:nvSpPr>
        <p:spPr/>
        <p:txBody>
          <a:bodyPr/>
          <a:lstStyle/>
          <a:p>
            <a:r>
              <a:rPr lang="pt-BR"/>
              <a:t>O que fazer com situações onde não há consumo, como por exemplo diárias?</a:t>
            </a:r>
          </a:p>
          <a:p>
            <a:pPr lvl="1"/>
            <a:r>
              <a:rPr lang="pt-BR"/>
              <a:t>Criar um “produto” chamado diárias.</a:t>
            </a:r>
          </a:p>
          <a:p>
            <a:pPr lvl="1"/>
            <a:r>
              <a:rPr lang="pt-BR"/>
              <a:t>Montar dois modelos.</a:t>
            </a:r>
          </a:p>
          <a:p>
            <a:r>
              <a:rPr lang="pt-BR"/>
              <a:t>Ora, a primeira alternativa é apenas um artifício que vai contra a realidade dos fatos. Funciona, mas...</a:t>
            </a:r>
          </a:p>
          <a:p>
            <a:r>
              <a:rPr lang="pt-BR"/>
              <a:t>Indo pelo caminho natural chegamos... </a:t>
            </a:r>
          </a:p>
        </p:txBody>
      </p:sp>
      <p:pic>
        <p:nvPicPr>
          <p:cNvPr id="142340" name="Picture 4"/>
          <p:cNvPicPr>
            <a:picLocks noChangeAspect="1" noChangeArrowheads="1"/>
          </p:cNvPicPr>
          <p:nvPr/>
        </p:nvPicPr>
        <p:blipFill>
          <a:blip r:embed="rId2" cstate="print"/>
          <a:srcRect/>
          <a:stretch>
            <a:fillRect/>
          </a:stretch>
        </p:blipFill>
        <p:spPr bwMode="auto">
          <a:xfrm>
            <a:off x="1115616" y="3753036"/>
            <a:ext cx="2486025" cy="2201862"/>
          </a:xfrm>
          <a:prstGeom prst="rect">
            <a:avLst/>
          </a:prstGeom>
          <a:noFill/>
        </p:spPr>
      </p:pic>
      <p:pic>
        <p:nvPicPr>
          <p:cNvPr id="5" name="Picture 2" descr="Resultado de imagem para cubos mag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753036"/>
            <a:ext cx="2494852" cy="220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62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pt-BR"/>
              <a:t>Primeiro Cubo</a:t>
            </a:r>
          </a:p>
        </p:txBody>
      </p:sp>
      <p:sp>
        <p:nvSpPr>
          <p:cNvPr id="143363" name="Rectangle 3"/>
          <p:cNvSpPr>
            <a:spLocks noGrp="1" noChangeArrowheads="1"/>
          </p:cNvSpPr>
          <p:nvPr>
            <p:ph idx="1"/>
          </p:nvPr>
        </p:nvSpPr>
        <p:spPr/>
        <p:txBody>
          <a:bodyPr>
            <a:normAutofit/>
          </a:bodyPr>
          <a:lstStyle/>
          <a:p>
            <a:r>
              <a:rPr lang="pt-BR"/>
              <a:t>Cliente: </a:t>
            </a:r>
            <a:r>
              <a:rPr lang="pt-BR" sz="1800"/>
              <a:t>Profissão</a:t>
            </a:r>
          </a:p>
          <a:p>
            <a:r>
              <a:rPr lang="pt-BR"/>
              <a:t>Motivo da Viagem: </a:t>
            </a:r>
            <a:r>
              <a:rPr lang="pt-BR" sz="1800"/>
              <a:t>Trabalho, Passeio, Saúde e Outros </a:t>
            </a:r>
          </a:p>
          <a:p>
            <a:r>
              <a:rPr lang="pt-BR"/>
              <a:t>Meio de Transporte: </a:t>
            </a:r>
            <a:r>
              <a:rPr lang="pt-BR" sz="1800"/>
              <a:t>aéreo, terrestre e outros</a:t>
            </a:r>
          </a:p>
          <a:p>
            <a:r>
              <a:rPr lang="pt-BR"/>
              <a:t>Apartamentos: </a:t>
            </a:r>
            <a:r>
              <a:rPr lang="pt-BR" sz="1800"/>
              <a:t>Simples, Médio, Suíte e Suíte Master</a:t>
            </a:r>
          </a:p>
          <a:p>
            <a:r>
              <a:rPr lang="pt-BR"/>
              <a:t>Tempo: </a:t>
            </a:r>
            <a:r>
              <a:rPr lang="pt-BR" sz="1800"/>
              <a:t>ano, trimestre, mês e dia</a:t>
            </a:r>
            <a:endParaRPr lang="pt-BR"/>
          </a:p>
          <a:p>
            <a:r>
              <a:rPr lang="pt-BR"/>
              <a:t>Agência: </a:t>
            </a:r>
            <a:r>
              <a:rPr lang="pt-BR" sz="1800"/>
              <a:t>de tabela</a:t>
            </a:r>
            <a:endParaRPr lang="pt-BR"/>
          </a:p>
          <a:p>
            <a:endParaRPr lang="pt-BR"/>
          </a:p>
          <a:p>
            <a:r>
              <a:rPr lang="pt-BR"/>
              <a:t>Medida: </a:t>
            </a:r>
            <a:r>
              <a:rPr lang="pt-BR" sz="1800"/>
              <a:t>Valor Faturado</a:t>
            </a:r>
            <a:endParaRPr lang="pt-BR"/>
          </a:p>
          <a:p>
            <a:endParaRPr lang="pt-BR"/>
          </a:p>
        </p:txBody>
      </p:sp>
      <p:pic>
        <p:nvPicPr>
          <p:cNvPr id="143364" name="Picture 4"/>
          <p:cNvPicPr>
            <a:picLocks noChangeAspect="1" noChangeArrowheads="1"/>
          </p:cNvPicPr>
          <p:nvPr/>
        </p:nvPicPr>
        <p:blipFill>
          <a:blip r:embed="rId2" cstate="print"/>
          <a:srcRect/>
          <a:stretch>
            <a:fillRect/>
          </a:stretch>
        </p:blipFill>
        <p:spPr bwMode="auto">
          <a:xfrm>
            <a:off x="5580112" y="3429000"/>
            <a:ext cx="1837507" cy="1627506"/>
          </a:xfrm>
          <a:prstGeom prst="rect">
            <a:avLst/>
          </a:prstGeom>
          <a:noFill/>
        </p:spPr>
      </p:pic>
    </p:spTree>
    <p:extLst>
      <p:ext uri="{BB962C8B-B14F-4D97-AF65-F5344CB8AC3E}">
        <p14:creationId xmlns:p14="http://schemas.microsoft.com/office/powerpoint/2010/main" val="359090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179512" y="765175"/>
            <a:ext cx="8353301" cy="5832475"/>
          </a:xfrm>
        </p:spPr>
        <p:txBody>
          <a:bodyPr>
            <a:normAutofit/>
          </a:bodyPr>
          <a:lstStyle/>
          <a:p>
            <a:pPr marL="285750" indent="-285750" eaLnBrk="1" hangingPunct="1">
              <a:lnSpc>
                <a:spcPct val="90000"/>
              </a:lnSpc>
              <a:buFont typeface="Wingdings" pitchFamily="2" charset="2"/>
              <a:buNone/>
            </a:pPr>
            <a:r>
              <a:rPr lang="pt-BR" sz="2400" dirty="0"/>
              <a:t>	Características (continuação)</a:t>
            </a:r>
          </a:p>
          <a:p>
            <a:pPr marL="285750" indent="-285750" eaLnBrk="1" hangingPunct="1">
              <a:lnSpc>
                <a:spcPct val="90000"/>
              </a:lnSpc>
              <a:buFont typeface="Wingdings" pitchFamily="2" charset="2"/>
              <a:buNone/>
            </a:pPr>
            <a:endParaRPr lang="pt-BR" sz="2400" dirty="0"/>
          </a:p>
          <a:p>
            <a:pPr lvl="1" eaLnBrk="1" hangingPunct="1">
              <a:lnSpc>
                <a:spcPct val="90000"/>
              </a:lnSpc>
            </a:pPr>
            <a:r>
              <a:rPr lang="pt-BR" sz="2400" dirty="0"/>
              <a:t>Hotel-Resort: Registra o hóspede por apartamento e permite que todos os serviços usufruídos pelo hóspede sejam quitados na conta. Presta vários tipos de serviço, como passeios, entretenimento adulto e infantil, além de prestar vários serviços comuns a esse tipo de hotel. Há serviços inclusos nos pacotes e outros pagos a parte.</a:t>
            </a:r>
          </a:p>
          <a:p>
            <a:pPr lvl="1" eaLnBrk="1" hangingPunct="1">
              <a:lnSpc>
                <a:spcPct val="90000"/>
              </a:lnSpc>
            </a:pPr>
            <a:endParaRPr lang="pt-BR" sz="2400" dirty="0"/>
          </a:p>
          <a:p>
            <a:pPr lvl="1" eaLnBrk="1" hangingPunct="1">
              <a:lnSpc>
                <a:spcPct val="90000"/>
              </a:lnSpc>
            </a:pPr>
            <a:r>
              <a:rPr lang="pt-BR" sz="2400" dirty="0"/>
              <a:t>Reservas podem ser feitas por agências de viagem.</a:t>
            </a:r>
          </a:p>
          <a:p>
            <a:pPr marL="285750" indent="-285750" eaLnBrk="1" hangingPunct="1">
              <a:lnSpc>
                <a:spcPct val="90000"/>
              </a:lnSpc>
              <a:buFont typeface="Wingdings" pitchFamily="2" charset="2"/>
              <a:buNone/>
            </a:pPr>
            <a:r>
              <a:rPr lang="pt-BR" sz="2400" dirty="0"/>
              <a:t>	</a:t>
            </a:r>
          </a:p>
        </p:txBody>
      </p:sp>
      <p:pic>
        <p:nvPicPr>
          <p:cNvPr id="5" name="Picture 5" descr="deathstar_hotel"/>
          <p:cNvPicPr>
            <a:picLocks noChangeAspect="1" noChangeArrowheads="1"/>
          </p:cNvPicPr>
          <p:nvPr/>
        </p:nvPicPr>
        <p:blipFill>
          <a:blip r:embed="rId2" cstate="print"/>
          <a:srcRect/>
          <a:stretch>
            <a:fillRect/>
          </a:stretch>
        </p:blipFill>
        <p:spPr bwMode="auto">
          <a:xfrm>
            <a:off x="6732240" y="5106002"/>
            <a:ext cx="2079343" cy="1751998"/>
          </a:xfrm>
          <a:prstGeom prst="rect">
            <a:avLst/>
          </a:prstGeom>
          <a:noFill/>
        </p:spPr>
      </p:pic>
      <p:sp>
        <p:nvSpPr>
          <p:cNvPr id="6" name="Rectangle 2"/>
          <p:cNvSpPr txBox="1">
            <a:spLocks noChangeArrowheads="1"/>
          </p:cNvSpPr>
          <p:nvPr/>
        </p:nvSpPr>
        <p:spPr>
          <a:xfrm>
            <a:off x="35496" y="173008"/>
            <a:ext cx="8064450" cy="46166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2400" b="1"/>
              <a:t>Exercício: Hotel</a:t>
            </a:r>
            <a:endParaRPr lang="pt-BR" sz="2400" b="1" dirty="0"/>
          </a:p>
        </p:txBody>
      </p:sp>
    </p:spTree>
    <p:extLst>
      <p:ext uri="{BB962C8B-B14F-4D97-AF65-F5344CB8AC3E}">
        <p14:creationId xmlns:p14="http://schemas.microsoft.com/office/powerpoint/2010/main" val="3558889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pt-BR"/>
              <a:t>Segundo Cubo</a:t>
            </a:r>
          </a:p>
        </p:txBody>
      </p:sp>
      <p:sp>
        <p:nvSpPr>
          <p:cNvPr id="145411" name="Rectangle 3"/>
          <p:cNvSpPr>
            <a:spLocks noGrp="1" noChangeArrowheads="1"/>
          </p:cNvSpPr>
          <p:nvPr>
            <p:ph idx="1"/>
          </p:nvPr>
        </p:nvSpPr>
        <p:spPr/>
        <p:txBody>
          <a:bodyPr>
            <a:normAutofit/>
          </a:bodyPr>
          <a:lstStyle/>
          <a:p>
            <a:r>
              <a:rPr lang="pt-BR"/>
              <a:t>Cliente: </a:t>
            </a:r>
            <a:r>
              <a:rPr lang="pt-BR" sz="1800"/>
              <a:t>Profissão</a:t>
            </a:r>
          </a:p>
          <a:p>
            <a:r>
              <a:rPr lang="pt-BR"/>
              <a:t>Motivo da Viagem: </a:t>
            </a:r>
            <a:r>
              <a:rPr lang="pt-BR" sz="1800"/>
              <a:t>Trabalho, Passeio, Saúde e Outros </a:t>
            </a:r>
          </a:p>
          <a:p>
            <a:r>
              <a:rPr lang="pt-BR"/>
              <a:t>Meio de Transporte: </a:t>
            </a:r>
            <a:r>
              <a:rPr lang="pt-BR" sz="1800"/>
              <a:t>aéreo, terrestre e outros</a:t>
            </a:r>
          </a:p>
          <a:p>
            <a:r>
              <a:rPr lang="pt-BR"/>
              <a:t>Apartamentos: </a:t>
            </a:r>
            <a:r>
              <a:rPr lang="pt-BR" sz="1800"/>
              <a:t>Simples, Médio, Suíte e Suíte Master</a:t>
            </a:r>
          </a:p>
          <a:p>
            <a:r>
              <a:rPr lang="pt-BR"/>
              <a:t>Tempo: </a:t>
            </a:r>
            <a:r>
              <a:rPr lang="pt-BR" sz="1800"/>
              <a:t>ano, trimestre, mês e dia</a:t>
            </a:r>
            <a:endParaRPr lang="pt-BR"/>
          </a:p>
          <a:p>
            <a:r>
              <a:rPr lang="pt-BR"/>
              <a:t>Agência: </a:t>
            </a:r>
            <a:r>
              <a:rPr lang="pt-BR" sz="1800"/>
              <a:t>de tabela</a:t>
            </a:r>
            <a:endParaRPr lang="pt-BR"/>
          </a:p>
          <a:p>
            <a:r>
              <a:rPr lang="pt-BR"/>
              <a:t>Consumos: </a:t>
            </a:r>
            <a:r>
              <a:rPr lang="pt-BR" sz="1800"/>
              <a:t>da tabelas de produtos e serviços</a:t>
            </a:r>
            <a:endParaRPr lang="pt-BR"/>
          </a:p>
          <a:p>
            <a:endParaRPr lang="pt-BR"/>
          </a:p>
          <a:p>
            <a:r>
              <a:rPr lang="pt-BR"/>
              <a:t>Medida: </a:t>
            </a:r>
            <a:r>
              <a:rPr lang="pt-BR" sz="1800"/>
              <a:t>Valor Serviços, Valor dos Produtos e Quantidades</a:t>
            </a:r>
            <a:endParaRPr lang="pt-BR"/>
          </a:p>
        </p:txBody>
      </p:sp>
      <p:pic>
        <p:nvPicPr>
          <p:cNvPr id="5" name="Picture 2" descr="Resultado de imagem para cubos mag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3212976"/>
            <a:ext cx="1224136" cy="108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474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pt-BR" dirty="0"/>
              <a:t>3 Comentários e outra Questão!</a:t>
            </a:r>
          </a:p>
        </p:txBody>
      </p:sp>
      <p:sp>
        <p:nvSpPr>
          <p:cNvPr id="139267" name="Rectangle 3"/>
          <p:cNvSpPr>
            <a:spLocks noGrp="1" noChangeArrowheads="1"/>
          </p:cNvSpPr>
          <p:nvPr>
            <p:ph idx="1"/>
          </p:nvPr>
        </p:nvSpPr>
        <p:spPr/>
        <p:txBody>
          <a:bodyPr/>
          <a:lstStyle/>
          <a:p>
            <a:r>
              <a:rPr lang="pt-BR" dirty="0"/>
              <a:t>Mas será que realmente vale a pena misturar serviços e produtos?</a:t>
            </a:r>
          </a:p>
          <a:p>
            <a:r>
              <a:rPr lang="pt-BR" dirty="0"/>
              <a:t>E será que vale a pena não avaliarmos reservas canceladas?</a:t>
            </a:r>
          </a:p>
          <a:p>
            <a:r>
              <a:rPr lang="pt-BR" dirty="0"/>
              <a:t>E uma chave como CPF preserva a mudança lenta?</a:t>
            </a:r>
          </a:p>
          <a:p>
            <a:r>
              <a:rPr lang="pt-BR" dirty="0"/>
              <a:t>Mas, temos dois ou quatro cubos?</a:t>
            </a:r>
          </a:p>
        </p:txBody>
      </p:sp>
      <p:pic>
        <p:nvPicPr>
          <p:cNvPr id="139269" name="Picture 5" descr="riddler"/>
          <p:cNvPicPr>
            <a:picLocks noChangeAspect="1" noChangeArrowheads="1"/>
          </p:cNvPicPr>
          <p:nvPr/>
        </p:nvPicPr>
        <p:blipFill>
          <a:blip r:embed="rId2" cstate="print"/>
          <a:srcRect/>
          <a:stretch>
            <a:fillRect/>
          </a:stretch>
        </p:blipFill>
        <p:spPr bwMode="auto">
          <a:xfrm>
            <a:off x="1979712" y="3355997"/>
            <a:ext cx="1666610" cy="1773511"/>
          </a:xfrm>
          <a:prstGeom prst="rect">
            <a:avLst/>
          </a:prstGeom>
          <a:noFill/>
        </p:spPr>
      </p:pic>
      <p:pic>
        <p:nvPicPr>
          <p:cNvPr id="139271" name="Picture 7" descr="question_mark"/>
          <p:cNvPicPr>
            <a:picLocks noChangeAspect="1" noChangeArrowheads="1"/>
          </p:cNvPicPr>
          <p:nvPr/>
        </p:nvPicPr>
        <p:blipFill>
          <a:blip r:embed="rId3" cstate="print"/>
          <a:srcRect/>
          <a:stretch>
            <a:fillRect/>
          </a:stretch>
        </p:blipFill>
        <p:spPr bwMode="auto">
          <a:xfrm>
            <a:off x="5076056" y="2564904"/>
            <a:ext cx="2247900" cy="3848100"/>
          </a:xfrm>
          <a:prstGeom prst="rect">
            <a:avLst/>
          </a:prstGeom>
          <a:noFill/>
        </p:spPr>
      </p:pic>
      <p:pic>
        <p:nvPicPr>
          <p:cNvPr id="6" name="Picture 4"/>
          <p:cNvPicPr>
            <a:picLocks noChangeAspect="1" noChangeArrowheads="1"/>
          </p:cNvPicPr>
          <p:nvPr/>
        </p:nvPicPr>
        <p:blipFill>
          <a:blip r:embed="rId4" cstate="print"/>
          <a:srcRect/>
          <a:stretch>
            <a:fillRect/>
          </a:stretch>
        </p:blipFill>
        <p:spPr bwMode="auto">
          <a:xfrm>
            <a:off x="1870309" y="5434644"/>
            <a:ext cx="674594" cy="597498"/>
          </a:xfrm>
          <a:prstGeom prst="rect">
            <a:avLst/>
          </a:prstGeom>
          <a:noFill/>
        </p:spPr>
      </p:pic>
      <p:pic>
        <p:nvPicPr>
          <p:cNvPr id="1026" name="Picture 2" descr="Resultado de imagem para cubos magico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798" y="5373216"/>
            <a:ext cx="713467" cy="62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63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pt-BR"/>
              <a:t>Finalmente a solução</a:t>
            </a:r>
          </a:p>
        </p:txBody>
      </p:sp>
      <p:pic>
        <p:nvPicPr>
          <p:cNvPr id="7" name="Picture 4"/>
          <p:cNvPicPr>
            <a:picLocks noChangeAspect="1" noChangeArrowheads="1"/>
          </p:cNvPicPr>
          <p:nvPr/>
        </p:nvPicPr>
        <p:blipFill>
          <a:blip r:embed="rId2" cstate="print"/>
          <a:srcRect/>
          <a:stretch>
            <a:fillRect/>
          </a:stretch>
        </p:blipFill>
        <p:spPr bwMode="auto">
          <a:xfrm>
            <a:off x="35010" y="3826669"/>
            <a:ext cx="699316" cy="619394"/>
          </a:xfrm>
          <a:prstGeom prst="rect">
            <a:avLst/>
          </a:prstGeom>
          <a:noFill/>
        </p:spPr>
      </p:pic>
      <p:pic>
        <p:nvPicPr>
          <p:cNvPr id="2" name="Imagem 1">
            <a:extLst>
              <a:ext uri="{FF2B5EF4-FFF2-40B4-BE49-F238E27FC236}">
                <a16:creationId xmlns:a16="http://schemas.microsoft.com/office/drawing/2014/main" id="{9B93B948-B41E-4A87-8555-8D2EB2400DFA}"/>
              </a:ext>
            </a:extLst>
          </p:cNvPr>
          <p:cNvPicPr>
            <a:picLocks noChangeAspect="1"/>
          </p:cNvPicPr>
          <p:nvPr/>
        </p:nvPicPr>
        <p:blipFill>
          <a:blip r:embed="rId3"/>
          <a:stretch>
            <a:fillRect/>
          </a:stretch>
        </p:blipFill>
        <p:spPr>
          <a:xfrm>
            <a:off x="661695" y="1196752"/>
            <a:ext cx="8512998" cy="4464496"/>
          </a:xfrm>
          <a:prstGeom prst="rect">
            <a:avLst/>
          </a:prstGeom>
        </p:spPr>
      </p:pic>
      <p:pic>
        <p:nvPicPr>
          <p:cNvPr id="8" name="Picture 2" descr="Resultado de imagem para cubos magicos">
            <a:extLst>
              <a:ext uri="{FF2B5EF4-FFF2-40B4-BE49-F238E27FC236}">
                <a16:creationId xmlns:a16="http://schemas.microsoft.com/office/drawing/2014/main" id="{4257BCDD-51F9-40D6-B3A0-301CD22DF7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84" y="3268191"/>
            <a:ext cx="632792" cy="558478"/>
          </a:xfrm>
          <a:prstGeom prst="rect">
            <a:avLst/>
          </a:prstGeom>
          <a:noFill/>
          <a:extLst>
            <a:ext uri="{909E8E84-426E-40DD-AFC4-6F175D3DCCD1}">
              <a14:hiddenFill xmlns:a14="http://schemas.microsoft.com/office/drawing/2010/main">
                <a:solidFill>
                  <a:srgbClr val="FFFFFF"/>
                </a:solidFill>
              </a14:hiddenFill>
            </a:ext>
          </a:extLst>
        </p:spPr>
      </p:pic>
      <p:pic>
        <p:nvPicPr>
          <p:cNvPr id="146437" name="Picture 5" descr="33p4w0w"/>
          <p:cNvPicPr>
            <a:picLocks noChangeAspect="1" noChangeArrowheads="1"/>
          </p:cNvPicPr>
          <p:nvPr/>
        </p:nvPicPr>
        <p:blipFill>
          <a:blip r:embed="rId5" cstate="print"/>
          <a:srcRect/>
          <a:stretch>
            <a:fillRect/>
          </a:stretch>
        </p:blipFill>
        <p:spPr bwMode="auto">
          <a:xfrm>
            <a:off x="3635375" y="4293096"/>
            <a:ext cx="936625" cy="703262"/>
          </a:xfrm>
          <a:prstGeom prst="rect">
            <a:avLst/>
          </a:prstGeom>
          <a:noFill/>
        </p:spPr>
      </p:pic>
    </p:spTree>
    <p:extLst>
      <p:ext uri="{BB962C8B-B14F-4D97-AF65-F5344CB8AC3E}">
        <p14:creationId xmlns:p14="http://schemas.microsoft.com/office/powerpoint/2010/main" val="1872948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468399" y="764704"/>
            <a:ext cx="7655676" cy="5733256"/>
          </a:xfrm>
          <a:prstGeom prst="rect">
            <a:avLst/>
          </a:prstGeom>
          <a:noFill/>
          <a:ln w="9525">
            <a:noFill/>
            <a:miter lim="800000"/>
            <a:headEnd/>
            <a:tailEnd/>
          </a:ln>
        </p:spPr>
      </p:pic>
      <p:sp>
        <p:nvSpPr>
          <p:cNvPr id="5" name="CaixaDeTexto 4"/>
          <p:cNvSpPr txBox="1"/>
          <p:nvPr/>
        </p:nvSpPr>
        <p:spPr>
          <a:xfrm>
            <a:off x="-18214" y="12145"/>
            <a:ext cx="6732240" cy="523220"/>
          </a:xfrm>
          <a:prstGeom prst="rect">
            <a:avLst/>
          </a:prstGeom>
          <a:noFill/>
        </p:spPr>
        <p:txBody>
          <a:bodyPr wrap="square" rtlCol="0">
            <a:spAutoFit/>
          </a:bodyPr>
          <a:lstStyle/>
          <a:p>
            <a:r>
              <a:rPr lang="pt-BR" sz="2800" b="1" dirty="0"/>
              <a:t>Pet Shop</a:t>
            </a:r>
          </a:p>
        </p:txBody>
      </p:sp>
    </p:spTree>
    <p:extLst>
      <p:ext uri="{BB962C8B-B14F-4D97-AF65-F5344CB8AC3E}">
        <p14:creationId xmlns:p14="http://schemas.microsoft.com/office/powerpoint/2010/main" val="171510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5" y="9080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000" b="0" i="0" dirty="0"/>
              <a:t>Arca de Noé</a:t>
            </a:r>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Atividade a ser entregue</a:t>
            </a:r>
          </a:p>
        </p:txBody>
      </p:sp>
      <p:sp>
        <p:nvSpPr>
          <p:cNvPr id="3" name="Rectangle 2"/>
          <p:cNvSpPr>
            <a:spLocks noChangeArrowheads="1"/>
          </p:cNvSpPr>
          <p:nvPr/>
        </p:nvSpPr>
        <p:spPr bwMode="auto">
          <a:xfrm>
            <a:off x="611560" y="17728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800" b="1" i="1" u="none" strike="noStrike" kern="1200" cap="none" spc="0" normalizeH="0" baseline="0" noProof="0">
              <a:ln>
                <a:noFill/>
              </a:ln>
              <a:solidFill>
                <a:srgbClr val="FFFFFF"/>
              </a:solidFill>
              <a:effectLst/>
              <a:uLnTx/>
              <a:uFillTx/>
              <a:latin typeface="Square721 BT" pitchFamily="34" charset="0"/>
              <a:ea typeface="+mn-ea"/>
              <a:cs typeface="+mn-cs"/>
            </a:endParaRPr>
          </a:p>
        </p:txBody>
      </p:sp>
      <p:pic>
        <p:nvPicPr>
          <p:cNvPr id="2049"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91680" y="1780186"/>
            <a:ext cx="5381196" cy="4526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conselho de diretores da rede de pet shop Arca de Noé, chamada carinhosamente de ARCA, rede de pet shop especializada em diversos tipos de animais, cuja sede sita no bairro da Vila Mariana, em São Paulo, identificou que sua gestão pode ser alavancadas com a implementação de um sistema de Business </a:t>
            </a:r>
            <a:r>
              <a:rPr lang="pt-BR" sz="2000" b="0" i="0" dirty="0" err="1"/>
              <a:t>Intelligence</a:t>
            </a:r>
            <a:r>
              <a:rPr lang="pt-BR" sz="2000" b="0" i="0" dirty="0"/>
              <a:t> que aproveite inicialmente os inúmeros dados que seu sistema transacional gera. </a:t>
            </a:r>
          </a:p>
          <a:p>
            <a:pPr marL="0" indent="0">
              <a:buNone/>
            </a:pPr>
            <a:endParaRPr lang="pt-BR" sz="2000" b="0" i="0" dirty="0"/>
          </a:p>
          <a:p>
            <a:pPr marL="0" indent="0">
              <a:buNone/>
            </a:pPr>
            <a:r>
              <a:rPr lang="pt-BR" sz="2000" b="0" i="0" dirty="0"/>
              <a:t>Imaginam esses diretores que melhorias no controle dos processos internos e do controle sobre as vendas de produtos e serviços, possibilitarão a expansão da rede e o aumento de sua lucratividade, para tanto estão avaliando opções no mercado de São Paulo para desenvolvimento de uma solução de BI que pudesse integrar a empresa como um todo em sua área gerencial, uma vez que a área operacional está convenientemente integrada.</a:t>
            </a:r>
          </a:p>
          <a:p>
            <a:pPr marL="0" indent="0">
              <a:buNone/>
            </a:pPr>
            <a:endParaRPr lang="pt-BR" sz="2000" b="0" i="0" dirty="0"/>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83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CIO da ARCA, o Sr. Norberto de Oliveira </a:t>
            </a:r>
            <a:r>
              <a:rPr lang="pt-BR" sz="2000" b="0" i="0" dirty="0" err="1"/>
              <a:t>Edwarson</a:t>
            </a:r>
            <a:r>
              <a:rPr lang="pt-BR" sz="2000" b="0" i="0" dirty="0"/>
              <a:t> (“NOE”, como é chamado carinhosamente pelos colegas do conselho de administração), está em busca de uma solução que integre o sistema de gestão da ARCA que, de fato, permita uma real gestão estratégica e não apenas operacional, dos vários aspectos do negócio e auxiliem a companhia para entendimento das necessidades dos clientes e as tomadas de decisão.</a:t>
            </a:r>
          </a:p>
          <a:p>
            <a:pPr marL="0" indent="0">
              <a:buNone/>
            </a:pPr>
            <a:endParaRPr lang="pt-BR" sz="2000" b="0" i="0" dirty="0"/>
          </a:p>
          <a:p>
            <a:pPr marL="0" indent="0">
              <a:buNone/>
            </a:pPr>
            <a:r>
              <a:rPr lang="pt-BR" sz="2000" b="0" i="0" dirty="0"/>
              <a:t>O sistema atual contém algumas das funções abaixo:</a:t>
            </a:r>
          </a:p>
          <a:p>
            <a:pPr marL="0" indent="0">
              <a:buNone/>
            </a:pPr>
            <a:r>
              <a:rPr lang="pt-BR" sz="2000" b="0" i="0" dirty="0"/>
              <a:t>Raça do animal: O sistema deve apresentar um campo de cadastro da raça do animal e permitir que sejam identificadas a espécie e a respectiva raça. Exemplos: Cão da raça </a:t>
            </a:r>
            <a:r>
              <a:rPr lang="pt-BR" sz="2000" b="0" i="0" dirty="0" err="1"/>
              <a:t>Schnauzer</a:t>
            </a:r>
            <a:r>
              <a:rPr lang="pt-BR" sz="2000" b="0" i="0" dirty="0"/>
              <a:t>, gato da raça Angorá, ave da raça </a:t>
            </a:r>
            <a:r>
              <a:rPr lang="pt-BR" sz="2000" b="0" i="0" dirty="0" err="1"/>
              <a:t>calopsita</a:t>
            </a:r>
            <a:r>
              <a:rPr lang="pt-BR" sz="2000" b="0" i="0" dirty="0"/>
              <a:t>, etc.</a:t>
            </a:r>
          </a:p>
          <a:p>
            <a:pPr marL="0" indent="0">
              <a:buNone/>
            </a:pPr>
            <a:endParaRPr lang="pt-BR" sz="2000" b="0" i="0" dirty="0"/>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916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sistema atual contém algumas das funções abaixo:</a:t>
            </a:r>
          </a:p>
          <a:p>
            <a:pPr marL="0" indent="0">
              <a:buNone/>
            </a:pPr>
            <a:r>
              <a:rPr lang="pt-BR" sz="2000" b="0" i="0" dirty="0"/>
              <a:t>Tipo de animal: O sistema deve permitir a inserção de informações sobre a espécie do animal a ser tratado e/o beneficiado pelos serviços oferecidos pela loja, como por exemplo: Espécie, cor, tamanho, idade, sexo e outros.</a:t>
            </a:r>
          </a:p>
          <a:p>
            <a:pPr marL="0" indent="0">
              <a:buNone/>
            </a:pPr>
            <a:endParaRPr lang="pt-BR" sz="2000" b="0" i="0" dirty="0"/>
          </a:p>
          <a:p>
            <a:pPr marL="0" indent="0">
              <a:buNone/>
            </a:pPr>
            <a:r>
              <a:rPr lang="pt-BR" sz="2000" b="0" i="0" dirty="0"/>
              <a:t>Cliente: Nesta seção do sistema, devem ser desenvolvidas funções que </a:t>
            </a:r>
          </a:p>
          <a:p>
            <a:pPr marL="0" indent="0">
              <a:buNone/>
            </a:pPr>
            <a:r>
              <a:rPr lang="pt-BR" sz="2000" b="0" i="0" dirty="0"/>
              <a:t>permitam a inclusão de informações acerca do cliente, como CPF, </a:t>
            </a:r>
            <a:r>
              <a:rPr lang="pt-BR" sz="2000" b="0" i="0" dirty="0" err="1"/>
              <a:t>email</a:t>
            </a:r>
            <a:r>
              <a:rPr lang="pt-BR" sz="2000" b="0" i="0" dirty="0"/>
              <a:t>, telefone, </a:t>
            </a:r>
            <a:r>
              <a:rPr lang="pt-BR" sz="2000" b="0" i="0" dirty="0" err="1"/>
              <a:t>email</a:t>
            </a:r>
            <a:r>
              <a:rPr lang="pt-BR" sz="2000" b="0" i="0" dirty="0"/>
              <a:t> idade, endereço e o(s) animal(</a:t>
            </a:r>
            <a:r>
              <a:rPr lang="pt-BR" sz="2000" b="0" i="0" dirty="0" err="1"/>
              <a:t>is</a:t>
            </a:r>
            <a:r>
              <a:rPr lang="pt-BR" sz="2000" b="0" i="0" dirty="0"/>
              <a:t>) que pertence(m) ao cliente.  </a:t>
            </a:r>
          </a:p>
          <a:p>
            <a:pPr marL="0" indent="0">
              <a:buNone/>
            </a:pPr>
            <a:endParaRPr lang="pt-BR" sz="2000" b="0" i="0" dirty="0"/>
          </a:p>
          <a:p>
            <a:pPr marL="0" indent="0">
              <a:buNone/>
            </a:pPr>
            <a:r>
              <a:rPr lang="pt-BR" sz="2000" b="0" i="0" dirty="0"/>
              <a:t>Forma de pagamento: O sistema deve registrar os 04 tipos principais de pagamento: Dinheiro, cheque, cartão de crédito e cartão de débito.</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487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sistema atual contém algumas das funções abaixo:</a:t>
            </a:r>
          </a:p>
          <a:p>
            <a:pPr marL="0" indent="0">
              <a:buNone/>
            </a:pPr>
            <a:endParaRPr lang="pt-BR" sz="2000" b="0" i="0" dirty="0"/>
          </a:p>
          <a:p>
            <a:pPr marL="0" indent="0">
              <a:buNone/>
            </a:pPr>
            <a:r>
              <a:rPr lang="pt-BR" sz="2000" b="0" i="0" dirty="0"/>
              <a:t>Serviços de Higiene e Embelezamento: Controle de serviços diversos, como tosa e banho.</a:t>
            </a:r>
          </a:p>
          <a:p>
            <a:pPr marL="0" indent="0">
              <a:buNone/>
            </a:pPr>
            <a:endParaRPr lang="pt-BR" sz="2000" b="0" i="0" dirty="0"/>
          </a:p>
          <a:p>
            <a:pPr marL="0" indent="0">
              <a:buNone/>
            </a:pPr>
            <a:r>
              <a:rPr lang="pt-BR" sz="2000" b="0" i="0" dirty="0"/>
              <a:t>Serviços de Hotelaria: Controle de hotelzinho, pois os animais podem ficar hospedados, quer seja para tratamento veterinário, quer seja durante viagens de seus proprietários..</a:t>
            </a:r>
          </a:p>
          <a:p>
            <a:pPr marL="0" indent="0">
              <a:buNone/>
            </a:pPr>
            <a:endParaRPr lang="pt-BR" sz="2000" b="0" i="0" dirty="0"/>
          </a:p>
          <a:p>
            <a:pPr marL="0" indent="0">
              <a:buNone/>
            </a:pPr>
            <a:r>
              <a:rPr lang="pt-BR" sz="2000" b="0" i="0" dirty="0"/>
              <a:t>Pedidos: O sistema da ARCA registra os pedidos de entrada de produtos, entradas de animais-pacientes e como os pagamentos para esses produtos e/ou serviços deverão ser pagos.</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634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sistema atual contém algumas das funções abaixo:</a:t>
            </a:r>
          </a:p>
          <a:p>
            <a:pPr marL="0" indent="0">
              <a:buNone/>
            </a:pPr>
            <a:endParaRPr lang="pt-BR" sz="2000" b="0" i="0" dirty="0"/>
          </a:p>
          <a:p>
            <a:pPr marL="0" indent="0">
              <a:buNone/>
            </a:pPr>
            <a:r>
              <a:rPr lang="pt-BR" sz="2000" b="0" i="0" dirty="0"/>
              <a:t>Estoque: Controle de movimentação do Estoque, incluindo entradas e saídas dos produtos.</a:t>
            </a:r>
          </a:p>
          <a:p>
            <a:pPr marL="0" indent="0">
              <a:buNone/>
            </a:pPr>
            <a:endParaRPr lang="pt-BR" sz="2000" b="0" i="0" dirty="0"/>
          </a:p>
          <a:p>
            <a:pPr marL="0" indent="0">
              <a:buNone/>
            </a:pPr>
            <a:r>
              <a:rPr lang="pt-BR" sz="2000" b="0" i="0" dirty="0"/>
              <a:t>Fornecedores: Nesta seção do sistema, devem ser desenvolvidas funções de controle de aquisição de produtos.</a:t>
            </a:r>
          </a:p>
          <a:p>
            <a:pPr marL="0" indent="0">
              <a:buNone/>
            </a:pPr>
            <a:endParaRPr lang="pt-BR" sz="2000" b="0" i="0" dirty="0"/>
          </a:p>
          <a:p>
            <a:pPr marL="0" indent="0">
              <a:buNone/>
            </a:pPr>
            <a:r>
              <a:rPr lang="pt-BR" sz="2000" b="0" i="0" dirty="0"/>
              <a:t>Serviço Veterinário: O sistema necessitará de uma função de agenda para registrar data/hora e tipo de serviço a ser oferecido aos animais e ao clientes do pet shop, registrando sobretudo o código de identificação do cliente e/ou do paciente e o tempo de duração do atendimento.</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51520" y="764704"/>
            <a:ext cx="8229600" cy="4525963"/>
          </a:xfrm>
        </p:spPr>
        <p:txBody>
          <a:bodyPr>
            <a:noAutofit/>
          </a:bodyPr>
          <a:lstStyle/>
          <a:p>
            <a:pPr marL="285750" indent="-285750" eaLnBrk="1" hangingPunct="1">
              <a:lnSpc>
                <a:spcPct val="90000"/>
              </a:lnSpc>
              <a:buFont typeface="Wingdings" pitchFamily="2" charset="2"/>
              <a:buNone/>
            </a:pPr>
            <a:r>
              <a:rPr lang="pt-BR" sz="2400" b="1" dirty="0"/>
              <a:t>	Criar modelo dimensional para hotel com as seguintes características:</a:t>
            </a:r>
          </a:p>
          <a:p>
            <a:pPr marL="285750" indent="-285750" eaLnBrk="1" hangingPunct="1">
              <a:lnSpc>
                <a:spcPct val="90000"/>
              </a:lnSpc>
              <a:buFont typeface="Wingdings" pitchFamily="2" charset="2"/>
              <a:buNone/>
            </a:pPr>
            <a:endParaRPr lang="pt-BR" sz="2400" b="1" dirty="0"/>
          </a:p>
          <a:p>
            <a:pPr marL="285750" indent="-285750" eaLnBrk="1" hangingPunct="1">
              <a:lnSpc>
                <a:spcPct val="90000"/>
              </a:lnSpc>
              <a:buFont typeface="Wingdings" pitchFamily="2" charset="2"/>
              <a:buNone/>
            </a:pPr>
            <a:r>
              <a:rPr lang="pt-BR" sz="2400" b="1" dirty="0"/>
              <a:t>	Os requisitos de negócio de acordo com o tomador de decisão são:</a:t>
            </a:r>
          </a:p>
          <a:p>
            <a:pPr lvl="1"/>
            <a:r>
              <a:rPr lang="pt-BR" sz="2400" dirty="0"/>
              <a:t>Analisar o faturamento em vários períodos de tempo, por motivo da viagem e pelo meio de transporte utilizado.</a:t>
            </a:r>
          </a:p>
          <a:p>
            <a:pPr lvl="1"/>
            <a:r>
              <a:rPr lang="pt-BR" sz="2400" dirty="0"/>
              <a:t>Faturamento por agências.</a:t>
            </a:r>
          </a:p>
          <a:p>
            <a:pPr lvl="1"/>
            <a:r>
              <a:rPr lang="pt-BR" sz="2400" dirty="0"/>
              <a:t>Faturamento por profissão do hóspede.</a:t>
            </a:r>
          </a:p>
          <a:p>
            <a:pPr lvl="1"/>
            <a:r>
              <a:rPr lang="pt-BR" sz="2400" dirty="0"/>
              <a:t>Faturamento por tipo de apartamento.</a:t>
            </a:r>
          </a:p>
          <a:p>
            <a:pPr lvl="1"/>
            <a:r>
              <a:rPr lang="pt-BR" sz="2400" dirty="0"/>
              <a:t>Análises de Serviços por:</a:t>
            </a:r>
          </a:p>
          <a:p>
            <a:pPr lvl="2"/>
            <a:r>
              <a:rPr lang="pt-BR" dirty="0"/>
              <a:t>Em viagens de Negócio: Consumo no bar.</a:t>
            </a:r>
          </a:p>
          <a:p>
            <a:pPr lvl="2"/>
            <a:r>
              <a:rPr lang="pt-BR" dirty="0"/>
              <a:t>Em viagens a passeio: Frigobar.</a:t>
            </a:r>
          </a:p>
          <a:p>
            <a:pPr lvl="2"/>
            <a:r>
              <a:rPr lang="pt-BR" dirty="0"/>
              <a:t>Em viagens a passeio: Serviço de Creche.</a:t>
            </a:r>
          </a:p>
          <a:p>
            <a:pPr marL="285750" indent="-285750" eaLnBrk="1" hangingPunct="1">
              <a:lnSpc>
                <a:spcPct val="90000"/>
              </a:lnSpc>
              <a:buFont typeface="Wingdings" pitchFamily="2" charset="2"/>
              <a:buNone/>
            </a:pPr>
            <a:endParaRPr lang="pt-BR" sz="2400" b="1" dirty="0"/>
          </a:p>
        </p:txBody>
      </p:sp>
      <p:sp>
        <p:nvSpPr>
          <p:cNvPr id="5" name="Rectangle 2"/>
          <p:cNvSpPr txBox="1">
            <a:spLocks noChangeArrowheads="1"/>
          </p:cNvSpPr>
          <p:nvPr/>
        </p:nvSpPr>
        <p:spPr>
          <a:xfrm>
            <a:off x="35496" y="173008"/>
            <a:ext cx="8064450" cy="46166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2400" b="1" dirty="0"/>
              <a:t>Exercício: Hotel</a:t>
            </a:r>
          </a:p>
        </p:txBody>
      </p:sp>
      <p:pic>
        <p:nvPicPr>
          <p:cNvPr id="6" name="Picture 5" descr="deathstar_hotel"/>
          <p:cNvPicPr>
            <a:picLocks noChangeAspect="1" noChangeArrowheads="1"/>
          </p:cNvPicPr>
          <p:nvPr/>
        </p:nvPicPr>
        <p:blipFill>
          <a:blip r:embed="rId2" cstate="print"/>
          <a:srcRect/>
          <a:stretch>
            <a:fillRect/>
          </a:stretch>
        </p:blipFill>
        <p:spPr bwMode="auto">
          <a:xfrm>
            <a:off x="6876256" y="4797152"/>
            <a:ext cx="2079343" cy="1751998"/>
          </a:xfrm>
          <a:prstGeom prst="rect">
            <a:avLst/>
          </a:prstGeom>
          <a:noFill/>
        </p:spPr>
      </p:pic>
    </p:spTree>
    <p:extLst>
      <p:ext uri="{BB962C8B-B14F-4D97-AF65-F5344CB8AC3E}">
        <p14:creationId xmlns:p14="http://schemas.microsoft.com/office/powerpoint/2010/main" val="380782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sistema atual contém algumas das funções abaixo:</a:t>
            </a:r>
          </a:p>
          <a:p>
            <a:pPr marL="0" indent="0">
              <a:buNone/>
            </a:pPr>
            <a:endParaRPr lang="pt-BR" sz="2000" b="0" i="0" dirty="0"/>
          </a:p>
          <a:p>
            <a:pPr marL="0" indent="0">
              <a:buNone/>
            </a:pPr>
            <a:r>
              <a:rPr lang="pt-BR" sz="2000" b="0" i="0" dirty="0"/>
              <a:t>Pagamento de Colaboradores: Aspecto do sistema que controla salários, benefícios e despesas decorrentes dos trabalhos dos funcionários da organização, incluindo 13o e demais características da legislação.</a:t>
            </a:r>
          </a:p>
          <a:p>
            <a:pPr marL="0" indent="0">
              <a:buNone/>
            </a:pPr>
            <a:endParaRPr lang="pt-BR" sz="2000" b="0" i="0" dirty="0"/>
          </a:p>
          <a:p>
            <a:pPr marL="0" indent="0">
              <a:buNone/>
            </a:pPr>
            <a:r>
              <a:rPr lang="pt-BR" sz="2000" b="0" i="0" dirty="0"/>
              <a:t>Tipos de serviço e tipos de produtos devem ser registrados e armazenados de forma a demonstrar o estoque (quantidade, validade, localização, descrição e outros) e os serviços oferecidos/realizados num período.</a:t>
            </a:r>
          </a:p>
          <a:p>
            <a:pPr marL="0" indent="0">
              <a:buNone/>
            </a:pPr>
            <a:endParaRPr lang="pt-BR" sz="2000" b="0" i="0" dirty="0"/>
          </a:p>
          <a:p>
            <a:pPr marL="0" indent="0">
              <a:buNone/>
            </a:pPr>
            <a:r>
              <a:rPr lang="pt-BR" sz="2000" b="0" i="0" dirty="0"/>
              <a:t>O diagrama conceitual dos processos suportados pelo sistema transacional está apresentado na figura adiante.</a:t>
            </a:r>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5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sistema atual contém algumas das funções abaixo:</a:t>
            </a:r>
          </a:p>
          <a:p>
            <a:pPr marL="0" indent="0">
              <a:buNone/>
            </a:pPr>
            <a:endParaRPr lang="pt-BR" sz="2000" b="0" i="0" dirty="0"/>
          </a:p>
          <a:p>
            <a:pPr marL="0" indent="0">
              <a:buNone/>
            </a:pPr>
            <a:r>
              <a:rPr lang="pt-BR" sz="2000" b="0" i="0" dirty="0"/>
              <a:t>Pagamento de Colaboradores: Aspecto do sistema que controla salários, benefícios e despesas decorrentes dos trabalhos dos funcionários da organização, incluindo 13o e demais características da legislação.</a:t>
            </a:r>
          </a:p>
          <a:p>
            <a:pPr marL="0" indent="0">
              <a:buNone/>
            </a:pPr>
            <a:endParaRPr lang="pt-BR" sz="2000" b="0" i="0" dirty="0"/>
          </a:p>
          <a:p>
            <a:pPr marL="0" indent="0">
              <a:buNone/>
            </a:pPr>
            <a:r>
              <a:rPr lang="pt-BR" sz="2000" b="0" i="0" dirty="0"/>
              <a:t>Tipos de serviço e tipos de produtos devem ser registrados e armazenados de forma a demonstrar o estoque (quantidade, validade, localização, descrição e outros) e os serviços oferecidos/realizados num período.</a:t>
            </a:r>
          </a:p>
          <a:p>
            <a:pPr marL="0" indent="0">
              <a:buNone/>
            </a:pPr>
            <a:endParaRPr lang="pt-BR" sz="2000" b="0" i="0" dirty="0"/>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4"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076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diagrama conceitual dos processos suportados pelo sistema transacional está apresentado na figura adiante.</a:t>
            </a:r>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2050" name="Picture 2" descr="diagram-Conceitu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91" y="1700808"/>
            <a:ext cx="9598503"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237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O modelo de dados do sistema é o representado a seguir, podendo ser reformulado de acordo com as necessidades do BI.</a:t>
            </a:r>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3" y="1495967"/>
            <a:ext cx="9144000" cy="5362033"/>
          </a:xfrm>
          <a:prstGeom prst="rect">
            <a:avLst/>
          </a:prstGeom>
        </p:spPr>
      </p:pic>
    </p:spTree>
    <p:extLst>
      <p:ext uri="{BB962C8B-B14F-4D97-AF65-F5344CB8AC3E}">
        <p14:creationId xmlns:p14="http://schemas.microsoft.com/office/powerpoint/2010/main" val="537691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Tecnicamente, o Sr. Noé deseja a criação de modelo dimensional que contemple os seguintes aspectos:</a:t>
            </a:r>
          </a:p>
          <a:p>
            <a:pPr marL="0" indent="0">
              <a:buNone/>
            </a:pPr>
            <a:r>
              <a:rPr lang="pt-BR" sz="2000" b="0" i="0" dirty="0"/>
              <a:t>a) Identificação de lojas mais rentáveis.</a:t>
            </a:r>
          </a:p>
          <a:p>
            <a:pPr marL="0" indent="0">
              <a:buNone/>
            </a:pPr>
            <a:r>
              <a:rPr lang="pt-BR" sz="2000" b="0" i="0" dirty="0"/>
              <a:t>b) Identificação de perfis de clientes relacionados a utilização de serviços e de compra de produtos.</a:t>
            </a:r>
          </a:p>
          <a:p>
            <a:pPr marL="0" indent="0">
              <a:buNone/>
            </a:pPr>
            <a:r>
              <a:rPr lang="pt-BR" sz="2000" b="0" i="0" dirty="0"/>
              <a:t>c) Identificação de raças, espécies que mais usam serviços de hotelaria do Pet Shop. (valores e quantidades)</a:t>
            </a:r>
          </a:p>
          <a:p>
            <a:pPr marL="0" indent="0">
              <a:buNone/>
            </a:pPr>
            <a:r>
              <a:rPr lang="pt-BR" sz="2000" b="0" i="0" dirty="0"/>
              <a:t>e) Identificação de produtos comercializados (valores)</a:t>
            </a:r>
          </a:p>
          <a:p>
            <a:pPr marL="0" indent="0">
              <a:buNone/>
            </a:pPr>
            <a:r>
              <a:rPr lang="pt-BR" sz="2000" b="0" i="0" dirty="0"/>
              <a:t>f) identificação de serviços não veterinários realizados (valores e quantidades)</a:t>
            </a:r>
          </a:p>
          <a:p>
            <a:pPr marL="0" indent="0">
              <a:buNone/>
            </a:pPr>
            <a:r>
              <a:rPr lang="pt-BR" sz="2000" b="0" i="0" dirty="0"/>
              <a:t>g) identificação de serviços veterinários realizados (valores e quantidades)</a:t>
            </a:r>
          </a:p>
          <a:p>
            <a:pPr marL="0" indent="0">
              <a:buNone/>
            </a:pPr>
            <a:r>
              <a:rPr lang="pt-BR" sz="2000" b="0" i="0" dirty="0"/>
              <a:t>h) identificação de serviços de hotelaria realizados (valores e quantidades)</a:t>
            </a:r>
          </a:p>
          <a:p>
            <a:pPr marL="0" indent="0">
              <a:buNone/>
            </a:pPr>
            <a:r>
              <a:rPr lang="pt-BR" sz="2000" b="0" i="0" dirty="0"/>
              <a:t>Inclua qualquer outro aspecto gerencial que julgar necessário.</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5"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92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A ARCA trata separadamente as seguintes funções: Vendas de Produtos; Serviços não Veterinários; Serviços Veterinários e Hotelaria, que são unidades de negócio distintas e independentes, embora funcionando integradas.</a:t>
            </a:r>
          </a:p>
          <a:p>
            <a:pPr marL="0" indent="0">
              <a:buNone/>
            </a:pPr>
            <a:endParaRPr lang="pt-BR" sz="2000" b="0" i="0" dirty="0"/>
          </a:p>
          <a:p>
            <a:pPr marL="0" indent="0">
              <a:buNone/>
            </a:pPr>
            <a:r>
              <a:rPr lang="pt-BR" sz="2000" b="0" i="0" dirty="0"/>
              <a:t>A apresentação do Modelo Dimensional sem a modelagem a ele associada implica em sua correção sumária, a menos que existam justificativas embasando a escolha de dimensões, métricas, atributos e outros aspectos inerentes a modelagem. A forma de avaliação nesse caso é a seguinte: perda de 2 pontos por erro grave (por exemplo, omissão de hierarquia, omissão de dimensão), 1 ponto por erro médio (por exemplo, não identificação de atributos importantes ou de métricas adequadas) e 0,5 ponto por erro leve (por exemplo, indicação de atributos ou dimensões sem sentido no negócio).</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5"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05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pt-BR" sz="2000" b="0" i="0" dirty="0"/>
              <a:t>Caso seja seguida a proposta de </a:t>
            </a:r>
            <a:r>
              <a:rPr lang="pt-BR" sz="2000" b="0" i="0" dirty="0" err="1"/>
              <a:t>Kimball</a:t>
            </a:r>
            <a:r>
              <a:rPr lang="pt-BR" sz="2000" b="0" i="0" dirty="0"/>
              <a:t>, a pontuação observada será a seguinte:</a:t>
            </a:r>
          </a:p>
          <a:p>
            <a:pPr marL="0" lvl="0" indent="0">
              <a:buNone/>
            </a:pPr>
            <a:endParaRPr lang="pt-BR" sz="2000" b="0" i="0" dirty="0"/>
          </a:p>
          <a:p>
            <a:pPr marL="0" lvl="0" indent="0">
              <a:buNone/>
            </a:pPr>
            <a:r>
              <a:rPr lang="pt-BR" sz="2000" b="0" i="0" dirty="0"/>
              <a:t>Estudo do Processo de Tomada de Decisão, que pode estar embasado em técnicas como o BSC ou correlatas. Aceita-se uma visão superficial dessas justificações, pois o foco dessa avaliação é a modelagem e não aspectos de negócios a ela associados. (Valor 1 ponto)</a:t>
            </a:r>
          </a:p>
          <a:p>
            <a:pPr marL="0" lvl="0" indent="0">
              <a:buNone/>
            </a:pPr>
            <a:endParaRPr lang="pt-BR" sz="2000" b="0" i="0" dirty="0"/>
          </a:p>
          <a:p>
            <a:pPr marL="0" lvl="0" indent="0">
              <a:buNone/>
            </a:pPr>
            <a:r>
              <a:rPr lang="pt-BR" sz="2000" b="0" i="0" dirty="0"/>
              <a:t>Escolha da granularidade, que deverá discutir a distinção entre produtos e os vários tipos de serviços, justificando a granularidade escolhida. </a:t>
            </a:r>
          </a:p>
          <a:p>
            <a:pPr marL="0" lvl="0" indent="0">
              <a:buNone/>
            </a:pPr>
            <a:r>
              <a:rPr lang="pt-BR" sz="2000" b="0" i="0" dirty="0"/>
              <a:t>(Valor 2 pontos)</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5"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44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0">
              <a:buNone/>
            </a:pPr>
            <a:r>
              <a:rPr lang="pt-BR" sz="2000" b="0" i="0" dirty="0"/>
              <a:t>Justificativa de cada dimensão escolhida. Aceita-se a técnica de negócio (</a:t>
            </a:r>
            <a:r>
              <a:rPr lang="pt-BR" sz="2000" b="0" i="0" dirty="0" err="1"/>
              <a:t>Kimball</a:t>
            </a:r>
            <a:r>
              <a:rPr lang="pt-BR" sz="2000" b="0" i="0" dirty="0"/>
              <a:t>) ou técnicas menos formais (que-quando-onde-quem).  (Valor 1 pontos)</a:t>
            </a:r>
          </a:p>
          <a:p>
            <a:pPr marL="0" lvl="0" indent="0">
              <a:buNone/>
            </a:pPr>
            <a:endParaRPr lang="pt-BR" sz="2000" b="0" i="0" dirty="0"/>
          </a:p>
          <a:p>
            <a:pPr marL="0" lvl="0" indent="0">
              <a:buNone/>
            </a:pPr>
            <a:r>
              <a:rPr lang="pt-BR" sz="2000" b="0" i="0" dirty="0"/>
              <a:t>Descrição do(s) fato(s) resultantes da modelagem, incluindo medidas. (Valor 1 ponto)</a:t>
            </a:r>
          </a:p>
          <a:p>
            <a:pPr marL="0" lvl="0" indent="0">
              <a:buNone/>
            </a:pPr>
            <a:endParaRPr lang="pt-BR" sz="2000" b="0" i="0" dirty="0"/>
          </a:p>
          <a:p>
            <a:pPr marL="0" lvl="0" indent="0">
              <a:buNone/>
            </a:pPr>
            <a:r>
              <a:rPr lang="pt-BR" sz="2000" b="0" i="0" dirty="0"/>
              <a:t>Indicação dos atributos dimensionais, que devem ser suficientemente detalhados para que se possam obter todos os filtros desejados pelos tomadores de decisão. Não devem ser consideradas soluções que as ferramentas resolvam, como por exemplo a “confusão” entre atributo e dimensão. Cada aspecto deverá ser convenientemente detalhado. </a:t>
            </a:r>
          </a:p>
          <a:p>
            <a:pPr marL="0" lvl="0" indent="0">
              <a:buNone/>
            </a:pPr>
            <a:r>
              <a:rPr lang="pt-BR" sz="2000" b="0" i="0" dirty="0"/>
              <a:t>(Valor 2 pontos)</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5"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97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4" y="908050"/>
            <a:ext cx="871366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0">
              <a:buNone/>
            </a:pPr>
            <a:r>
              <a:rPr lang="pt-BR" sz="2000" b="0" i="0" dirty="0"/>
              <a:t>Indicação das hierarquias associadas as dimensões e atributos definidos. (Valor 1 ponto)</a:t>
            </a:r>
          </a:p>
          <a:p>
            <a:pPr marL="0" lvl="0" indent="0">
              <a:buNone/>
            </a:pPr>
            <a:endParaRPr lang="pt-BR" sz="2000" b="0" i="0" dirty="0"/>
          </a:p>
          <a:p>
            <a:pPr marL="0" lvl="0" indent="0">
              <a:buNone/>
            </a:pPr>
            <a:r>
              <a:rPr lang="pt-BR" sz="2000" b="0" i="0" dirty="0"/>
              <a:t>Indicação de dimensões afetadas por modificações lentas. (Valor 1 ponto)</a:t>
            </a:r>
          </a:p>
          <a:p>
            <a:pPr marL="0" lvl="0" indent="0">
              <a:buNone/>
            </a:pPr>
            <a:endParaRPr lang="pt-BR" sz="2000" b="0" i="0" dirty="0"/>
          </a:p>
          <a:p>
            <a:pPr marL="0" lvl="0" indent="0">
              <a:buNone/>
            </a:pPr>
            <a:r>
              <a:rPr lang="pt-BR" sz="2000" b="0" i="0" dirty="0"/>
              <a:t>Apresentação do modelo final (fatos e dimensões, somente). </a:t>
            </a:r>
          </a:p>
          <a:p>
            <a:pPr marL="0" lvl="0" indent="0">
              <a:buNone/>
            </a:pPr>
            <a:r>
              <a:rPr lang="pt-BR" sz="2000" b="0" i="0" dirty="0"/>
              <a:t>(Valor 1 ponto)</a:t>
            </a:r>
          </a:p>
          <a:p>
            <a:pPr marL="0" indent="0">
              <a:buNone/>
            </a:pPr>
            <a:r>
              <a:rPr lang="pt-BR" sz="2000" b="0" i="0" dirty="0"/>
              <a:t> </a:t>
            </a:r>
          </a:p>
          <a:p>
            <a:pPr marL="0" indent="0">
              <a:buNone/>
            </a:pP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Estudo de Caso Pet Shop</a:t>
            </a:r>
          </a:p>
        </p:txBody>
      </p:sp>
      <p:pic>
        <p:nvPicPr>
          <p:cNvPr id="5" name="Picture 1" descr="https://encrypted-tbn0.gstatic.com/images?q=tbn:ANd9GcToobxUnPHQJOdH8zJIIq00GVLB8FqlDOv8q7qFtkYlRHbI9ZR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300192" y="5204201"/>
            <a:ext cx="1965962" cy="165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163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79512" y="6237312"/>
            <a:ext cx="432048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1" lang="pt-BR" altLang="pt-BR" sz="1400" b="0" dirty="0">
                <a:latin typeface="+mn-lt"/>
                <a:cs typeface="Arial" panose="020B0604020202020204" pitchFamily="34" charset="0"/>
              </a:rPr>
              <a:t>Prof. Jorge </a:t>
            </a:r>
            <a:r>
              <a:rPr kumimoji="1" lang="pt-BR" altLang="pt-BR" sz="1400" b="0" dirty="0" err="1">
                <a:latin typeface="+mn-lt"/>
                <a:cs typeface="Arial" panose="020B0604020202020204" pitchFamily="34" charset="0"/>
              </a:rPr>
              <a:t>Surian</a:t>
            </a:r>
            <a:endParaRPr kumimoji="1" lang="en-US" altLang="pt-BR" sz="1400" b="0" dirty="0">
              <a:latin typeface="+mn-lt"/>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90488" y="746105"/>
            <a:ext cx="8229600" cy="4525963"/>
          </a:xfrm>
        </p:spPr>
        <p:txBody>
          <a:bodyPr>
            <a:normAutofit/>
          </a:bodyPr>
          <a:lstStyle/>
          <a:p>
            <a:pPr marL="285750" indent="-285750" eaLnBrk="1" hangingPunct="1">
              <a:lnSpc>
                <a:spcPct val="90000"/>
              </a:lnSpc>
              <a:buFont typeface="Wingdings" pitchFamily="2" charset="2"/>
              <a:buNone/>
            </a:pPr>
            <a:r>
              <a:rPr lang="pt-BR" sz="2000" dirty="0"/>
              <a:t>	Admita a existência de um sistema de gestão do hotel, que registre a estadia do hóspede armazenando os dados em sistema específico que possui as seguintes tabelas:</a:t>
            </a:r>
          </a:p>
        </p:txBody>
      </p:sp>
      <p:pic>
        <p:nvPicPr>
          <p:cNvPr id="4" name="Picture 6" descr="Modelo11"/>
          <p:cNvPicPr>
            <a:picLocks noChangeAspect="1" noChangeArrowheads="1"/>
          </p:cNvPicPr>
          <p:nvPr/>
        </p:nvPicPr>
        <p:blipFill>
          <a:blip r:embed="rId2" cstate="print"/>
          <a:srcRect/>
          <a:stretch>
            <a:fillRect/>
          </a:stretch>
        </p:blipFill>
        <p:spPr bwMode="auto">
          <a:xfrm>
            <a:off x="251520" y="1744670"/>
            <a:ext cx="8513762" cy="4656138"/>
          </a:xfrm>
          <a:prstGeom prst="rect">
            <a:avLst/>
          </a:prstGeom>
          <a:noFill/>
        </p:spPr>
      </p:pic>
      <p:sp>
        <p:nvSpPr>
          <p:cNvPr id="6" name="Rectangle 2"/>
          <p:cNvSpPr txBox="1">
            <a:spLocks noChangeArrowheads="1"/>
          </p:cNvSpPr>
          <p:nvPr/>
        </p:nvSpPr>
        <p:spPr>
          <a:xfrm>
            <a:off x="35496" y="173008"/>
            <a:ext cx="8064450" cy="46166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2400" b="1"/>
              <a:t>Exercício: Hotel</a:t>
            </a:r>
            <a:endParaRPr lang="pt-BR" sz="2400" b="1" dirty="0"/>
          </a:p>
        </p:txBody>
      </p:sp>
    </p:spTree>
    <p:extLst>
      <p:ext uri="{BB962C8B-B14F-4D97-AF65-F5344CB8AC3E}">
        <p14:creationId xmlns:p14="http://schemas.microsoft.com/office/powerpoint/2010/main" val="346465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323528" y="764704"/>
            <a:ext cx="8229600" cy="4525963"/>
          </a:xfrm>
        </p:spPr>
        <p:txBody>
          <a:bodyPr>
            <a:normAutofit lnSpcReduction="10000"/>
          </a:bodyPr>
          <a:lstStyle/>
          <a:p>
            <a:pPr eaLnBrk="1" hangingPunct="1">
              <a:buFont typeface="Wingdings" pitchFamily="2" charset="2"/>
              <a:buNone/>
            </a:pPr>
            <a:r>
              <a:rPr lang="pt-BR" sz="2000" b="1" dirty="0"/>
              <a:t>Premissas</a:t>
            </a:r>
          </a:p>
          <a:p>
            <a:pPr eaLnBrk="1" hangingPunct="1">
              <a:buFont typeface="Wingdings" pitchFamily="2" charset="2"/>
              <a:buNone/>
            </a:pPr>
            <a:endParaRPr lang="pt-BR" sz="2000" dirty="0"/>
          </a:p>
          <a:p>
            <a:pPr eaLnBrk="1" hangingPunct="1"/>
            <a:r>
              <a:rPr lang="pt-BR" sz="2000" dirty="0"/>
              <a:t>O modelo relacional poderá ser alterado, mas isso impactará o projeto, portanto alterações devem ser cuidadosamente justificadas.</a:t>
            </a:r>
          </a:p>
          <a:p>
            <a:pPr eaLnBrk="1" hangingPunct="1"/>
            <a:endParaRPr lang="pt-BR" sz="2000" dirty="0"/>
          </a:p>
          <a:p>
            <a:pPr eaLnBrk="1" hangingPunct="1"/>
            <a:r>
              <a:rPr lang="pt-BR" sz="2000" dirty="0"/>
              <a:t>Assim o modelo dimensional não deve ser restrito a pré-existência de algum dado específico, mas que alterações no ERP sempre causam impactos e não garantem dados do passado. </a:t>
            </a:r>
          </a:p>
          <a:p>
            <a:pPr eaLnBrk="1" hangingPunct="1"/>
            <a:endParaRPr lang="pt-BR" sz="2000" dirty="0"/>
          </a:p>
          <a:p>
            <a:r>
              <a:rPr lang="pt-BR" sz="2000" dirty="0"/>
              <a:t>Aspectos inerentes ao processo de ETL não devem ser restritivos ao projeto.</a:t>
            </a:r>
          </a:p>
          <a:p>
            <a:endParaRPr lang="pt-BR" sz="2000" dirty="0"/>
          </a:p>
          <a:p>
            <a:r>
              <a:rPr lang="pt-BR" sz="2000" dirty="0"/>
              <a:t>Devem ser justificadas as escolhas de dimensões, hierarquias e métricas adotadas.</a:t>
            </a:r>
          </a:p>
          <a:p>
            <a:pPr eaLnBrk="1" hangingPunct="1"/>
            <a:endParaRPr lang="pt-BR" sz="2000" dirty="0"/>
          </a:p>
          <a:p>
            <a:pPr eaLnBrk="1" hangingPunct="1"/>
            <a:endParaRPr lang="pt-BR" sz="2000" dirty="0"/>
          </a:p>
        </p:txBody>
      </p:sp>
      <p:sp>
        <p:nvSpPr>
          <p:cNvPr id="5" name="Rectangle 2"/>
          <p:cNvSpPr>
            <a:spLocks noGrp="1" noChangeArrowheads="1"/>
          </p:cNvSpPr>
          <p:nvPr>
            <p:ph type="title" idx="4294967295"/>
          </p:nvPr>
        </p:nvSpPr>
        <p:spPr>
          <a:xfrm>
            <a:off x="35496" y="173008"/>
            <a:ext cx="8064450" cy="461665"/>
          </a:xfrm>
        </p:spPr>
        <p:txBody>
          <a:bodyPr/>
          <a:lstStyle/>
          <a:p>
            <a:pPr algn="l" eaLnBrk="1" hangingPunct="1"/>
            <a:r>
              <a:rPr lang="pt-BR" sz="2400" b="1" dirty="0"/>
              <a:t>Exercício: Hotel</a:t>
            </a:r>
          </a:p>
        </p:txBody>
      </p:sp>
      <p:pic>
        <p:nvPicPr>
          <p:cNvPr id="6" name="Picture 5" descr="deathstar_hotel"/>
          <p:cNvPicPr>
            <a:picLocks noChangeAspect="1" noChangeArrowheads="1"/>
          </p:cNvPicPr>
          <p:nvPr/>
        </p:nvPicPr>
        <p:blipFill>
          <a:blip r:embed="rId2" cstate="print"/>
          <a:srcRect/>
          <a:stretch>
            <a:fillRect/>
          </a:stretch>
        </p:blipFill>
        <p:spPr bwMode="auto">
          <a:xfrm>
            <a:off x="6860686" y="5106002"/>
            <a:ext cx="2079343" cy="1751998"/>
          </a:xfrm>
          <a:prstGeom prst="rect">
            <a:avLst/>
          </a:prstGeom>
          <a:noFill/>
        </p:spPr>
      </p:pic>
    </p:spTree>
    <p:extLst>
      <p:ext uri="{BB962C8B-B14F-4D97-AF65-F5344CB8AC3E}">
        <p14:creationId xmlns:p14="http://schemas.microsoft.com/office/powerpoint/2010/main" val="401047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468399" y="764704"/>
            <a:ext cx="7655676" cy="5733256"/>
          </a:xfrm>
          <a:prstGeom prst="rect">
            <a:avLst/>
          </a:prstGeom>
          <a:noFill/>
          <a:ln w="9525">
            <a:noFill/>
            <a:miter lim="800000"/>
            <a:headEnd/>
            <a:tailEnd/>
          </a:ln>
        </p:spPr>
      </p:pic>
      <p:sp>
        <p:nvSpPr>
          <p:cNvPr id="5" name="CaixaDeTexto 4"/>
          <p:cNvSpPr txBox="1"/>
          <p:nvPr/>
        </p:nvSpPr>
        <p:spPr>
          <a:xfrm>
            <a:off x="-18214" y="12145"/>
            <a:ext cx="6732240" cy="523220"/>
          </a:xfrm>
          <a:prstGeom prst="rect">
            <a:avLst/>
          </a:prstGeom>
          <a:noFill/>
        </p:spPr>
        <p:txBody>
          <a:bodyPr wrap="square" rtlCol="0">
            <a:spAutoFit/>
          </a:bodyPr>
          <a:lstStyle/>
          <a:p>
            <a:r>
              <a:rPr lang="pt-BR" sz="2800" b="1" dirty="0"/>
              <a:t>Hotel</a:t>
            </a:r>
          </a:p>
        </p:txBody>
      </p:sp>
    </p:spTree>
    <p:extLst>
      <p:ext uri="{BB962C8B-B14F-4D97-AF65-F5344CB8AC3E}">
        <p14:creationId xmlns:p14="http://schemas.microsoft.com/office/powerpoint/2010/main" val="408071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r>
              <a:rPr lang="pt-BR"/>
              <a:t>Hotel</a:t>
            </a:r>
          </a:p>
        </p:txBody>
      </p:sp>
      <p:sp>
        <p:nvSpPr>
          <p:cNvPr id="106499" name="Rectangle 3"/>
          <p:cNvSpPr>
            <a:spLocks noGrp="1" noChangeArrowheads="1"/>
          </p:cNvSpPr>
          <p:nvPr>
            <p:ph idx="1"/>
          </p:nvPr>
        </p:nvSpPr>
        <p:spPr/>
        <p:txBody>
          <a:bodyPr/>
          <a:lstStyle/>
          <a:p>
            <a:r>
              <a:rPr lang="pt-BR" dirty="0"/>
              <a:t>Descrição do Negócio</a:t>
            </a:r>
          </a:p>
          <a:p>
            <a:pPr lvl="1"/>
            <a:r>
              <a:rPr lang="pt-BR" sz="1800" dirty="0"/>
              <a:t>Trata-se de um hotel com vários apartamentos. Por sua vez existem quatro tipos distintos de apartamentos: </a:t>
            </a:r>
            <a:r>
              <a:rPr lang="pt-BR" sz="1800" b="1" dirty="0">
                <a:solidFill>
                  <a:srgbClr val="FF0000"/>
                </a:solidFill>
              </a:rPr>
              <a:t>Simples, Médio, Suíte e Suíte </a:t>
            </a:r>
            <a:r>
              <a:rPr lang="pt-BR" sz="1800" b="1" dirty="0" err="1">
                <a:solidFill>
                  <a:srgbClr val="FF0000"/>
                </a:solidFill>
              </a:rPr>
              <a:t>Master</a:t>
            </a:r>
            <a:r>
              <a:rPr lang="pt-BR" sz="1800" b="1" dirty="0">
                <a:solidFill>
                  <a:srgbClr val="FF0000"/>
                </a:solidFill>
              </a:rPr>
              <a:t>.</a:t>
            </a:r>
          </a:p>
          <a:p>
            <a:pPr lvl="1"/>
            <a:r>
              <a:rPr lang="pt-BR" sz="1800" dirty="0"/>
              <a:t>O hotel além dos serviços comuns (restaurante, lavanderia, copa e serviços de quarto) possui bar, sauna, salão de beleza, piscina, lojas de variedades regionais, quadras de tênis, salão de convenções, sala de ginástica e atividades de recreação adulta e infantil. Trata-se de um autêntico resort, com toda </a:t>
            </a:r>
            <a:r>
              <a:rPr lang="pt-BR" sz="1800" dirty="0" err="1"/>
              <a:t>infra-estrutura</a:t>
            </a:r>
            <a:r>
              <a:rPr lang="pt-BR" sz="1800" dirty="0"/>
              <a:t> necessária.</a:t>
            </a:r>
          </a:p>
        </p:txBody>
      </p:sp>
      <p:pic>
        <p:nvPicPr>
          <p:cNvPr id="106501" name="Picture 5" descr="deathstar_hotel"/>
          <p:cNvPicPr>
            <a:picLocks noChangeAspect="1" noChangeArrowheads="1"/>
          </p:cNvPicPr>
          <p:nvPr/>
        </p:nvPicPr>
        <p:blipFill>
          <a:blip r:embed="rId2" cstate="print"/>
          <a:srcRect/>
          <a:stretch>
            <a:fillRect/>
          </a:stretch>
        </p:blipFill>
        <p:spPr bwMode="auto">
          <a:xfrm>
            <a:off x="4932040" y="3212976"/>
            <a:ext cx="3751263" cy="3160713"/>
          </a:xfrm>
          <a:prstGeom prst="rect">
            <a:avLst/>
          </a:prstGeom>
          <a:noFill/>
        </p:spPr>
      </p:pic>
      <p:sp>
        <p:nvSpPr>
          <p:cNvPr id="106502" name="Rectangle 6"/>
          <p:cNvSpPr>
            <a:spLocks noChangeArrowheads="1"/>
          </p:cNvSpPr>
          <p:nvPr/>
        </p:nvSpPr>
        <p:spPr bwMode="auto">
          <a:xfrm>
            <a:off x="-1488" y="3270312"/>
            <a:ext cx="4724351" cy="2808288"/>
          </a:xfrm>
          <a:prstGeom prst="rect">
            <a:avLst/>
          </a:prstGeom>
          <a:noFill/>
          <a:ln w="9525">
            <a:noFill/>
            <a:miter lim="800000"/>
            <a:headEnd/>
            <a:tailEnd/>
          </a:ln>
        </p:spPr>
        <p:txBody>
          <a:bodyPr/>
          <a:lstStyle/>
          <a:p>
            <a:pPr marL="342900" indent="-342900">
              <a:lnSpc>
                <a:spcPct val="80000"/>
              </a:lnSpc>
              <a:spcBef>
                <a:spcPct val="20000"/>
              </a:spcBef>
              <a:buClr>
                <a:schemeClr val="tx2"/>
              </a:buClr>
              <a:buSzPct val="70000"/>
              <a:buFont typeface="Wingdings" pitchFamily="2" charset="2"/>
              <a:buChar char="¡"/>
            </a:pPr>
            <a:endParaRPr lang="pt-BR" sz="2000" dirty="0"/>
          </a:p>
          <a:p>
            <a:pPr marL="742950" lvl="1" indent="-285750">
              <a:lnSpc>
                <a:spcPct val="80000"/>
              </a:lnSpc>
              <a:spcBef>
                <a:spcPct val="20000"/>
              </a:spcBef>
              <a:buClr>
                <a:schemeClr val="accent2"/>
              </a:buClr>
              <a:buSzPct val="70000"/>
              <a:buFont typeface="Wingdings" pitchFamily="2" charset="2"/>
              <a:buChar char="l"/>
            </a:pPr>
            <a:r>
              <a:rPr lang="pt-BR" dirty="0"/>
              <a:t>Alguns serviços são gratuitos, enquanto outros são cobrados conforme sua utilização.</a:t>
            </a:r>
          </a:p>
        </p:txBody>
      </p:sp>
    </p:spTree>
    <p:extLst>
      <p:ext uri="{BB962C8B-B14F-4D97-AF65-F5344CB8AC3E}">
        <p14:creationId xmlns:p14="http://schemas.microsoft.com/office/powerpoint/2010/main" val="429126062"/>
      </p:ext>
    </p:extLst>
  </p:cSld>
  <p:clrMapOvr>
    <a:masterClrMapping/>
  </p:clrMapOvr>
</p:sld>
</file>

<file path=ppt/theme/theme1.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3240</Words>
  <Application>Microsoft Office PowerPoint</Application>
  <PresentationFormat>Apresentação na tela (4:3)</PresentationFormat>
  <Paragraphs>435</Paragraphs>
  <Slides>59</Slides>
  <Notes>15</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59</vt:i4>
      </vt:variant>
    </vt:vector>
  </HeadingPairs>
  <TitlesOfParts>
    <vt:vector size="67" baseType="lpstr">
      <vt:lpstr>Arial</vt:lpstr>
      <vt:lpstr>Calibri</vt:lpstr>
      <vt:lpstr>Franklin Gothic Medium Cond</vt:lpstr>
      <vt:lpstr>Gotham-Bold</vt:lpstr>
      <vt:lpstr>Square721 BT</vt:lpstr>
      <vt:lpstr>Wingdings</vt:lpstr>
      <vt:lpstr>1_Personalizar design</vt:lpstr>
      <vt:lpstr>Default Design</vt:lpstr>
      <vt:lpstr>Apresentação do PowerPoint</vt:lpstr>
      <vt:lpstr>Apresentação do PowerPoint</vt:lpstr>
      <vt:lpstr>Exercício: Hotel</vt:lpstr>
      <vt:lpstr>Apresentação do PowerPoint</vt:lpstr>
      <vt:lpstr>Apresentação do PowerPoint</vt:lpstr>
      <vt:lpstr>Apresentação do PowerPoint</vt:lpstr>
      <vt:lpstr>Exercício: Hotel</vt:lpstr>
      <vt:lpstr>Apresentação do PowerPoint</vt:lpstr>
      <vt:lpstr>Hotel</vt:lpstr>
      <vt:lpstr>Passo Um: O Processo</vt:lpstr>
      <vt:lpstr>Passo 1: O Processo</vt:lpstr>
      <vt:lpstr>Passo 1: O Processo</vt:lpstr>
      <vt:lpstr>Passo 1: O Processo</vt:lpstr>
      <vt:lpstr>Passo 1: O Processo</vt:lpstr>
      <vt:lpstr>Passo 1: O Processo</vt:lpstr>
      <vt:lpstr>Passo 1: O Processo</vt:lpstr>
      <vt:lpstr>Passo 1: O Processo</vt:lpstr>
      <vt:lpstr>Passo 2: O Grão (Hospedagem)</vt:lpstr>
      <vt:lpstr>Passo 3: As Dimensões (Hospedagem)</vt:lpstr>
      <vt:lpstr>Passo 4: O Fato (Hospedagem)</vt:lpstr>
      <vt:lpstr>Finalizando Hospedagem</vt:lpstr>
      <vt:lpstr>Finalizando a Hospedagem.</vt:lpstr>
      <vt:lpstr>Finalizando a Hospedagem</vt:lpstr>
      <vt:lpstr>Finalizando Hospedagem</vt:lpstr>
      <vt:lpstr>Passo 2: O Grão (Consumos)</vt:lpstr>
      <vt:lpstr>Passo 3: As Dimensões (Consumo)</vt:lpstr>
      <vt:lpstr>Passo 4: O Fato (Consumo)</vt:lpstr>
      <vt:lpstr>Finalizando Consumo</vt:lpstr>
      <vt:lpstr>Passo 2: O Grão (Serviço)</vt:lpstr>
      <vt:lpstr>Passo 3: As Dimensões (Serviço)</vt:lpstr>
      <vt:lpstr>Passo 4: O Fato (Serviço)</vt:lpstr>
      <vt:lpstr>Conciliando situações</vt:lpstr>
      <vt:lpstr>Modelo Conciliatório</vt:lpstr>
      <vt:lpstr>Finalizando Modelo</vt:lpstr>
      <vt:lpstr>2 Comentários e 1 Questão!</vt:lpstr>
      <vt:lpstr>Estudando as Dimensões</vt:lpstr>
      <vt:lpstr>Estudando as Medidas</vt:lpstr>
      <vt:lpstr>Um novo problema</vt:lpstr>
      <vt:lpstr>Primeiro Cubo</vt:lpstr>
      <vt:lpstr>Segundo Cubo</vt:lpstr>
      <vt:lpstr>3 Comentários e outra Questão!</vt:lpstr>
      <vt:lpstr>Finalmente a solução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Perfil</dc:creator>
  <cp:lastModifiedBy>Windows User</cp:lastModifiedBy>
  <cp:revision>48</cp:revision>
  <dcterms:created xsi:type="dcterms:W3CDTF">2014-12-01T18:05:57Z</dcterms:created>
  <dcterms:modified xsi:type="dcterms:W3CDTF">2019-06-15T14:40:46Z</dcterms:modified>
</cp:coreProperties>
</file>