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48" r:id="rId2"/>
  </p:sldMasterIdLst>
  <p:notesMasterIdLst>
    <p:notesMasterId r:id="rId8"/>
  </p:notesMasterIdLst>
  <p:handoutMasterIdLst>
    <p:handoutMasterId r:id="rId9"/>
  </p:handoutMasterIdLst>
  <p:sldIdLst>
    <p:sldId id="363" r:id="rId3"/>
    <p:sldId id="572" r:id="rId4"/>
    <p:sldId id="573" r:id="rId5"/>
    <p:sldId id="575" r:id="rId6"/>
    <p:sldId id="416" r:id="rId7"/>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i="1" kern="1200">
        <a:solidFill>
          <a:schemeClr val="tx1"/>
        </a:solidFill>
        <a:latin typeface="Square721 BT" pitchFamily="34" charset="0"/>
        <a:ea typeface="+mn-ea"/>
        <a:cs typeface="+mn-cs"/>
      </a:defRPr>
    </a:lvl1pPr>
    <a:lvl2pPr marL="457200" algn="l" rtl="0" eaLnBrk="0" fontAlgn="base" hangingPunct="0">
      <a:spcBef>
        <a:spcPct val="0"/>
      </a:spcBef>
      <a:spcAft>
        <a:spcPct val="0"/>
      </a:spcAft>
      <a:defRPr b="1" i="1" kern="1200">
        <a:solidFill>
          <a:schemeClr val="tx1"/>
        </a:solidFill>
        <a:latin typeface="Square721 BT" pitchFamily="34" charset="0"/>
        <a:ea typeface="+mn-ea"/>
        <a:cs typeface="+mn-cs"/>
      </a:defRPr>
    </a:lvl2pPr>
    <a:lvl3pPr marL="914400" algn="l" rtl="0" eaLnBrk="0" fontAlgn="base" hangingPunct="0">
      <a:spcBef>
        <a:spcPct val="0"/>
      </a:spcBef>
      <a:spcAft>
        <a:spcPct val="0"/>
      </a:spcAft>
      <a:defRPr b="1" i="1" kern="1200">
        <a:solidFill>
          <a:schemeClr val="tx1"/>
        </a:solidFill>
        <a:latin typeface="Square721 BT" pitchFamily="34" charset="0"/>
        <a:ea typeface="+mn-ea"/>
        <a:cs typeface="+mn-cs"/>
      </a:defRPr>
    </a:lvl3pPr>
    <a:lvl4pPr marL="1371600" algn="l" rtl="0" eaLnBrk="0" fontAlgn="base" hangingPunct="0">
      <a:spcBef>
        <a:spcPct val="0"/>
      </a:spcBef>
      <a:spcAft>
        <a:spcPct val="0"/>
      </a:spcAft>
      <a:defRPr b="1" i="1" kern="1200">
        <a:solidFill>
          <a:schemeClr val="tx1"/>
        </a:solidFill>
        <a:latin typeface="Square721 BT" pitchFamily="34" charset="0"/>
        <a:ea typeface="+mn-ea"/>
        <a:cs typeface="+mn-cs"/>
      </a:defRPr>
    </a:lvl4pPr>
    <a:lvl5pPr marL="1828800" algn="l" rtl="0" eaLnBrk="0" fontAlgn="base" hangingPunct="0">
      <a:spcBef>
        <a:spcPct val="0"/>
      </a:spcBef>
      <a:spcAft>
        <a:spcPct val="0"/>
      </a:spcAft>
      <a:defRPr b="1" i="1" kern="1200">
        <a:solidFill>
          <a:schemeClr val="tx1"/>
        </a:solidFill>
        <a:latin typeface="Square721 BT" pitchFamily="34" charset="0"/>
        <a:ea typeface="+mn-ea"/>
        <a:cs typeface="+mn-cs"/>
      </a:defRPr>
    </a:lvl5pPr>
    <a:lvl6pPr marL="2286000" algn="l" defTabSz="914400" rtl="0" eaLnBrk="1" latinLnBrk="0" hangingPunct="1">
      <a:defRPr b="1" i="1" kern="1200">
        <a:solidFill>
          <a:schemeClr val="tx1"/>
        </a:solidFill>
        <a:latin typeface="Square721 BT" pitchFamily="34" charset="0"/>
        <a:ea typeface="+mn-ea"/>
        <a:cs typeface="+mn-cs"/>
      </a:defRPr>
    </a:lvl6pPr>
    <a:lvl7pPr marL="2743200" algn="l" defTabSz="914400" rtl="0" eaLnBrk="1" latinLnBrk="0" hangingPunct="1">
      <a:defRPr b="1" i="1" kern="1200">
        <a:solidFill>
          <a:schemeClr val="tx1"/>
        </a:solidFill>
        <a:latin typeface="Square721 BT" pitchFamily="34" charset="0"/>
        <a:ea typeface="+mn-ea"/>
        <a:cs typeface="+mn-cs"/>
      </a:defRPr>
    </a:lvl7pPr>
    <a:lvl8pPr marL="3200400" algn="l" defTabSz="914400" rtl="0" eaLnBrk="1" latinLnBrk="0" hangingPunct="1">
      <a:defRPr b="1" i="1" kern="1200">
        <a:solidFill>
          <a:schemeClr val="tx1"/>
        </a:solidFill>
        <a:latin typeface="Square721 BT" pitchFamily="34" charset="0"/>
        <a:ea typeface="+mn-ea"/>
        <a:cs typeface="+mn-cs"/>
      </a:defRPr>
    </a:lvl8pPr>
    <a:lvl9pPr marL="3657600" algn="l" defTabSz="914400" rtl="0" eaLnBrk="1" latinLnBrk="0" hangingPunct="1">
      <a:defRPr b="1" i="1" kern="1200">
        <a:solidFill>
          <a:schemeClr val="tx1"/>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C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80" d="100"/>
          <a:sy n="80" d="100"/>
        </p:scale>
        <p:origin x="210" y="84"/>
      </p:cViewPr>
      <p:guideLst>
        <p:guide orient="horz" pos="3504"/>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82"/>
    </p:cViewPr>
  </p:sorterViewPr>
  <p:notesViewPr>
    <p:cSldViewPr>
      <p:cViewPr varScale="1">
        <p:scale>
          <a:sx n="54" d="100"/>
          <a:sy n="54" d="100"/>
        </p:scale>
        <p:origin x="282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4.xml"/><Relationship Id="rId4" Type="http://schemas.openxmlformats.org/officeDocument/2006/relationships/image" Target="../media/image3.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77825" y="211138"/>
          <a:ext cx="6453188" cy="819150"/>
        </p:xfrm>
        <a:graphic>
          <a:graphicData uri="http://schemas.openxmlformats.org/presentationml/2006/ole">
            <mc:AlternateContent xmlns:mc="http://schemas.openxmlformats.org/markup-compatibility/2006">
              <mc:Choice xmlns:v="urn:schemas-microsoft-com:vml" Requires="v">
                <p:oleObj spid="_x0000_s1106"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11138"/>
                        <a:ext cx="6453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23838" y="8875713"/>
          <a:ext cx="6816725" cy="373062"/>
        </p:xfrm>
        <a:graphic>
          <a:graphicData uri="http://schemas.openxmlformats.org/drawingml/2006/table">
            <a:tbl>
              <a:tblPr/>
              <a:tblGrid>
                <a:gridCol w="5843587">
                  <a:extLst>
                    <a:ext uri="{9D8B030D-6E8A-4147-A177-3AD203B41FA5}">
                      <a16:colId xmlns:a16="http://schemas.microsoft.com/office/drawing/2014/main" val="20000"/>
                    </a:ext>
                  </a:extLst>
                </a:gridCol>
                <a:gridCol w="973138">
                  <a:extLst>
                    <a:ext uri="{9D8B030D-6E8A-4147-A177-3AD203B41FA5}">
                      <a16:colId xmlns:a16="http://schemas.microsoft.com/office/drawing/2014/main" val="20001"/>
                    </a:ext>
                  </a:extLst>
                </a:gridCol>
              </a:tblGrid>
              <a:tr h="37306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8728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59300"/>
            <a:ext cx="5365750" cy="4322763"/>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41675" y="9145588"/>
            <a:ext cx="833438" cy="250825"/>
          </a:xfrm>
          <a:prstGeom prst="rect">
            <a:avLst/>
          </a:prstGeom>
          <a:noFill/>
          <a:ln w="12700">
            <a:noFill/>
            <a:miter lim="800000"/>
            <a:headEnd/>
            <a:tailEnd/>
          </a:ln>
          <a:effectLst/>
        </p:spPr>
        <p:txBody>
          <a:bodyPr wrap="none" lIns="92105" tIns="46890" rIns="92105" bIns="46890">
            <a:spAutoFit/>
          </a:bodyPr>
          <a:lstStyle>
            <a:lvl1pPr defTabSz="915988">
              <a:defRPr b="1" i="1">
                <a:solidFill>
                  <a:schemeClr val="bg2"/>
                </a:solidFill>
                <a:latin typeface="Square721 BT" pitchFamily="34" charset="0"/>
              </a:defRPr>
            </a:lvl1pPr>
            <a:lvl2pPr marL="742950" indent="-285750" defTabSz="915988">
              <a:defRPr b="1" i="1">
                <a:solidFill>
                  <a:schemeClr val="bg2"/>
                </a:solidFill>
                <a:latin typeface="Square721 BT" pitchFamily="34" charset="0"/>
              </a:defRPr>
            </a:lvl2pPr>
            <a:lvl3pPr marL="1143000" indent="-228600" defTabSz="915988">
              <a:defRPr b="1" i="1">
                <a:solidFill>
                  <a:schemeClr val="bg2"/>
                </a:solidFill>
                <a:latin typeface="Square721 BT" pitchFamily="34" charset="0"/>
              </a:defRPr>
            </a:lvl3pPr>
            <a:lvl4pPr marL="1600200" indent="-228600" defTabSz="915988">
              <a:defRPr b="1" i="1">
                <a:solidFill>
                  <a:schemeClr val="bg2"/>
                </a:solidFill>
                <a:latin typeface="Square721 BT" pitchFamily="34" charset="0"/>
              </a:defRPr>
            </a:lvl4pPr>
            <a:lvl5pPr marL="2057400" indent="-228600" defTabSz="915988">
              <a:defRPr b="1" i="1">
                <a:solidFill>
                  <a:schemeClr val="bg2"/>
                </a:solidFill>
                <a:latin typeface="Square721 BT" pitchFamily="34" charset="0"/>
              </a:defRPr>
            </a:lvl5pPr>
            <a:lvl6pPr marL="2514600" indent="-228600" defTabSz="915988" eaLnBrk="0" fontAlgn="base" hangingPunct="0">
              <a:spcBef>
                <a:spcPct val="0"/>
              </a:spcBef>
              <a:spcAft>
                <a:spcPct val="0"/>
              </a:spcAft>
              <a:defRPr b="1" i="1">
                <a:solidFill>
                  <a:schemeClr val="bg2"/>
                </a:solidFill>
                <a:latin typeface="Square721 BT" pitchFamily="34" charset="0"/>
              </a:defRPr>
            </a:lvl6pPr>
            <a:lvl7pPr marL="2971800" indent="-228600" defTabSz="915988" eaLnBrk="0" fontAlgn="base" hangingPunct="0">
              <a:spcBef>
                <a:spcPct val="0"/>
              </a:spcBef>
              <a:spcAft>
                <a:spcPct val="0"/>
              </a:spcAft>
              <a:defRPr b="1" i="1">
                <a:solidFill>
                  <a:schemeClr val="bg2"/>
                </a:solidFill>
                <a:latin typeface="Square721 BT" pitchFamily="34" charset="0"/>
              </a:defRPr>
            </a:lvl7pPr>
            <a:lvl8pPr marL="3429000" indent="-228600" defTabSz="915988" eaLnBrk="0" fontAlgn="base" hangingPunct="0">
              <a:spcBef>
                <a:spcPct val="0"/>
              </a:spcBef>
              <a:spcAft>
                <a:spcPct val="0"/>
              </a:spcAft>
              <a:defRPr b="1" i="1">
                <a:solidFill>
                  <a:schemeClr val="bg2"/>
                </a:solidFill>
                <a:latin typeface="Square721 BT" pitchFamily="34" charset="0"/>
              </a:defRPr>
            </a:lvl8pPr>
            <a:lvl9pPr marL="3886200" indent="-228600" defTabSz="915988" eaLnBrk="0" fontAlgn="base" hangingPunct="0">
              <a:spcBef>
                <a:spcPct val="0"/>
              </a:spcBef>
              <a:spcAft>
                <a:spcPct val="0"/>
              </a:spcAft>
              <a:defRPr b="1" i="1">
                <a:solidFill>
                  <a:schemeClr val="bg2"/>
                </a:solidFill>
                <a:latin typeface="Square721 BT" pitchFamily="34" charset="0"/>
              </a:defRPr>
            </a:lvl9pPr>
          </a:lstStyle>
          <a:p>
            <a:pPr algn="ctr">
              <a:lnSpc>
                <a:spcPct val="90000"/>
              </a:lnSpc>
            </a:pPr>
            <a:r>
              <a:rPr lang="en-US" altLang="pt-BR" sz="1300" b="0" i="0">
                <a:solidFill>
                  <a:schemeClr val="tx1"/>
                </a:solidFill>
                <a:latin typeface="Arial" panose="020B0604020202020204" pitchFamily="34" charset="0"/>
              </a:rPr>
              <a:t>Page </a:t>
            </a:r>
            <a:fld id="{4523692F-00CA-47AB-9651-05479E386F52}" type="slidenum">
              <a:rPr lang="en-US" altLang="pt-BR" sz="1300" b="0" i="0">
                <a:solidFill>
                  <a:schemeClr val="tx1"/>
                </a:solidFill>
                <a:latin typeface="Arial" panose="020B0604020202020204" pitchFamily="34" charset="0"/>
              </a:rPr>
              <a:pPr algn="ctr">
                <a:lnSpc>
                  <a:spcPct val="90000"/>
                </a:lnSpc>
              </a:pPr>
              <a:t>‹nº›</a:t>
            </a:fld>
            <a:endParaRPr lang="en-US" altLang="pt-BR" sz="1300" b="0" i="0">
              <a:solidFill>
                <a:schemeClr val="tx1"/>
              </a:solidFill>
              <a:latin typeface="Arial" panose="020B0604020202020204" pitchFamily="34" charset="0"/>
            </a:endParaRPr>
          </a:p>
        </p:txBody>
      </p:sp>
      <p:sp>
        <p:nvSpPr>
          <p:cNvPr id="36868" name="Rectangle 4"/>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5866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52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8856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52336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33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9188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913408" y="332656"/>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5435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409274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46236" y="701824"/>
            <a:ext cx="8229600" cy="1143000"/>
          </a:xfrm>
          <a:prstGeom prst="rect">
            <a:avLst/>
          </a:prstGeom>
        </p:spPr>
        <p:txBody>
          <a:bodyPr/>
          <a:lstStyle/>
          <a:p>
            <a:r>
              <a:rPr lang="pt-BR" dirty="0"/>
              <a:t>Clique para editar o estilo do título mestre</a:t>
            </a:r>
          </a:p>
        </p:txBody>
      </p:sp>
      <p:sp>
        <p:nvSpPr>
          <p:cNvPr id="3" name="Espaço Reservado para Conteúdo 2"/>
          <p:cNvSpPr>
            <a:spLocks noGrp="1"/>
          </p:cNvSpPr>
          <p:nvPr>
            <p:ph idx="1"/>
          </p:nvPr>
        </p:nvSpPr>
        <p:spPr>
          <a:xfrm>
            <a:off x="446236" y="2060848"/>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2778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22164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5199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5853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2175828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04006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356088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91308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184767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82850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07905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lgn="l">
              <a:defRPr>
                <a:solidFill>
                  <a:schemeClr val="bg2"/>
                </a:solidFill>
              </a:defRPr>
            </a:lvl1p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1858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3794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495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2626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328704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5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4648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91537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B5C3654-1C22-41AC-B56F-775F66F33DC8}"/>
              </a:ext>
            </a:extLst>
          </p:cNvPr>
          <p:cNvPicPr>
            <a:picLocks noChangeAspect="1"/>
          </p:cNvPicPr>
          <p:nvPr userDrawn="1"/>
        </p:nvPicPr>
        <p:blipFill>
          <a:blip r:embed="rId14"/>
          <a:stretch>
            <a:fillRect/>
          </a:stretch>
        </p:blipFill>
        <p:spPr>
          <a:xfrm>
            <a:off x="0" y="60649"/>
            <a:ext cx="9144000" cy="673670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8388350" y="6381750"/>
            <a:ext cx="390525" cy="241300"/>
          </a:xfrm>
          <a:prstGeom prst="rect">
            <a:avLst/>
          </a:prstGeom>
          <a:noFill/>
          <a:ln w="12700">
            <a:noFill/>
            <a:miter lim="800000"/>
            <a:headEnd/>
            <a:tailEnd/>
          </a:ln>
          <a:effectLst/>
        </p:spPr>
        <p:txBody>
          <a:bodyPr wrap="non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1F181E32-BE3B-4DC9-B388-A273B5ED0A73}" type="slidenum">
              <a:rPr lang="en-US" altLang="pt-BR" sz="1000" i="0">
                <a:solidFill>
                  <a:schemeClr val="folHlink"/>
                </a:solidFill>
              </a:rPr>
              <a:pPr/>
              <a:t>‹nº›</a:t>
            </a:fld>
            <a:endParaRPr lang="en-US" altLang="pt-BR" sz="1000" i="0">
              <a:solidFill>
                <a:schemeClr val="folHlink"/>
              </a:solidFill>
            </a:endParaRPr>
          </a:p>
        </p:txBody>
      </p:sp>
      <p:pic>
        <p:nvPicPr>
          <p:cNvPr id="2" name="Imagem 1">
            <a:extLst>
              <a:ext uri="{FF2B5EF4-FFF2-40B4-BE49-F238E27FC236}">
                <a16:creationId xmlns:a16="http://schemas.microsoft.com/office/drawing/2014/main" id="{A957F49F-3941-4925-90A7-2B632EB2A3A2}"/>
              </a:ext>
            </a:extLst>
          </p:cNvPr>
          <p:cNvPicPr>
            <a:picLocks noChangeAspect="1"/>
          </p:cNvPicPr>
          <p:nvPr userDrawn="1"/>
        </p:nvPicPr>
        <p:blipFill>
          <a:blip r:embed="rId15"/>
          <a:stretch>
            <a:fillRect/>
          </a:stretch>
        </p:blipFill>
        <p:spPr>
          <a:xfrm>
            <a:off x="0" y="60649"/>
            <a:ext cx="9144000" cy="6736702"/>
          </a:xfrm>
          <a:prstGeom prst="rect">
            <a:avLst/>
          </a:prstGeom>
        </p:spPr>
      </p:pic>
    </p:spTree>
  </p:cSld>
  <p:clrMap bg1="dk2" tx1="lt1" bg2="dk1" tx2="lt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 id="2147483662" r:id="rId13"/>
  </p:sldLayoutIdLst>
  <p:hf sldNum="0" hdr="0" ftr="0" dt="0"/>
  <p:txStyles>
    <p:title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468313" y="1844675"/>
            <a:ext cx="8207375" cy="389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a:r>
              <a:rPr lang="pt-BR" altLang="pt-BR" sz="2200" i="0" dirty="0">
                <a:solidFill>
                  <a:schemeClr val="tx1"/>
                </a:solidFill>
              </a:rPr>
              <a:t>Banco de </a:t>
            </a:r>
            <a:r>
              <a:rPr lang="pt-BR" altLang="pt-BR" sz="2200" i="0">
                <a:solidFill>
                  <a:schemeClr val="tx1"/>
                </a:solidFill>
              </a:rPr>
              <a:t>Dados Avançados</a:t>
            </a:r>
            <a:endParaRPr lang="pt-BR" altLang="pt-BR" sz="2200" i="0" dirty="0">
              <a:solidFill>
                <a:schemeClr val="tx1"/>
              </a:solidFill>
            </a:endParaRPr>
          </a:p>
          <a:p>
            <a:pPr algn="ctr"/>
            <a:r>
              <a:rPr lang="pt-BR" altLang="pt-BR" sz="2800" i="0" dirty="0">
                <a:solidFill>
                  <a:schemeClr val="tx1"/>
                </a:solidFill>
              </a:rPr>
              <a:t> </a:t>
            </a:r>
          </a:p>
          <a:p>
            <a:pPr algn="ctr"/>
            <a:r>
              <a:rPr lang="pt-BR" altLang="pt-BR" sz="2400" i="0" dirty="0">
                <a:solidFill>
                  <a:schemeClr val="tx1"/>
                </a:solidFill>
              </a:rPr>
              <a:t>Modelagem Dimensional</a:t>
            </a:r>
          </a:p>
          <a:p>
            <a:pPr algn="ctr"/>
            <a:r>
              <a:rPr lang="pt-BR" altLang="pt-BR" sz="2400" i="0" dirty="0">
                <a:solidFill>
                  <a:schemeClr val="tx1"/>
                </a:solidFill>
              </a:rPr>
              <a:t>Estudo de Caso</a:t>
            </a: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a:p>
            <a:r>
              <a:rPr lang="pt-BR" altLang="pt-BR" sz="2000" b="0" i="0" dirty="0">
                <a:solidFill>
                  <a:schemeClr val="tx1"/>
                </a:solidFill>
              </a:rPr>
              <a:t>Jorge Surian</a:t>
            </a:r>
          </a:p>
          <a:p>
            <a:r>
              <a:rPr lang="pt-BR" altLang="pt-BR" sz="2000" b="0" i="0" dirty="0">
                <a:solidFill>
                  <a:schemeClr val="tx1"/>
                </a:solidFill>
              </a:rPr>
              <a:t>jorge.surian@gmail.com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93593"/>
            <a:ext cx="7313612" cy="641350"/>
          </a:xfrm>
        </p:spPr>
        <p:txBody>
          <a:bodyPr/>
          <a:lstStyle/>
          <a:p>
            <a:pPr algn="l"/>
            <a:r>
              <a:rPr lang="pt-BR" sz="2400" i="0" dirty="0">
                <a:solidFill>
                  <a:schemeClr val="bg2"/>
                </a:solidFill>
              </a:rPr>
              <a:t>Clínica Médica </a:t>
            </a:r>
            <a:r>
              <a:rPr lang="pt-BR" sz="2400" i="0" dirty="0" err="1">
                <a:solidFill>
                  <a:schemeClr val="bg2"/>
                </a:solidFill>
              </a:rPr>
              <a:t>Falconça</a:t>
            </a:r>
            <a:r>
              <a:rPr lang="pt-BR" sz="2400" i="0" dirty="0">
                <a:solidFill>
                  <a:schemeClr val="bg2"/>
                </a:solidFill>
              </a:rPr>
              <a:t> - Exercício </a:t>
            </a:r>
            <a:endParaRPr lang="en-US" sz="2400" i="0" dirty="0">
              <a:solidFill>
                <a:schemeClr val="bg2"/>
              </a:solidFill>
            </a:endParaRPr>
          </a:p>
        </p:txBody>
      </p:sp>
      <p:sp>
        <p:nvSpPr>
          <p:cNvPr id="89091" name="Rectangle 3"/>
          <p:cNvSpPr>
            <a:spLocks noGrp="1" noChangeArrowheads="1"/>
          </p:cNvSpPr>
          <p:nvPr>
            <p:ph type="body" idx="1"/>
          </p:nvPr>
        </p:nvSpPr>
        <p:spPr>
          <a:xfrm>
            <a:off x="-8114" y="1346819"/>
            <a:ext cx="5292725" cy="1800200"/>
          </a:xfrm>
        </p:spPr>
        <p:txBody>
          <a:bodyPr/>
          <a:lstStyle/>
          <a:p>
            <a:pPr marL="342900" indent="-342900">
              <a:spcBef>
                <a:spcPct val="20000"/>
              </a:spcBef>
              <a:buClr>
                <a:schemeClr val="tx2"/>
              </a:buClr>
              <a:buSzPct val="70000"/>
              <a:buFont typeface="Wingdings" pitchFamily="2" charset="2"/>
              <a:buChar char="¡"/>
            </a:pPr>
            <a:r>
              <a:rPr lang="pt-BR" sz="2000" b="0" i="0" dirty="0">
                <a:solidFill>
                  <a:schemeClr val="bg2"/>
                </a:solidFill>
              </a:rPr>
              <a:t>A Clínica Médica </a:t>
            </a:r>
            <a:r>
              <a:rPr lang="pt-BR" sz="2000" b="0" i="0" dirty="0" err="1">
                <a:solidFill>
                  <a:schemeClr val="bg2"/>
                </a:solidFill>
              </a:rPr>
              <a:t>Falconça</a:t>
            </a:r>
            <a:r>
              <a:rPr lang="pt-BR" sz="2000" b="0" i="0" dirty="0">
                <a:solidFill>
                  <a:schemeClr val="bg2"/>
                </a:solidFill>
              </a:rPr>
              <a:t>, possui um sistema de gestão, que gera dados para controle de serviços, agendamento e processo financeiro. Possui várias unidades que atendem especialidades distintas, sendo compostas por vários médicos, que por sua vez, atendem uma ou mais especialidades. </a:t>
            </a:r>
          </a:p>
          <a:p>
            <a:pPr marL="0" indent="0">
              <a:buNone/>
            </a:pPr>
            <a:endParaRPr lang="pt-BR" sz="2000" b="0" i="0" dirty="0">
              <a:solidFill>
                <a:schemeClr val="bg2"/>
              </a:solidFill>
            </a:endParaRPr>
          </a:p>
        </p:txBody>
      </p:sp>
      <p:pic>
        <p:nvPicPr>
          <p:cNvPr id="89095" name="Picture 7" descr="Hospital%20Outside%20-%20Cartoon"/>
          <p:cNvPicPr>
            <a:picLocks noChangeAspect="1" noChangeArrowheads="1"/>
          </p:cNvPicPr>
          <p:nvPr/>
        </p:nvPicPr>
        <p:blipFill>
          <a:blip r:embed="rId2" cstate="print"/>
          <a:srcRect/>
          <a:stretch>
            <a:fillRect/>
          </a:stretch>
        </p:blipFill>
        <p:spPr bwMode="auto">
          <a:xfrm>
            <a:off x="5364163" y="692150"/>
            <a:ext cx="3314700" cy="2474913"/>
          </a:xfrm>
          <a:prstGeom prst="rect">
            <a:avLst/>
          </a:prstGeom>
          <a:noFill/>
        </p:spPr>
      </p:pic>
      <p:sp>
        <p:nvSpPr>
          <p:cNvPr id="6" name="Rectangle 3"/>
          <p:cNvSpPr txBox="1">
            <a:spLocks noChangeArrowheads="1"/>
          </p:cNvSpPr>
          <p:nvPr/>
        </p:nvSpPr>
        <p:spPr bwMode="auto">
          <a:xfrm>
            <a:off x="34925" y="705469"/>
            <a:ext cx="4824536"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pt-BR" sz="2000" b="1" i="0" u="none" strike="noStrike" kern="0" cap="none" spc="0" normalizeH="0" baseline="0" noProof="0" dirty="0">
                <a:ln>
                  <a:noFill/>
                </a:ln>
                <a:solidFill>
                  <a:schemeClr val="bg2"/>
                </a:solidFill>
                <a:effectLst/>
                <a:uLnTx/>
                <a:uFillTx/>
                <a:latin typeface="+mn-lt"/>
                <a:ea typeface="+mn-ea"/>
                <a:cs typeface="+mn-cs"/>
              </a:rPr>
              <a:t>Premissas</a:t>
            </a:r>
          </a:p>
        </p:txBody>
      </p:sp>
      <p:sp>
        <p:nvSpPr>
          <p:cNvPr id="7" name="Rectangle 3"/>
          <p:cNvSpPr txBox="1">
            <a:spLocks noChangeArrowheads="1"/>
          </p:cNvSpPr>
          <p:nvPr/>
        </p:nvSpPr>
        <p:spPr>
          <a:xfrm>
            <a:off x="-35430" y="3645024"/>
            <a:ext cx="8927909" cy="1800200"/>
          </a:xfrm>
          <a:prstGeom prst="rect">
            <a:avLst/>
          </a:prstGeom>
        </p:spPr>
        <p:txBody>
          <a:bodyPr/>
          <a:lst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a:lstStyle>
          <a:p>
            <a:pPr marL="342900" indent="-342900">
              <a:spcBef>
                <a:spcPct val="20000"/>
              </a:spcBef>
              <a:buClr>
                <a:schemeClr val="tx2"/>
              </a:buClr>
              <a:buSzPct val="70000"/>
              <a:buFont typeface="Wingdings" pitchFamily="2" charset="2"/>
              <a:buChar char="¡"/>
            </a:pPr>
            <a:r>
              <a:rPr lang="pt-BR" sz="2000" b="0" i="0" kern="0" dirty="0">
                <a:solidFill>
                  <a:schemeClr val="bg2"/>
                </a:solidFill>
              </a:rPr>
              <a:t>A clínica médica </a:t>
            </a:r>
            <a:r>
              <a:rPr lang="pt-BR" sz="2000" b="0" i="0" kern="0" dirty="0" err="1">
                <a:solidFill>
                  <a:schemeClr val="bg2"/>
                </a:solidFill>
              </a:rPr>
              <a:t>Falconça</a:t>
            </a:r>
            <a:r>
              <a:rPr lang="pt-BR" sz="2000" b="0" i="0" kern="0" dirty="0">
                <a:solidFill>
                  <a:schemeClr val="bg2"/>
                </a:solidFill>
              </a:rPr>
              <a:t>, parece um hospital, exceto pelas internações e não atendimento de emergências. </a:t>
            </a:r>
          </a:p>
          <a:p>
            <a:pPr marL="342900" indent="-342900">
              <a:spcBef>
                <a:spcPct val="20000"/>
              </a:spcBef>
              <a:buClr>
                <a:schemeClr val="tx2"/>
              </a:buClr>
              <a:buSzPct val="70000"/>
              <a:buFont typeface="Wingdings" pitchFamily="2" charset="2"/>
              <a:buChar char="¡"/>
            </a:pPr>
            <a:r>
              <a:rPr lang="pt-BR" sz="2000" b="0" i="0" kern="0" dirty="0">
                <a:solidFill>
                  <a:schemeClr val="bg2"/>
                </a:solidFill>
              </a:rPr>
              <a:t>Um paciente pode passar num mesmo dia em mais de um médico de qualquer das clínicas do grupo.</a:t>
            </a:r>
          </a:p>
          <a:p>
            <a:pPr marL="342900" indent="-342900">
              <a:spcBef>
                <a:spcPct val="20000"/>
              </a:spcBef>
              <a:buClr>
                <a:schemeClr val="tx2"/>
              </a:buClr>
              <a:buSzPct val="70000"/>
              <a:buFont typeface="Wingdings" pitchFamily="2" charset="2"/>
              <a:buChar char="¡"/>
            </a:pPr>
            <a:r>
              <a:rPr lang="pt-BR" sz="2000" b="0" i="0" kern="0" dirty="0">
                <a:solidFill>
                  <a:schemeClr val="bg2"/>
                </a:solidFill>
              </a:rPr>
              <a:t>Marcos </a:t>
            </a:r>
            <a:r>
              <a:rPr lang="pt-BR" sz="2000" b="0" i="0" kern="0" dirty="0" err="1">
                <a:solidFill>
                  <a:schemeClr val="bg2"/>
                </a:solidFill>
              </a:rPr>
              <a:t>Falconça</a:t>
            </a:r>
            <a:r>
              <a:rPr lang="pt-BR" sz="2000" b="0" i="0" kern="0" dirty="0">
                <a:solidFill>
                  <a:schemeClr val="bg2"/>
                </a:solidFill>
              </a:rPr>
              <a:t>, presidente do grupo, observa que embora tenha controles de várias áreas, não consegue analisar o negócio, pois não tem como aferir os seguintes indicadores:</a:t>
            </a:r>
            <a:endParaRPr lang="en-US" sz="2000" b="0" i="0" kern="0" dirty="0">
              <a:solidFill>
                <a:schemeClr val="bg2"/>
              </a:solidFill>
            </a:endParaRPr>
          </a:p>
          <a:p>
            <a:pPr marL="0" indent="0">
              <a:buFont typeface="Wingdings" panose="05000000000000000000" pitchFamily="2" charset="2"/>
              <a:buNone/>
            </a:pPr>
            <a:endParaRPr lang="pt-BR" sz="2000" b="0" i="0" kern="0" dirty="0">
              <a:solidFill>
                <a:schemeClr val="bg2"/>
              </a:solidFill>
            </a:endParaRPr>
          </a:p>
        </p:txBody>
      </p:sp>
    </p:spTree>
    <p:extLst>
      <p:ext uri="{BB962C8B-B14F-4D97-AF65-F5344CB8AC3E}">
        <p14:creationId xmlns:p14="http://schemas.microsoft.com/office/powerpoint/2010/main" val="398669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7" name="Picture 5" descr="missao_objetivo"/>
          <p:cNvPicPr>
            <a:picLocks noChangeAspect="1" noChangeArrowheads="1"/>
          </p:cNvPicPr>
          <p:nvPr/>
        </p:nvPicPr>
        <p:blipFill>
          <a:blip r:embed="rId2" cstate="print"/>
          <a:srcRect/>
          <a:stretch>
            <a:fillRect/>
          </a:stretch>
        </p:blipFill>
        <p:spPr bwMode="auto">
          <a:xfrm>
            <a:off x="6341182" y="1245744"/>
            <a:ext cx="2634330" cy="2295630"/>
          </a:xfrm>
          <a:prstGeom prst="rect">
            <a:avLst/>
          </a:prstGeom>
          <a:noFill/>
        </p:spPr>
      </p:pic>
      <p:sp>
        <p:nvSpPr>
          <p:cNvPr id="95235" name="Rectangle 3"/>
          <p:cNvSpPr>
            <a:spLocks noGrp="1" noChangeArrowheads="1"/>
          </p:cNvSpPr>
          <p:nvPr>
            <p:ph type="body" idx="1"/>
          </p:nvPr>
        </p:nvSpPr>
        <p:spPr>
          <a:xfrm>
            <a:off x="107504" y="773330"/>
            <a:ext cx="6264374" cy="3240459"/>
          </a:xfrm>
        </p:spPr>
        <p:txBody>
          <a:bodyPr/>
          <a:lstStyle/>
          <a:p>
            <a:r>
              <a:rPr lang="pt-BR" sz="2000" b="0" i="0" dirty="0">
                <a:solidFill>
                  <a:schemeClr val="bg2"/>
                </a:solidFill>
              </a:rPr>
              <a:t>Acompanhamento da evolução do faturamento das consultas, agrupadas por aspectos tão diversos como local do atendimento, plano de saúde, especialidade, exames realizados, procedimentos realizados, prescrições, compreendendo tudo isso por perfil de paciente, consideradas classificações por sexo, idade, entre outras características.</a:t>
            </a:r>
          </a:p>
          <a:p>
            <a:r>
              <a:rPr lang="pt-BR" sz="2000" b="0" i="0" dirty="0">
                <a:solidFill>
                  <a:schemeClr val="bg2"/>
                </a:solidFill>
              </a:rPr>
              <a:t>Devem ser avaliados períodos temporais anuais, trimestrais e mensais, pois os sistemas de gestão geram “fotografias” atuais, que precisam ser consolidadas em outras ferramentas, para se obter uma visão mais clara das tendências de médio prazo.</a:t>
            </a:r>
          </a:p>
          <a:p>
            <a:endParaRPr lang="pt-BR" sz="2000" b="0" i="0" dirty="0">
              <a:solidFill>
                <a:schemeClr val="bg2"/>
              </a:solidFill>
            </a:endParaRPr>
          </a:p>
          <a:p>
            <a:endParaRPr lang="pt-BR" sz="2000" b="0" i="0" dirty="0">
              <a:solidFill>
                <a:schemeClr val="bg2"/>
              </a:solidFill>
            </a:endParaRPr>
          </a:p>
        </p:txBody>
      </p:sp>
      <p:sp>
        <p:nvSpPr>
          <p:cNvPr id="7" name="Rectangle 2"/>
          <p:cNvSpPr txBox="1">
            <a:spLocks noChangeArrowheads="1"/>
          </p:cNvSpPr>
          <p:nvPr/>
        </p:nvSpPr>
        <p:spPr>
          <a:xfrm>
            <a:off x="0" y="93593"/>
            <a:ext cx="7313612" cy="641350"/>
          </a:xfrm>
          <a:prstGeom prst="rect">
            <a:avLst/>
          </a:prstGeom>
        </p:spPr>
        <p:txBody>
          <a:bodyPr/>
          <a:lst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a:lstStyle>
          <a:p>
            <a:pPr algn="l"/>
            <a:r>
              <a:rPr lang="pt-BR" sz="2400" i="0" kern="0" dirty="0">
                <a:solidFill>
                  <a:schemeClr val="bg2"/>
                </a:solidFill>
              </a:rPr>
              <a:t>Clínica Médica </a:t>
            </a:r>
            <a:r>
              <a:rPr lang="pt-BR" sz="2400" i="0" kern="0" dirty="0" err="1">
                <a:solidFill>
                  <a:schemeClr val="bg2"/>
                </a:solidFill>
              </a:rPr>
              <a:t>Falconça</a:t>
            </a:r>
            <a:r>
              <a:rPr lang="pt-BR" sz="2400" i="0" kern="0" dirty="0">
                <a:solidFill>
                  <a:schemeClr val="bg2"/>
                </a:solidFill>
              </a:rPr>
              <a:t> - Exercício </a:t>
            </a:r>
            <a:endParaRPr lang="en-US" sz="2400" i="0" kern="0" dirty="0">
              <a:solidFill>
                <a:schemeClr val="bg2"/>
              </a:solidFill>
            </a:endParaRPr>
          </a:p>
        </p:txBody>
      </p:sp>
      <p:sp>
        <p:nvSpPr>
          <p:cNvPr id="3" name="Retângulo 2"/>
          <p:cNvSpPr/>
          <p:nvPr/>
        </p:nvSpPr>
        <p:spPr>
          <a:xfrm>
            <a:off x="-324544" y="4653136"/>
            <a:ext cx="9300056" cy="707886"/>
          </a:xfrm>
          <a:prstGeom prst="rect">
            <a:avLst/>
          </a:prstGeom>
        </p:spPr>
        <p:txBody>
          <a:bodyPr wrap="square">
            <a:spAutoFit/>
          </a:bodyPr>
          <a:lstStyle/>
          <a:p>
            <a:pPr marL="342900" indent="-342900">
              <a:spcBef>
                <a:spcPct val="20000"/>
              </a:spcBef>
              <a:buClr>
                <a:schemeClr val="tx2"/>
              </a:buClr>
              <a:buSzPct val="70000"/>
              <a:buFont typeface="Arial" panose="020B0604020202020204" pitchFamily="34" charset="0"/>
              <a:buChar char="•"/>
            </a:pPr>
            <a:r>
              <a:rPr lang="pt-BR" sz="2000" b="0" i="0" dirty="0">
                <a:solidFill>
                  <a:schemeClr val="bg2"/>
                </a:solidFill>
              </a:rPr>
              <a:t>Crie o modelo dimensional, com a modelagem (obrigatória) a partir do modelo relacional existente, que poderá ser adaptado e/ou melhorado.</a:t>
            </a:r>
          </a:p>
        </p:txBody>
      </p:sp>
    </p:spTree>
    <p:extLst>
      <p:ext uri="{BB962C8B-B14F-4D97-AF65-F5344CB8AC3E}">
        <p14:creationId xmlns:p14="http://schemas.microsoft.com/office/powerpoint/2010/main" val="129301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836712"/>
            <a:ext cx="6687879" cy="5904656"/>
          </a:xfrm>
          <a:prstGeom prst="rect">
            <a:avLst/>
          </a:prstGeom>
        </p:spPr>
      </p:pic>
      <p:sp>
        <p:nvSpPr>
          <p:cNvPr id="96259" name="Rectangle 3"/>
          <p:cNvSpPr>
            <a:spLocks noGrp="1" noChangeArrowheads="1"/>
          </p:cNvSpPr>
          <p:nvPr>
            <p:ph type="body" idx="1"/>
          </p:nvPr>
        </p:nvSpPr>
        <p:spPr>
          <a:xfrm>
            <a:off x="0" y="765175"/>
            <a:ext cx="8748464" cy="5832177"/>
          </a:xfrm>
        </p:spPr>
        <p:txBody>
          <a:bodyPr/>
          <a:lstStyle/>
          <a:p>
            <a:r>
              <a:rPr lang="pt-BR" sz="2000" dirty="0"/>
              <a:t>Modelo Relacional</a:t>
            </a:r>
          </a:p>
          <a:p>
            <a:endParaRPr lang="pt-BR" sz="2000" dirty="0"/>
          </a:p>
          <a:p>
            <a:endParaRPr lang="pt-BR" sz="2000" dirty="0"/>
          </a:p>
          <a:p>
            <a:endParaRPr lang="pt-BR" sz="2000" dirty="0"/>
          </a:p>
          <a:p>
            <a:endParaRPr lang="pt-BR" sz="2000" dirty="0"/>
          </a:p>
          <a:p>
            <a:endParaRPr lang="pt-BR" sz="2000" dirty="0"/>
          </a:p>
          <a:p>
            <a:endParaRPr lang="pt-BR" sz="2000" dirty="0"/>
          </a:p>
          <a:p>
            <a:endParaRPr lang="pt-BR" sz="2000" dirty="0"/>
          </a:p>
        </p:txBody>
      </p:sp>
      <p:sp>
        <p:nvSpPr>
          <p:cNvPr id="96258" name="Rectangle 2"/>
          <p:cNvSpPr>
            <a:spLocks noGrp="1" noChangeArrowheads="1"/>
          </p:cNvSpPr>
          <p:nvPr>
            <p:ph type="title"/>
          </p:nvPr>
        </p:nvSpPr>
        <p:spPr>
          <a:xfrm>
            <a:off x="457200" y="-171400"/>
            <a:ext cx="8229600" cy="1143000"/>
          </a:xfrm>
        </p:spPr>
        <p:txBody>
          <a:bodyPr/>
          <a:lstStyle/>
          <a:p>
            <a:r>
              <a:rPr lang="pt-BR" dirty="0"/>
              <a:t>Buscando Fatos...</a:t>
            </a:r>
          </a:p>
        </p:txBody>
      </p:sp>
      <p:sp>
        <p:nvSpPr>
          <p:cNvPr id="5" name="Rectangle 2"/>
          <p:cNvSpPr txBox="1">
            <a:spLocks noChangeArrowheads="1"/>
          </p:cNvSpPr>
          <p:nvPr/>
        </p:nvSpPr>
        <p:spPr>
          <a:xfrm>
            <a:off x="0" y="93593"/>
            <a:ext cx="7313612" cy="641350"/>
          </a:xfrm>
          <a:prstGeom prst="rect">
            <a:avLst/>
          </a:prstGeom>
        </p:spPr>
        <p:txBody>
          <a:bodyPr/>
          <a:lst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a:lstStyle>
          <a:p>
            <a:pPr algn="l"/>
            <a:r>
              <a:rPr lang="pt-BR" sz="2400" i="0" kern="0" dirty="0">
                <a:solidFill>
                  <a:schemeClr val="bg2"/>
                </a:solidFill>
              </a:rPr>
              <a:t>Clínica Médica </a:t>
            </a:r>
            <a:r>
              <a:rPr lang="pt-BR" sz="2400" i="0" kern="0" dirty="0" err="1">
                <a:solidFill>
                  <a:schemeClr val="bg2"/>
                </a:solidFill>
              </a:rPr>
              <a:t>Falconça</a:t>
            </a:r>
            <a:r>
              <a:rPr lang="pt-BR" sz="2400" i="0" kern="0" dirty="0">
                <a:solidFill>
                  <a:schemeClr val="bg2"/>
                </a:solidFill>
              </a:rPr>
              <a:t> - Exercício </a:t>
            </a:r>
            <a:endParaRPr lang="en-US" sz="2400" i="0" kern="0" dirty="0">
              <a:solidFill>
                <a:schemeClr val="bg2"/>
              </a:solidFill>
            </a:endParaRPr>
          </a:p>
        </p:txBody>
      </p:sp>
    </p:spTree>
    <p:extLst>
      <p:ext uri="{BB962C8B-B14F-4D97-AF65-F5344CB8AC3E}">
        <p14:creationId xmlns:p14="http://schemas.microsoft.com/office/powerpoint/2010/main" val="307319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251520" y="6309320"/>
            <a:ext cx="8640961" cy="3598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None/>
            </a:pPr>
            <a:r>
              <a:rPr lang="pt-BR" altLang="pt-BR" sz="1600" i="0" dirty="0">
                <a:solidFill>
                  <a:schemeClr val="bg2"/>
                </a:solidFill>
              </a:rPr>
              <a:t>Autor: Prof. Jorge Surian</a:t>
            </a:r>
          </a:p>
        </p:txBody>
      </p:sp>
    </p:spTree>
    <p:extLst>
      <p:ext uri="{BB962C8B-B14F-4D97-AF65-F5344CB8AC3E}">
        <p14:creationId xmlns:p14="http://schemas.microsoft.com/office/powerpoint/2010/main" val="1951468583"/>
      </p:ext>
    </p:extLst>
  </p:cSld>
  <p:clrMapOvr>
    <a:masterClrMapping/>
  </p:clrMapOvr>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Arial"/>
        <a:ea typeface=""/>
        <a:cs typeface=""/>
      </a:majorFont>
      <a:minorFont>
        <a:latin typeface="Square721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6700</TotalTime>
  <Words>284</Words>
  <Application>Microsoft Office PowerPoint</Application>
  <PresentationFormat>Papel Carta (216 x 279 mm)</PresentationFormat>
  <Paragraphs>29</Paragraphs>
  <Slides>5</Slides>
  <Notes>2</Notes>
  <HiddenSlides>0</HiddenSlides>
  <MMClips>0</MMClips>
  <ScaleCrop>false</ScaleCrop>
  <HeadingPairs>
    <vt:vector size="8" baseType="variant">
      <vt:variant>
        <vt:lpstr>Fontes usadas</vt:lpstr>
      </vt:variant>
      <vt:variant>
        <vt:i4>4</vt:i4>
      </vt:variant>
      <vt:variant>
        <vt:lpstr>Tema</vt:lpstr>
      </vt:variant>
      <vt:variant>
        <vt:i4>2</vt:i4>
      </vt:variant>
      <vt:variant>
        <vt:lpstr>Servidores OLE inseridos</vt:lpstr>
      </vt:variant>
      <vt:variant>
        <vt:i4>1</vt:i4>
      </vt:variant>
      <vt:variant>
        <vt:lpstr>Títulos de slides</vt:lpstr>
      </vt:variant>
      <vt:variant>
        <vt:i4>5</vt:i4>
      </vt:variant>
    </vt:vector>
  </HeadingPairs>
  <TitlesOfParts>
    <vt:vector size="12" baseType="lpstr">
      <vt:lpstr>Arial</vt:lpstr>
      <vt:lpstr>Square721 BT</vt:lpstr>
      <vt:lpstr>Times New Roman</vt:lpstr>
      <vt:lpstr>Wingdings</vt:lpstr>
      <vt:lpstr>Personalizar design</vt:lpstr>
      <vt:lpstr>Default Design</vt:lpstr>
      <vt:lpstr>CorelDRAW.Graphic.10</vt:lpstr>
      <vt:lpstr>Apresentação do PowerPoint</vt:lpstr>
      <vt:lpstr>Clínica Médica Falconça - Exercício </vt:lpstr>
      <vt:lpstr>Apresentação do PowerPoint</vt:lpstr>
      <vt:lpstr>Buscando Fatos...</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Surian</dc:creator>
  <cp:lastModifiedBy>Jorge Luiz Surian</cp:lastModifiedBy>
  <cp:revision>453</cp:revision>
  <dcterms:created xsi:type="dcterms:W3CDTF">1999-05-02T13:25:21Z</dcterms:created>
  <dcterms:modified xsi:type="dcterms:W3CDTF">2018-11-25T12:16:30Z</dcterms:modified>
</cp:coreProperties>
</file>