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397" r:id="rId7"/>
    <p:sldId id="391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20" r:id="rId17"/>
    <p:sldId id="422" r:id="rId18"/>
    <p:sldId id="421" r:id="rId19"/>
    <p:sldId id="398" r:id="rId2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05/06/2025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05/06/2025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76691-B8C9-5A61-9FE3-08A9D229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74B56CF-9CE5-D0E0-491A-62FB56CBB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A5744F1-C860-7927-CBE2-E943227BE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ABA9E1C-7329-2889-B52C-8EAB912E8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48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D3684-5BDC-31D9-3E76-653E1AAB0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3509DAC-93BF-E293-057D-48F50BF0F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E99BCB4-9ADA-DBEC-B5D8-D73EEC052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BB5460F-BEFD-B7EB-06EB-E44778D32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442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F1B25-6AB2-4946-F20F-48A18809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FB31E9E-AE82-4098-1390-B229A6739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79754E3-1B70-3B73-22BF-F4DDC6C65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6C00238-19E9-2F3A-E0CF-128967C30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94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635BB-4167-848B-A321-FAD3CC61B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53634D2-E4E0-9272-21C8-D90E7188D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3A84D75-EBB2-A7E0-661F-1EF591C8D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CC3C027-4663-7E11-EB60-E85A366BB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57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3F3C7-1795-1547-D617-3F6B89EB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83D4194-A4F8-0023-9D58-1790BC510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33111F9-A49B-AD55-D634-5BA256573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25FE57E-4E7D-7F48-749B-0889B8B8E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11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83E7-2893-13BF-7916-9AE247D64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710BEAD-A57B-45D5-4D77-E268023AC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BE2AFF5-E01F-0268-A45A-AE2FD8D65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C0DF89A-7F5F-368D-1CA5-41364A3E9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599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0666B-D060-1E1D-E8F3-A17D35957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CB5B5AD-C600-0618-2C1E-9E54E425FE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D42CC49-FB3C-FF69-8352-A2F377770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601DF4A-0ABA-C1D4-937B-5ADAE0B28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65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vgviewer.dev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355" y="411479"/>
            <a:ext cx="5896949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 err="1"/>
              <a:t>Selber_Sketches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687E-D2A4-1662-F2EE-BEE2F4940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83F1C022-C2E4-FBF5-5270-B59658C65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Exemplos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6CBFD8-5091-8520-280B-739591ADE8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77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89B55-0FE7-45D3-CBB3-EC9FE800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1 - Cowboy ao Pôr do Sol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A83BC92-0F29-C683-FD1D-4E59DF705E2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6724422" y="2814609"/>
            <a:ext cx="4620167" cy="3164996"/>
          </a:xfr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D4AB74-BA01-2215-D746-0E66A9012CED}"/>
              </a:ext>
            </a:extLst>
          </p:cNvPr>
          <p:cNvSpPr txBox="1"/>
          <p:nvPr/>
        </p:nvSpPr>
        <p:spPr>
          <a:xfrm>
            <a:off x="511277" y="2814609"/>
            <a:ext cx="5260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cor</a:t>
            </a:r>
            <a:r>
              <a:rPr lang="es-ES" dirty="0">
                <a:solidFill>
                  <a:schemeClr val="bg1"/>
                </a:solidFill>
              </a:rPr>
              <a:t> "</a:t>
            </a:r>
            <a:r>
              <a:rPr lang="es-ES" dirty="0" err="1">
                <a:solidFill>
                  <a:schemeClr val="bg1"/>
                </a:solidFill>
              </a:rPr>
              <a:t>preto</a:t>
            </a:r>
            <a:r>
              <a:rPr lang="es-ES" dirty="0">
                <a:solidFill>
                  <a:schemeClr val="bg1"/>
                </a:solidFill>
              </a:rPr>
              <a:t>";</a:t>
            </a:r>
          </a:p>
          <a:p>
            <a:r>
              <a:rPr lang="es-ES" dirty="0" err="1">
                <a:solidFill>
                  <a:schemeClr val="bg1"/>
                </a:solidFill>
              </a:rPr>
              <a:t>retangulo</a:t>
            </a:r>
            <a:r>
              <a:rPr lang="es-ES" dirty="0">
                <a:solidFill>
                  <a:schemeClr val="bg1"/>
                </a:solidFill>
              </a:rPr>
              <a:t> x 0 y 0 largura 300 altura 200;</a:t>
            </a:r>
          </a:p>
          <a:p>
            <a:r>
              <a:rPr lang="es-ES" dirty="0" err="1">
                <a:solidFill>
                  <a:schemeClr val="bg1"/>
                </a:solidFill>
              </a:rPr>
              <a:t>cor</a:t>
            </a:r>
            <a:r>
              <a:rPr lang="es-ES" dirty="0">
                <a:solidFill>
                  <a:schemeClr val="bg1"/>
                </a:solidFill>
              </a:rPr>
              <a:t> "</a:t>
            </a:r>
            <a:r>
              <a:rPr lang="es-ES" dirty="0" err="1">
                <a:solidFill>
                  <a:schemeClr val="bg1"/>
                </a:solidFill>
              </a:rPr>
              <a:t>laranja</a:t>
            </a:r>
            <a:r>
              <a:rPr lang="es-ES" dirty="0">
                <a:solidFill>
                  <a:schemeClr val="bg1"/>
                </a:solidFill>
              </a:rPr>
              <a:t>";</a:t>
            </a:r>
          </a:p>
          <a:p>
            <a:r>
              <a:rPr lang="es-ES" dirty="0" err="1">
                <a:solidFill>
                  <a:schemeClr val="bg1"/>
                </a:solidFill>
              </a:rPr>
              <a:t>retangulo</a:t>
            </a:r>
            <a:r>
              <a:rPr lang="es-ES" dirty="0">
                <a:solidFill>
                  <a:schemeClr val="bg1"/>
                </a:solidFill>
              </a:rPr>
              <a:t> x 0 y 150 largura 300 altura 50;</a:t>
            </a:r>
          </a:p>
          <a:p>
            <a:r>
              <a:rPr lang="es-ES" dirty="0" err="1">
                <a:solidFill>
                  <a:schemeClr val="bg1"/>
                </a:solidFill>
              </a:rPr>
              <a:t>cor</a:t>
            </a:r>
            <a:r>
              <a:rPr lang="es-ES" dirty="0">
                <a:solidFill>
                  <a:schemeClr val="bg1"/>
                </a:solidFill>
              </a:rPr>
              <a:t> "</a:t>
            </a:r>
            <a:r>
              <a:rPr lang="es-ES" dirty="0" err="1">
                <a:solidFill>
                  <a:schemeClr val="bg1"/>
                </a:solidFill>
              </a:rPr>
              <a:t>preto</a:t>
            </a:r>
            <a:r>
              <a:rPr lang="es-ES" dirty="0">
                <a:solidFill>
                  <a:schemeClr val="bg1"/>
                </a:solidFill>
              </a:rPr>
              <a:t>";</a:t>
            </a:r>
          </a:p>
          <a:p>
            <a:r>
              <a:rPr lang="es-ES" dirty="0" err="1">
                <a:solidFill>
                  <a:schemeClr val="bg1"/>
                </a:solidFill>
              </a:rPr>
              <a:t>linha</a:t>
            </a:r>
            <a:r>
              <a:rPr lang="es-ES" dirty="0">
                <a:solidFill>
                  <a:schemeClr val="bg1"/>
                </a:solidFill>
              </a:rPr>
              <a:t> x 100 y 160 x 120 y 140; </a:t>
            </a:r>
          </a:p>
          <a:p>
            <a:r>
              <a:rPr lang="es-ES" dirty="0" err="1">
                <a:solidFill>
                  <a:schemeClr val="bg1"/>
                </a:solidFill>
              </a:rPr>
              <a:t>linha</a:t>
            </a:r>
            <a:r>
              <a:rPr lang="es-ES" dirty="0">
                <a:solidFill>
                  <a:schemeClr val="bg1"/>
                </a:solidFill>
              </a:rPr>
              <a:t> x 120 y 140 x 140 y 160;  </a:t>
            </a:r>
          </a:p>
          <a:p>
            <a:r>
              <a:rPr lang="es-ES" dirty="0" err="1">
                <a:solidFill>
                  <a:schemeClr val="bg1"/>
                </a:solidFill>
              </a:rPr>
              <a:t>linha</a:t>
            </a:r>
            <a:r>
              <a:rPr lang="es-ES" dirty="0">
                <a:solidFill>
                  <a:schemeClr val="bg1"/>
                </a:solidFill>
              </a:rPr>
              <a:t> x 140 y 160 x 160 y 140;  </a:t>
            </a:r>
          </a:p>
          <a:p>
            <a:r>
              <a:rPr lang="es-ES" dirty="0">
                <a:solidFill>
                  <a:schemeClr val="bg1"/>
                </a:solidFill>
              </a:rPr>
              <a:t>circulo x 170 y 130 </a:t>
            </a:r>
            <a:r>
              <a:rPr lang="es-ES" dirty="0" err="1">
                <a:solidFill>
                  <a:schemeClr val="bg1"/>
                </a:solidFill>
              </a:rPr>
              <a:t>raio</a:t>
            </a:r>
            <a:r>
              <a:rPr lang="es-ES" dirty="0">
                <a:solidFill>
                  <a:schemeClr val="bg1"/>
                </a:solidFill>
              </a:rPr>
              <a:t> 10;    </a:t>
            </a:r>
          </a:p>
          <a:p>
            <a:r>
              <a:rPr lang="es-ES" dirty="0" err="1">
                <a:solidFill>
                  <a:schemeClr val="bg1"/>
                </a:solidFill>
              </a:rPr>
              <a:t>linha</a:t>
            </a:r>
            <a:r>
              <a:rPr lang="es-ES" dirty="0">
                <a:solidFill>
                  <a:schemeClr val="bg1"/>
                </a:solidFill>
              </a:rPr>
              <a:t> x 150 y 150 x 150 y 120;</a:t>
            </a:r>
          </a:p>
          <a:p>
            <a:r>
              <a:rPr lang="es-ES" dirty="0">
                <a:solidFill>
                  <a:schemeClr val="bg1"/>
                </a:solidFill>
              </a:rPr>
              <a:t>circulo x 150 y 110 </a:t>
            </a:r>
            <a:r>
              <a:rPr lang="es-ES" dirty="0" err="1">
                <a:solidFill>
                  <a:schemeClr val="bg1"/>
                </a:solidFill>
              </a:rPr>
              <a:t>raio</a:t>
            </a:r>
            <a:r>
              <a:rPr lang="es-ES" dirty="0">
                <a:solidFill>
                  <a:schemeClr val="bg1"/>
                </a:solidFill>
              </a:rPr>
              <a:t> 8;    </a:t>
            </a:r>
          </a:p>
          <a:p>
            <a:r>
              <a:rPr lang="es-ES" dirty="0" err="1">
                <a:solidFill>
                  <a:schemeClr val="bg1"/>
                </a:solidFill>
              </a:rPr>
              <a:t>cor</a:t>
            </a:r>
            <a:r>
              <a:rPr lang="es-ES" dirty="0">
                <a:solidFill>
                  <a:schemeClr val="bg1"/>
                </a:solidFill>
              </a:rPr>
              <a:t> "</a:t>
            </a:r>
            <a:r>
              <a:rPr lang="es-ES" dirty="0" err="1">
                <a:solidFill>
                  <a:schemeClr val="bg1"/>
                </a:solidFill>
              </a:rPr>
              <a:t>vermelho</a:t>
            </a:r>
            <a:r>
              <a:rPr lang="es-ES" dirty="0">
                <a:solidFill>
                  <a:schemeClr val="bg1"/>
                </a:solidFill>
              </a:rPr>
              <a:t>";</a:t>
            </a:r>
          </a:p>
          <a:p>
            <a:r>
              <a:rPr lang="es-ES" dirty="0">
                <a:solidFill>
                  <a:schemeClr val="bg1"/>
                </a:solidFill>
              </a:rPr>
              <a:t>circulo x 250 y 50 </a:t>
            </a:r>
            <a:r>
              <a:rPr lang="es-ES" dirty="0" err="1">
                <a:solidFill>
                  <a:schemeClr val="bg1"/>
                </a:solidFill>
              </a:rPr>
              <a:t>raio</a:t>
            </a:r>
            <a:r>
              <a:rPr lang="es-ES" dirty="0">
                <a:solidFill>
                  <a:schemeClr val="bg1"/>
                </a:solidFill>
              </a:rPr>
              <a:t> 40;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5CD5946-FC70-9E09-D143-5954B171F431}"/>
              </a:ext>
            </a:extLst>
          </p:cNvPr>
          <p:cNvSpPr/>
          <p:nvPr/>
        </p:nvSpPr>
        <p:spPr>
          <a:xfrm>
            <a:off x="3952568" y="4355690"/>
            <a:ext cx="2576051" cy="9438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44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77A46-4A11-03ED-E1E7-FC874770B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B23B4-D3CA-A9CE-EA07-743F5621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2 - Saloon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D9EB61-836B-40C7-280E-3EDC0021B112}"/>
              </a:ext>
            </a:extLst>
          </p:cNvPr>
          <p:cNvSpPr txBox="1"/>
          <p:nvPr/>
        </p:nvSpPr>
        <p:spPr>
          <a:xfrm>
            <a:off x="511277" y="2814609"/>
            <a:ext cx="52602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cor "preto";</a:t>
            </a:r>
          </a:p>
          <a:p>
            <a:r>
              <a:rPr lang="pt-BR" dirty="0" err="1">
                <a:solidFill>
                  <a:schemeClr val="bg1"/>
                </a:solidFill>
              </a:rPr>
              <a:t>retangulo</a:t>
            </a:r>
            <a:r>
              <a:rPr lang="pt-BR" dirty="0">
                <a:solidFill>
                  <a:schemeClr val="bg1"/>
                </a:solidFill>
              </a:rPr>
              <a:t> x 100 y 100 largura 100 altura 60;  </a:t>
            </a:r>
          </a:p>
          <a:p>
            <a:r>
              <a:rPr lang="pt-BR" dirty="0">
                <a:solidFill>
                  <a:schemeClr val="bg1"/>
                </a:solidFill>
              </a:rPr>
              <a:t>cor "preto";</a:t>
            </a:r>
          </a:p>
          <a:p>
            <a:r>
              <a:rPr lang="pt-BR" dirty="0" err="1">
                <a:solidFill>
                  <a:schemeClr val="bg1"/>
                </a:solidFill>
              </a:rPr>
              <a:t>retangulo</a:t>
            </a:r>
            <a:r>
              <a:rPr lang="pt-BR" dirty="0">
                <a:solidFill>
                  <a:schemeClr val="bg1"/>
                </a:solidFill>
              </a:rPr>
              <a:t> x 120 y 70 largura 20 altura 30; </a:t>
            </a:r>
          </a:p>
          <a:p>
            <a:r>
              <a:rPr lang="pt-BR" dirty="0" err="1">
                <a:solidFill>
                  <a:schemeClr val="bg1"/>
                </a:solidFill>
              </a:rPr>
              <a:t>retangulo</a:t>
            </a:r>
            <a:r>
              <a:rPr lang="pt-BR" dirty="0">
                <a:solidFill>
                  <a:schemeClr val="bg1"/>
                </a:solidFill>
              </a:rPr>
              <a:t> x 160 y 70 largura 20 altura 30; </a:t>
            </a:r>
          </a:p>
          <a:p>
            <a:r>
              <a:rPr lang="pt-BR" dirty="0">
                <a:solidFill>
                  <a:schemeClr val="bg1"/>
                </a:solidFill>
              </a:rPr>
              <a:t>cor "amarelo";</a:t>
            </a:r>
          </a:p>
          <a:p>
            <a:r>
              <a:rPr lang="pt-BR" dirty="0" err="1">
                <a:solidFill>
                  <a:schemeClr val="bg1"/>
                </a:solidFill>
              </a:rPr>
              <a:t>retangulo</a:t>
            </a:r>
            <a:r>
              <a:rPr lang="pt-BR" dirty="0">
                <a:solidFill>
                  <a:schemeClr val="bg1"/>
                </a:solidFill>
              </a:rPr>
              <a:t> x 110 y 50 largura 80 altura 20;   </a:t>
            </a:r>
          </a:p>
          <a:p>
            <a:r>
              <a:rPr lang="pt-BR" dirty="0">
                <a:solidFill>
                  <a:schemeClr val="bg1"/>
                </a:solidFill>
              </a:rPr>
              <a:t>cor "vermelho";</a:t>
            </a:r>
          </a:p>
          <a:p>
            <a:r>
              <a:rPr lang="pt-BR" dirty="0" err="1">
                <a:solidFill>
                  <a:schemeClr val="bg1"/>
                </a:solidFill>
              </a:rPr>
              <a:t>retangulo</a:t>
            </a:r>
            <a:r>
              <a:rPr lang="pt-BR" dirty="0">
                <a:solidFill>
                  <a:schemeClr val="bg1"/>
                </a:solidFill>
              </a:rPr>
              <a:t> x 130 y 120 largura 10 altura 10; </a:t>
            </a:r>
          </a:p>
          <a:p>
            <a:r>
              <a:rPr lang="pt-BR" dirty="0" err="1">
                <a:solidFill>
                  <a:schemeClr val="bg1"/>
                </a:solidFill>
              </a:rPr>
              <a:t>retangulo</a:t>
            </a:r>
            <a:r>
              <a:rPr lang="pt-BR" dirty="0">
                <a:solidFill>
                  <a:schemeClr val="bg1"/>
                </a:solidFill>
              </a:rPr>
              <a:t> x 160 y 120 largura 10 altura 10;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A4E8FD43-7B1B-AD85-EC91-43DED4F0E9FE}"/>
              </a:ext>
            </a:extLst>
          </p:cNvPr>
          <p:cNvSpPr/>
          <p:nvPr/>
        </p:nvSpPr>
        <p:spPr>
          <a:xfrm>
            <a:off x="4965290" y="4355691"/>
            <a:ext cx="1563329" cy="7295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DDB43B4-0917-7D66-4C1C-AD2873B0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58" y="3264925"/>
            <a:ext cx="393437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5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D67DB-7C01-FA88-B905-7C054A287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A66C3-9A44-0F91-AA4A-6F1C21E0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3 - Duelo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AF0DBC-BC14-E5CD-44E9-EBCD083AA5AD}"/>
              </a:ext>
            </a:extLst>
          </p:cNvPr>
          <p:cNvSpPr txBox="1"/>
          <p:nvPr/>
        </p:nvSpPr>
        <p:spPr>
          <a:xfrm>
            <a:off x="511277" y="2814609"/>
            <a:ext cx="52602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cor</a:t>
            </a:r>
            <a:r>
              <a:rPr lang="es-ES" dirty="0">
                <a:solidFill>
                  <a:schemeClr val="bg1"/>
                </a:solidFill>
              </a:rPr>
              <a:t> "</a:t>
            </a:r>
            <a:r>
              <a:rPr lang="es-ES" dirty="0" err="1">
                <a:solidFill>
                  <a:schemeClr val="bg1"/>
                </a:solidFill>
              </a:rPr>
              <a:t>preto</a:t>
            </a:r>
            <a:r>
              <a:rPr lang="es-ES" dirty="0">
                <a:solidFill>
                  <a:schemeClr val="bg1"/>
                </a:solidFill>
              </a:rPr>
              <a:t>";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linha</a:t>
            </a:r>
            <a:r>
              <a:rPr lang="es-ES" dirty="0">
                <a:solidFill>
                  <a:schemeClr val="bg1"/>
                </a:solidFill>
              </a:rPr>
              <a:t> x 50 y 100 x 50 y 150;   </a:t>
            </a:r>
          </a:p>
          <a:p>
            <a:r>
              <a:rPr lang="es-ES" dirty="0">
                <a:solidFill>
                  <a:schemeClr val="bg1"/>
                </a:solidFill>
              </a:rPr>
              <a:t>circulo x 50 y 90 </a:t>
            </a:r>
            <a:r>
              <a:rPr lang="es-ES" dirty="0" err="1">
                <a:solidFill>
                  <a:schemeClr val="bg1"/>
                </a:solidFill>
              </a:rPr>
              <a:t>raio</a:t>
            </a:r>
            <a:r>
              <a:rPr lang="es-ES" dirty="0">
                <a:solidFill>
                  <a:schemeClr val="bg1"/>
                </a:solidFill>
              </a:rPr>
              <a:t> 10;      </a:t>
            </a:r>
          </a:p>
          <a:p>
            <a:r>
              <a:rPr lang="es-ES" dirty="0" err="1">
                <a:solidFill>
                  <a:schemeClr val="bg1"/>
                </a:solidFill>
              </a:rPr>
              <a:t>linha</a:t>
            </a:r>
            <a:r>
              <a:rPr lang="es-ES" dirty="0">
                <a:solidFill>
                  <a:schemeClr val="bg1"/>
                </a:solidFill>
              </a:rPr>
              <a:t> x 50 y 120 x 30 y 130;    </a:t>
            </a:r>
          </a:p>
          <a:p>
            <a:r>
              <a:rPr lang="es-ES" dirty="0">
                <a:solidFill>
                  <a:schemeClr val="bg1"/>
                </a:solidFill>
              </a:rPr>
              <a:t>circulo x 25 y 130 </a:t>
            </a:r>
            <a:r>
              <a:rPr lang="es-ES" dirty="0" err="1">
                <a:solidFill>
                  <a:schemeClr val="bg1"/>
                </a:solidFill>
              </a:rPr>
              <a:t>raio</a:t>
            </a:r>
            <a:r>
              <a:rPr lang="es-ES" dirty="0">
                <a:solidFill>
                  <a:schemeClr val="bg1"/>
                </a:solidFill>
              </a:rPr>
              <a:t> 5;      </a:t>
            </a:r>
          </a:p>
          <a:p>
            <a:r>
              <a:rPr lang="es-ES" dirty="0" err="1">
                <a:solidFill>
                  <a:schemeClr val="bg1"/>
                </a:solidFill>
              </a:rPr>
              <a:t>linha</a:t>
            </a:r>
            <a:r>
              <a:rPr lang="es-ES" dirty="0">
                <a:solidFill>
                  <a:schemeClr val="bg1"/>
                </a:solidFill>
              </a:rPr>
              <a:t> x 200 y 100 x 200 y 150;  </a:t>
            </a:r>
          </a:p>
          <a:p>
            <a:r>
              <a:rPr lang="es-ES" dirty="0">
                <a:solidFill>
                  <a:schemeClr val="bg1"/>
                </a:solidFill>
              </a:rPr>
              <a:t>circulo x 200 y 90 </a:t>
            </a:r>
            <a:r>
              <a:rPr lang="es-ES" dirty="0" err="1">
                <a:solidFill>
                  <a:schemeClr val="bg1"/>
                </a:solidFill>
              </a:rPr>
              <a:t>raio</a:t>
            </a:r>
            <a:r>
              <a:rPr lang="es-ES" dirty="0">
                <a:solidFill>
                  <a:schemeClr val="bg1"/>
                </a:solidFill>
              </a:rPr>
              <a:t> 10;    </a:t>
            </a:r>
          </a:p>
          <a:p>
            <a:r>
              <a:rPr lang="es-ES" dirty="0" err="1">
                <a:solidFill>
                  <a:schemeClr val="bg1"/>
                </a:solidFill>
              </a:rPr>
              <a:t>linha</a:t>
            </a:r>
            <a:r>
              <a:rPr lang="es-ES" dirty="0">
                <a:solidFill>
                  <a:schemeClr val="bg1"/>
                </a:solidFill>
              </a:rPr>
              <a:t> x 200 y 120 x 220 y 130;  </a:t>
            </a:r>
          </a:p>
          <a:p>
            <a:r>
              <a:rPr lang="es-ES" dirty="0">
                <a:solidFill>
                  <a:schemeClr val="bg1"/>
                </a:solidFill>
              </a:rPr>
              <a:t>circulo x 225 y 130 </a:t>
            </a:r>
            <a:r>
              <a:rPr lang="es-ES" dirty="0" err="1">
                <a:solidFill>
                  <a:schemeClr val="bg1"/>
                </a:solidFill>
              </a:rPr>
              <a:t>raio</a:t>
            </a:r>
            <a:r>
              <a:rPr lang="es-ES" dirty="0">
                <a:solidFill>
                  <a:schemeClr val="bg1"/>
                </a:solidFill>
              </a:rPr>
              <a:t> 5;     </a:t>
            </a:r>
          </a:p>
          <a:p>
            <a:r>
              <a:rPr lang="es-ES" dirty="0" err="1">
                <a:solidFill>
                  <a:schemeClr val="bg1"/>
                </a:solidFill>
              </a:rPr>
              <a:t>cor</a:t>
            </a:r>
            <a:r>
              <a:rPr lang="es-ES" dirty="0">
                <a:solidFill>
                  <a:schemeClr val="bg1"/>
                </a:solidFill>
              </a:rPr>
              <a:t> "</a:t>
            </a:r>
            <a:r>
              <a:rPr lang="es-ES" dirty="0" err="1">
                <a:solidFill>
                  <a:schemeClr val="bg1"/>
                </a:solidFill>
              </a:rPr>
              <a:t>vermelho</a:t>
            </a:r>
            <a:r>
              <a:rPr lang="es-ES" dirty="0">
                <a:solidFill>
                  <a:schemeClr val="bg1"/>
                </a:solidFill>
              </a:rPr>
              <a:t>";</a:t>
            </a:r>
          </a:p>
          <a:p>
            <a:r>
              <a:rPr lang="es-ES" dirty="0">
                <a:solidFill>
                  <a:schemeClr val="bg1"/>
                </a:solidFill>
              </a:rPr>
              <a:t>circulo x 125 y 50 </a:t>
            </a:r>
            <a:r>
              <a:rPr lang="es-ES" dirty="0" err="1">
                <a:solidFill>
                  <a:schemeClr val="bg1"/>
                </a:solidFill>
              </a:rPr>
              <a:t>raio</a:t>
            </a:r>
            <a:r>
              <a:rPr lang="es-ES" dirty="0">
                <a:solidFill>
                  <a:schemeClr val="bg1"/>
                </a:solidFill>
              </a:rPr>
              <a:t> 5; 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D30DAAE4-98A3-FAD5-F0D2-B2C2CE425463}"/>
              </a:ext>
            </a:extLst>
          </p:cNvPr>
          <p:cNvSpPr/>
          <p:nvPr/>
        </p:nvSpPr>
        <p:spPr>
          <a:xfrm>
            <a:off x="3952568" y="4355690"/>
            <a:ext cx="2576051" cy="9438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FDCEAB-2628-C688-4FC4-F2F51DC2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674" y="3579662"/>
            <a:ext cx="322942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7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7B179-08A2-8B7F-C603-390ED3E35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7FFE8F4-DE5E-A9C4-CB0F-AD18ADA3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Observações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04B70A-86B5-1BE2-FB26-D18A5CC16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2545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44D85-B110-6D75-EBED-45290148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6687CC-FF11-3670-C992-556D183322C2}"/>
              </a:ext>
            </a:extLst>
          </p:cNvPr>
          <p:cNvSpPr txBox="1"/>
          <p:nvPr/>
        </p:nvSpPr>
        <p:spPr>
          <a:xfrm>
            <a:off x="594361" y="2526890"/>
            <a:ext cx="77827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000" dirty="0">
                <a:solidFill>
                  <a:schemeClr val="bg1"/>
                </a:solidFill>
              </a:rPr>
              <a:t>Caso seja exibido apenas o código-fonte do arquivo SVG em vez da imagem renderizada, você pode visualizar corretamente o conteúdo utilizando um </a:t>
            </a:r>
            <a:r>
              <a:rPr lang="pt-BR" sz="3000" dirty="0" err="1">
                <a:solidFill>
                  <a:schemeClr val="bg1"/>
                </a:solidFill>
              </a:rPr>
              <a:t>renderizador</a:t>
            </a:r>
            <a:r>
              <a:rPr lang="pt-BR" sz="3000" dirty="0">
                <a:solidFill>
                  <a:schemeClr val="bg1"/>
                </a:solidFill>
              </a:rPr>
              <a:t> online, como:  </a:t>
            </a:r>
            <a:r>
              <a:rPr lang="pt-BR" sz="3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https://www.svgviewer.dev</a:t>
            </a:r>
            <a:endParaRPr lang="pt-BR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8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pt-BR"/>
            </a:defPPr>
          </a:lstStyle>
          <a:p>
            <a:pPr rtl="0"/>
            <a:r>
              <a:rPr lang="pt-BR" dirty="0"/>
              <a:t>Motivação</a:t>
            </a:r>
          </a:p>
          <a:p>
            <a:pPr rtl="0"/>
            <a:r>
              <a:rPr lang="pt-BR" dirty="0"/>
              <a:t>Características</a:t>
            </a:r>
          </a:p>
          <a:p>
            <a:pPr rtl="0"/>
            <a:r>
              <a:rPr lang="pt-BR" dirty="0"/>
              <a:t>Curiosidades</a:t>
            </a:r>
          </a:p>
          <a:p>
            <a:pPr rtl="0"/>
            <a:r>
              <a:rPr lang="pt-BR" dirty="0"/>
              <a:t>Exemplos</a:t>
            </a:r>
          </a:p>
          <a:p>
            <a:pPr rtl="0"/>
            <a:r>
              <a:rPr lang="pt-BR" dirty="0"/>
              <a:t>Observações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Motivação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Motivação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b="1" dirty="0"/>
              <a:t>Reduzir a complexidade do aprendizado gráfico</a:t>
            </a:r>
            <a:r>
              <a:rPr lang="pt-BR" dirty="0"/>
              <a:t>, eliminando a necessidade de bibliotecas externas como OpenGL ou </a:t>
            </a:r>
            <a:r>
              <a:rPr lang="pt-BR" dirty="0" err="1"/>
              <a:t>Pygame</a:t>
            </a:r>
            <a:r>
              <a:rPr lang="pt-BR" dirty="0"/>
              <a:t>. Inclua histórias relacionáveis em sua apresentação usando narrativas que tornem sua mensagem memorável e impactante</a:t>
            </a:r>
          </a:p>
          <a:p>
            <a:r>
              <a:rPr lang="pt-BR" b="1" dirty="0"/>
              <a:t>Conectar lógica de programação e criatividade</a:t>
            </a:r>
            <a:r>
              <a:rPr lang="pt-BR" dirty="0"/>
              <a:t>, permitindo que os usuários vejam na prática o resultado de seus algoritmos.</a:t>
            </a:r>
          </a:p>
          <a:p>
            <a:r>
              <a:rPr lang="pt-BR" b="1" dirty="0"/>
              <a:t>Permitir a experimentação rápida de ideias visuais</a:t>
            </a:r>
            <a:r>
              <a:rPr lang="pt-BR" dirty="0"/>
              <a:t>, sem necessidade de configuração de ambiente gráfico.</a:t>
            </a:r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99356-232A-5472-35C5-FAFB1AD9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618CBC3C-BFD0-08C0-B995-2430075D2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184968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41CB6-58F9-B9E5-1379-827B4C8BF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867CC62-A308-8D75-277D-BBC5A02C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Características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1A5684E-486F-6243-39D8-FB33AEE1B1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b="1" dirty="0"/>
              <a:t>Sintaxe Intuitiva e acessível </a:t>
            </a:r>
            <a:r>
              <a:rPr lang="pt-BR" dirty="0"/>
              <a:t>baseada em comandos diretos como “</a:t>
            </a:r>
            <a:r>
              <a:rPr lang="pt-BR" dirty="0" err="1"/>
              <a:t>circle</a:t>
            </a:r>
            <a:r>
              <a:rPr lang="pt-BR" dirty="0"/>
              <a:t>(</a:t>
            </a:r>
            <a:r>
              <a:rPr lang="pt-BR" dirty="0" err="1"/>
              <a:t>x,y,r</a:t>
            </a:r>
            <a:r>
              <a:rPr lang="pt-BR" dirty="0"/>
              <a:t>)” e “</a:t>
            </a:r>
            <a:r>
              <a:rPr lang="pt-BR" dirty="0" err="1"/>
              <a:t>rectange</a:t>
            </a:r>
            <a:r>
              <a:rPr lang="pt-BR" dirty="0"/>
              <a:t>(</a:t>
            </a:r>
            <a:r>
              <a:rPr lang="pt-BR" dirty="0" err="1"/>
              <a:t>x,y,largura,altura</a:t>
            </a:r>
            <a:r>
              <a:rPr lang="pt-BR" dirty="0"/>
              <a:t>)”, facilitando o uso mesmo por iniciantes</a:t>
            </a:r>
          </a:p>
          <a:p>
            <a:r>
              <a:rPr lang="pt-BR" b="1" dirty="0"/>
              <a:t>Suporte a elementos gráficos básicos </a:t>
            </a:r>
            <a:r>
              <a:rPr lang="pt-BR" dirty="0"/>
              <a:t>permite desenhar círculos, retângulos, linhas e grupos de formas.</a:t>
            </a:r>
            <a:endParaRPr lang="pt-BR" b="1" dirty="0"/>
          </a:p>
          <a:p>
            <a:r>
              <a:rPr lang="pt-BR" b="1" dirty="0"/>
              <a:t>Estruturas de controle integradas</a:t>
            </a:r>
            <a:r>
              <a:rPr lang="pt-BR" dirty="0"/>
              <a:t> inclui comandos como “</a:t>
            </a:r>
            <a:r>
              <a:rPr lang="pt-BR" dirty="0" err="1"/>
              <a:t>se”,”senão</a:t>
            </a:r>
            <a:r>
              <a:rPr lang="pt-BR" dirty="0"/>
              <a:t>” “</a:t>
            </a:r>
            <a:r>
              <a:rPr lang="pt-BR" dirty="0" err="1"/>
              <a:t>repetir”possibilando</a:t>
            </a:r>
            <a:r>
              <a:rPr lang="pt-BR" dirty="0"/>
              <a:t> lógica condicional e repetição</a:t>
            </a:r>
          </a:p>
          <a:p>
            <a:r>
              <a:rPr lang="pt-BR" b="1" dirty="0"/>
              <a:t>Declaração e uso de variáveis </a:t>
            </a:r>
            <a:r>
              <a:rPr lang="pt-BR" dirty="0"/>
              <a:t>permite armazenar valores e usá-los em expressões ou comandos gráficos</a:t>
            </a:r>
          </a:p>
          <a:p>
            <a:endParaRPr lang="pt-BR" dirty="0"/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6AC35C0-CBCA-969B-3CC1-990053856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09A266D8-D89E-00C0-0CFD-ABAAC4F53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456D0A7E-E5C7-108B-4164-665C9D061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E0617999-1DDA-5A88-F578-EA824FBD1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62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CD4BE-5D09-B5B6-EF15-CBD7CF66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D0A39B8-E58A-33A9-B37A-AD46FBCF9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Características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518D24F-0CF4-BE69-F783-61A77FE43A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b="1" dirty="0"/>
              <a:t>Geração de saída em SVG </a:t>
            </a:r>
            <a:r>
              <a:rPr lang="pt-BR" dirty="0"/>
              <a:t>exporta os desenhos em formato vetorial compatível com qualquer navegador.</a:t>
            </a:r>
          </a:p>
          <a:p>
            <a:endParaRPr lang="pt-BR" b="1" dirty="0"/>
          </a:p>
          <a:p>
            <a:r>
              <a:rPr lang="pt-BR" b="1" dirty="0"/>
              <a:t>Fácil extensão e manutenção a</a:t>
            </a:r>
            <a:r>
              <a:rPr lang="pt-BR" dirty="0"/>
              <a:t> estrutura da linguagem permite adicionar novos comandos ou formas com facilidade.</a:t>
            </a:r>
            <a:endParaRPr lang="pt-BR" b="1" dirty="0"/>
          </a:p>
          <a:p>
            <a:endParaRPr lang="pt-BR" dirty="0"/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4DF3A81B-294E-C63E-DEFD-F11CB4EE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02FA4F96-B688-6067-85E3-45B64B130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F95D5440-199D-5295-AB44-F4A9BA404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8C3FD582-C68E-8B89-4FB8-07E83FD15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962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FF5B-27FD-61AC-6AB8-202C6C321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483677B7-75FF-D005-0119-726D8EBD7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Curiosidades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E425A1-A96A-E0F4-A4BB-7256A44AEC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998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78FC3-BCA7-53DC-5F7F-38EDC73C6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A038D32-08C5-E3DD-1E65-B0CDB96A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Curiosidades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8F251CCD-E3E2-7B73-6089-E74DBB5405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b="1" dirty="0"/>
              <a:t>Feita com Flex e </a:t>
            </a:r>
            <a:r>
              <a:rPr lang="pt-BR" b="1" dirty="0" err="1"/>
              <a:t>Bison</a:t>
            </a:r>
            <a:r>
              <a:rPr lang="pt-BR" b="1" dirty="0"/>
              <a:t> </a:t>
            </a:r>
            <a:r>
              <a:rPr lang="pt-BR" dirty="0"/>
              <a:t>as bases da linguagem são construídas com ferramentas clássicas de compiladores — Flex (analisador léxico) e </a:t>
            </a:r>
            <a:r>
              <a:rPr lang="pt-BR" dirty="0" err="1"/>
              <a:t>Bison</a:t>
            </a:r>
            <a:r>
              <a:rPr lang="pt-BR" dirty="0"/>
              <a:t> (parser LALR).</a:t>
            </a:r>
          </a:p>
          <a:p>
            <a:r>
              <a:rPr lang="pt-BR" b="1" dirty="0"/>
              <a:t>Integra análise léxica, sintática e semântica o</a:t>
            </a:r>
            <a:r>
              <a:rPr lang="pt-BR" dirty="0"/>
              <a:t> projeto cobre todas as etapas fundamentais de um compilador real.</a:t>
            </a:r>
          </a:p>
          <a:p>
            <a:r>
              <a:rPr lang="pt-BR" b="1" dirty="0"/>
              <a:t>Nome da linguagem é uma homenagem ao autor </a:t>
            </a:r>
            <a:r>
              <a:rPr lang="pt-BR" dirty="0"/>
              <a:t>"</a:t>
            </a:r>
            <a:r>
              <a:rPr lang="pt-BR" dirty="0" err="1"/>
              <a:t>Selber</a:t>
            </a:r>
            <a:r>
              <a:rPr lang="pt-BR" dirty="0"/>
              <a:t>" faz referência direta ao criador da linguagem.</a:t>
            </a:r>
          </a:p>
          <a:p>
            <a:pPr rtl="0"/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5E3EA70-66FF-46AA-89F7-736A61DA5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vre 19">
              <a:extLst>
                <a:ext uri="{FF2B5EF4-FFF2-40B4-BE49-F238E27FC236}">
                  <a16:creationId xmlns:a16="http://schemas.microsoft.com/office/drawing/2014/main" id="{E385FA66-BD24-BA1A-D9B9-275415D55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1" name="Forma Livre 20">
              <a:extLst>
                <a:ext uri="{FF2B5EF4-FFF2-40B4-BE49-F238E27FC236}">
                  <a16:creationId xmlns:a16="http://schemas.microsoft.com/office/drawing/2014/main" id="{1ECD23D4-F914-CA82-518F-BA481B56E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22" name="Forma Livre 21">
              <a:extLst>
                <a:ext uri="{FF2B5EF4-FFF2-40B4-BE49-F238E27FC236}">
                  <a16:creationId xmlns:a16="http://schemas.microsoft.com/office/drawing/2014/main" id="{E6522AE0-7030-6F17-366C-019892BF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26714545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{D83F93F3-C0E0-4654-8E63-D4D85DF2F48D}tf78853419_win32</Template>
  <TotalTime>47</TotalTime>
  <Words>603</Words>
  <Application>Microsoft Office PowerPoint</Application>
  <PresentationFormat>Widescreen</PresentationFormat>
  <Paragraphs>82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Personalizado</vt:lpstr>
      <vt:lpstr>Selber_Sketches</vt:lpstr>
      <vt:lpstr>Agenda</vt:lpstr>
      <vt:lpstr>Motivação</vt:lpstr>
      <vt:lpstr>Motivação</vt:lpstr>
      <vt:lpstr>Características</vt:lpstr>
      <vt:lpstr>Características</vt:lpstr>
      <vt:lpstr>Características</vt:lpstr>
      <vt:lpstr>Curiosidades</vt:lpstr>
      <vt:lpstr>Curiosidades</vt:lpstr>
      <vt:lpstr>Exemplos</vt:lpstr>
      <vt:lpstr>Exemplo 1 - Cowboy ao Pôr do Sol</vt:lpstr>
      <vt:lpstr>Exemplo 2 - Saloon</vt:lpstr>
      <vt:lpstr>Exemplo 3 - Duelo</vt:lpstr>
      <vt:lpstr>Observações</vt:lpstr>
      <vt:lpstr>Observações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S Castanho Castanho</dc:creator>
  <cp:lastModifiedBy>Eduardo S Castanho Castanho</cp:lastModifiedBy>
  <cp:revision>1</cp:revision>
  <dcterms:created xsi:type="dcterms:W3CDTF">2025-06-06T02:28:07Z</dcterms:created>
  <dcterms:modified xsi:type="dcterms:W3CDTF">2025-06-06T03:15:29Z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