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9" r:id="rId10"/>
    <p:sldId id="267" r:id="rId11"/>
    <p:sldId id="266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3" autoAdjust="0"/>
    <p:restoredTop sz="94660"/>
  </p:normalViewPr>
  <p:slideViewPr>
    <p:cSldViewPr snapToGrid="0">
      <p:cViewPr varScale="1">
        <p:scale>
          <a:sx n="50" d="100"/>
          <a:sy n="50" d="100"/>
        </p:scale>
        <p:origin x="946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9F2428-C401-43B6-9E95-88999DA6CABE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23B8EC-0759-4C23-B6C1-5331BBA68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70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23B8EC-0759-4C23-B6C1-5331BBA68B2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605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E8D20E3-23D8-4966-B189-BAE273BCB3B4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82199A37-C482-4E3E-9472-32B203EC758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692679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D20E3-23D8-4966-B189-BAE273BCB3B4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99A37-C482-4E3E-9472-32B203EC7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206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D20E3-23D8-4966-B189-BAE273BCB3B4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99A37-C482-4E3E-9472-32B203EC7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147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D20E3-23D8-4966-B189-BAE273BCB3B4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99A37-C482-4E3E-9472-32B203EC7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313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D20E3-23D8-4966-B189-BAE273BCB3B4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99A37-C482-4E3E-9472-32B203EC758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2073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D20E3-23D8-4966-B189-BAE273BCB3B4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99A37-C482-4E3E-9472-32B203EC7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185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D20E3-23D8-4966-B189-BAE273BCB3B4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99A37-C482-4E3E-9472-32B203EC7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129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D20E3-23D8-4966-B189-BAE273BCB3B4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99A37-C482-4E3E-9472-32B203EC7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60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D20E3-23D8-4966-B189-BAE273BCB3B4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99A37-C482-4E3E-9472-32B203EC7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612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D20E3-23D8-4966-B189-BAE273BCB3B4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99A37-C482-4E3E-9472-32B203EC7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663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D20E3-23D8-4966-B189-BAE273BCB3B4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99A37-C482-4E3E-9472-32B203EC7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221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AE8D20E3-23D8-4966-B189-BAE273BCB3B4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82199A37-C482-4E3E-9472-32B203EC7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25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BC6322A-7758-A4A2-2610-9C5FA69EDADB}"/>
              </a:ext>
            </a:extLst>
          </p:cNvPr>
          <p:cNvSpPr txBox="1"/>
          <p:nvPr/>
        </p:nvSpPr>
        <p:spPr>
          <a:xfrm>
            <a:off x="2941162" y="188536"/>
            <a:ext cx="77205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FF00"/>
                </a:solidFill>
              </a:rPr>
              <a:t>HEALTHCARE ANALYSIS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9E624C-458C-BFA3-0F40-70F69C145F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621" y="1743811"/>
            <a:ext cx="5699288" cy="48078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BC72A14-A797-DD08-D159-29B55EA4A4CB}"/>
              </a:ext>
            </a:extLst>
          </p:cNvPr>
          <p:cNvSpPr txBox="1"/>
          <p:nvPr/>
        </p:nvSpPr>
        <p:spPr>
          <a:xfrm>
            <a:off x="7456600" y="5439266"/>
            <a:ext cx="4128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Prepared by </a:t>
            </a:r>
            <a:r>
              <a:rPr lang="en-US" dirty="0"/>
              <a:t>: </a:t>
            </a:r>
            <a:r>
              <a:rPr lang="en-US" b="1" dirty="0"/>
              <a:t>Anuja Mahajan</a:t>
            </a:r>
          </a:p>
          <a:p>
            <a:r>
              <a:rPr lang="en-US" b="1" dirty="0"/>
              <a:t>Guided by </a:t>
            </a:r>
            <a:r>
              <a:rPr lang="en-US" dirty="0"/>
              <a:t>: </a:t>
            </a:r>
            <a:r>
              <a:rPr lang="en-US" b="1" dirty="0"/>
              <a:t>Vishal sir </a:t>
            </a:r>
          </a:p>
        </p:txBody>
      </p:sp>
    </p:spTree>
    <p:extLst>
      <p:ext uri="{BB962C8B-B14F-4D97-AF65-F5344CB8AC3E}">
        <p14:creationId xmlns:p14="http://schemas.microsoft.com/office/powerpoint/2010/main" val="1541005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888B063-47A4-D794-C50B-E0DF31F5BB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2387" y="1838227"/>
            <a:ext cx="5959605" cy="51021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1CA93A-C52F-0DAE-5ED0-661710F81CDD}"/>
              </a:ext>
            </a:extLst>
          </p:cNvPr>
          <p:cNvSpPr txBox="1"/>
          <p:nvPr/>
        </p:nvSpPr>
        <p:spPr>
          <a:xfrm>
            <a:off x="120192" y="689249"/>
            <a:ext cx="2368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u="sng" dirty="0"/>
              <a:t>Key findings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A4E30E-2B5D-16F7-FE0E-3090192B5AF6}"/>
              </a:ext>
            </a:extLst>
          </p:cNvPr>
          <p:cNvSpPr txBox="1"/>
          <p:nvPr/>
        </p:nvSpPr>
        <p:spPr>
          <a:xfrm>
            <a:off x="120192" y="1120240"/>
            <a:ext cx="6103854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1" dirty="0"/>
              <a:t>Cigna</a:t>
            </a:r>
            <a:r>
              <a:rPr lang="en-US" sz="1600" dirty="0"/>
              <a:t> and </a:t>
            </a:r>
            <a:r>
              <a:rPr lang="en-US" sz="1600" b="1" dirty="0"/>
              <a:t>UnitedHealthcare</a:t>
            </a:r>
            <a:r>
              <a:rPr lang="en-US" sz="1600" dirty="0"/>
              <a:t> seem to cater to slightly higher numbers of patients across most medical conditions, as indicated by the darker shades</a:t>
            </a:r>
            <a:r>
              <a:rPr lang="en-US" dirty="0"/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C4F603-CB51-7903-85D7-D6DC8AD04BFC}"/>
              </a:ext>
            </a:extLst>
          </p:cNvPr>
          <p:cNvSpPr txBox="1"/>
          <p:nvPr/>
        </p:nvSpPr>
        <p:spPr>
          <a:xfrm>
            <a:off x="120192" y="1994715"/>
            <a:ext cx="610385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1" dirty="0"/>
              <a:t>Aetna</a:t>
            </a:r>
            <a:r>
              <a:rPr lang="en-US" sz="1600" dirty="0"/>
              <a:t> shows lower patient numbers for asthma, which is visually represented by a lighter color compared to other providers.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8DAB68-94C2-A148-E361-A695CC39E5A0}"/>
              </a:ext>
            </a:extLst>
          </p:cNvPr>
          <p:cNvSpPr txBox="1"/>
          <p:nvPr/>
        </p:nvSpPr>
        <p:spPr>
          <a:xfrm>
            <a:off x="120192" y="4129445"/>
            <a:ext cx="402760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600" dirty="0"/>
              <a:t>The distribution across medical conditions is relatively consistent across most insurance providers, with some variations seen in specific conditions like </a:t>
            </a:r>
            <a:r>
              <a:rPr lang="en-US" sz="1600" b="1" dirty="0"/>
              <a:t>diabetes</a:t>
            </a:r>
            <a:r>
              <a:rPr lang="en-US" sz="1600" dirty="0"/>
              <a:t> and </a:t>
            </a:r>
            <a:r>
              <a:rPr lang="en-US" sz="1600" b="1" dirty="0"/>
              <a:t>hypertension</a:t>
            </a:r>
            <a:r>
              <a:rPr lang="en-US" sz="1600" dirty="0"/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C52E0C-7FAA-BD47-E12E-E10A998158E1}"/>
              </a:ext>
            </a:extLst>
          </p:cNvPr>
          <p:cNvSpPr txBox="1"/>
          <p:nvPr/>
        </p:nvSpPr>
        <p:spPr>
          <a:xfrm>
            <a:off x="535761" y="161031"/>
            <a:ext cx="6103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Insures providers vs medical condition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FA83D2-1118-BED9-A5DF-9073CD44EE73}"/>
              </a:ext>
            </a:extLst>
          </p:cNvPr>
          <p:cNvSpPr txBox="1"/>
          <p:nvPr/>
        </p:nvSpPr>
        <p:spPr>
          <a:xfrm>
            <a:off x="367645" y="3007399"/>
            <a:ext cx="467569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b="1" dirty="0"/>
              <a:t>Medicare</a:t>
            </a:r>
            <a:r>
              <a:rPr lang="en-US" sz="1800" dirty="0"/>
              <a:t> has the highest number of patients dealing with </a:t>
            </a:r>
            <a:r>
              <a:rPr lang="en-US" sz="1800" b="1" dirty="0"/>
              <a:t>diabetes</a:t>
            </a:r>
            <a:r>
              <a:rPr lang="en-US" sz="1800" dirty="0"/>
              <a:t> (darker shade in the diabetes column).</a:t>
            </a:r>
          </a:p>
        </p:txBody>
      </p:sp>
    </p:spTree>
    <p:extLst>
      <p:ext uri="{BB962C8B-B14F-4D97-AF65-F5344CB8AC3E}">
        <p14:creationId xmlns:p14="http://schemas.microsoft.com/office/powerpoint/2010/main" val="1911512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B6227-91C2-E090-5BB9-A86055C48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6402120" cy="727750"/>
          </a:xfrm>
        </p:spPr>
        <p:txBody>
          <a:bodyPr>
            <a:normAutofit/>
          </a:bodyPr>
          <a:lstStyle/>
          <a:p>
            <a:r>
              <a:rPr lang="en-US" sz="2400" b="1" dirty="0"/>
              <a:t>Conclusion: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018895-D813-1585-564F-74FFC2955BBB}"/>
              </a:ext>
            </a:extLst>
          </p:cNvPr>
          <p:cNvSpPr txBox="1"/>
          <p:nvPr/>
        </p:nvSpPr>
        <p:spPr>
          <a:xfrm>
            <a:off x="725863" y="1857080"/>
            <a:ext cx="951164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dataset reveals important trends in patient demographics, medical conditions, and insurance coverage. </a:t>
            </a:r>
          </a:p>
          <a:p>
            <a:endParaRPr lang="en-US" dirty="0"/>
          </a:p>
          <a:p>
            <a:r>
              <a:rPr lang="en-US" dirty="0"/>
              <a:t>Middle-aged patients (31-60) have the highest medical condition prevalence. </a:t>
            </a:r>
          </a:p>
          <a:p>
            <a:endParaRPr lang="en-US" dirty="0"/>
          </a:p>
          <a:p>
            <a:r>
              <a:rPr lang="en-US" dirty="0"/>
              <a:t>Different insurance providers tend to cover a wide range of conditions, but some focus more on specific health issues. </a:t>
            </a:r>
          </a:p>
          <a:p>
            <a:endParaRPr lang="en-US" dirty="0"/>
          </a:p>
          <a:p>
            <a:r>
              <a:rPr lang="en-US" dirty="0"/>
              <a:t>Blood type shows some correlation with certain conditions, and there's a slight difference in condition prevalence between males and females. </a:t>
            </a:r>
          </a:p>
          <a:p>
            <a:endParaRPr lang="en-US" dirty="0"/>
          </a:p>
          <a:p>
            <a:r>
              <a:rPr lang="en-US" dirty="0"/>
              <a:t>These insights can help tailor healthcare programs, insurance plans, and medication distribution to better meet patient needs.</a:t>
            </a:r>
          </a:p>
        </p:txBody>
      </p:sp>
    </p:spTree>
    <p:extLst>
      <p:ext uri="{BB962C8B-B14F-4D97-AF65-F5344CB8AC3E}">
        <p14:creationId xmlns:p14="http://schemas.microsoft.com/office/powerpoint/2010/main" val="2949339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706483-3ECF-221F-8706-E35ED14D9EAE}"/>
              </a:ext>
            </a:extLst>
          </p:cNvPr>
          <p:cNvSpPr txBox="1"/>
          <p:nvPr/>
        </p:nvSpPr>
        <p:spPr>
          <a:xfrm>
            <a:off x="565608" y="405353"/>
            <a:ext cx="27337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Recommendations: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54B6A0-79A7-2E35-F6C4-03B3836C6CB6}"/>
              </a:ext>
            </a:extLst>
          </p:cNvPr>
          <p:cNvSpPr txBox="1"/>
          <p:nvPr/>
        </p:nvSpPr>
        <p:spPr>
          <a:xfrm>
            <a:off x="0" y="1364687"/>
            <a:ext cx="1002069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Targeted Health</a:t>
            </a:r>
            <a:r>
              <a:rPr lang="en-US" dirty="0"/>
              <a:t>:    The analysis to design healthcare programs that focus on age groups and medical conditions with higher prevalence, such as patients aged 31-60 facing conditions like hypertension or diabetes.</a:t>
            </a:r>
          </a:p>
          <a:p>
            <a:endParaRPr lang="en-US" b="1" u="sng" dirty="0"/>
          </a:p>
          <a:p>
            <a:endParaRPr lang="en-US" b="1" u="sng" dirty="0"/>
          </a:p>
          <a:p>
            <a:r>
              <a:rPr lang="en-US" b="1" u="sng" dirty="0"/>
              <a:t>Blood Type Awareness Campaigns</a:t>
            </a:r>
            <a:r>
              <a:rPr lang="en-US" dirty="0"/>
              <a:t>: Promote awareness about the potential correlation between specific blood types and medical conditions to encourage early screening for high-risk patients.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u="sng" dirty="0"/>
              <a:t>Gender-Specific Healthcare :</a:t>
            </a:r>
            <a:r>
              <a:rPr lang="en-US" dirty="0"/>
              <a:t>Focus on gender-based health programs, </a:t>
            </a:r>
          </a:p>
          <a:p>
            <a:r>
              <a:rPr lang="en-US" dirty="0"/>
              <a:t>conditions like asthma or arthritis, where there may be slight differences in prevalence between males and females.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2861503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F3E31E5-0C49-B5B7-D8CE-FFD7C7955939}"/>
              </a:ext>
            </a:extLst>
          </p:cNvPr>
          <p:cNvSpPr txBox="1"/>
          <p:nvPr/>
        </p:nvSpPr>
        <p:spPr>
          <a:xfrm>
            <a:off x="537327" y="339365"/>
            <a:ext cx="4044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>
                <a:solidFill>
                  <a:srgbClr val="FFFF00"/>
                </a:solidFill>
              </a:rPr>
              <a:t>CONTENTS: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E19C04-04C5-18C2-7281-4B3EB80F0CCA}"/>
              </a:ext>
            </a:extLst>
          </p:cNvPr>
          <p:cNvSpPr txBox="1"/>
          <p:nvPr/>
        </p:nvSpPr>
        <p:spPr>
          <a:xfrm>
            <a:off x="876693" y="1687398"/>
            <a:ext cx="427034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INTRODUCTION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KEY FINDINGS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CONCLUSION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RECOMMADATION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157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AB97078-BC86-6506-31C0-B2FE84DCBC92}"/>
              </a:ext>
            </a:extLst>
          </p:cNvPr>
          <p:cNvSpPr txBox="1"/>
          <p:nvPr/>
        </p:nvSpPr>
        <p:spPr>
          <a:xfrm>
            <a:off x="3450210" y="245097"/>
            <a:ext cx="45908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CD6A82-02E7-411C-61A7-3EA0DA630490}"/>
              </a:ext>
            </a:extLst>
          </p:cNvPr>
          <p:cNvSpPr txBox="1"/>
          <p:nvPr/>
        </p:nvSpPr>
        <p:spPr>
          <a:xfrm>
            <a:off x="38884" y="1211876"/>
            <a:ext cx="9379670" cy="20403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this dataset consist of 55,500 rows  &amp; 15 column in this dataset.</a:t>
            </a: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Related to the healthcare including patient like age, gender , medical condition, admission &amp; discharge  </a:t>
            </a:r>
            <a:r>
              <a:rPr lang="en-IN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biling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&amp; test result .  </a:t>
            </a: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IN" i="1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IN" sz="1400" b="1" i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DE7DB5-72C4-2C60-4818-EF43053E98B0}"/>
              </a:ext>
            </a:extLst>
          </p:cNvPr>
          <p:cNvSpPr txBox="1"/>
          <p:nvPr/>
        </p:nvSpPr>
        <p:spPr>
          <a:xfrm>
            <a:off x="329937" y="2521059"/>
            <a:ext cx="8797563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Patient Demographics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/>
              <a:t>Includes age, gender, and blood type.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These variables help analyze the distribution of medical conditions and treatments across different patient groups.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3AEF7C-72F8-42E7-9B22-9E55160A5C0C}"/>
              </a:ext>
            </a:extLst>
          </p:cNvPr>
          <p:cNvSpPr txBox="1"/>
          <p:nvPr/>
        </p:nvSpPr>
        <p:spPr>
          <a:xfrm>
            <a:off x="329937" y="3605823"/>
            <a:ext cx="10500623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Age : Teen age = 18-30, Middle age =31-50, Senior age =51-89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Gender : Male:27774, Female:27727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Blood Type: A+ A-,AB+ AB-,B+B-, O+O-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Medical condition:  Arthritis,    Asthma,  Cancer, Diabetes,  Hypertension, Obesity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Insurance Provider: Aetna, Blue cross,,   Cigna, </a:t>
            </a:r>
          </a:p>
          <a:p>
            <a:r>
              <a:rPr lang="en-US" dirty="0"/>
              <a:t>Medicare,  UnitedHealthcare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Admission Type: Urgent, Emergency, Elective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Medication : Aspirin,  Lipitor , </a:t>
            </a:r>
            <a:r>
              <a:rPr lang="en-US" dirty="0" err="1"/>
              <a:t>paracetomol</a:t>
            </a:r>
            <a:r>
              <a:rPr lang="en-US" dirty="0"/>
              <a:t>, Penicillin  , Ibuprofen  </a:t>
            </a:r>
            <a:r>
              <a:rPr lang="en-US" dirty="0" err="1"/>
              <a:t>etc</a:t>
            </a:r>
            <a:endParaRPr lang="en-US" dirty="0"/>
          </a:p>
          <a:p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72506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49F5BE5-69F9-6F45-AC25-76B10DA448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2240" y="2566988"/>
            <a:ext cx="5855017" cy="41662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0DD8701-9225-D842-DF31-1579587C67FF}"/>
              </a:ext>
            </a:extLst>
          </p:cNvPr>
          <p:cNvSpPr txBox="1"/>
          <p:nvPr/>
        </p:nvSpPr>
        <p:spPr>
          <a:xfrm>
            <a:off x="375920" y="221734"/>
            <a:ext cx="5855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u="sng" dirty="0"/>
              <a:t>Distribution by age group: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0E5683-1B4E-35BE-3834-FFE27A804806}"/>
              </a:ext>
            </a:extLst>
          </p:cNvPr>
          <p:cNvSpPr txBox="1"/>
          <p:nvPr/>
        </p:nvSpPr>
        <p:spPr>
          <a:xfrm>
            <a:off x="182880" y="863601"/>
            <a:ext cx="489712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+mj-lt"/>
              <a:buAutoNum type="arabicPeriod"/>
            </a:pPr>
            <a:r>
              <a:rPr lang="en-US" sz="1600" b="1" dirty="0"/>
              <a:t>  31 to 60 Age Group</a:t>
            </a:r>
            <a:r>
              <a:rPr lang="en-US" sz="1600" dirty="0"/>
              <a:t>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This is the largest group, representing </a:t>
            </a:r>
            <a:r>
              <a:rPr lang="en-US" sz="1600" b="1" dirty="0"/>
              <a:t>44.4%</a:t>
            </a:r>
            <a:r>
              <a:rPr lang="en-US" sz="1600" dirty="0"/>
              <a:t> of the total patient population.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About 25,000 patients fall into this age range.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E755E0-7FA7-ED69-168E-E7CD762F194F}"/>
              </a:ext>
            </a:extLst>
          </p:cNvPr>
          <p:cNvSpPr txBox="1"/>
          <p:nvPr/>
        </p:nvSpPr>
        <p:spPr>
          <a:xfrm>
            <a:off x="182880" y="2074854"/>
            <a:ext cx="610616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2. Greater than 61 Age Group</a:t>
            </a:r>
            <a:r>
              <a:rPr lang="en-US" sz="1600" dirty="0"/>
              <a:t>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The second largest group, making up </a:t>
            </a:r>
            <a:r>
              <a:rPr lang="en-US" sz="1600" b="1" dirty="0"/>
              <a:t>38.1%</a:t>
            </a:r>
            <a:r>
              <a:rPr lang="en-US" sz="1600" dirty="0"/>
              <a:t> of the patients.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Close to 21,000 patients are in this group.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AD7F06-FFB6-39E2-E46F-75859D93552D}"/>
              </a:ext>
            </a:extLst>
          </p:cNvPr>
          <p:cNvSpPr txBox="1"/>
          <p:nvPr/>
        </p:nvSpPr>
        <p:spPr>
          <a:xfrm>
            <a:off x="250348" y="2993072"/>
            <a:ext cx="5556092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3. Less than 30 Age Group</a:t>
            </a:r>
            <a:r>
              <a:rPr lang="en-US" sz="1600" dirty="0"/>
              <a:t>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This is the smallest group, comprising </a:t>
            </a:r>
            <a:r>
              <a:rPr lang="en-US" sz="1600" b="1" dirty="0"/>
              <a:t>17.5%</a:t>
            </a:r>
            <a:r>
              <a:rPr lang="en-US" sz="1600" dirty="0"/>
              <a:t> of the patients.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Around 9,000 patients belong to this category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92612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CCD2C3E-601F-8720-4CA7-BE8013E6AA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437" y="1567765"/>
            <a:ext cx="5343525" cy="50863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02A6A26-F5CE-417A-AE59-A1F54C81B3CD}"/>
              </a:ext>
            </a:extLst>
          </p:cNvPr>
          <p:cNvSpPr txBox="1"/>
          <p:nvPr/>
        </p:nvSpPr>
        <p:spPr>
          <a:xfrm>
            <a:off x="497840" y="447040"/>
            <a:ext cx="5466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u="sng" dirty="0"/>
              <a:t>Gender Distribution of patients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556EF4-9E23-CEAF-AAA0-D053FC6DF788}"/>
              </a:ext>
            </a:extLst>
          </p:cNvPr>
          <p:cNvSpPr txBox="1"/>
          <p:nvPr/>
        </p:nvSpPr>
        <p:spPr>
          <a:xfrm>
            <a:off x="497840" y="1198880"/>
            <a:ext cx="3291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Male : 27774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Female: 27726</a:t>
            </a:r>
          </a:p>
        </p:txBody>
      </p:sp>
    </p:spTree>
    <p:extLst>
      <p:ext uri="{BB962C8B-B14F-4D97-AF65-F5344CB8AC3E}">
        <p14:creationId xmlns:p14="http://schemas.microsoft.com/office/powerpoint/2010/main" val="656155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CD046A1-67A0-B178-2AAE-4AC6B6CA8673}"/>
              </a:ext>
            </a:extLst>
          </p:cNvPr>
          <p:cNvSpPr txBox="1"/>
          <p:nvPr/>
        </p:nvSpPr>
        <p:spPr>
          <a:xfrm>
            <a:off x="350520" y="968494"/>
            <a:ext cx="55219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The blood type distribution is relatively uniform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CD7FDE-AB52-77D2-844D-76B59A3EFB71}"/>
              </a:ext>
            </a:extLst>
          </p:cNvPr>
          <p:cNvSpPr txBox="1"/>
          <p:nvPr/>
        </p:nvSpPr>
        <p:spPr>
          <a:xfrm>
            <a:off x="4953000" y="968494"/>
            <a:ext cx="61061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     with each blood type making up around 12-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D9BA3A-8F61-69A4-CF15-761D82735543}"/>
              </a:ext>
            </a:extLst>
          </p:cNvPr>
          <p:cNvSpPr txBox="1"/>
          <p:nvPr/>
        </p:nvSpPr>
        <p:spPr>
          <a:xfrm>
            <a:off x="350520" y="1236226"/>
            <a:ext cx="61061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13% of the total patient population</a:t>
            </a:r>
            <a:r>
              <a:rPr lang="en-US" dirty="0"/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F18C39-1962-904C-8D4D-A51FF791286B}"/>
              </a:ext>
            </a:extLst>
          </p:cNvPr>
          <p:cNvSpPr txBox="1"/>
          <p:nvPr/>
        </p:nvSpPr>
        <p:spPr>
          <a:xfrm>
            <a:off x="350520" y="2164080"/>
            <a:ext cx="610616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No single blood type significantly dominates, ensuring a fairly balanced distribution across the population in terms of blood type.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27FB35B-7A31-D800-3715-1E9E1208C0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8722" y="2372424"/>
            <a:ext cx="4380438" cy="43116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1D800C7-03A2-3CE8-331A-C11690B9DC50}"/>
              </a:ext>
            </a:extLst>
          </p:cNvPr>
          <p:cNvSpPr txBox="1"/>
          <p:nvPr/>
        </p:nvSpPr>
        <p:spPr>
          <a:xfrm>
            <a:off x="388620" y="290790"/>
            <a:ext cx="5445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u="sng" dirty="0"/>
              <a:t>Blood Type </a:t>
            </a:r>
            <a:r>
              <a:rPr lang="en-US" b="1" u="sng" dirty="0" err="1"/>
              <a:t>Distribustion</a:t>
            </a:r>
            <a:r>
              <a:rPr lang="en-US" b="1" u="sng" dirty="0"/>
              <a:t> of patients </a:t>
            </a:r>
          </a:p>
        </p:txBody>
      </p:sp>
    </p:spTree>
    <p:extLst>
      <p:ext uri="{BB962C8B-B14F-4D97-AF65-F5344CB8AC3E}">
        <p14:creationId xmlns:p14="http://schemas.microsoft.com/office/powerpoint/2010/main" val="314712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4D3E7-D9C2-F7A6-4205-B27327CD5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621" y="365760"/>
            <a:ext cx="8295587" cy="642908"/>
          </a:xfrm>
        </p:spPr>
        <p:txBody>
          <a:bodyPr>
            <a:normAutofit/>
          </a:bodyPr>
          <a:lstStyle/>
          <a:p>
            <a:r>
              <a:rPr lang="en-US" sz="1800" b="1" u="sng" dirty="0"/>
              <a:t>Blood  Group vs Medical Condition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275BC9-E1AC-EF1C-8DE8-9002804C67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731" y="2263140"/>
            <a:ext cx="5685110" cy="42291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7F2E8E9-F23D-E14B-218C-D0ADBEDA6CC0}"/>
              </a:ext>
            </a:extLst>
          </p:cNvPr>
          <p:cNvSpPr txBox="1"/>
          <p:nvPr/>
        </p:nvSpPr>
        <p:spPr>
          <a:xfrm>
            <a:off x="92365" y="1088070"/>
            <a:ext cx="829558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Key Findings: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A+ and AB+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The highest patient count is observed for the </a:t>
            </a:r>
            <a:r>
              <a:rPr lang="en-US" b="1" dirty="0"/>
              <a:t>A+</a:t>
            </a:r>
            <a:r>
              <a:rPr lang="en-US" dirty="0"/>
              <a:t> and </a:t>
            </a:r>
            <a:r>
              <a:rPr lang="en-US" b="1" dirty="0"/>
              <a:t>AB+</a:t>
            </a:r>
            <a:r>
              <a:rPr lang="en-US" dirty="0"/>
              <a:t> blood types, particularly for conditions like </a:t>
            </a:r>
            <a:r>
              <a:rPr lang="en-US" b="1" dirty="0"/>
              <a:t>Diabetes</a:t>
            </a:r>
            <a:r>
              <a:rPr lang="en-US" dirty="0"/>
              <a:t> and </a:t>
            </a:r>
            <a:r>
              <a:rPr lang="en-US" b="1" dirty="0"/>
              <a:t>Hypertension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endParaRPr lang="en-US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97711A2C-0F56-C163-7151-ED23F1835D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9AFDB9-B441-C208-022B-39DEDB6875A0}"/>
              </a:ext>
            </a:extLst>
          </p:cNvPr>
          <p:cNvSpPr txBox="1"/>
          <p:nvPr/>
        </p:nvSpPr>
        <p:spPr>
          <a:xfrm rot="10800000" flipH="1" flipV="1">
            <a:off x="179246" y="2644800"/>
            <a:ext cx="52577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2.Most blood groups show similar distributions across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medical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condtions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with counts typically ranging between 1100 and 1200 for each condition.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B8EB00-E767-2213-F3F4-3594A6E2B141}"/>
              </a:ext>
            </a:extLst>
          </p:cNvPr>
          <p:cNvSpPr txBox="1"/>
          <p:nvPr/>
        </p:nvSpPr>
        <p:spPr>
          <a:xfrm flipH="1">
            <a:off x="184731" y="4183711"/>
            <a:ext cx="49370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3. Diabetes</a:t>
            </a:r>
            <a:r>
              <a:rPr lang="en-US" dirty="0"/>
              <a:t> and </a:t>
            </a:r>
            <a:r>
              <a:rPr lang="en-US" b="1" dirty="0"/>
              <a:t>Hypertension</a:t>
            </a:r>
            <a:r>
              <a:rPr lang="en-US" dirty="0"/>
              <a:t> tend to have slightly higher counts across most blood groups, indicating a larger number of patients in these categories.</a:t>
            </a:r>
          </a:p>
        </p:txBody>
      </p:sp>
    </p:spTree>
    <p:extLst>
      <p:ext uri="{BB962C8B-B14F-4D97-AF65-F5344CB8AC3E}">
        <p14:creationId xmlns:p14="http://schemas.microsoft.com/office/powerpoint/2010/main" val="2166895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FF6A7-0011-9BE3-DB13-4A9800BA8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" y="101600"/>
            <a:ext cx="10619232" cy="739140"/>
          </a:xfrm>
        </p:spPr>
        <p:txBody>
          <a:bodyPr>
            <a:normAutofit/>
          </a:bodyPr>
          <a:lstStyle/>
          <a:p>
            <a:r>
              <a:rPr lang="en-US" sz="1800" b="1" u="sng" dirty="0"/>
              <a:t>Percentage of Males and Females  Across Medical condition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6868B1-CD4D-047D-C95B-023256F1FB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080" y="3048000"/>
            <a:ext cx="5600700" cy="353236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C88BB27-90D0-C864-8FF5-F4D830ADA6C3}"/>
              </a:ext>
            </a:extLst>
          </p:cNvPr>
          <p:cNvSpPr txBox="1"/>
          <p:nvPr/>
        </p:nvSpPr>
        <p:spPr>
          <a:xfrm>
            <a:off x="20320" y="1175405"/>
            <a:ext cx="939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Asthma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most significant gender difference is seen in </a:t>
            </a:r>
            <a:r>
              <a:rPr lang="en-US" b="1" dirty="0"/>
              <a:t>Asthma</a:t>
            </a:r>
            <a:r>
              <a:rPr lang="en-US" dirty="0"/>
              <a:t>, where males account for about </a:t>
            </a:r>
            <a:r>
              <a:rPr lang="en-US" b="1" dirty="0"/>
              <a:t>50.4%</a:t>
            </a:r>
            <a:r>
              <a:rPr lang="en-US" dirty="0"/>
              <a:t>, while females make up around </a:t>
            </a:r>
            <a:r>
              <a:rPr lang="en-US" b="1" dirty="0"/>
              <a:t>49.6%</a:t>
            </a:r>
            <a:r>
              <a:rPr lang="en-US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A43D2A-CB9C-2C84-681F-B7800CD50D6B}"/>
              </a:ext>
            </a:extLst>
          </p:cNvPr>
          <p:cNvSpPr txBox="1"/>
          <p:nvPr/>
        </p:nvSpPr>
        <p:spPr>
          <a:xfrm flipH="1">
            <a:off x="-2" y="2433400"/>
            <a:ext cx="54864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Arthritis and Obesity</a:t>
            </a:r>
            <a:r>
              <a:rPr lang="en-US" dirty="0"/>
              <a:t>:</a:t>
            </a:r>
          </a:p>
          <a:p>
            <a:r>
              <a:rPr lang="en-US" dirty="0"/>
              <a:t>For conditions like </a:t>
            </a:r>
            <a:r>
              <a:rPr lang="en-US" b="1" dirty="0"/>
              <a:t>Arthritis</a:t>
            </a:r>
            <a:r>
              <a:rPr lang="en-US" dirty="0"/>
              <a:t> and </a:t>
            </a:r>
            <a:r>
              <a:rPr lang="en-US" b="1" dirty="0"/>
              <a:t>Obesity</a:t>
            </a:r>
            <a:r>
              <a:rPr lang="en-US" dirty="0"/>
              <a:t>, the female percentage is higher, though the difference is slight (around </a:t>
            </a:r>
            <a:r>
              <a:rPr lang="en-US" b="1" dirty="0"/>
              <a:t>50.4%</a:t>
            </a:r>
            <a:r>
              <a:rPr lang="en-US" dirty="0"/>
              <a:t> for females).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013666-2B3B-F696-6375-7D4835C2C93B}"/>
              </a:ext>
            </a:extLst>
          </p:cNvPr>
          <p:cNvSpPr txBox="1"/>
          <p:nvPr/>
        </p:nvSpPr>
        <p:spPr>
          <a:xfrm>
            <a:off x="38098" y="3978554"/>
            <a:ext cx="5410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Cancer, Diabetes, Hypertension</a:t>
            </a:r>
            <a:r>
              <a:rPr lang="en-US" dirty="0"/>
              <a:t>:</a:t>
            </a:r>
          </a:p>
          <a:p>
            <a:r>
              <a:rPr lang="en-US" dirty="0"/>
              <a:t>These conditions show near-equal gender representation, with both genders hovering close to </a:t>
            </a:r>
            <a:r>
              <a:rPr lang="en-US" b="1" dirty="0"/>
              <a:t>50%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66794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0FED58-8F07-6147-1DCC-900C639A4F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671" y="2846896"/>
            <a:ext cx="4140216" cy="3076616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84E36B-0805-4E9C-3043-5E69C56785DE}"/>
              </a:ext>
            </a:extLst>
          </p:cNvPr>
          <p:cNvSpPr txBox="1"/>
          <p:nvPr/>
        </p:nvSpPr>
        <p:spPr>
          <a:xfrm>
            <a:off x="378877" y="1331403"/>
            <a:ext cx="755087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This pie chart shows the distribution of different types of medical procedures. The three categories are: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Elective</a:t>
            </a:r>
            <a:r>
              <a:rPr lang="en-US" sz="1600" dirty="0"/>
              <a:t> procedures make up the largest portion at 33.6%.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Urgent</a:t>
            </a:r>
            <a:r>
              <a:rPr lang="en-US" sz="1600" dirty="0"/>
              <a:t> procedures follow closely with 33.5%.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Emergency</a:t>
            </a:r>
            <a:r>
              <a:rPr lang="en-US" sz="1600" dirty="0"/>
              <a:t> procedures account for 32.9%.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66B03E-3499-A6CF-5876-F81EF8902DDA}"/>
              </a:ext>
            </a:extLst>
          </p:cNvPr>
          <p:cNvSpPr txBox="1"/>
          <p:nvPr/>
        </p:nvSpPr>
        <p:spPr>
          <a:xfrm>
            <a:off x="144897" y="3184875"/>
            <a:ext cx="6103854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Key Finding</a:t>
            </a:r>
            <a:r>
              <a:rPr lang="en-US" sz="1600" b="1" dirty="0"/>
              <a:t>:</a:t>
            </a:r>
            <a:r>
              <a:rPr lang="en-US" sz="1600" dirty="0"/>
              <a:t> The distribution is relatively balanced across all three types of procedures, with only a slight difference in percentages, indicating a fairly equal need for elective, urgent, and emergency medical services</a:t>
            </a:r>
            <a:r>
              <a:rPr lang="en-US" dirty="0"/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835AE7-221C-5992-8553-4BB700D6774D}"/>
              </a:ext>
            </a:extLst>
          </p:cNvPr>
          <p:cNvSpPr txBox="1"/>
          <p:nvPr/>
        </p:nvSpPr>
        <p:spPr>
          <a:xfrm>
            <a:off x="1120140" y="762592"/>
            <a:ext cx="3338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Admission type</a:t>
            </a:r>
          </a:p>
        </p:txBody>
      </p:sp>
    </p:spTree>
    <p:extLst>
      <p:ext uri="{BB962C8B-B14F-4D97-AF65-F5344CB8AC3E}">
        <p14:creationId xmlns:p14="http://schemas.microsoft.com/office/powerpoint/2010/main" val="3240993395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1085</TotalTime>
  <Words>858</Words>
  <Application>Microsoft Office PowerPoint</Application>
  <PresentationFormat>Widescreen</PresentationFormat>
  <Paragraphs>93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Century Schoolbook</vt:lpstr>
      <vt:lpstr>Wingdings</vt:lpstr>
      <vt:lpstr>Wingdings 2</vt:lpstr>
      <vt:lpstr>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Blood  Group vs Medical Condition</vt:lpstr>
      <vt:lpstr>Percentage of Males and Females  Across Medical condition </vt:lpstr>
      <vt:lpstr>PowerPoint Presentation</vt:lpstr>
      <vt:lpstr>PowerPoint Presentation</vt:lpstr>
      <vt:lpstr>Conclusion: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Tanmay Mahajan</dc:creator>
  <cp:lastModifiedBy>Tanmay Mahajan</cp:lastModifiedBy>
  <cp:revision>9</cp:revision>
  <dcterms:created xsi:type="dcterms:W3CDTF">2024-10-02T16:25:28Z</dcterms:created>
  <dcterms:modified xsi:type="dcterms:W3CDTF">2024-10-07T15:13:04Z</dcterms:modified>
</cp:coreProperties>
</file>