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D44C0-7A23-4E98-B361-7809BC05A8C6}" v="6" dt="2024-10-07T09:27:25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sawant" userId="fd42895d982051f0" providerId="LiveId" clId="{CB4D44C0-7A23-4E98-B361-7809BC05A8C6}"/>
    <pc:docChg chg="custSel addSld delSld modSld sldOrd">
      <pc:chgData name="divya sawant" userId="fd42895d982051f0" providerId="LiveId" clId="{CB4D44C0-7A23-4E98-B361-7809BC05A8C6}" dt="2024-10-07T14:30:45.714" v="218"/>
      <pc:docMkLst>
        <pc:docMk/>
      </pc:docMkLst>
      <pc:sldChg chg="modSp mod">
        <pc:chgData name="divya sawant" userId="fd42895d982051f0" providerId="LiveId" clId="{CB4D44C0-7A23-4E98-B361-7809BC05A8C6}" dt="2024-10-05T02:17:51.092" v="92" actId="20577"/>
        <pc:sldMkLst>
          <pc:docMk/>
          <pc:sldMk cId="1170626571" sldId="258"/>
        </pc:sldMkLst>
        <pc:spChg chg="mod">
          <ac:chgData name="divya sawant" userId="fd42895d982051f0" providerId="LiveId" clId="{CB4D44C0-7A23-4E98-B361-7809BC05A8C6}" dt="2024-10-04T20:06:30.820" v="0" actId="255"/>
          <ac:spMkLst>
            <pc:docMk/>
            <pc:sldMk cId="1170626571" sldId="258"/>
            <ac:spMk id="3" creationId="{E502FD21-A9CC-20D3-47D5-66EE3A32F609}"/>
          </ac:spMkLst>
        </pc:spChg>
        <pc:spChg chg="mod">
          <ac:chgData name="divya sawant" userId="fd42895d982051f0" providerId="LiveId" clId="{CB4D44C0-7A23-4E98-B361-7809BC05A8C6}" dt="2024-10-05T02:17:51.092" v="92" actId="20577"/>
          <ac:spMkLst>
            <pc:docMk/>
            <pc:sldMk cId="1170626571" sldId="258"/>
            <ac:spMk id="6" creationId="{8F781F21-9A9C-EB1A-0490-A72DCEFEE572}"/>
          </ac:spMkLst>
        </pc:spChg>
      </pc:sldChg>
      <pc:sldChg chg="modSp mod">
        <pc:chgData name="divya sawant" userId="fd42895d982051f0" providerId="LiveId" clId="{CB4D44C0-7A23-4E98-B361-7809BC05A8C6}" dt="2024-10-04T20:07:18.843" v="13" actId="20577"/>
        <pc:sldMkLst>
          <pc:docMk/>
          <pc:sldMk cId="3773546113" sldId="261"/>
        </pc:sldMkLst>
        <pc:spChg chg="mod">
          <ac:chgData name="divya sawant" userId="fd42895d982051f0" providerId="LiveId" clId="{CB4D44C0-7A23-4E98-B361-7809BC05A8C6}" dt="2024-10-04T20:07:18.843" v="13" actId="20577"/>
          <ac:spMkLst>
            <pc:docMk/>
            <pc:sldMk cId="3773546113" sldId="261"/>
            <ac:spMk id="6" creationId="{571179A2-D0EB-6922-A4EE-05CDA5658A28}"/>
          </ac:spMkLst>
        </pc:spChg>
      </pc:sldChg>
      <pc:sldChg chg="modSp mod">
        <pc:chgData name="divya sawant" userId="fd42895d982051f0" providerId="LiveId" clId="{CB4D44C0-7A23-4E98-B361-7809BC05A8C6}" dt="2024-10-07T09:59:25.709" v="216" actId="1076"/>
        <pc:sldMkLst>
          <pc:docMk/>
          <pc:sldMk cId="1862313225" sldId="263"/>
        </pc:sldMkLst>
        <pc:spChg chg="mod">
          <ac:chgData name="divya sawant" userId="fd42895d982051f0" providerId="LiveId" clId="{CB4D44C0-7A23-4E98-B361-7809BC05A8C6}" dt="2024-10-07T09:59:25.709" v="216" actId="1076"/>
          <ac:spMkLst>
            <pc:docMk/>
            <pc:sldMk cId="1862313225" sldId="263"/>
            <ac:spMk id="3" creationId="{6725DDCA-8C26-129A-F4CA-E7357787419B}"/>
          </ac:spMkLst>
        </pc:spChg>
      </pc:sldChg>
      <pc:sldChg chg="addSp delSp modSp mod">
        <pc:chgData name="divya sawant" userId="fd42895d982051f0" providerId="LiveId" clId="{CB4D44C0-7A23-4E98-B361-7809BC05A8C6}" dt="2024-10-07T09:27:39.188" v="215" actId="1076"/>
        <pc:sldMkLst>
          <pc:docMk/>
          <pc:sldMk cId="328965465" sldId="266"/>
        </pc:sldMkLst>
        <pc:spChg chg="add del">
          <ac:chgData name="divya sawant" userId="fd42895d982051f0" providerId="LiveId" clId="{CB4D44C0-7A23-4E98-B361-7809BC05A8C6}" dt="2024-10-07T09:23:53.821" v="203" actId="478"/>
          <ac:spMkLst>
            <pc:docMk/>
            <pc:sldMk cId="328965465" sldId="266"/>
            <ac:spMk id="5" creationId="{BBFC5BFD-EF5D-5A59-4385-653F3829AFBF}"/>
          </ac:spMkLst>
        </pc:spChg>
        <pc:picChg chg="del">
          <ac:chgData name="divya sawant" userId="fd42895d982051f0" providerId="LiveId" clId="{CB4D44C0-7A23-4E98-B361-7809BC05A8C6}" dt="2024-10-07T09:22:34.457" v="200" actId="478"/>
          <ac:picMkLst>
            <pc:docMk/>
            <pc:sldMk cId="328965465" sldId="266"/>
            <ac:picMk id="4" creationId="{0FCD4823-7021-D8FB-4640-56E0F1E35732}"/>
          </ac:picMkLst>
        </pc:picChg>
        <pc:picChg chg="mod">
          <ac:chgData name="divya sawant" userId="fd42895d982051f0" providerId="LiveId" clId="{CB4D44C0-7A23-4E98-B361-7809BC05A8C6}" dt="2024-10-07T09:27:39.188" v="215" actId="1076"/>
          <ac:picMkLst>
            <pc:docMk/>
            <pc:sldMk cId="328965465" sldId="266"/>
            <ac:picMk id="6" creationId="{2A624CFB-FC87-A828-5DBC-F99B2EF417A4}"/>
          </ac:picMkLst>
        </pc:picChg>
        <pc:picChg chg="add del mod">
          <ac:chgData name="divya sawant" userId="fd42895d982051f0" providerId="LiveId" clId="{CB4D44C0-7A23-4E98-B361-7809BC05A8C6}" dt="2024-10-07T09:25:04.752" v="209" actId="478"/>
          <ac:picMkLst>
            <pc:docMk/>
            <pc:sldMk cId="328965465" sldId="266"/>
            <ac:picMk id="8" creationId="{ED9903EF-EF85-37D3-F17A-4B5F26D7189C}"/>
          </ac:picMkLst>
        </pc:picChg>
        <pc:picChg chg="add del mod">
          <ac:chgData name="divya sawant" userId="fd42895d982051f0" providerId="LiveId" clId="{CB4D44C0-7A23-4E98-B361-7809BC05A8C6}" dt="2024-10-07T09:25:07.705" v="210" actId="478"/>
          <ac:picMkLst>
            <pc:docMk/>
            <pc:sldMk cId="328965465" sldId="266"/>
            <ac:picMk id="10" creationId="{9A193AAB-AE29-B98C-2829-9036C474F4E2}"/>
          </ac:picMkLst>
        </pc:picChg>
        <pc:picChg chg="add mod">
          <ac:chgData name="divya sawant" userId="fd42895d982051f0" providerId="LiveId" clId="{CB4D44C0-7A23-4E98-B361-7809BC05A8C6}" dt="2024-10-07T09:27:34.312" v="214" actId="14100"/>
          <ac:picMkLst>
            <pc:docMk/>
            <pc:sldMk cId="328965465" sldId="266"/>
            <ac:picMk id="12" creationId="{0208CB87-7DAD-4594-6B39-4D2780A33D35}"/>
          </ac:picMkLst>
        </pc:picChg>
      </pc:sldChg>
      <pc:sldChg chg="new del ord">
        <pc:chgData name="divya sawant" userId="fd42895d982051f0" providerId="LiveId" clId="{CB4D44C0-7A23-4E98-B361-7809BC05A8C6}" dt="2024-10-07T08:07:06.885" v="98" actId="47"/>
        <pc:sldMkLst>
          <pc:docMk/>
          <pc:sldMk cId="2637333417" sldId="269"/>
        </pc:sldMkLst>
      </pc:sldChg>
      <pc:sldChg chg="addSp modSp new mod ord">
        <pc:chgData name="divya sawant" userId="fd42895d982051f0" providerId="LiveId" clId="{CB4D44C0-7A23-4E98-B361-7809BC05A8C6}" dt="2024-10-07T14:30:45.714" v="218"/>
        <pc:sldMkLst>
          <pc:docMk/>
          <pc:sldMk cId="3187528913" sldId="269"/>
        </pc:sldMkLst>
        <pc:spChg chg="add mod">
          <ac:chgData name="divya sawant" userId="fd42895d982051f0" providerId="LiveId" clId="{CB4D44C0-7A23-4E98-B361-7809BC05A8C6}" dt="2024-10-07T08:08:39.198" v="136" actId="115"/>
          <ac:spMkLst>
            <pc:docMk/>
            <pc:sldMk cId="3187528913" sldId="269"/>
            <ac:spMk id="4" creationId="{53A24201-7CAA-CEC7-A385-5C9A4BEC358F}"/>
          </ac:spMkLst>
        </pc:spChg>
        <pc:spChg chg="add mod">
          <ac:chgData name="divya sawant" userId="fd42895d982051f0" providerId="LiveId" clId="{CB4D44C0-7A23-4E98-B361-7809BC05A8C6}" dt="2024-10-07T08:11:25.972" v="180"/>
          <ac:spMkLst>
            <pc:docMk/>
            <pc:sldMk cId="3187528913" sldId="269"/>
            <ac:spMk id="6" creationId="{B5733BAA-3090-733C-581C-EB2A084C3319}"/>
          </ac:spMkLst>
        </pc:spChg>
        <pc:spChg chg="add mod">
          <ac:chgData name="divya sawant" userId="fd42895d982051f0" providerId="LiveId" clId="{CB4D44C0-7A23-4E98-B361-7809BC05A8C6}" dt="2024-10-07T08:09:59.997" v="170" actId="1076"/>
          <ac:spMkLst>
            <pc:docMk/>
            <pc:sldMk cId="3187528913" sldId="269"/>
            <ac:spMk id="7" creationId="{ABE5A916-FCF4-8FD7-0292-0A4F7A0D3D73}"/>
          </ac:spMkLst>
        </pc:spChg>
        <pc:spChg chg="add mod">
          <ac:chgData name="divya sawant" userId="fd42895d982051f0" providerId="LiveId" clId="{CB4D44C0-7A23-4E98-B361-7809BC05A8C6}" dt="2024-10-07T08:12:28.112" v="188" actId="1076"/>
          <ac:spMkLst>
            <pc:docMk/>
            <pc:sldMk cId="3187528913" sldId="269"/>
            <ac:spMk id="9" creationId="{1ACC0F64-7EDB-2308-571C-33A6C527D8D5}"/>
          </ac:spMkLst>
        </pc:spChg>
        <pc:spChg chg="add mod">
          <ac:chgData name="divya sawant" userId="fd42895d982051f0" providerId="LiveId" clId="{CB4D44C0-7A23-4E98-B361-7809BC05A8C6}" dt="2024-10-07T08:12:06.587" v="186" actId="255"/>
          <ac:spMkLst>
            <pc:docMk/>
            <pc:sldMk cId="3187528913" sldId="269"/>
            <ac:spMk id="11" creationId="{31928A64-1AB5-1C91-9976-2DE2B722A082}"/>
          </ac:spMkLst>
        </pc:spChg>
        <pc:spChg chg="add mod">
          <ac:chgData name="divya sawant" userId="fd42895d982051f0" providerId="LiveId" clId="{CB4D44C0-7A23-4E98-B361-7809BC05A8C6}" dt="2024-10-07T08:12:48.459" v="193" actId="255"/>
          <ac:spMkLst>
            <pc:docMk/>
            <pc:sldMk cId="3187528913" sldId="269"/>
            <ac:spMk id="13" creationId="{F8C13B6B-7B48-5A6D-89BE-334D47E14667}"/>
          </ac:spMkLst>
        </pc:spChg>
        <pc:spChg chg="add mod">
          <ac:chgData name="divya sawant" userId="fd42895d982051f0" providerId="LiveId" clId="{CB4D44C0-7A23-4E98-B361-7809BC05A8C6}" dt="2024-10-07T08:13:22.038" v="199" actId="14100"/>
          <ac:spMkLst>
            <pc:docMk/>
            <pc:sldMk cId="3187528913" sldId="269"/>
            <ac:spMk id="15" creationId="{D5050177-A12F-E23A-7321-8412E0503D89}"/>
          </ac:spMkLst>
        </pc:spChg>
        <pc:picChg chg="add mod">
          <ac:chgData name="divya sawant" userId="fd42895d982051f0" providerId="LiveId" clId="{CB4D44C0-7A23-4E98-B361-7809BC05A8C6}" dt="2024-10-07T08:07:58.504" v="105" actId="1076"/>
          <ac:picMkLst>
            <pc:docMk/>
            <pc:sldMk cId="3187528913" sldId="269"/>
            <ac:picMk id="3" creationId="{183D8728-E362-5716-E9DD-CD4F3993A45A}"/>
          </ac:picMkLst>
        </pc:picChg>
      </pc:sldChg>
      <pc:sldChg chg="new del">
        <pc:chgData name="divya sawant" userId="fd42895d982051f0" providerId="LiveId" clId="{CB4D44C0-7A23-4E98-B361-7809BC05A8C6}" dt="2024-10-05T02:15:29.255" v="15" actId="2696"/>
        <pc:sldMkLst>
          <pc:docMk/>
          <pc:sldMk cId="3543482900" sldId="269"/>
        </pc:sldMkLst>
      </pc:sldChg>
      <pc:sldChg chg="new del">
        <pc:chgData name="divya sawant" userId="fd42895d982051f0" providerId="LiveId" clId="{CB4D44C0-7A23-4E98-B361-7809BC05A8C6}" dt="2024-10-05T02:30:30.647" v="94" actId="2696"/>
        <pc:sldMkLst>
          <pc:docMk/>
          <pc:sldMk cId="374853350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FDEF-2F7C-4572-A2D9-67F7AF898D3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4BFB-83CE-44C7-88F5-80407FF17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5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44BFB-83CE-44C7-88F5-80407FF177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0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20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81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02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4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6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9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4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3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80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9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0084F2-DEB3-42FA-BDB9-E1481EB58872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74AC-D72A-43A8-A940-F70AD757A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734F97-479E-7A82-C4C4-DC5664726DD2}"/>
              </a:ext>
            </a:extLst>
          </p:cNvPr>
          <p:cNvSpPr txBox="1"/>
          <p:nvPr/>
        </p:nvSpPr>
        <p:spPr>
          <a:xfrm>
            <a:off x="3224980" y="3831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Presentation on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5CF36-717A-711B-4B08-89D8E4AE005F}"/>
              </a:ext>
            </a:extLst>
          </p:cNvPr>
          <p:cNvSpPr txBox="1"/>
          <p:nvPr/>
        </p:nvSpPr>
        <p:spPr>
          <a:xfrm>
            <a:off x="3224980" y="195125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Project Name : </a:t>
            </a:r>
            <a:r>
              <a:rPr lang="en-IN" sz="2400" b="1" dirty="0" err="1">
                <a:solidFill>
                  <a:schemeClr val="accent1"/>
                </a:solidFill>
              </a:rPr>
              <a:t>BigBasket</a:t>
            </a:r>
            <a:r>
              <a:rPr lang="en-IN" sz="2400" b="1" dirty="0">
                <a:solidFill>
                  <a:schemeClr val="accent1"/>
                </a:solidFill>
              </a:rPr>
              <a:t>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AF686-35FD-CBEE-7E16-F3FAF9B5E6E1}"/>
              </a:ext>
            </a:extLst>
          </p:cNvPr>
          <p:cNvSpPr txBox="1"/>
          <p:nvPr/>
        </p:nvSpPr>
        <p:spPr>
          <a:xfrm>
            <a:off x="8544232" y="4869112"/>
            <a:ext cx="3303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Prepared by : Divya Sawant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 err="1"/>
              <a:t>Guid</a:t>
            </a:r>
            <a:r>
              <a:rPr lang="en-US" b="1" dirty="0"/>
              <a:t> by : Vishal sir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E394F-388C-6B31-CC97-4641E0468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" y="173541"/>
            <a:ext cx="2704178" cy="200854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 prst="ribl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7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02D145-A09D-94DD-1F41-2966C819FF2F}"/>
              </a:ext>
            </a:extLst>
          </p:cNvPr>
          <p:cNvSpPr txBox="1"/>
          <p:nvPr/>
        </p:nvSpPr>
        <p:spPr>
          <a:xfrm>
            <a:off x="717755" y="356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On the basis of rating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465C-CAD9-8E99-F74D-816B8E9FCEDC}"/>
              </a:ext>
            </a:extLst>
          </p:cNvPr>
          <p:cNvSpPr txBox="1"/>
          <p:nvPr/>
        </p:nvSpPr>
        <p:spPr>
          <a:xfrm>
            <a:off x="619432" y="963561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Key insights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2B96E-DC28-2216-8C02-FC436114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45" y="2776407"/>
            <a:ext cx="10491019" cy="408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91E058-A5B6-B8E1-D325-C4F85061B136}"/>
              </a:ext>
            </a:extLst>
          </p:cNvPr>
          <p:cNvSpPr txBox="1"/>
          <p:nvPr/>
        </p:nvSpPr>
        <p:spPr>
          <a:xfrm>
            <a:off x="255639" y="1571015"/>
            <a:ext cx="31463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❖ Low Rated Brands (red bars): </a:t>
            </a:r>
            <a:r>
              <a:rPr lang="en-US" sz="1400" dirty="0" err="1"/>
              <a:t>Iveo</a:t>
            </a:r>
            <a:r>
              <a:rPr lang="en-US" sz="1400" dirty="0"/>
              <a:t>: Approximately 20 products. 3BO: Approximately 20 products. </a:t>
            </a:r>
          </a:p>
          <a:p>
            <a:r>
              <a:rPr lang="en-US" sz="1400" dirty="0" err="1"/>
              <a:t>Nakoda</a:t>
            </a:r>
            <a:r>
              <a:rPr lang="en-US" sz="1400" dirty="0"/>
              <a:t>: Approximately 20 products.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30E3E-42EA-8A60-229F-3982B016AD3B}"/>
              </a:ext>
            </a:extLst>
          </p:cNvPr>
          <p:cNvSpPr txBox="1"/>
          <p:nvPr/>
        </p:nvSpPr>
        <p:spPr>
          <a:xfrm>
            <a:off x="4542504" y="157101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❖ Mid Rated Brands (orange bars): </a:t>
            </a:r>
          </a:p>
          <a:p>
            <a:r>
              <a:rPr lang="en-US" sz="1400" dirty="0"/>
              <a:t>bb Royal: Approximately 160 products.</a:t>
            </a:r>
          </a:p>
          <a:p>
            <a:r>
              <a:rPr lang="en-US" sz="1400" dirty="0"/>
              <a:t> Amul: Approximately 80 products.</a:t>
            </a:r>
          </a:p>
          <a:p>
            <a:r>
              <a:rPr lang="en-US" sz="1400" dirty="0"/>
              <a:t> Anjali: Approximately 80 products.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CCF43-F1F7-9C38-5A75-0EB082450F27}"/>
              </a:ext>
            </a:extLst>
          </p:cNvPr>
          <p:cNvSpPr txBox="1"/>
          <p:nvPr/>
        </p:nvSpPr>
        <p:spPr>
          <a:xfrm>
            <a:off x="8662220" y="1571015"/>
            <a:ext cx="4935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❖ High Rated Brands (green bars):</a:t>
            </a:r>
          </a:p>
          <a:p>
            <a:r>
              <a:rPr lang="en-US" sz="1400" dirty="0"/>
              <a:t> bb Royal: Approximately 120 products. </a:t>
            </a:r>
          </a:p>
          <a:p>
            <a:r>
              <a:rPr lang="en-US" sz="1400" dirty="0"/>
              <a:t>BB Home: Approximately 110 products. </a:t>
            </a:r>
          </a:p>
          <a:p>
            <a:r>
              <a:rPr lang="en-US" sz="1400" dirty="0"/>
              <a:t>Himalaya: Approximately 110 products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3736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D8728-E362-5716-E9DD-CD4F3993A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04" y="2428567"/>
            <a:ext cx="6184492" cy="4135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24201-7CAA-CEC7-A385-5C9A4BEC358F}"/>
              </a:ext>
            </a:extLst>
          </p:cNvPr>
          <p:cNvSpPr txBox="1"/>
          <p:nvPr/>
        </p:nvSpPr>
        <p:spPr>
          <a:xfrm>
            <a:off x="668594" y="247953"/>
            <a:ext cx="390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Top 2 brand in top category</a:t>
            </a:r>
            <a:endParaRPr lang="en-IN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33BAA-3090-733C-581C-EB2A084C3319}"/>
              </a:ext>
            </a:extLst>
          </p:cNvPr>
          <p:cNvSpPr txBox="1"/>
          <p:nvPr/>
        </p:nvSpPr>
        <p:spPr>
          <a:xfrm>
            <a:off x="127820" y="1285534"/>
            <a:ext cx="53979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1) Foodgrains, Oil &amp; Masala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bb Royal</a:t>
            </a:r>
            <a:r>
              <a:rPr lang="en-US" sz="1400" dirty="0"/>
              <a:t> is the leading brand with the highest number of products.</a:t>
            </a:r>
            <a:r>
              <a:rPr lang="en-IN" sz="1400" dirty="0"/>
              <a:t> (~500).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Organic Tattva</a:t>
            </a:r>
            <a:r>
              <a:rPr lang="en-US" sz="1400" dirty="0"/>
              <a:t> follows as the second brand within this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5A916-FCF4-8FD7-0292-0A4F7A0D3D73}"/>
              </a:ext>
            </a:extLst>
          </p:cNvPr>
          <p:cNvSpPr txBox="1"/>
          <p:nvPr/>
        </p:nvSpPr>
        <p:spPr>
          <a:xfrm>
            <a:off x="521109" y="727588"/>
            <a:ext cx="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Key insights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C0F64-7EDB-2308-571C-33A6C527D8D5}"/>
              </a:ext>
            </a:extLst>
          </p:cNvPr>
          <p:cNvSpPr txBox="1"/>
          <p:nvPr/>
        </p:nvSpPr>
        <p:spPr>
          <a:xfrm>
            <a:off x="172065" y="2428567"/>
            <a:ext cx="57518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2)Kitchen, Garden &amp; Pets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BB Home</a:t>
            </a:r>
            <a:r>
              <a:rPr lang="en-US" sz="1400" dirty="0"/>
              <a:t> has the most products (~350).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DP</a:t>
            </a:r>
            <a:r>
              <a:rPr lang="en-US" sz="1400" dirty="0"/>
              <a:t> is the second brand in this category with fewer products</a:t>
            </a:r>
            <a:r>
              <a:rPr lang="en-IN" sz="1400" dirty="0"/>
              <a:t>(~150).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28A64-1AB5-1C91-9976-2DE2B722A082}"/>
              </a:ext>
            </a:extLst>
          </p:cNvPr>
          <p:cNvSpPr txBox="1"/>
          <p:nvPr/>
        </p:nvSpPr>
        <p:spPr>
          <a:xfrm>
            <a:off x="162232" y="3409192"/>
            <a:ext cx="44736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3)Beauty &amp; Hygiene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INATUR</a:t>
            </a:r>
            <a:r>
              <a:rPr lang="en-US" sz="1400" dirty="0"/>
              <a:t> and </a:t>
            </a:r>
            <a:r>
              <a:rPr lang="en-US" sz="1400" b="1" dirty="0"/>
              <a:t>Nike</a:t>
            </a:r>
            <a:r>
              <a:rPr lang="en-US" sz="1400" dirty="0"/>
              <a:t> are the top brands, with </a:t>
            </a:r>
            <a:r>
              <a:rPr lang="en-US" sz="1400" b="1" dirty="0"/>
              <a:t>INATUR</a:t>
            </a:r>
            <a:r>
              <a:rPr lang="en-US" sz="1400" dirty="0"/>
              <a:t> leading (~150) and </a:t>
            </a:r>
            <a:r>
              <a:rPr lang="en-US" sz="1400" b="1" dirty="0"/>
              <a:t>Nike</a:t>
            </a:r>
            <a:r>
              <a:rPr lang="en-US" sz="1400" dirty="0"/>
              <a:t> following closely.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13B6B-7B48-5A6D-89BE-334D47E14667}"/>
              </a:ext>
            </a:extLst>
          </p:cNvPr>
          <p:cNvSpPr txBox="1"/>
          <p:nvPr/>
        </p:nvSpPr>
        <p:spPr>
          <a:xfrm>
            <a:off x="127820" y="4174374"/>
            <a:ext cx="5751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4)Snacks &amp; Branded Foods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MTR</a:t>
            </a:r>
            <a:r>
              <a:rPr lang="en-US" sz="1400" dirty="0"/>
              <a:t> and </a:t>
            </a:r>
            <a:r>
              <a:rPr lang="en-US" sz="1400" b="1" dirty="0" err="1"/>
              <a:t>Sunfeast</a:t>
            </a:r>
            <a:r>
              <a:rPr lang="en-US" sz="1400" dirty="0"/>
              <a:t> are the top brands, with </a:t>
            </a:r>
            <a:r>
              <a:rPr lang="en-US" sz="1400" b="1" dirty="0"/>
              <a:t>MTR</a:t>
            </a:r>
            <a:r>
              <a:rPr lang="en-US" sz="1400" dirty="0"/>
              <a:t> leading but significantly fewer products compared to other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050177-A12F-E23A-7321-8412E0503D89}"/>
              </a:ext>
            </a:extLst>
          </p:cNvPr>
          <p:cNvSpPr txBox="1"/>
          <p:nvPr/>
        </p:nvSpPr>
        <p:spPr>
          <a:xfrm>
            <a:off x="162232" y="4950272"/>
            <a:ext cx="5751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5)Gourmet &amp; World Food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GoodDiet</a:t>
            </a:r>
            <a:r>
              <a:rPr lang="en-US" sz="1400" dirty="0"/>
              <a:t> and </a:t>
            </a:r>
            <a:r>
              <a:rPr lang="en-US" sz="1400" b="1" dirty="0" err="1"/>
              <a:t>Purrnate</a:t>
            </a:r>
            <a:r>
              <a:rPr lang="en-US" sz="1400" dirty="0"/>
              <a:t> are the top brands, with </a:t>
            </a:r>
            <a:r>
              <a:rPr lang="en-US" sz="1400" b="1" dirty="0" err="1"/>
              <a:t>GoodDiet</a:t>
            </a:r>
            <a:r>
              <a:rPr lang="en-US" sz="1400" dirty="0"/>
              <a:t> leading (~100) and </a:t>
            </a:r>
            <a:r>
              <a:rPr lang="en-US" sz="1400" b="1" dirty="0" err="1"/>
              <a:t>Purrnate</a:t>
            </a:r>
            <a:r>
              <a:rPr lang="en-US" sz="1400" dirty="0"/>
              <a:t> having fewer products.</a:t>
            </a:r>
          </a:p>
        </p:txBody>
      </p:sp>
    </p:spTree>
    <p:extLst>
      <p:ext uri="{BB962C8B-B14F-4D97-AF65-F5344CB8AC3E}">
        <p14:creationId xmlns:p14="http://schemas.microsoft.com/office/powerpoint/2010/main" val="318752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40CD9-FF29-BF32-3A6E-9F4274E662C7}"/>
              </a:ext>
            </a:extLst>
          </p:cNvPr>
          <p:cNvSpPr txBox="1"/>
          <p:nvPr/>
        </p:nvSpPr>
        <p:spPr>
          <a:xfrm>
            <a:off x="855406" y="599767"/>
            <a:ext cx="421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Recommendation System:</a:t>
            </a:r>
            <a:endParaRPr lang="en-IN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24CFB-FC87-A828-5DBC-F99B2EF4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" y="2276832"/>
            <a:ext cx="7736736" cy="1657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8CB87-7DAD-4594-6B39-4D2780A33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" y="1235437"/>
            <a:ext cx="7984102" cy="10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21403-5FE1-F526-8E3D-6DC7F7CDCB7E}"/>
              </a:ext>
            </a:extLst>
          </p:cNvPr>
          <p:cNvSpPr txBox="1"/>
          <p:nvPr/>
        </p:nvSpPr>
        <p:spPr>
          <a:xfrm>
            <a:off x="825910" y="3954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655C0-0285-663E-6E62-EB24F2B56349}"/>
              </a:ext>
            </a:extLst>
          </p:cNvPr>
          <p:cNvSpPr txBox="1"/>
          <p:nvPr/>
        </p:nvSpPr>
        <p:spPr>
          <a:xfrm>
            <a:off x="432619" y="1362048"/>
            <a:ext cx="95569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reveals a clear distribution of product prices across different categories. The majority of products fall within the medium price range (100-500 rupees), followed by a significant number of low-priced products (below 100 rupees), and a smaller proportion of high priced products (above 500 rupees). This indicates that the product assortment heavily leans towards affordable and mid-range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08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489D6-7D50-3C5E-C060-F753F72CC91C}"/>
              </a:ext>
            </a:extLst>
          </p:cNvPr>
          <p:cNvSpPr txBox="1"/>
          <p:nvPr/>
        </p:nvSpPr>
        <p:spPr>
          <a:xfrm>
            <a:off x="875071" y="5035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Recommendations: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1B021-F527-1EEF-609F-F2B4DD73F198}"/>
              </a:ext>
            </a:extLst>
          </p:cNvPr>
          <p:cNvSpPr txBox="1"/>
          <p:nvPr/>
        </p:nvSpPr>
        <p:spPr>
          <a:xfrm>
            <a:off x="398206" y="1532587"/>
            <a:ext cx="8244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Focus on Medium-Priced Products: </a:t>
            </a:r>
            <a:r>
              <a:rPr lang="en-US" sz="1600" dirty="0"/>
              <a:t>Given that the majority of products are in the medium price range, efforts should be concentrated on optimizing the availability and marketing of these products to meet consumer demand.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21D30-1A52-D6FD-0C40-F28CAB8BE31C}"/>
              </a:ext>
            </a:extLst>
          </p:cNvPr>
          <p:cNvSpPr txBox="1"/>
          <p:nvPr/>
        </p:nvSpPr>
        <p:spPr>
          <a:xfrm>
            <a:off x="314631" y="2598003"/>
            <a:ext cx="7482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Expand Low-Priced Product Range: </a:t>
            </a:r>
            <a:r>
              <a:rPr lang="en-US" sz="1600" dirty="0"/>
              <a:t>With a substantial number of products in the low price range, consider expanding this category to attract budget-conscious consumers and enhance market share.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6BE1A-257F-ACB7-CF73-6DE6AA475E6D}"/>
              </a:ext>
            </a:extLst>
          </p:cNvPr>
          <p:cNvSpPr txBox="1"/>
          <p:nvPr/>
        </p:nvSpPr>
        <p:spPr>
          <a:xfrm>
            <a:off x="314631" y="366341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Promote High-Priced Products: </a:t>
            </a:r>
            <a:r>
              <a:rPr lang="en-US" sz="1600" dirty="0"/>
              <a:t>Develop targeted marketing strategies to promote high priced products. This could include highlighting premium features, quality, and exclusive benefits to attract higher-income segments.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252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6D5BA-2E40-D71A-21E2-2BB3A5D67581}"/>
              </a:ext>
            </a:extLst>
          </p:cNvPr>
          <p:cNvSpPr txBox="1"/>
          <p:nvPr/>
        </p:nvSpPr>
        <p:spPr>
          <a:xfrm>
            <a:off x="363794" y="501445"/>
            <a:ext cx="255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Contant</a:t>
            </a:r>
            <a:r>
              <a:rPr lang="en-US" sz="2400" b="1" dirty="0"/>
              <a:t>: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143DA-2B25-BB44-5140-88BE18B33FC7}"/>
              </a:ext>
            </a:extLst>
          </p:cNvPr>
          <p:cNvSpPr txBox="1"/>
          <p:nvPr/>
        </p:nvSpPr>
        <p:spPr>
          <a:xfrm>
            <a:off x="294967" y="1248697"/>
            <a:ext cx="3165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Key findings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Conclusion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11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2FD21-A9CC-20D3-47D5-66EE3A32F609}"/>
              </a:ext>
            </a:extLst>
          </p:cNvPr>
          <p:cNvSpPr txBox="1"/>
          <p:nvPr/>
        </p:nvSpPr>
        <p:spPr>
          <a:xfrm>
            <a:off x="235973" y="806696"/>
            <a:ext cx="101763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dataset consists of 27,555 rows and 9 col. from </a:t>
            </a:r>
            <a:r>
              <a:rPr lang="en-US" sz="1600" dirty="0" err="1"/>
              <a:t>BigBasket</a:t>
            </a:r>
            <a:r>
              <a:rPr lang="en-US" sz="1600" dirty="0"/>
              <a:t> dataset, an online grocery store. It includes detailed information on various products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354E3-78E2-C39F-6E39-7F3D33F52671}"/>
              </a:ext>
            </a:extLst>
          </p:cNvPr>
          <p:cNvSpPr txBox="1"/>
          <p:nvPr/>
        </p:nvSpPr>
        <p:spPr>
          <a:xfrm>
            <a:off x="3578944" y="98323"/>
            <a:ext cx="321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Introduction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81F21-9A9C-EB1A-0490-A72DCEFEE572}"/>
              </a:ext>
            </a:extLst>
          </p:cNvPr>
          <p:cNvSpPr txBox="1"/>
          <p:nvPr/>
        </p:nvSpPr>
        <p:spPr>
          <a:xfrm>
            <a:off x="235973" y="1576625"/>
            <a:ext cx="1114978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1600" b="1" u="sng" dirty="0"/>
              <a:t>Counts</a:t>
            </a:r>
            <a:r>
              <a:rPr lang="en-US" sz="1600" u="sng" dirty="0"/>
              <a:t>: Product:-23540, Category:-11, Sub-category:-90, Brand:-2313, Rating:-1to5 &amp; Type:-426.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 Product: </a:t>
            </a:r>
            <a:r>
              <a:rPr lang="en-US" sz="1600" dirty="0"/>
              <a:t>The name or description of the </a:t>
            </a:r>
            <a:r>
              <a:rPr lang="en-US" sz="1600" dirty="0" err="1"/>
              <a:t>produc</a:t>
            </a:r>
            <a:endParaRPr lang="en-US" sz="1600" dirty="0"/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Category: </a:t>
            </a:r>
            <a:r>
              <a:rPr lang="en-US" sz="1600" dirty="0"/>
              <a:t>The main category to which the product belongs (e.g., "Beauty &amp; Hygiene," "Kitchen, Garden &amp; Pets").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Sub category: </a:t>
            </a:r>
            <a:r>
              <a:rPr lang="en-US" sz="1600" dirty="0"/>
              <a:t>More specific category within the main category. (e.g. Skin Care &amp; Hair Care)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Brand: </a:t>
            </a:r>
            <a:r>
              <a:rPr lang="en-US" sz="1600" dirty="0"/>
              <a:t>The brand name of the product.(e.g. bb royal &amp; bb home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 Sale price: </a:t>
            </a:r>
            <a:r>
              <a:rPr lang="en-US" sz="1600" dirty="0"/>
              <a:t>The price at which the product is sold.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Market price: </a:t>
            </a:r>
            <a:r>
              <a:rPr lang="en-US" sz="1600" dirty="0"/>
              <a:t>The market price of the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 Type: </a:t>
            </a:r>
            <a:r>
              <a:rPr lang="en-US" sz="1600" dirty="0"/>
              <a:t>A classification of the product. (e.g. Hair oil &amp; </a:t>
            </a:r>
            <a:r>
              <a:rPr lang="en-US" sz="1600" dirty="0" err="1"/>
              <a:t>serup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Rating: </a:t>
            </a:r>
            <a:r>
              <a:rPr lang="en-US" sz="1600" dirty="0"/>
              <a:t>Customer rating of the product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062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FA7A83-F386-E7FB-1165-557A56678953}"/>
              </a:ext>
            </a:extLst>
          </p:cNvPr>
          <p:cNvSpPr txBox="1"/>
          <p:nvPr/>
        </p:nvSpPr>
        <p:spPr>
          <a:xfrm>
            <a:off x="452284" y="3069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accent1"/>
                </a:solidFill>
              </a:rPr>
              <a:t>On the basis of category: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251D9-8226-5DBE-756C-BA4E79E2D624}"/>
              </a:ext>
            </a:extLst>
          </p:cNvPr>
          <p:cNvSpPr txBox="1"/>
          <p:nvPr/>
        </p:nvSpPr>
        <p:spPr>
          <a:xfrm>
            <a:off x="580104" y="1231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Top 5 category: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1141-043E-4E60-166B-BA6F64D1CC2E}"/>
              </a:ext>
            </a:extLst>
          </p:cNvPr>
          <p:cNvSpPr txBox="1"/>
          <p:nvPr/>
        </p:nvSpPr>
        <p:spPr>
          <a:xfrm>
            <a:off x="353961" y="1970745"/>
            <a:ext cx="3146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1. Beauty &amp; Hygiene : 7867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512FA-E799-A3C4-4724-29BB45B750D2}"/>
              </a:ext>
            </a:extLst>
          </p:cNvPr>
          <p:cNvSpPr txBox="1"/>
          <p:nvPr/>
        </p:nvSpPr>
        <p:spPr>
          <a:xfrm>
            <a:off x="353961" y="220157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2. Gourmet &amp; World Food : 4690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05CA2-C5E5-17D8-40B5-34FA3F7B144D}"/>
              </a:ext>
            </a:extLst>
          </p:cNvPr>
          <p:cNvSpPr txBox="1"/>
          <p:nvPr/>
        </p:nvSpPr>
        <p:spPr>
          <a:xfrm>
            <a:off x="353961" y="24662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3. Kitchen, Garden &amp; Pets : 3580 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DB072-7917-2E7A-EDF7-3FE1B815E415}"/>
              </a:ext>
            </a:extLst>
          </p:cNvPr>
          <p:cNvSpPr txBox="1"/>
          <p:nvPr/>
        </p:nvSpPr>
        <p:spPr>
          <a:xfrm>
            <a:off x="353961" y="273870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4. Snacks &amp; Branded Foods : 2814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149EA-53EB-7E78-C674-284AFE365864}"/>
              </a:ext>
            </a:extLst>
          </p:cNvPr>
          <p:cNvSpPr txBox="1"/>
          <p:nvPr/>
        </p:nvSpPr>
        <p:spPr>
          <a:xfrm>
            <a:off x="353961" y="299883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5. Foodgrains, Oil &amp; Masala : 2676 </a:t>
            </a:r>
            <a:endParaRPr lang="en-IN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632381-35E5-66AD-CFE7-1EF7C0470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0" y="2247743"/>
            <a:ext cx="6204155" cy="41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0E92E-E17D-408F-F579-68B0E12E3E2E}"/>
              </a:ext>
            </a:extLst>
          </p:cNvPr>
          <p:cNvSpPr txBox="1"/>
          <p:nvPr/>
        </p:nvSpPr>
        <p:spPr>
          <a:xfrm>
            <a:off x="619432" y="3659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Sub-Category: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C4760-49DE-5E9C-1193-FC1D87738FE2}"/>
              </a:ext>
            </a:extLst>
          </p:cNvPr>
          <p:cNvSpPr txBox="1"/>
          <p:nvPr/>
        </p:nvSpPr>
        <p:spPr>
          <a:xfrm>
            <a:off x="698091" y="1172186"/>
            <a:ext cx="317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Sub-category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8E696-D7F4-07A5-951C-110DF3D9AFDF}"/>
              </a:ext>
            </a:extLst>
          </p:cNvPr>
          <p:cNvSpPr txBox="1"/>
          <p:nvPr/>
        </p:nvSpPr>
        <p:spPr>
          <a:xfrm>
            <a:off x="698091" y="1821116"/>
            <a:ext cx="337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Skin Care : 2294</a:t>
            </a:r>
          </a:p>
          <a:p>
            <a:pPr marL="342900" indent="-342900">
              <a:buAutoNum type="arabicPeriod"/>
            </a:pPr>
            <a:r>
              <a:rPr lang="en-US" sz="1200" dirty="0"/>
              <a:t>Health &amp; Medicine: 1133</a:t>
            </a:r>
          </a:p>
          <a:p>
            <a:pPr marL="342900" indent="-342900">
              <a:buAutoNum type="arabicPeriod"/>
            </a:pPr>
            <a:r>
              <a:rPr lang="en-US" sz="1200" dirty="0"/>
              <a:t>Hair Care : 1028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32A3F9-CEE5-5E99-04D8-184128694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24" y="2424317"/>
            <a:ext cx="5229955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AC81D-2891-CF59-DB58-EB1778320547}"/>
              </a:ext>
            </a:extLst>
          </p:cNvPr>
          <p:cNvSpPr txBox="1"/>
          <p:nvPr/>
        </p:nvSpPr>
        <p:spPr>
          <a:xfrm>
            <a:off x="875071" y="611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Brand: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02DF8-B017-B029-FCD8-8086198E796F}"/>
              </a:ext>
            </a:extLst>
          </p:cNvPr>
          <p:cNvSpPr txBox="1"/>
          <p:nvPr/>
        </p:nvSpPr>
        <p:spPr>
          <a:xfrm>
            <a:off x="747252" y="1250419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Brand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179A2-D0EB-6922-A4EE-05CDA5658A28}"/>
              </a:ext>
            </a:extLst>
          </p:cNvPr>
          <p:cNvSpPr txBox="1"/>
          <p:nvPr/>
        </p:nvSpPr>
        <p:spPr>
          <a:xfrm>
            <a:off x="747252" y="188909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/>
              <a:t>Fresho</a:t>
            </a:r>
            <a:r>
              <a:rPr lang="en-US" sz="1200" dirty="0"/>
              <a:t> : 638</a:t>
            </a:r>
          </a:p>
          <a:p>
            <a:pPr marL="228600" indent="-228600">
              <a:buAutoNum type="arabicPeriod"/>
            </a:pPr>
            <a:r>
              <a:rPr lang="en-US" sz="1200" dirty="0"/>
              <a:t> bb Royal : 539</a:t>
            </a:r>
          </a:p>
          <a:p>
            <a:pPr marL="228600" indent="-228600">
              <a:buAutoNum type="arabicPeriod"/>
            </a:pPr>
            <a:r>
              <a:rPr lang="en-US" sz="1200" dirty="0"/>
              <a:t> BB Home : 428 </a:t>
            </a:r>
          </a:p>
          <a:p>
            <a:pPr marL="228600" indent="-228600">
              <a:buAutoNum type="arabicPeriod"/>
            </a:pPr>
            <a:r>
              <a:rPr lang="en-US" sz="1200" dirty="0"/>
              <a:t> DP : 250 </a:t>
            </a:r>
          </a:p>
          <a:p>
            <a:pPr marL="228600" indent="-228600">
              <a:buAutoNum type="arabicPeriod"/>
            </a:pPr>
            <a:r>
              <a:rPr lang="en-US" sz="1200" dirty="0"/>
              <a:t> </a:t>
            </a:r>
            <a:r>
              <a:rPr lang="en-US" sz="1200" dirty="0" err="1"/>
              <a:t>Fresho</a:t>
            </a:r>
            <a:r>
              <a:rPr lang="en-US" sz="1200" dirty="0"/>
              <a:t> Signature : 171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97EA9-C0B9-BF99-4224-9110DB61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95" y="2066073"/>
            <a:ext cx="617306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4C84C-7D47-ACAE-8CF1-F834F48BD214}"/>
              </a:ext>
            </a:extLst>
          </p:cNvPr>
          <p:cNvSpPr txBox="1"/>
          <p:nvPr/>
        </p:nvSpPr>
        <p:spPr>
          <a:xfrm>
            <a:off x="580104" y="405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Difference b/w </a:t>
            </a:r>
            <a:r>
              <a:rPr lang="en-US" b="1" u="sng" dirty="0" err="1"/>
              <a:t>agv.sale</a:t>
            </a:r>
            <a:r>
              <a:rPr lang="en-US" b="1" u="sng" dirty="0"/>
              <a:t> price &amp; market price</a:t>
            </a:r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9B3BC-F02B-88BF-4C49-95A2942706F3}"/>
              </a:ext>
            </a:extLst>
          </p:cNvPr>
          <p:cNvSpPr txBox="1"/>
          <p:nvPr/>
        </p:nvSpPr>
        <p:spPr>
          <a:xfrm>
            <a:off x="176980" y="1653966"/>
            <a:ext cx="8347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• Largest Differences: </a:t>
            </a:r>
            <a:r>
              <a:rPr lang="en-US" sz="1400" dirty="0"/>
              <a:t>Categories at the top have the largest differences between their average sale prices and market prices. For instance, "Kitchen, Garden &amp; Pets" has the highest difference, meaning that on average, products in this category are sold at significantly lower prices compared to their market Prices.</a:t>
            </a:r>
            <a:endParaRPr lang="en-IN" sz="1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20181-52C6-06B6-37FB-671FE75A9A6F}"/>
              </a:ext>
            </a:extLst>
          </p:cNvPr>
          <p:cNvSpPr txBox="1"/>
          <p:nvPr/>
        </p:nvSpPr>
        <p:spPr>
          <a:xfrm>
            <a:off x="176980" y="2731184"/>
            <a:ext cx="55847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• Smallest Differences: </a:t>
            </a:r>
            <a:r>
              <a:rPr lang="en-US" sz="1400" dirty="0"/>
              <a:t>Categories at the bottom have smaller differences. For example, "Snacks &amp; Branded Foods" shows the smallest price difference, indicating that the sale price is closer to the market price.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CEF2CC-E046-9661-4228-44D39B5B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28" y="2652526"/>
            <a:ext cx="6430272" cy="3934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166C98-E7BC-E5B3-58F9-7E334605871E}"/>
              </a:ext>
            </a:extLst>
          </p:cNvPr>
          <p:cNvSpPr txBox="1"/>
          <p:nvPr/>
        </p:nvSpPr>
        <p:spPr>
          <a:xfrm>
            <a:off x="324465" y="10296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</a:rPr>
              <a:t>Key Insights:</a:t>
            </a:r>
          </a:p>
        </p:txBody>
      </p:sp>
    </p:spTree>
    <p:extLst>
      <p:ext uri="{BB962C8B-B14F-4D97-AF65-F5344CB8AC3E}">
        <p14:creationId xmlns:p14="http://schemas.microsoft.com/office/powerpoint/2010/main" val="24266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25DDCA-8C26-129A-F4CA-E7357787419B}"/>
              </a:ext>
            </a:extLst>
          </p:cNvPr>
          <p:cNvSpPr txBox="1"/>
          <p:nvPr/>
        </p:nvSpPr>
        <p:spPr>
          <a:xfrm>
            <a:off x="304800" y="3856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Product distribution across category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EC8FF-4434-01E9-5DA9-CB0C6B55200D}"/>
              </a:ext>
            </a:extLst>
          </p:cNvPr>
          <p:cNvSpPr txBox="1"/>
          <p:nvPr/>
        </p:nvSpPr>
        <p:spPr>
          <a:xfrm>
            <a:off x="422787" y="983226"/>
            <a:ext cx="272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Key insights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DD999-8699-239C-9C1E-72BE6199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938" y="3126470"/>
            <a:ext cx="6354062" cy="358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09A59-A49E-C175-898E-9352BB992FEB}"/>
              </a:ext>
            </a:extLst>
          </p:cNvPr>
          <p:cNvSpPr txBox="1"/>
          <p:nvPr/>
        </p:nvSpPr>
        <p:spPr>
          <a:xfrm>
            <a:off x="157317" y="1580848"/>
            <a:ext cx="57715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Beauty &amp; Hygiene has the largest variety of products, indicating a broad product range within this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Categories such as Gourmet &amp; World Food and Kitchen, Garden &amp; Pets also offer a wide variety of products, making them significant in terms of product diversity.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lower product counts in categories like Eggs, Meat &amp; Fish and Fruits &amp; Vegetables suggest a more limited range of offerings in these areas compared to other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6231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C83BD-CF2E-76E8-3773-C07CEA5B0796}"/>
              </a:ext>
            </a:extLst>
          </p:cNvPr>
          <p:cNvSpPr txBox="1"/>
          <p:nvPr/>
        </p:nvSpPr>
        <p:spPr>
          <a:xfrm>
            <a:off x="481781" y="493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Product distribution across price category</a:t>
            </a:r>
            <a:endParaRPr lang="en-IN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61443-F71F-4B67-3A0C-E5616AEEFB61}"/>
              </a:ext>
            </a:extLst>
          </p:cNvPr>
          <p:cNvSpPr txBox="1"/>
          <p:nvPr/>
        </p:nvSpPr>
        <p:spPr>
          <a:xfrm>
            <a:off x="599768" y="1184165"/>
            <a:ext cx="21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Key insights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C0899-14F9-97A4-8016-31D1F9FB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2753"/>
            <a:ext cx="5982546" cy="4185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F6F36-2315-F198-1B7A-63F3D80EAEA9}"/>
              </a:ext>
            </a:extLst>
          </p:cNvPr>
          <p:cNvSpPr txBox="1"/>
          <p:nvPr/>
        </p:nvSpPr>
        <p:spPr>
          <a:xfrm>
            <a:off x="216310" y="1909569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1400" b="1" dirty="0"/>
              <a:t>Medium Sale Price: </a:t>
            </a:r>
            <a:r>
              <a:rPr lang="en-US" sz="1400" dirty="0"/>
              <a:t>The majority of products fall into this category, with around 15,671 products priced between 100 and 500 rupees.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b="1" dirty="0"/>
              <a:t>Low Sale Price: </a:t>
            </a:r>
            <a:r>
              <a:rPr lang="en-US" sz="1400" dirty="0"/>
              <a:t>This category includes approximately 7,753 products, which are priced below 100 rupees.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 High Sale Price: </a:t>
            </a:r>
            <a:r>
              <a:rPr lang="en-US" sz="1400" dirty="0"/>
              <a:t>There are about 4,131 products priced above 500 rupees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3238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838</TotalTime>
  <Words>983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sawant</dc:creator>
  <cp:lastModifiedBy>divya sawant</cp:lastModifiedBy>
  <cp:revision>1</cp:revision>
  <dcterms:created xsi:type="dcterms:W3CDTF">2024-10-04T19:12:16Z</dcterms:created>
  <dcterms:modified xsi:type="dcterms:W3CDTF">2024-10-07T14:30:56Z</dcterms:modified>
</cp:coreProperties>
</file>