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0"/>
  </p:notesMasterIdLst>
  <p:sldIdLst>
    <p:sldId id="256" r:id="rId2"/>
    <p:sldId id="264" r:id="rId3"/>
    <p:sldId id="257" r:id="rId4"/>
    <p:sldId id="259" r:id="rId5"/>
    <p:sldId id="261" r:id="rId6"/>
    <p:sldId id="262" r:id="rId7"/>
    <p:sldId id="263" r:id="rId8"/>
    <p:sldId id="270" r:id="rId9"/>
    <p:sldId id="268" r:id="rId10"/>
    <p:sldId id="266" r:id="rId11"/>
    <p:sldId id="267" r:id="rId12"/>
    <p:sldId id="265" r:id="rId13"/>
    <p:sldId id="271" r:id="rId14"/>
    <p:sldId id="273" r:id="rId15"/>
    <p:sldId id="272" r:id="rId16"/>
    <p:sldId id="275" r:id="rId17"/>
    <p:sldId id="276"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4247" autoAdjust="0"/>
  </p:normalViewPr>
  <p:slideViewPr>
    <p:cSldViewPr snapToGrid="0">
      <p:cViewPr>
        <p:scale>
          <a:sx n="66" d="100"/>
          <a:sy n="66" d="100"/>
        </p:scale>
        <p:origin x="-1464" y="-5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5BD549-7AFA-4122-B3E1-AE321EDDFEEE}" type="datetimeFigureOut">
              <a:rPr lang="en-IN" smtClean="0"/>
              <a:t>02-10-2024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B2A8E3-7050-493C-B085-BFDD13B0D13B}" type="slidenum">
              <a:rPr lang="en-IN" smtClean="0"/>
              <a:t>‹#›</a:t>
            </a:fld>
            <a:endParaRPr lang="en-IN"/>
          </a:p>
        </p:txBody>
      </p:sp>
    </p:spTree>
    <p:extLst>
      <p:ext uri="{BB962C8B-B14F-4D97-AF65-F5344CB8AC3E}">
        <p14:creationId xmlns:p14="http://schemas.microsoft.com/office/powerpoint/2010/main" val="2137712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620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4080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3610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6463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907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64430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7849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948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4210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5880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350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770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5442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20720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362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9538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0864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10/2/2024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178011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899833-C7CA-4955-11DE-3240E6359062}"/>
              </a:ext>
            </a:extLst>
          </p:cNvPr>
          <p:cNvSpPr>
            <a:spLocks noGrp="1"/>
          </p:cNvSpPr>
          <p:nvPr>
            <p:ph type="ctrTitle"/>
          </p:nvPr>
        </p:nvSpPr>
        <p:spPr>
          <a:xfrm>
            <a:off x="-286312" y="1208723"/>
            <a:ext cx="8574623" cy="2616199"/>
          </a:xfrm>
        </p:spPr>
        <p:txBody>
          <a:bodyPr>
            <a:normAutofit/>
          </a:bodyPr>
          <a:lstStyle/>
          <a:p>
            <a:r>
              <a:rPr lang="en-IN" sz="3600" dirty="0">
                <a:solidFill>
                  <a:srgbClr val="002060"/>
                </a:solidFill>
              </a:rPr>
              <a:t>Analysis on </a:t>
            </a:r>
            <a:r>
              <a:rPr lang="en-IN" sz="3600" dirty="0" smtClean="0">
                <a:solidFill>
                  <a:srgbClr val="002060"/>
                </a:solidFill>
              </a:rPr>
              <a:t>Car </a:t>
            </a:r>
            <a:r>
              <a:rPr lang="en-IN" sz="3600" dirty="0">
                <a:solidFill>
                  <a:srgbClr val="002060"/>
                </a:solidFill>
              </a:rPr>
              <a:t>S</a:t>
            </a:r>
            <a:r>
              <a:rPr lang="en-IN" sz="3600" dirty="0" smtClean="0">
                <a:solidFill>
                  <a:srgbClr val="002060"/>
                </a:solidFill>
              </a:rPr>
              <a:t>ales </a:t>
            </a:r>
            <a:endParaRPr lang="en-IN" sz="3600" dirty="0">
              <a:solidFill>
                <a:srgbClr val="002060"/>
              </a:solidFill>
            </a:endParaRPr>
          </a:p>
        </p:txBody>
      </p:sp>
      <p:sp>
        <p:nvSpPr>
          <p:cNvPr id="5" name="TextBox 4"/>
          <p:cNvSpPr txBox="1"/>
          <p:nvPr/>
        </p:nvSpPr>
        <p:spPr>
          <a:xfrm>
            <a:off x="7596554" y="5143500"/>
            <a:ext cx="3332284" cy="646331"/>
          </a:xfrm>
          <a:prstGeom prst="rect">
            <a:avLst/>
          </a:prstGeom>
          <a:noFill/>
        </p:spPr>
        <p:txBody>
          <a:bodyPr wrap="square" rtlCol="0">
            <a:spAutoFit/>
          </a:bodyPr>
          <a:lstStyle/>
          <a:p>
            <a:r>
              <a:rPr lang="en-IN" dirty="0" smtClean="0">
                <a:solidFill>
                  <a:srgbClr val="002060"/>
                </a:solidFill>
              </a:rPr>
              <a:t>Prepared By : Saurabh  </a:t>
            </a:r>
            <a:r>
              <a:rPr lang="en-IN" dirty="0" err="1" smtClean="0">
                <a:solidFill>
                  <a:srgbClr val="002060"/>
                </a:solidFill>
              </a:rPr>
              <a:t>Javir</a:t>
            </a:r>
            <a:endParaRPr lang="en-IN" dirty="0" smtClean="0">
              <a:solidFill>
                <a:srgbClr val="002060"/>
              </a:solidFill>
            </a:endParaRPr>
          </a:p>
          <a:p>
            <a:r>
              <a:rPr lang="en-IN" dirty="0" smtClean="0">
                <a:solidFill>
                  <a:srgbClr val="002060"/>
                </a:solidFill>
              </a:rPr>
              <a:t>Guide By : Vishal Sir</a:t>
            </a:r>
            <a:endParaRPr lang="en-IN" dirty="0">
              <a:solidFill>
                <a:srgbClr val="002060"/>
              </a:solidFill>
            </a:endParaRPr>
          </a:p>
        </p:txBody>
      </p:sp>
    </p:spTree>
    <p:extLst>
      <p:ext uri="{BB962C8B-B14F-4D97-AF65-F5344CB8AC3E}">
        <p14:creationId xmlns:p14="http://schemas.microsoft.com/office/powerpoint/2010/main" val="1118013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4304" y="369304"/>
            <a:ext cx="9328641" cy="369332"/>
          </a:xfrm>
          <a:prstGeom prst="rect">
            <a:avLst/>
          </a:prstGeom>
          <a:noFill/>
        </p:spPr>
        <p:txBody>
          <a:bodyPr wrap="square" rtlCol="0">
            <a:spAutoFit/>
          </a:bodyPr>
          <a:lstStyle/>
          <a:p>
            <a:r>
              <a:rPr lang="en-IN" dirty="0" smtClean="0"/>
              <a:t>4) Top most  trim sale and which make are make that most  </a:t>
            </a:r>
            <a:r>
              <a:rPr lang="en-IN" dirty="0"/>
              <a:t>and rating grater than </a:t>
            </a:r>
            <a:r>
              <a:rPr lang="en-IN" dirty="0" err="1" smtClean="0"/>
              <a:t>avrage</a:t>
            </a:r>
            <a:r>
              <a:rPr lang="en-IN" dirty="0" smtClean="0"/>
              <a:t> rating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310" y="553970"/>
            <a:ext cx="3301587" cy="2933333"/>
          </a:xfrm>
          <a:prstGeom prst="rect">
            <a:avLst/>
          </a:prstGeom>
        </p:spPr>
      </p:pic>
      <p:sp>
        <p:nvSpPr>
          <p:cNvPr id="4" name="TextBox 3"/>
          <p:cNvSpPr txBox="1"/>
          <p:nvPr/>
        </p:nvSpPr>
        <p:spPr>
          <a:xfrm>
            <a:off x="1934305" y="3625893"/>
            <a:ext cx="6822833" cy="369332"/>
          </a:xfrm>
          <a:prstGeom prst="rect">
            <a:avLst/>
          </a:prstGeom>
          <a:noFill/>
        </p:spPr>
        <p:txBody>
          <a:bodyPr wrap="square" rtlCol="0">
            <a:spAutoFit/>
          </a:bodyPr>
          <a:lstStyle/>
          <a:p>
            <a:r>
              <a:rPr lang="en-IN" dirty="0" smtClean="0"/>
              <a:t>5) Rarer body type sale and its make(brand) and its ratings</a:t>
            </a:r>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7530" y="3810559"/>
            <a:ext cx="4380952" cy="2933333"/>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987173897"/>
              </p:ext>
            </p:extLst>
          </p:nvPr>
        </p:nvGraphicFramePr>
        <p:xfrm>
          <a:off x="6598624" y="842759"/>
          <a:ext cx="4778622" cy="2190590"/>
        </p:xfrm>
        <a:graphic>
          <a:graphicData uri="http://schemas.openxmlformats.org/drawingml/2006/table">
            <a:tbl>
              <a:tblPr firstRow="1" bandRow="1">
                <a:tableStyleId>{5C22544A-7EE6-4342-B048-85BDC9FD1C3A}</a:tableStyleId>
              </a:tblPr>
              <a:tblGrid>
                <a:gridCol w="1592874"/>
                <a:gridCol w="1592874"/>
                <a:gridCol w="1592874"/>
              </a:tblGrid>
              <a:tr h="438118">
                <a:tc>
                  <a:txBody>
                    <a:bodyPr/>
                    <a:lstStyle/>
                    <a:p>
                      <a:r>
                        <a:rPr lang="en-IN" dirty="0" smtClean="0"/>
                        <a:t>trim</a:t>
                      </a:r>
                      <a:endParaRPr lang="en-IN" dirty="0"/>
                    </a:p>
                  </a:txBody>
                  <a:tcPr/>
                </a:tc>
                <a:tc>
                  <a:txBody>
                    <a:bodyPr/>
                    <a:lstStyle/>
                    <a:p>
                      <a:r>
                        <a:rPr lang="en-IN" dirty="0" smtClean="0"/>
                        <a:t>make</a:t>
                      </a:r>
                      <a:endParaRPr lang="en-IN" dirty="0"/>
                    </a:p>
                  </a:txBody>
                  <a:tcPr/>
                </a:tc>
                <a:tc>
                  <a:txBody>
                    <a:bodyPr/>
                    <a:lstStyle/>
                    <a:p>
                      <a:r>
                        <a:rPr lang="en-IN" dirty="0" smtClean="0"/>
                        <a:t>count</a:t>
                      </a:r>
                      <a:endParaRPr lang="en-IN" dirty="0"/>
                    </a:p>
                  </a:txBody>
                  <a:tcPr/>
                </a:tc>
              </a:tr>
              <a:tr h="438118">
                <a:tc>
                  <a:txBody>
                    <a:bodyPr/>
                    <a:lstStyle/>
                    <a:p>
                      <a:r>
                        <a:rPr lang="en-IN" dirty="0" smtClean="0"/>
                        <a:t>SE</a:t>
                      </a:r>
                      <a:endParaRPr lang="en-IN" dirty="0"/>
                    </a:p>
                  </a:txBody>
                  <a:tcPr/>
                </a:tc>
                <a:tc>
                  <a:txBody>
                    <a:bodyPr/>
                    <a:lstStyle/>
                    <a:p>
                      <a:r>
                        <a:rPr lang="en-IN" dirty="0" smtClean="0"/>
                        <a:t>Ford</a:t>
                      </a:r>
                      <a:endParaRPr lang="en-IN" dirty="0"/>
                    </a:p>
                  </a:txBody>
                  <a:tcPr/>
                </a:tc>
                <a:tc>
                  <a:txBody>
                    <a:bodyPr/>
                    <a:lstStyle/>
                    <a:p>
                      <a:r>
                        <a:rPr lang="en-IN" dirty="0" smtClean="0"/>
                        <a:t>13094</a:t>
                      </a:r>
                      <a:endParaRPr lang="en-IN" dirty="0"/>
                    </a:p>
                  </a:txBody>
                  <a:tcPr/>
                </a:tc>
              </a:tr>
              <a:tr h="438118">
                <a:tc>
                  <a:txBody>
                    <a:bodyPr/>
                    <a:lstStyle/>
                    <a:p>
                      <a:r>
                        <a:rPr lang="en-IN" dirty="0" smtClean="0"/>
                        <a:t>Base</a:t>
                      </a:r>
                      <a:endParaRPr lang="en-IN" dirty="0"/>
                    </a:p>
                  </a:txBody>
                  <a:tcPr/>
                </a:tc>
                <a:tc>
                  <a:txBody>
                    <a:bodyPr/>
                    <a:lstStyle/>
                    <a:p>
                      <a:r>
                        <a:rPr lang="en-IN" dirty="0" smtClean="0"/>
                        <a:t>Lexus</a:t>
                      </a:r>
                      <a:endParaRPr lang="en-IN" dirty="0"/>
                    </a:p>
                  </a:txBody>
                  <a:tcPr/>
                </a:tc>
                <a:tc>
                  <a:txBody>
                    <a:bodyPr/>
                    <a:lstStyle/>
                    <a:p>
                      <a:r>
                        <a:rPr lang="en-IN" dirty="0" smtClean="0"/>
                        <a:t>2204</a:t>
                      </a:r>
                      <a:endParaRPr lang="en-IN" dirty="0"/>
                    </a:p>
                  </a:txBody>
                  <a:tcPr/>
                </a:tc>
              </a:tr>
              <a:tr h="438118">
                <a:tc>
                  <a:txBody>
                    <a:bodyPr/>
                    <a:lstStyle/>
                    <a:p>
                      <a:r>
                        <a:rPr lang="en-IN" dirty="0" smtClean="0"/>
                        <a:t>LX</a:t>
                      </a:r>
                      <a:endParaRPr lang="en-IN" dirty="0"/>
                    </a:p>
                  </a:txBody>
                  <a:tcPr/>
                </a:tc>
                <a:tc>
                  <a:txBody>
                    <a:bodyPr/>
                    <a:lstStyle/>
                    <a:p>
                      <a:r>
                        <a:rPr lang="en-IN" dirty="0" smtClean="0"/>
                        <a:t>Kia</a:t>
                      </a:r>
                      <a:endParaRPr lang="en-IN" dirty="0"/>
                    </a:p>
                  </a:txBody>
                  <a:tcPr/>
                </a:tc>
                <a:tc>
                  <a:txBody>
                    <a:bodyPr/>
                    <a:lstStyle/>
                    <a:p>
                      <a:r>
                        <a:rPr lang="en-IN" dirty="0" smtClean="0"/>
                        <a:t>5457</a:t>
                      </a:r>
                      <a:endParaRPr lang="en-IN" dirty="0"/>
                    </a:p>
                  </a:txBody>
                  <a:tcPr/>
                </a:tc>
              </a:tr>
              <a:tr h="438118">
                <a:tc>
                  <a:txBody>
                    <a:bodyPr/>
                    <a:lstStyle/>
                    <a:p>
                      <a:r>
                        <a:rPr lang="en-IN" dirty="0" smtClean="0"/>
                        <a:t>Limited</a:t>
                      </a:r>
                      <a:endParaRPr lang="en-IN" dirty="0"/>
                    </a:p>
                  </a:txBody>
                  <a:tcPr/>
                </a:tc>
                <a:tc>
                  <a:txBody>
                    <a:bodyPr/>
                    <a:lstStyle/>
                    <a:p>
                      <a:r>
                        <a:rPr lang="en-IN" dirty="0" smtClean="0"/>
                        <a:t>Ford</a:t>
                      </a:r>
                      <a:endParaRPr lang="en-IN" dirty="0"/>
                    </a:p>
                  </a:txBody>
                  <a:tcPr/>
                </a:tc>
                <a:tc>
                  <a:txBody>
                    <a:bodyPr/>
                    <a:lstStyle/>
                    <a:p>
                      <a:r>
                        <a:rPr lang="en-IN" dirty="0" smtClean="0"/>
                        <a:t>2959</a:t>
                      </a:r>
                      <a:endParaRPr lang="en-IN"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70277363"/>
              </p:ext>
            </p:extLst>
          </p:nvPr>
        </p:nvGraphicFramePr>
        <p:xfrm>
          <a:off x="7218482" y="4206241"/>
          <a:ext cx="4844562" cy="2267782"/>
        </p:xfrm>
        <a:graphic>
          <a:graphicData uri="http://schemas.openxmlformats.org/drawingml/2006/table">
            <a:tbl>
              <a:tblPr firstRow="1" bandRow="1">
                <a:tableStyleId>{5C22544A-7EE6-4342-B048-85BDC9FD1C3A}</a:tableStyleId>
              </a:tblPr>
              <a:tblGrid>
                <a:gridCol w="2004648"/>
                <a:gridCol w="1225254"/>
                <a:gridCol w="1614660"/>
              </a:tblGrid>
              <a:tr h="621862">
                <a:tc>
                  <a:txBody>
                    <a:bodyPr/>
                    <a:lstStyle/>
                    <a:p>
                      <a:r>
                        <a:rPr lang="en-IN" dirty="0" smtClean="0"/>
                        <a:t>Body type</a:t>
                      </a:r>
                      <a:endParaRPr lang="en-IN" dirty="0"/>
                    </a:p>
                  </a:txBody>
                  <a:tcPr/>
                </a:tc>
                <a:tc>
                  <a:txBody>
                    <a:bodyPr/>
                    <a:lstStyle/>
                    <a:p>
                      <a:r>
                        <a:rPr lang="en-IN" dirty="0" smtClean="0"/>
                        <a:t>maker</a:t>
                      </a:r>
                      <a:endParaRPr lang="en-IN" dirty="0"/>
                    </a:p>
                  </a:txBody>
                  <a:tcPr/>
                </a:tc>
                <a:tc>
                  <a:txBody>
                    <a:bodyPr/>
                    <a:lstStyle/>
                    <a:p>
                      <a:r>
                        <a:rPr lang="en-IN" dirty="0" smtClean="0"/>
                        <a:t>Rating(condition)</a:t>
                      </a:r>
                      <a:endParaRPr lang="en-IN" dirty="0"/>
                    </a:p>
                  </a:txBody>
                  <a:tcPr/>
                </a:tc>
              </a:tr>
              <a:tr h="355350">
                <a:tc>
                  <a:txBody>
                    <a:bodyPr/>
                    <a:lstStyle/>
                    <a:p>
                      <a:r>
                        <a:rPr lang="en-IN" dirty="0" err="1" smtClean="0"/>
                        <a:t>Ctd</a:t>
                      </a:r>
                      <a:r>
                        <a:rPr lang="en-IN" dirty="0" smtClean="0"/>
                        <a:t>-v coupe</a:t>
                      </a:r>
                      <a:endParaRPr lang="en-IN" dirty="0"/>
                    </a:p>
                  </a:txBody>
                  <a:tcPr/>
                </a:tc>
                <a:tc>
                  <a:txBody>
                    <a:bodyPr/>
                    <a:lstStyle/>
                    <a:p>
                      <a:r>
                        <a:rPr lang="en-IN" dirty="0" smtClean="0"/>
                        <a:t>Cadillac</a:t>
                      </a:r>
                      <a:endParaRPr lang="en-IN" dirty="0"/>
                    </a:p>
                  </a:txBody>
                  <a:tcPr/>
                </a:tc>
                <a:tc>
                  <a:txBody>
                    <a:bodyPr/>
                    <a:lstStyle/>
                    <a:p>
                      <a:r>
                        <a:rPr lang="en-IN" dirty="0" smtClean="0"/>
                        <a:t>12.8</a:t>
                      </a:r>
                      <a:endParaRPr lang="en-IN" dirty="0"/>
                    </a:p>
                  </a:txBody>
                  <a:tcPr/>
                </a:tc>
              </a:tr>
              <a:tr h="621862">
                <a:tc>
                  <a:txBody>
                    <a:bodyPr/>
                    <a:lstStyle/>
                    <a:p>
                      <a:r>
                        <a:rPr lang="en-IN" dirty="0" err="1" smtClean="0"/>
                        <a:t>Tsx</a:t>
                      </a:r>
                      <a:r>
                        <a:rPr lang="en-IN" dirty="0" smtClean="0"/>
                        <a:t> sport wagon</a:t>
                      </a:r>
                      <a:endParaRPr lang="en-IN" dirty="0"/>
                    </a:p>
                  </a:txBody>
                  <a:tcPr/>
                </a:tc>
                <a:tc>
                  <a:txBody>
                    <a:bodyPr/>
                    <a:lstStyle/>
                    <a:p>
                      <a:r>
                        <a:rPr lang="en-IN" dirty="0" smtClean="0"/>
                        <a:t>Acura</a:t>
                      </a:r>
                      <a:endParaRPr lang="en-IN" dirty="0"/>
                    </a:p>
                  </a:txBody>
                  <a:tcPr/>
                </a:tc>
                <a:tc>
                  <a:txBody>
                    <a:bodyPr/>
                    <a:lstStyle/>
                    <a:p>
                      <a:r>
                        <a:rPr lang="en-IN" dirty="0" smtClean="0"/>
                        <a:t>45.5</a:t>
                      </a:r>
                      <a:endParaRPr lang="en-IN" dirty="0"/>
                    </a:p>
                  </a:txBody>
                  <a:tcPr/>
                </a:tc>
              </a:tr>
              <a:tr h="621862">
                <a:tc>
                  <a:txBody>
                    <a:bodyPr/>
                    <a:lstStyle/>
                    <a:p>
                      <a:r>
                        <a:rPr lang="en-IN" dirty="0" err="1" smtClean="0"/>
                        <a:t>Granturismo</a:t>
                      </a:r>
                      <a:r>
                        <a:rPr lang="en-IN" dirty="0" smtClean="0"/>
                        <a:t> convertible</a:t>
                      </a:r>
                      <a:endParaRPr lang="en-IN" dirty="0"/>
                    </a:p>
                  </a:txBody>
                  <a:tcPr/>
                </a:tc>
                <a:tc>
                  <a:txBody>
                    <a:bodyPr/>
                    <a:lstStyle/>
                    <a:p>
                      <a:r>
                        <a:rPr lang="en-IN" dirty="0" err="1" smtClean="0"/>
                        <a:t>maserati</a:t>
                      </a:r>
                      <a:endParaRPr lang="en-IN" dirty="0"/>
                    </a:p>
                  </a:txBody>
                  <a:tcPr/>
                </a:tc>
                <a:tc>
                  <a:txBody>
                    <a:bodyPr/>
                    <a:lstStyle/>
                    <a:p>
                      <a:r>
                        <a:rPr lang="en-IN" dirty="0" smtClean="0"/>
                        <a:t>49.0</a:t>
                      </a:r>
                      <a:endParaRPr lang="en-IN" dirty="0"/>
                    </a:p>
                  </a:txBody>
                  <a:tcPr/>
                </a:tc>
              </a:tr>
            </a:tbl>
          </a:graphicData>
        </a:graphic>
      </p:graphicFrame>
    </p:spTree>
    <p:extLst>
      <p:ext uri="{BB962C8B-B14F-4D97-AF65-F5344CB8AC3E}">
        <p14:creationId xmlns:p14="http://schemas.microsoft.com/office/powerpoint/2010/main" val="347758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7254" y="870438"/>
            <a:ext cx="7420708" cy="369332"/>
          </a:xfrm>
          <a:prstGeom prst="rect">
            <a:avLst/>
          </a:prstGeom>
          <a:noFill/>
        </p:spPr>
        <p:txBody>
          <a:bodyPr wrap="square" rtlCol="0">
            <a:spAutoFit/>
          </a:bodyPr>
          <a:lstStyle/>
          <a:p>
            <a:r>
              <a:rPr lang="en-IN" dirty="0" smtClean="0"/>
              <a:t>6)Rarer model sale and its make (brand) and its condition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045" y="1538709"/>
            <a:ext cx="3619047" cy="2933333"/>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443643901"/>
              </p:ext>
            </p:extLst>
          </p:nvPr>
        </p:nvGraphicFramePr>
        <p:xfrm>
          <a:off x="2858478" y="4472042"/>
          <a:ext cx="5995376" cy="1854200"/>
        </p:xfrm>
        <a:graphic>
          <a:graphicData uri="http://schemas.openxmlformats.org/drawingml/2006/table">
            <a:tbl>
              <a:tblPr firstRow="1" bandRow="1">
                <a:tableStyleId>{5C22544A-7EE6-4342-B048-85BDC9FD1C3A}</a:tableStyleId>
              </a:tblPr>
              <a:tblGrid>
                <a:gridCol w="2434491"/>
                <a:gridCol w="1714500"/>
                <a:gridCol w="1846385"/>
              </a:tblGrid>
              <a:tr h="370840">
                <a:tc>
                  <a:txBody>
                    <a:bodyPr/>
                    <a:lstStyle/>
                    <a:p>
                      <a:r>
                        <a:rPr lang="en-IN" dirty="0" smtClean="0"/>
                        <a:t>model</a:t>
                      </a:r>
                      <a:endParaRPr lang="en-IN" dirty="0"/>
                    </a:p>
                  </a:txBody>
                  <a:tcPr/>
                </a:tc>
                <a:tc>
                  <a:txBody>
                    <a:bodyPr/>
                    <a:lstStyle/>
                    <a:p>
                      <a:r>
                        <a:rPr lang="en-IN" dirty="0" smtClean="0"/>
                        <a:t>make</a:t>
                      </a:r>
                      <a:endParaRPr lang="en-IN" dirty="0"/>
                    </a:p>
                  </a:txBody>
                  <a:tcPr/>
                </a:tc>
                <a:tc>
                  <a:txBody>
                    <a:bodyPr/>
                    <a:lstStyle/>
                    <a:p>
                      <a:r>
                        <a:rPr lang="en-IN" dirty="0" smtClean="0"/>
                        <a:t>condition</a:t>
                      </a:r>
                      <a:endParaRPr lang="en-IN" dirty="0"/>
                    </a:p>
                  </a:txBody>
                  <a:tcPr/>
                </a:tc>
              </a:tr>
              <a:tr h="370840">
                <a:tc>
                  <a:txBody>
                    <a:bodyPr/>
                    <a:lstStyle/>
                    <a:p>
                      <a:r>
                        <a:rPr lang="en-IN" dirty="0" smtClean="0"/>
                        <a:t>q3</a:t>
                      </a:r>
                      <a:endParaRPr lang="en-IN" dirty="0"/>
                    </a:p>
                  </a:txBody>
                  <a:tcPr/>
                </a:tc>
                <a:tc>
                  <a:txBody>
                    <a:bodyPr/>
                    <a:lstStyle/>
                    <a:p>
                      <a:r>
                        <a:rPr lang="en-IN" dirty="0" smtClean="0"/>
                        <a:t>Audi</a:t>
                      </a:r>
                      <a:endParaRPr lang="en-IN" dirty="0"/>
                    </a:p>
                  </a:txBody>
                  <a:tcPr/>
                </a:tc>
                <a:tc>
                  <a:txBody>
                    <a:bodyPr/>
                    <a:lstStyle/>
                    <a:p>
                      <a:r>
                        <a:rPr lang="en-IN" dirty="0" smtClean="0"/>
                        <a:t>5.0</a:t>
                      </a:r>
                      <a:endParaRPr lang="en-IN" dirty="0"/>
                    </a:p>
                  </a:txBody>
                  <a:tcPr/>
                </a:tc>
              </a:tr>
              <a:tr h="370840">
                <a:tc>
                  <a:txBody>
                    <a:bodyPr/>
                    <a:lstStyle/>
                    <a:p>
                      <a:r>
                        <a:rPr lang="en-IN" dirty="0" smtClean="0"/>
                        <a:t>range</a:t>
                      </a:r>
                      <a:endParaRPr lang="en-IN" dirty="0"/>
                    </a:p>
                  </a:txBody>
                  <a:tcPr/>
                </a:tc>
                <a:tc>
                  <a:txBody>
                    <a:bodyPr/>
                    <a:lstStyle/>
                    <a:p>
                      <a:r>
                        <a:rPr lang="en-IN" dirty="0" smtClean="0"/>
                        <a:t>Land rover</a:t>
                      </a:r>
                      <a:endParaRPr lang="en-IN" dirty="0"/>
                    </a:p>
                  </a:txBody>
                  <a:tcPr/>
                </a:tc>
                <a:tc>
                  <a:txBody>
                    <a:bodyPr/>
                    <a:lstStyle/>
                    <a:p>
                      <a:r>
                        <a:rPr lang="en-IN" dirty="0" smtClean="0"/>
                        <a:t>43.0</a:t>
                      </a:r>
                      <a:endParaRPr lang="en-IN" dirty="0"/>
                    </a:p>
                  </a:txBody>
                  <a:tcPr/>
                </a:tc>
              </a:tr>
              <a:tr h="370840">
                <a:tc>
                  <a:txBody>
                    <a:bodyPr/>
                    <a:lstStyle/>
                    <a:p>
                      <a:r>
                        <a:rPr lang="en-IN" dirty="0" smtClean="0"/>
                        <a:t>ghost</a:t>
                      </a:r>
                      <a:endParaRPr lang="en-IN" dirty="0"/>
                    </a:p>
                  </a:txBody>
                  <a:tcPr/>
                </a:tc>
                <a:tc>
                  <a:txBody>
                    <a:bodyPr/>
                    <a:lstStyle/>
                    <a:p>
                      <a:r>
                        <a:rPr lang="en-IN" dirty="0" err="1" smtClean="0"/>
                        <a:t>RollsRoyce</a:t>
                      </a:r>
                      <a:endParaRPr lang="en-IN" dirty="0"/>
                    </a:p>
                  </a:txBody>
                  <a:tcPr/>
                </a:tc>
                <a:tc>
                  <a:txBody>
                    <a:bodyPr/>
                    <a:lstStyle/>
                    <a:p>
                      <a:r>
                        <a:rPr lang="en-IN" dirty="0" smtClean="0"/>
                        <a:t>42.0</a:t>
                      </a:r>
                      <a:endParaRPr lang="en-IN" dirty="0"/>
                    </a:p>
                  </a:txBody>
                  <a:tcPr/>
                </a:tc>
              </a:tr>
              <a:tr h="370840">
                <a:tc>
                  <a:txBody>
                    <a:bodyPr/>
                    <a:lstStyle/>
                    <a:p>
                      <a:r>
                        <a:rPr lang="en-IN" dirty="0" smtClean="0"/>
                        <a:t>grand </a:t>
                      </a:r>
                      <a:r>
                        <a:rPr lang="en-IN" dirty="0" err="1" smtClean="0"/>
                        <a:t>cherokee</a:t>
                      </a:r>
                      <a:r>
                        <a:rPr lang="en-IN" dirty="0" smtClean="0"/>
                        <a:t> </a:t>
                      </a:r>
                      <a:r>
                        <a:rPr lang="en-IN" dirty="0" err="1" smtClean="0"/>
                        <a:t>srt</a:t>
                      </a:r>
                      <a:endParaRPr lang="en-IN" dirty="0"/>
                    </a:p>
                  </a:txBody>
                  <a:tcPr/>
                </a:tc>
                <a:tc>
                  <a:txBody>
                    <a:bodyPr/>
                    <a:lstStyle/>
                    <a:p>
                      <a:r>
                        <a:rPr lang="en-IN" dirty="0" smtClean="0"/>
                        <a:t>jeep</a:t>
                      </a:r>
                      <a:endParaRPr lang="en-IN" dirty="0"/>
                    </a:p>
                  </a:txBody>
                  <a:tcPr/>
                </a:tc>
                <a:tc>
                  <a:txBody>
                    <a:bodyPr/>
                    <a:lstStyle/>
                    <a:p>
                      <a:r>
                        <a:rPr lang="en-IN" dirty="0" smtClean="0"/>
                        <a:t>47.0</a:t>
                      </a:r>
                      <a:endParaRPr lang="en-IN" dirty="0"/>
                    </a:p>
                  </a:txBody>
                  <a:tcPr/>
                </a:tc>
              </a:tr>
            </a:tbl>
          </a:graphicData>
        </a:graphic>
      </p:graphicFrame>
    </p:spTree>
    <p:extLst>
      <p:ext uri="{BB962C8B-B14F-4D97-AF65-F5344CB8AC3E}">
        <p14:creationId xmlns:p14="http://schemas.microsoft.com/office/powerpoint/2010/main" val="22984166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01110" y="732171"/>
            <a:ext cx="8538105" cy="369332"/>
          </a:xfrm>
          <a:prstGeom prst="rect">
            <a:avLst/>
          </a:prstGeom>
          <a:noFill/>
        </p:spPr>
        <p:txBody>
          <a:bodyPr wrap="square" rtlCol="0">
            <a:spAutoFit/>
          </a:bodyPr>
          <a:lstStyle/>
          <a:p>
            <a:r>
              <a:rPr lang="en-IN" dirty="0" smtClean="0"/>
              <a:t>7) Which rare </a:t>
            </a:r>
            <a:r>
              <a:rPr lang="en-IN" dirty="0" err="1" smtClean="0"/>
              <a:t>color</a:t>
            </a:r>
            <a:r>
              <a:rPr lang="en-IN" dirty="0" smtClean="0"/>
              <a:t>  car sale most that are use in exterior </a:t>
            </a:r>
            <a:endParaRPr lang="en-IN" dirty="0"/>
          </a:p>
        </p:txBody>
      </p:sp>
      <p:sp>
        <p:nvSpPr>
          <p:cNvPr id="3" name="TextBox 2"/>
          <p:cNvSpPr txBox="1"/>
          <p:nvPr/>
        </p:nvSpPr>
        <p:spPr>
          <a:xfrm>
            <a:off x="4693138" y="2489200"/>
            <a:ext cx="4278142" cy="923330"/>
          </a:xfrm>
          <a:prstGeom prst="rect">
            <a:avLst/>
          </a:prstGeom>
          <a:noFill/>
        </p:spPr>
        <p:txBody>
          <a:bodyPr wrap="square" rtlCol="0">
            <a:spAutoFit/>
          </a:bodyPr>
          <a:lstStyle/>
          <a:p>
            <a:endParaRPr lang="en-IN" dirty="0"/>
          </a:p>
          <a:p>
            <a:endParaRPr lang="en-IN" dirty="0"/>
          </a:p>
          <a:p>
            <a:endParaRPr lang="en-IN" dirty="0"/>
          </a:p>
        </p:txBody>
      </p:sp>
      <p:sp>
        <p:nvSpPr>
          <p:cNvPr id="4" name="TextBox 3"/>
          <p:cNvSpPr txBox="1"/>
          <p:nvPr/>
        </p:nvSpPr>
        <p:spPr>
          <a:xfrm>
            <a:off x="2401110" y="3456827"/>
            <a:ext cx="6974384" cy="369332"/>
          </a:xfrm>
          <a:prstGeom prst="rect">
            <a:avLst/>
          </a:prstGeom>
          <a:noFill/>
        </p:spPr>
        <p:txBody>
          <a:bodyPr wrap="square" rtlCol="0">
            <a:spAutoFit/>
          </a:bodyPr>
          <a:lstStyle/>
          <a:p>
            <a:r>
              <a:rPr lang="en-IN" dirty="0"/>
              <a:t>8</a:t>
            </a:r>
            <a:r>
              <a:rPr lang="en-IN" dirty="0" smtClean="0"/>
              <a:t>) Which rare </a:t>
            </a:r>
            <a:r>
              <a:rPr lang="en-IN" dirty="0" err="1" smtClean="0"/>
              <a:t>color</a:t>
            </a:r>
            <a:r>
              <a:rPr lang="en-IN" dirty="0" smtClean="0"/>
              <a:t>  car sale most that are use in interior and its make</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297334182"/>
              </p:ext>
            </p:extLst>
          </p:nvPr>
        </p:nvGraphicFramePr>
        <p:xfrm>
          <a:off x="2251919" y="1633387"/>
          <a:ext cx="8128000" cy="1317478"/>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IN" dirty="0" err="1" smtClean="0"/>
                        <a:t>Interior_color</a:t>
                      </a:r>
                      <a:endParaRPr lang="en-IN" dirty="0"/>
                    </a:p>
                  </a:txBody>
                  <a:tcPr/>
                </a:tc>
                <a:tc>
                  <a:txBody>
                    <a:bodyPr/>
                    <a:lstStyle/>
                    <a:p>
                      <a:r>
                        <a:rPr lang="en-IN" dirty="0" smtClean="0"/>
                        <a:t>make</a:t>
                      </a:r>
                      <a:endParaRPr lang="en-IN" dirty="0"/>
                    </a:p>
                  </a:txBody>
                  <a:tcPr/>
                </a:tc>
                <a:tc>
                  <a:txBody>
                    <a:bodyPr/>
                    <a:lstStyle/>
                    <a:p>
                      <a:r>
                        <a:rPr lang="en-IN" dirty="0" smtClean="0"/>
                        <a:t>model</a:t>
                      </a:r>
                      <a:endParaRPr lang="en-IN" dirty="0"/>
                    </a:p>
                  </a:txBody>
                  <a:tcPr/>
                </a:tc>
                <a:tc>
                  <a:txBody>
                    <a:bodyPr/>
                    <a:lstStyle/>
                    <a:p>
                      <a:r>
                        <a:rPr lang="en-IN" dirty="0" smtClean="0"/>
                        <a:t>Body type</a:t>
                      </a:r>
                      <a:endParaRPr lang="en-IN" dirty="0"/>
                    </a:p>
                  </a:txBody>
                  <a:tcPr/>
                </a:tc>
              </a:tr>
              <a:tr h="370840">
                <a:tc>
                  <a:txBody>
                    <a:bodyPr/>
                    <a:lstStyle/>
                    <a:p>
                      <a:r>
                        <a:rPr lang="en-IN" dirty="0" smtClean="0"/>
                        <a:t>lime</a:t>
                      </a:r>
                      <a:endParaRPr lang="en-IN" dirty="0"/>
                    </a:p>
                  </a:txBody>
                  <a:tcPr/>
                </a:tc>
                <a:tc>
                  <a:txBody>
                    <a:bodyPr/>
                    <a:lstStyle/>
                    <a:p>
                      <a:r>
                        <a:rPr lang="en-IN" dirty="0" smtClean="0"/>
                        <a:t>Ford</a:t>
                      </a:r>
                      <a:endParaRPr lang="en-IN" dirty="0"/>
                    </a:p>
                  </a:txBody>
                  <a:tcPr/>
                </a:tc>
                <a:tc>
                  <a:txBody>
                    <a:bodyPr/>
                    <a:lstStyle/>
                    <a:p>
                      <a:r>
                        <a:rPr lang="en-IN" dirty="0" smtClean="0"/>
                        <a:t>mustang</a:t>
                      </a:r>
                      <a:endParaRPr lang="en-IN" dirty="0"/>
                    </a:p>
                  </a:txBody>
                  <a:tcPr/>
                </a:tc>
                <a:tc>
                  <a:txBody>
                    <a:bodyPr/>
                    <a:lstStyle/>
                    <a:p>
                      <a:r>
                        <a:rPr lang="en-IN" dirty="0" smtClean="0"/>
                        <a:t>coupe</a:t>
                      </a:r>
                      <a:endParaRPr lang="en-IN" dirty="0"/>
                    </a:p>
                  </a:txBody>
                  <a:tcPr/>
                </a:tc>
              </a:tr>
              <a:tr h="575798">
                <a:tc>
                  <a:txBody>
                    <a:bodyPr/>
                    <a:lstStyle/>
                    <a:p>
                      <a:r>
                        <a:rPr lang="en-IN" dirty="0" smtClean="0"/>
                        <a:t>pink</a:t>
                      </a:r>
                      <a:endParaRPr lang="en-IN" dirty="0"/>
                    </a:p>
                  </a:txBody>
                  <a:tcPr/>
                </a:tc>
                <a:tc>
                  <a:txBody>
                    <a:bodyPr/>
                    <a:lstStyle/>
                    <a:p>
                      <a:r>
                        <a:rPr lang="en-IN" dirty="0" err="1" smtClean="0"/>
                        <a:t>chevrolet</a:t>
                      </a:r>
                      <a:endParaRPr lang="en-IN" dirty="0"/>
                    </a:p>
                  </a:txBody>
                  <a:tcPr/>
                </a:tc>
                <a:tc>
                  <a:txBody>
                    <a:bodyPr/>
                    <a:lstStyle/>
                    <a:p>
                      <a:r>
                        <a:rPr lang="en-IN" dirty="0" smtClean="0"/>
                        <a:t>spark</a:t>
                      </a:r>
                      <a:endParaRPr lang="en-IN" dirty="0"/>
                    </a:p>
                  </a:txBody>
                  <a:tcPr/>
                </a:tc>
                <a:tc>
                  <a:txBody>
                    <a:bodyPr/>
                    <a:lstStyle/>
                    <a:p>
                      <a:r>
                        <a:rPr lang="en-IN" dirty="0" smtClean="0"/>
                        <a:t>hatchback</a:t>
                      </a: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15549375"/>
              </p:ext>
            </p:extLst>
          </p:nvPr>
        </p:nvGraphicFramePr>
        <p:xfrm>
          <a:off x="2251919" y="4249945"/>
          <a:ext cx="8128000" cy="14833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IN" dirty="0" err="1" smtClean="0"/>
                        <a:t>Exterior_color</a:t>
                      </a:r>
                      <a:endParaRPr lang="en-IN" dirty="0"/>
                    </a:p>
                  </a:txBody>
                  <a:tcPr/>
                </a:tc>
                <a:tc>
                  <a:txBody>
                    <a:bodyPr/>
                    <a:lstStyle/>
                    <a:p>
                      <a:r>
                        <a:rPr lang="en-IN" dirty="0" smtClean="0"/>
                        <a:t>make</a:t>
                      </a:r>
                      <a:endParaRPr lang="en-IN" dirty="0"/>
                    </a:p>
                  </a:txBody>
                  <a:tcPr/>
                </a:tc>
                <a:tc>
                  <a:txBody>
                    <a:bodyPr/>
                    <a:lstStyle/>
                    <a:p>
                      <a:r>
                        <a:rPr lang="en-IN" dirty="0" smtClean="0"/>
                        <a:t>model</a:t>
                      </a:r>
                      <a:endParaRPr lang="en-IN" dirty="0"/>
                    </a:p>
                  </a:txBody>
                  <a:tcPr/>
                </a:tc>
                <a:tc>
                  <a:txBody>
                    <a:bodyPr/>
                    <a:lstStyle/>
                    <a:p>
                      <a:r>
                        <a:rPr lang="en-IN" dirty="0" smtClean="0"/>
                        <a:t>Body type</a:t>
                      </a:r>
                      <a:endParaRPr lang="en-IN" dirty="0"/>
                    </a:p>
                  </a:txBody>
                  <a:tcPr/>
                </a:tc>
              </a:tr>
              <a:tr h="370840">
                <a:tc>
                  <a:txBody>
                    <a:bodyPr/>
                    <a:lstStyle/>
                    <a:p>
                      <a:r>
                        <a:rPr lang="en-IN" dirty="0" smtClean="0"/>
                        <a:t>yellow</a:t>
                      </a:r>
                      <a:endParaRPr lang="en-IN" dirty="0"/>
                    </a:p>
                  </a:txBody>
                  <a:tcPr/>
                </a:tc>
                <a:tc>
                  <a:txBody>
                    <a:bodyPr/>
                    <a:lstStyle/>
                    <a:p>
                      <a:r>
                        <a:rPr lang="en-IN" dirty="0" err="1" smtClean="0"/>
                        <a:t>chevrolet</a:t>
                      </a:r>
                      <a:endParaRPr lang="en-IN" dirty="0"/>
                    </a:p>
                  </a:txBody>
                  <a:tcPr/>
                </a:tc>
                <a:tc>
                  <a:txBody>
                    <a:bodyPr/>
                    <a:lstStyle/>
                    <a:p>
                      <a:r>
                        <a:rPr lang="en-IN" dirty="0" smtClean="0"/>
                        <a:t>spark</a:t>
                      </a:r>
                      <a:endParaRPr lang="en-IN" dirty="0"/>
                    </a:p>
                  </a:txBody>
                  <a:tcPr/>
                </a:tc>
                <a:tc>
                  <a:txBody>
                    <a:bodyPr/>
                    <a:lstStyle/>
                    <a:p>
                      <a:r>
                        <a:rPr lang="en-IN" dirty="0" smtClean="0"/>
                        <a:t>hatchback</a:t>
                      </a:r>
                      <a:endParaRPr lang="en-IN" dirty="0"/>
                    </a:p>
                  </a:txBody>
                  <a:tcPr/>
                </a:tc>
              </a:tr>
              <a:tr h="370840">
                <a:tc>
                  <a:txBody>
                    <a:bodyPr/>
                    <a:lstStyle/>
                    <a:p>
                      <a:r>
                        <a:rPr lang="en-IN" dirty="0" smtClean="0"/>
                        <a:t>orange</a:t>
                      </a:r>
                      <a:endParaRPr lang="en-IN" dirty="0"/>
                    </a:p>
                  </a:txBody>
                  <a:tcPr/>
                </a:tc>
                <a:tc>
                  <a:txBody>
                    <a:bodyPr/>
                    <a:lstStyle/>
                    <a:p>
                      <a:r>
                        <a:rPr lang="en-IN" dirty="0" smtClean="0"/>
                        <a:t>BMW</a:t>
                      </a:r>
                      <a:endParaRPr lang="en-IN" dirty="0"/>
                    </a:p>
                  </a:txBody>
                  <a:tcPr/>
                </a:tc>
                <a:tc>
                  <a:txBody>
                    <a:bodyPr/>
                    <a:lstStyle/>
                    <a:p>
                      <a:r>
                        <a:rPr lang="en-IN" dirty="0" smtClean="0"/>
                        <a:t>X6,X5,X1</a:t>
                      </a:r>
                      <a:endParaRPr lang="en-IN" dirty="0"/>
                    </a:p>
                  </a:txBody>
                  <a:tcPr/>
                </a:tc>
                <a:tc>
                  <a:txBody>
                    <a:bodyPr/>
                    <a:lstStyle/>
                    <a:p>
                      <a:r>
                        <a:rPr lang="en-IN" dirty="0" err="1" smtClean="0"/>
                        <a:t>suv</a:t>
                      </a:r>
                      <a:endParaRPr lang="en-IN" dirty="0"/>
                    </a:p>
                  </a:txBody>
                  <a:tcPr/>
                </a:tc>
              </a:tr>
              <a:tr h="370840">
                <a:tc>
                  <a:txBody>
                    <a:bodyPr/>
                    <a:lstStyle/>
                    <a:p>
                      <a:r>
                        <a:rPr lang="en-IN" dirty="0" smtClean="0"/>
                        <a:t>orange</a:t>
                      </a:r>
                      <a:endParaRPr lang="en-IN" dirty="0"/>
                    </a:p>
                  </a:txBody>
                  <a:tcPr/>
                </a:tc>
                <a:tc>
                  <a:txBody>
                    <a:bodyPr/>
                    <a:lstStyle/>
                    <a:p>
                      <a:r>
                        <a:rPr lang="en-IN" dirty="0" smtClean="0"/>
                        <a:t>Nissan</a:t>
                      </a:r>
                      <a:endParaRPr lang="en-IN" dirty="0"/>
                    </a:p>
                  </a:txBody>
                  <a:tcPr/>
                </a:tc>
                <a:tc>
                  <a:txBody>
                    <a:bodyPr/>
                    <a:lstStyle/>
                    <a:p>
                      <a:r>
                        <a:rPr lang="en-IN" sz="1800" b="1" i="0" kern="1200" dirty="0" smtClean="0">
                          <a:solidFill>
                            <a:schemeClr val="dk1"/>
                          </a:solidFill>
                          <a:effectLst/>
                          <a:latin typeface="+mn-lt"/>
                          <a:ea typeface="+mn-ea"/>
                          <a:cs typeface="+mn-cs"/>
                        </a:rPr>
                        <a:t>Versa</a:t>
                      </a:r>
                      <a:r>
                        <a:rPr lang="en-IN" sz="1800" b="1" i="0" kern="1200" baseline="0" dirty="0" smtClean="0">
                          <a:solidFill>
                            <a:schemeClr val="dk1"/>
                          </a:solidFill>
                          <a:effectLst/>
                          <a:latin typeface="+mn-lt"/>
                          <a:ea typeface="+mn-ea"/>
                          <a:cs typeface="+mn-cs"/>
                        </a:rPr>
                        <a:t> </a:t>
                      </a:r>
                      <a:r>
                        <a:rPr lang="en-IN" sz="1800" b="1" i="0" kern="1200" baseline="0" dirty="0" err="1" smtClean="0">
                          <a:solidFill>
                            <a:schemeClr val="dk1"/>
                          </a:solidFill>
                          <a:effectLst/>
                          <a:latin typeface="+mn-lt"/>
                          <a:ea typeface="+mn-ea"/>
                          <a:cs typeface="+mn-cs"/>
                        </a:rPr>
                        <a:t>note,juke</a:t>
                      </a:r>
                      <a:endParaRPr lang="en-IN" dirty="0"/>
                    </a:p>
                  </a:txBody>
                  <a:tcPr/>
                </a:tc>
                <a:tc>
                  <a:txBody>
                    <a:bodyPr/>
                    <a:lstStyle/>
                    <a:p>
                      <a:r>
                        <a:rPr lang="en-IN" dirty="0" smtClean="0"/>
                        <a:t>hatchback</a:t>
                      </a:r>
                      <a:endParaRPr lang="en-IN" dirty="0"/>
                    </a:p>
                  </a:txBody>
                  <a:tcPr/>
                </a:tc>
              </a:tr>
            </a:tbl>
          </a:graphicData>
        </a:graphic>
      </p:graphicFrame>
    </p:spTree>
    <p:extLst>
      <p:ext uri="{BB962C8B-B14F-4D97-AF65-F5344CB8AC3E}">
        <p14:creationId xmlns:p14="http://schemas.microsoft.com/office/powerpoint/2010/main" val="632964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3362" y="833377"/>
            <a:ext cx="9271322" cy="369332"/>
          </a:xfrm>
          <a:prstGeom prst="rect">
            <a:avLst/>
          </a:prstGeom>
          <a:noFill/>
        </p:spPr>
        <p:txBody>
          <a:bodyPr wrap="square" rtlCol="0">
            <a:spAutoFit/>
          </a:bodyPr>
          <a:lstStyle/>
          <a:p>
            <a:pPr marL="342900" indent="-342900">
              <a:buAutoNum type="arabicParenR" startAt="9"/>
            </a:pPr>
            <a:r>
              <a:rPr lang="en-IN" dirty="0" smtClean="0"/>
              <a:t>Year wise analysis </a:t>
            </a:r>
            <a:r>
              <a:rPr lang="en-IN" dirty="0"/>
              <a:t> </a:t>
            </a:r>
            <a:r>
              <a:rPr lang="en-IN" dirty="0" smtClean="0"/>
              <a:t>on the basis of month, seller, </a:t>
            </a:r>
            <a:r>
              <a:rPr lang="en-IN" dirty="0" err="1" smtClean="0"/>
              <a:t>maker,body</a:t>
            </a:r>
            <a:r>
              <a:rPr lang="en-IN" dirty="0" smtClean="0"/>
              <a:t> type, model and its </a:t>
            </a:r>
            <a:r>
              <a:rPr lang="en-IN" dirty="0" err="1" smtClean="0"/>
              <a:t>avg</a:t>
            </a:r>
            <a:r>
              <a:rPr lang="en-IN" dirty="0" smtClean="0"/>
              <a:t> ratings</a:t>
            </a:r>
          </a:p>
        </p:txBody>
      </p:sp>
      <p:sp>
        <p:nvSpPr>
          <p:cNvPr id="4" name="Oval 3"/>
          <p:cNvSpPr/>
          <p:nvPr/>
        </p:nvSpPr>
        <p:spPr>
          <a:xfrm>
            <a:off x="5301203" y="3702178"/>
            <a:ext cx="2089231" cy="995423"/>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2014</a:t>
            </a:r>
            <a:endParaRPr lang="en-IN" dirty="0"/>
          </a:p>
        </p:txBody>
      </p:sp>
      <p:sp>
        <p:nvSpPr>
          <p:cNvPr id="6" name="Rounded Rectangle 5"/>
          <p:cNvSpPr/>
          <p:nvPr/>
        </p:nvSpPr>
        <p:spPr>
          <a:xfrm>
            <a:off x="4794811" y="1944547"/>
            <a:ext cx="3102016" cy="70605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Dec</a:t>
            </a:r>
          </a:p>
          <a:p>
            <a:pPr algn="ctr"/>
            <a:r>
              <a:rPr lang="en-IN" dirty="0" smtClean="0">
                <a:solidFill>
                  <a:schemeClr val="tx1"/>
                </a:solidFill>
              </a:rPr>
              <a:t>(Month)</a:t>
            </a:r>
          </a:p>
        </p:txBody>
      </p:sp>
      <p:sp>
        <p:nvSpPr>
          <p:cNvPr id="7" name="Rounded Rectangle 6"/>
          <p:cNvSpPr/>
          <p:nvPr/>
        </p:nvSpPr>
        <p:spPr>
          <a:xfrm>
            <a:off x="1284788" y="2780817"/>
            <a:ext cx="3188825" cy="70605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f</a:t>
            </a:r>
            <a:r>
              <a:rPr lang="en-US" b="1" dirty="0" err="1" smtClean="0">
                <a:solidFill>
                  <a:schemeClr val="tx1"/>
                </a:solidFill>
              </a:rPr>
              <a:t>ordmotor</a:t>
            </a:r>
            <a:r>
              <a:rPr lang="en-US" b="1" dirty="0" smtClean="0">
                <a:solidFill>
                  <a:schemeClr val="tx1"/>
                </a:solidFill>
              </a:rPr>
              <a:t> </a:t>
            </a:r>
            <a:r>
              <a:rPr lang="en-US" b="1" dirty="0">
                <a:solidFill>
                  <a:schemeClr val="tx1"/>
                </a:solidFill>
              </a:rPr>
              <a:t>credit company </a:t>
            </a:r>
            <a:r>
              <a:rPr lang="en-US" b="1" dirty="0" err="1" smtClean="0">
                <a:solidFill>
                  <a:schemeClr val="tx1"/>
                </a:solidFill>
              </a:rPr>
              <a:t>llc</a:t>
            </a:r>
            <a:endParaRPr lang="en-US" b="1" dirty="0" smtClean="0">
              <a:solidFill>
                <a:schemeClr val="tx1"/>
              </a:solidFill>
            </a:endParaRPr>
          </a:p>
          <a:p>
            <a:pPr algn="ctr"/>
            <a:r>
              <a:rPr lang="en-US" dirty="0" smtClean="0">
                <a:solidFill>
                  <a:schemeClr val="tx1"/>
                </a:solidFill>
              </a:rPr>
              <a:t>(Seller</a:t>
            </a:r>
            <a:endParaRPr lang="en-IN" dirty="0">
              <a:solidFill>
                <a:schemeClr val="tx1"/>
              </a:solidFill>
            </a:endParaRPr>
          </a:p>
        </p:txBody>
      </p:sp>
      <p:sp>
        <p:nvSpPr>
          <p:cNvPr id="8" name="Rounded Rectangle 7"/>
          <p:cNvSpPr/>
          <p:nvPr/>
        </p:nvSpPr>
        <p:spPr>
          <a:xfrm>
            <a:off x="1371597" y="4952034"/>
            <a:ext cx="3102016" cy="70605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Ford</a:t>
            </a:r>
          </a:p>
          <a:p>
            <a:pPr algn="ctr"/>
            <a:r>
              <a:rPr lang="en-IN" b="1" dirty="0" smtClean="0">
                <a:solidFill>
                  <a:schemeClr val="tx1"/>
                </a:solidFill>
              </a:rPr>
              <a:t>(make)</a:t>
            </a:r>
            <a:endParaRPr lang="en-IN" b="1" dirty="0">
              <a:solidFill>
                <a:schemeClr val="tx1"/>
              </a:solidFill>
            </a:endParaRPr>
          </a:p>
        </p:txBody>
      </p:sp>
      <p:sp>
        <p:nvSpPr>
          <p:cNvPr id="9" name="Rounded Rectangle 8"/>
          <p:cNvSpPr/>
          <p:nvPr/>
        </p:nvSpPr>
        <p:spPr>
          <a:xfrm>
            <a:off x="4733275" y="5914661"/>
            <a:ext cx="3102016" cy="70605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SUV </a:t>
            </a:r>
          </a:p>
          <a:p>
            <a:pPr algn="ctr"/>
            <a:r>
              <a:rPr lang="en-IN" dirty="0" smtClean="0">
                <a:solidFill>
                  <a:schemeClr val="tx1"/>
                </a:solidFill>
              </a:rPr>
              <a:t>(body)</a:t>
            </a:r>
          </a:p>
        </p:txBody>
      </p:sp>
      <p:sp>
        <p:nvSpPr>
          <p:cNvPr id="22" name="Rounded Rectangle 21"/>
          <p:cNvSpPr/>
          <p:nvPr/>
        </p:nvSpPr>
        <p:spPr>
          <a:xfrm>
            <a:off x="8472668" y="2615878"/>
            <a:ext cx="3102016" cy="70605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solidFill>
                  <a:schemeClr val="tx1"/>
                </a:solidFill>
              </a:rPr>
              <a:t>a</a:t>
            </a:r>
            <a:r>
              <a:rPr lang="en-IN" b="1" dirty="0" err="1" smtClean="0">
                <a:solidFill>
                  <a:schemeClr val="tx1"/>
                </a:solidFill>
              </a:rPr>
              <a:t>vg</a:t>
            </a:r>
            <a:r>
              <a:rPr lang="en-IN" b="1" dirty="0" smtClean="0">
                <a:solidFill>
                  <a:schemeClr val="tx1"/>
                </a:solidFill>
              </a:rPr>
              <a:t> Rating</a:t>
            </a:r>
          </a:p>
          <a:p>
            <a:pPr algn="ctr"/>
            <a:r>
              <a:rPr lang="en-IN" dirty="0" smtClean="0">
                <a:solidFill>
                  <a:schemeClr val="tx1"/>
                </a:solidFill>
              </a:rPr>
              <a:t>(43)</a:t>
            </a:r>
            <a:endParaRPr lang="en-IN" dirty="0">
              <a:solidFill>
                <a:schemeClr val="tx1"/>
              </a:solidFill>
            </a:endParaRPr>
          </a:p>
        </p:txBody>
      </p:sp>
      <p:sp>
        <p:nvSpPr>
          <p:cNvPr id="23" name="Rounded Rectangle 22"/>
          <p:cNvSpPr/>
          <p:nvPr/>
        </p:nvSpPr>
        <p:spPr>
          <a:xfrm>
            <a:off x="8472668" y="5127583"/>
            <a:ext cx="3102016" cy="70605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escape</a:t>
            </a:r>
            <a:r>
              <a:rPr lang="en-IN" dirty="0" smtClean="0">
                <a:solidFill>
                  <a:schemeClr val="tx1"/>
                </a:solidFill>
              </a:rPr>
              <a:t> </a:t>
            </a:r>
          </a:p>
          <a:p>
            <a:pPr algn="ctr"/>
            <a:r>
              <a:rPr lang="en-IN" dirty="0" smtClean="0">
                <a:solidFill>
                  <a:schemeClr val="tx1"/>
                </a:solidFill>
              </a:rPr>
              <a:t>(Model)</a:t>
            </a:r>
            <a:endParaRPr lang="en-IN" dirty="0">
              <a:solidFill>
                <a:schemeClr val="tx1"/>
              </a:solidFill>
            </a:endParaRPr>
          </a:p>
        </p:txBody>
      </p:sp>
      <p:cxnSp>
        <p:nvCxnSpPr>
          <p:cNvPr id="40" name="Straight Arrow Connector 39"/>
          <p:cNvCxnSpPr/>
          <p:nvPr/>
        </p:nvCxnSpPr>
        <p:spPr>
          <a:xfrm flipV="1">
            <a:off x="4473613" y="4386805"/>
            <a:ext cx="931764" cy="62159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7266006" y="3321933"/>
            <a:ext cx="1261641" cy="67481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 idx="0"/>
            <a:endCxn id="6" idx="2"/>
          </p:cNvCxnSpPr>
          <p:nvPr/>
        </p:nvCxnSpPr>
        <p:spPr>
          <a:xfrm flipV="1">
            <a:off x="6345819" y="2650602"/>
            <a:ext cx="0" cy="105157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266006" y="4386805"/>
            <a:ext cx="1241386" cy="78707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9" idx="0"/>
            <a:endCxn id="4" idx="4"/>
          </p:cNvCxnSpPr>
          <p:nvPr/>
        </p:nvCxnSpPr>
        <p:spPr>
          <a:xfrm flipV="1">
            <a:off x="6284283" y="4697601"/>
            <a:ext cx="61536" cy="12170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7266006" y="3336988"/>
            <a:ext cx="1261641" cy="65975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7" idx="3"/>
            <a:endCxn id="4" idx="1"/>
          </p:cNvCxnSpPr>
          <p:nvPr/>
        </p:nvCxnSpPr>
        <p:spPr>
          <a:xfrm>
            <a:off x="4473613" y="3133845"/>
            <a:ext cx="1133551" cy="71410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7168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212704" y="3321932"/>
            <a:ext cx="2089231" cy="995423"/>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2015</a:t>
            </a:r>
            <a:endParaRPr lang="en-IN" dirty="0"/>
          </a:p>
        </p:txBody>
      </p:sp>
      <p:sp>
        <p:nvSpPr>
          <p:cNvPr id="3" name="Rounded Rectangle 2"/>
          <p:cNvSpPr/>
          <p:nvPr/>
        </p:nvSpPr>
        <p:spPr>
          <a:xfrm>
            <a:off x="4670382" y="1435262"/>
            <a:ext cx="3102016" cy="70605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Feb</a:t>
            </a:r>
          </a:p>
          <a:p>
            <a:pPr algn="ctr"/>
            <a:r>
              <a:rPr lang="en-IN" dirty="0" smtClean="0">
                <a:solidFill>
                  <a:schemeClr val="tx1"/>
                </a:solidFill>
              </a:rPr>
              <a:t>(Month)</a:t>
            </a:r>
          </a:p>
        </p:txBody>
      </p:sp>
      <p:sp>
        <p:nvSpPr>
          <p:cNvPr id="4" name="Rounded Rectangle 3"/>
          <p:cNvSpPr/>
          <p:nvPr/>
        </p:nvSpPr>
        <p:spPr>
          <a:xfrm>
            <a:off x="1157466" y="2589186"/>
            <a:ext cx="3188825" cy="87852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smtClean="0">
                <a:solidFill>
                  <a:schemeClr val="tx1"/>
                </a:solidFill>
              </a:rPr>
              <a:t>avis</a:t>
            </a:r>
            <a:r>
              <a:rPr lang="en-IN" b="1" dirty="0" smtClean="0">
                <a:solidFill>
                  <a:schemeClr val="tx1"/>
                </a:solidFill>
              </a:rPr>
              <a:t> </a:t>
            </a:r>
            <a:r>
              <a:rPr lang="en-IN" b="1" dirty="0" err="1" smtClean="0">
                <a:solidFill>
                  <a:schemeClr val="tx1"/>
                </a:solidFill>
              </a:rPr>
              <a:t>corporatioavis</a:t>
            </a:r>
            <a:r>
              <a:rPr lang="en-IN" b="1" dirty="0">
                <a:solidFill>
                  <a:schemeClr val="tx1"/>
                </a:solidFill>
              </a:rPr>
              <a:t> </a:t>
            </a:r>
            <a:r>
              <a:rPr lang="en-IN" b="1" dirty="0" smtClean="0">
                <a:solidFill>
                  <a:schemeClr val="tx1"/>
                </a:solidFill>
              </a:rPr>
              <a:t>corporation</a:t>
            </a:r>
          </a:p>
          <a:p>
            <a:pPr algn="ctr"/>
            <a:r>
              <a:rPr lang="en-IN" dirty="0" smtClean="0">
                <a:solidFill>
                  <a:schemeClr val="tx1"/>
                </a:solidFill>
              </a:rPr>
              <a:t>(seller)</a:t>
            </a:r>
            <a:endParaRPr lang="en-IN" dirty="0">
              <a:solidFill>
                <a:schemeClr val="tx1"/>
              </a:solidFill>
            </a:endParaRPr>
          </a:p>
        </p:txBody>
      </p:sp>
      <p:sp>
        <p:nvSpPr>
          <p:cNvPr id="5" name="Rounded Rectangle 4"/>
          <p:cNvSpPr/>
          <p:nvPr/>
        </p:nvSpPr>
        <p:spPr>
          <a:xfrm>
            <a:off x="1244275" y="4820856"/>
            <a:ext cx="3102016" cy="70605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Chevrolet</a:t>
            </a:r>
          </a:p>
          <a:p>
            <a:pPr algn="ctr"/>
            <a:r>
              <a:rPr lang="en-IN" dirty="0" smtClean="0">
                <a:solidFill>
                  <a:schemeClr val="tx1"/>
                </a:solidFill>
              </a:rPr>
              <a:t>(make)</a:t>
            </a:r>
            <a:endParaRPr lang="en-IN" dirty="0">
              <a:solidFill>
                <a:schemeClr val="tx1"/>
              </a:solidFill>
            </a:endParaRPr>
          </a:p>
        </p:txBody>
      </p:sp>
      <p:sp>
        <p:nvSpPr>
          <p:cNvPr id="6" name="Rounded Rectangle 5"/>
          <p:cNvSpPr/>
          <p:nvPr/>
        </p:nvSpPr>
        <p:spPr>
          <a:xfrm>
            <a:off x="8423475" y="2675419"/>
            <a:ext cx="3102016" cy="70605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solidFill>
                  <a:schemeClr val="tx1"/>
                </a:solidFill>
              </a:rPr>
              <a:t>a</a:t>
            </a:r>
            <a:r>
              <a:rPr lang="en-IN" b="1" dirty="0" err="1" smtClean="0">
                <a:solidFill>
                  <a:schemeClr val="tx1"/>
                </a:solidFill>
              </a:rPr>
              <a:t>vg</a:t>
            </a:r>
            <a:r>
              <a:rPr lang="en-IN" b="1" dirty="0" smtClean="0">
                <a:solidFill>
                  <a:schemeClr val="tx1"/>
                </a:solidFill>
              </a:rPr>
              <a:t> Rating</a:t>
            </a:r>
          </a:p>
          <a:p>
            <a:pPr algn="ctr"/>
            <a:r>
              <a:rPr lang="en-IN" dirty="0" smtClean="0">
                <a:solidFill>
                  <a:schemeClr val="tx1"/>
                </a:solidFill>
              </a:rPr>
              <a:t>(38)</a:t>
            </a:r>
            <a:endParaRPr lang="en-IN" dirty="0">
              <a:solidFill>
                <a:schemeClr val="tx1"/>
              </a:solidFill>
            </a:endParaRPr>
          </a:p>
        </p:txBody>
      </p:sp>
      <p:sp>
        <p:nvSpPr>
          <p:cNvPr id="7" name="Rounded Rectangle 6"/>
          <p:cNvSpPr/>
          <p:nvPr/>
        </p:nvSpPr>
        <p:spPr>
          <a:xfrm>
            <a:off x="8507392" y="4820856"/>
            <a:ext cx="3102016" cy="70605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smtClean="0">
                <a:solidFill>
                  <a:schemeClr val="tx1"/>
                </a:solidFill>
              </a:rPr>
              <a:t>Cruze</a:t>
            </a:r>
            <a:endParaRPr lang="en-IN" b="1" dirty="0" smtClean="0">
              <a:solidFill>
                <a:schemeClr val="tx1"/>
              </a:solidFill>
            </a:endParaRPr>
          </a:p>
          <a:p>
            <a:pPr algn="ctr"/>
            <a:r>
              <a:rPr lang="en-IN" dirty="0" smtClean="0">
                <a:solidFill>
                  <a:schemeClr val="tx1"/>
                </a:solidFill>
              </a:rPr>
              <a:t>(Model) </a:t>
            </a:r>
          </a:p>
        </p:txBody>
      </p:sp>
      <p:cxnSp>
        <p:nvCxnSpPr>
          <p:cNvPr id="8" name="Straight Arrow Connector 7"/>
          <p:cNvCxnSpPr>
            <a:endCxn id="2" idx="3"/>
          </p:cNvCxnSpPr>
          <p:nvPr/>
        </p:nvCxnSpPr>
        <p:spPr>
          <a:xfrm flipV="1">
            <a:off x="4236334" y="4171579"/>
            <a:ext cx="1282331" cy="64927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 idx="0"/>
            <a:endCxn id="3" idx="2"/>
          </p:cNvCxnSpPr>
          <p:nvPr/>
        </p:nvCxnSpPr>
        <p:spPr>
          <a:xfrm flipH="1" flipV="1">
            <a:off x="6221390" y="2141317"/>
            <a:ext cx="35930" cy="118061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151705" y="4033778"/>
            <a:ext cx="1375942" cy="95394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5" idx="0"/>
            <a:endCxn id="2" idx="4"/>
          </p:cNvCxnSpPr>
          <p:nvPr/>
        </p:nvCxnSpPr>
        <p:spPr>
          <a:xfrm flipV="1">
            <a:off x="6257320" y="4317355"/>
            <a:ext cx="0" cy="134073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 idx="7"/>
            <a:endCxn id="6" idx="1"/>
          </p:cNvCxnSpPr>
          <p:nvPr/>
        </p:nvCxnSpPr>
        <p:spPr>
          <a:xfrm flipV="1">
            <a:off x="6995974" y="3028447"/>
            <a:ext cx="1427501" cy="4392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2" idx="1"/>
          </p:cNvCxnSpPr>
          <p:nvPr/>
        </p:nvCxnSpPr>
        <p:spPr>
          <a:xfrm>
            <a:off x="4346291" y="3028447"/>
            <a:ext cx="1172374" cy="43926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706312" y="5658089"/>
            <a:ext cx="3102016" cy="70605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Sedan</a:t>
            </a:r>
            <a:r>
              <a:rPr lang="en-IN" dirty="0" smtClean="0">
                <a:solidFill>
                  <a:schemeClr val="tx1"/>
                </a:solidFill>
              </a:rPr>
              <a:t> </a:t>
            </a:r>
          </a:p>
          <a:p>
            <a:pPr algn="ctr"/>
            <a:r>
              <a:rPr lang="en-IN" dirty="0" smtClean="0">
                <a:solidFill>
                  <a:schemeClr val="tx1"/>
                </a:solidFill>
              </a:rPr>
              <a:t>(body)</a:t>
            </a:r>
          </a:p>
        </p:txBody>
      </p:sp>
      <p:sp>
        <p:nvSpPr>
          <p:cNvPr id="18" name="Rectangle 1"/>
          <p:cNvSpPr>
            <a:spLocks noChangeArrowheads="1"/>
          </p:cNvSpPr>
          <p:nvPr/>
        </p:nvSpPr>
        <p:spPr bwMode="auto">
          <a:xfrm>
            <a:off x="0" y="167044"/>
            <a:ext cx="2885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448535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1950" y="569250"/>
            <a:ext cx="5502178" cy="2585323"/>
          </a:xfrm>
          <a:prstGeom prst="rect">
            <a:avLst/>
          </a:prstGeom>
          <a:noFill/>
        </p:spPr>
        <p:txBody>
          <a:bodyPr wrap="square" rtlCol="0">
            <a:spAutoFit/>
          </a:bodyPr>
          <a:lstStyle/>
          <a:p>
            <a:r>
              <a:rPr lang="en-IN" dirty="0" smtClean="0"/>
              <a:t>10) State wise analysis </a:t>
            </a:r>
          </a:p>
          <a:p>
            <a:r>
              <a:rPr lang="en-IN" dirty="0" smtClean="0"/>
              <a:t>In state wise analysis the </a:t>
            </a:r>
            <a:r>
              <a:rPr lang="en-IN" dirty="0" err="1" smtClean="0"/>
              <a:t>fl</a:t>
            </a:r>
            <a:r>
              <a:rPr lang="en-IN" dirty="0" smtClean="0"/>
              <a:t>  ,ca and pa state has same seller , make, body type and model </a:t>
            </a:r>
          </a:p>
          <a:p>
            <a:endParaRPr lang="en-IN" dirty="0" smtClean="0"/>
          </a:p>
          <a:p>
            <a:r>
              <a:rPr lang="en-IN" dirty="0" smtClean="0"/>
              <a:t>Ca-  </a:t>
            </a:r>
            <a:r>
              <a:rPr lang="en-IN" dirty="0" err="1" smtClean="0"/>
              <a:t>california</a:t>
            </a:r>
            <a:endParaRPr lang="en-IN" dirty="0" smtClean="0"/>
          </a:p>
          <a:p>
            <a:r>
              <a:rPr lang="en-IN" dirty="0" err="1" smtClean="0"/>
              <a:t>Fl</a:t>
            </a:r>
            <a:r>
              <a:rPr lang="en-IN" dirty="0" smtClean="0"/>
              <a:t> –  </a:t>
            </a:r>
            <a:r>
              <a:rPr lang="en-IN" dirty="0" err="1" smtClean="0"/>
              <a:t>florida</a:t>
            </a:r>
            <a:endParaRPr lang="en-IN" dirty="0" smtClean="0"/>
          </a:p>
          <a:p>
            <a:r>
              <a:rPr lang="en-IN" dirty="0" smtClean="0"/>
              <a:t>Pa –  </a:t>
            </a:r>
            <a:r>
              <a:rPr lang="en-IN" dirty="0" err="1" smtClean="0"/>
              <a:t>pennsylvania</a:t>
            </a:r>
            <a:endParaRPr lang="en-IN" dirty="0" smtClean="0"/>
          </a:p>
          <a:p>
            <a:r>
              <a:rPr lang="en-IN" dirty="0" err="1" smtClean="0"/>
              <a:t>Tx</a:t>
            </a:r>
            <a:r>
              <a:rPr lang="en-IN" dirty="0" smtClean="0"/>
              <a:t> –  </a:t>
            </a:r>
            <a:r>
              <a:rPr lang="en-IN" dirty="0" err="1" smtClean="0"/>
              <a:t>texa</a:t>
            </a:r>
            <a:endParaRPr lang="en-IN" dirty="0" smtClean="0"/>
          </a:p>
          <a:p>
            <a:r>
              <a:rPr lang="en-IN" dirty="0" err="1" smtClean="0"/>
              <a:t>il</a:t>
            </a:r>
            <a:r>
              <a:rPr lang="en-IN" dirty="0" smtClean="0"/>
              <a:t> -  </a:t>
            </a:r>
            <a:r>
              <a:rPr lang="en-IN" dirty="0" err="1" smtClean="0"/>
              <a:t>lllinois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128" y="335666"/>
            <a:ext cx="3111111" cy="2933333"/>
          </a:xfrm>
          <a:prstGeom prst="rect">
            <a:avLst/>
          </a:prstGeom>
        </p:spPr>
      </p:pic>
      <p:sp>
        <p:nvSpPr>
          <p:cNvPr id="4" name="Rounded Rectangle 3"/>
          <p:cNvSpPr/>
          <p:nvPr/>
        </p:nvSpPr>
        <p:spPr>
          <a:xfrm>
            <a:off x="5239129" y="4548848"/>
            <a:ext cx="2114999" cy="717631"/>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bg1"/>
                </a:solidFill>
              </a:rPr>
              <a:t>State</a:t>
            </a:r>
          </a:p>
          <a:p>
            <a:pPr algn="ctr"/>
            <a:r>
              <a:rPr lang="en-IN" sz="2400" dirty="0" smtClean="0">
                <a:solidFill>
                  <a:schemeClr val="bg1"/>
                </a:solidFill>
              </a:rPr>
              <a:t>(</a:t>
            </a:r>
            <a:r>
              <a:rPr lang="en-IN" sz="2400" dirty="0" err="1" smtClean="0">
                <a:solidFill>
                  <a:schemeClr val="bg1"/>
                </a:solidFill>
              </a:rPr>
              <a:t>fl</a:t>
            </a:r>
            <a:r>
              <a:rPr lang="en-IN" sz="2400" dirty="0" smtClean="0">
                <a:solidFill>
                  <a:schemeClr val="bg1"/>
                </a:solidFill>
              </a:rPr>
              <a:t>)</a:t>
            </a:r>
            <a:endParaRPr lang="en-IN" sz="2400" dirty="0">
              <a:solidFill>
                <a:schemeClr val="bg1"/>
              </a:solidFill>
            </a:endParaRPr>
          </a:p>
        </p:txBody>
      </p:sp>
      <p:sp>
        <p:nvSpPr>
          <p:cNvPr id="5" name="Oval 4"/>
          <p:cNvSpPr/>
          <p:nvPr/>
        </p:nvSpPr>
        <p:spPr>
          <a:xfrm>
            <a:off x="7986532" y="3454193"/>
            <a:ext cx="2639028" cy="856526"/>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the hertz corporation</a:t>
            </a:r>
            <a:endParaRPr lang="en-IN" b="1" dirty="0" smtClean="0">
              <a:solidFill>
                <a:schemeClr val="tx1"/>
              </a:solidFill>
            </a:endParaRPr>
          </a:p>
          <a:p>
            <a:pPr algn="ctr"/>
            <a:r>
              <a:rPr lang="en-IN" dirty="0" smtClean="0">
                <a:solidFill>
                  <a:schemeClr val="tx1"/>
                </a:solidFill>
              </a:rPr>
              <a:t>(Seller)</a:t>
            </a:r>
          </a:p>
        </p:txBody>
      </p:sp>
      <p:sp>
        <p:nvSpPr>
          <p:cNvPr id="6" name="Oval 5"/>
          <p:cNvSpPr/>
          <p:nvPr/>
        </p:nvSpPr>
        <p:spPr>
          <a:xfrm>
            <a:off x="2141317" y="3454193"/>
            <a:ext cx="2639028" cy="856526"/>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sedan</a:t>
            </a:r>
            <a:endParaRPr lang="en-IN" b="1" dirty="0" smtClean="0">
              <a:solidFill>
                <a:schemeClr val="tx1"/>
              </a:solidFill>
            </a:endParaRPr>
          </a:p>
          <a:p>
            <a:pPr algn="ctr"/>
            <a:r>
              <a:rPr lang="en-IN" dirty="0" smtClean="0">
                <a:solidFill>
                  <a:schemeClr val="tx1"/>
                </a:solidFill>
              </a:rPr>
              <a:t>(body)</a:t>
            </a:r>
            <a:endParaRPr lang="en-IN" dirty="0">
              <a:solidFill>
                <a:schemeClr val="tx1"/>
              </a:solidFill>
            </a:endParaRPr>
          </a:p>
        </p:txBody>
      </p:sp>
      <p:sp>
        <p:nvSpPr>
          <p:cNvPr id="7" name="Oval 6"/>
          <p:cNvSpPr/>
          <p:nvPr/>
        </p:nvSpPr>
        <p:spPr>
          <a:xfrm>
            <a:off x="2135375" y="5451676"/>
            <a:ext cx="2639028" cy="85652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Altima</a:t>
            </a:r>
          </a:p>
          <a:p>
            <a:pPr algn="ctr"/>
            <a:r>
              <a:rPr lang="en-IN" dirty="0" smtClean="0">
                <a:solidFill>
                  <a:schemeClr val="tx1"/>
                </a:solidFill>
              </a:rPr>
              <a:t>(Model</a:t>
            </a:r>
            <a:r>
              <a:rPr lang="en-IN" dirty="0" smtClean="0"/>
              <a:t>)</a:t>
            </a:r>
            <a:endParaRPr lang="en-IN" dirty="0"/>
          </a:p>
        </p:txBody>
      </p:sp>
      <p:sp>
        <p:nvSpPr>
          <p:cNvPr id="8" name="Oval 7"/>
          <p:cNvSpPr/>
          <p:nvPr/>
        </p:nvSpPr>
        <p:spPr>
          <a:xfrm>
            <a:off x="7859211" y="5411165"/>
            <a:ext cx="2639028" cy="856526"/>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Ford</a:t>
            </a:r>
          </a:p>
          <a:p>
            <a:pPr algn="ctr"/>
            <a:r>
              <a:rPr lang="en-IN" dirty="0" smtClean="0">
                <a:solidFill>
                  <a:schemeClr val="tx1"/>
                </a:solidFill>
              </a:rPr>
              <a:t>(Make)</a:t>
            </a:r>
            <a:endParaRPr lang="en-IN" dirty="0">
              <a:solidFill>
                <a:schemeClr val="tx1"/>
              </a:solidFill>
            </a:endParaRPr>
          </a:p>
        </p:txBody>
      </p:sp>
      <p:cxnSp>
        <p:nvCxnSpPr>
          <p:cNvPr id="10" name="Straight Arrow Connector 9"/>
          <p:cNvCxnSpPr>
            <a:stCxn id="7" idx="7"/>
          </p:cNvCxnSpPr>
          <p:nvPr/>
        </p:nvCxnSpPr>
        <p:spPr>
          <a:xfrm flipV="1">
            <a:off x="4387926" y="5046562"/>
            <a:ext cx="761071" cy="53054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5"/>
          </p:cNvCxnSpPr>
          <p:nvPr/>
        </p:nvCxnSpPr>
        <p:spPr>
          <a:xfrm>
            <a:off x="4393868" y="4185284"/>
            <a:ext cx="845261" cy="36356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354128" y="4039565"/>
            <a:ext cx="771300" cy="50928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354128" y="5150732"/>
            <a:ext cx="632404" cy="5208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531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239129" y="4548848"/>
            <a:ext cx="2114999" cy="717631"/>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bg1"/>
                </a:solidFill>
              </a:rPr>
              <a:t>State</a:t>
            </a:r>
          </a:p>
          <a:p>
            <a:pPr algn="ctr"/>
            <a:r>
              <a:rPr lang="en-IN" sz="2400" dirty="0" smtClean="0">
                <a:solidFill>
                  <a:schemeClr val="bg1"/>
                </a:solidFill>
              </a:rPr>
              <a:t>(</a:t>
            </a:r>
            <a:r>
              <a:rPr lang="en-IN" sz="2400" dirty="0" err="1" smtClean="0">
                <a:solidFill>
                  <a:schemeClr val="bg1"/>
                </a:solidFill>
              </a:rPr>
              <a:t>il</a:t>
            </a:r>
            <a:r>
              <a:rPr lang="en-IN" sz="2400" dirty="0" smtClean="0">
                <a:solidFill>
                  <a:schemeClr val="bg1"/>
                </a:solidFill>
              </a:rPr>
              <a:t>)</a:t>
            </a:r>
            <a:endParaRPr lang="en-IN" sz="2400" dirty="0">
              <a:solidFill>
                <a:schemeClr val="bg1"/>
              </a:solidFill>
            </a:endParaRPr>
          </a:p>
        </p:txBody>
      </p:sp>
      <p:sp>
        <p:nvSpPr>
          <p:cNvPr id="3" name="Oval 2"/>
          <p:cNvSpPr/>
          <p:nvPr/>
        </p:nvSpPr>
        <p:spPr>
          <a:xfrm>
            <a:off x="7986532" y="3454192"/>
            <a:ext cx="2639028" cy="1094655"/>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ford motor credit company </a:t>
            </a:r>
            <a:r>
              <a:rPr lang="en-US" b="1" dirty="0" err="1">
                <a:solidFill>
                  <a:schemeClr val="tx1"/>
                </a:solidFill>
              </a:rPr>
              <a:t>llc</a:t>
            </a:r>
            <a:r>
              <a:rPr lang="en-IN" dirty="0" smtClean="0">
                <a:solidFill>
                  <a:schemeClr val="tx1"/>
                </a:solidFill>
              </a:rPr>
              <a:t>(Seller)</a:t>
            </a:r>
          </a:p>
        </p:txBody>
      </p:sp>
      <p:sp>
        <p:nvSpPr>
          <p:cNvPr id="4" name="Oval 3"/>
          <p:cNvSpPr/>
          <p:nvPr/>
        </p:nvSpPr>
        <p:spPr>
          <a:xfrm>
            <a:off x="2141317" y="3454193"/>
            <a:ext cx="2639028" cy="856526"/>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sedan</a:t>
            </a:r>
            <a:endParaRPr lang="en-IN" b="1" dirty="0" smtClean="0">
              <a:solidFill>
                <a:schemeClr val="tx1"/>
              </a:solidFill>
            </a:endParaRPr>
          </a:p>
          <a:p>
            <a:pPr algn="ctr"/>
            <a:r>
              <a:rPr lang="en-IN" dirty="0" smtClean="0">
                <a:solidFill>
                  <a:schemeClr val="tx1"/>
                </a:solidFill>
              </a:rPr>
              <a:t>(body)</a:t>
            </a:r>
            <a:endParaRPr lang="en-IN" dirty="0">
              <a:solidFill>
                <a:schemeClr val="tx1"/>
              </a:solidFill>
            </a:endParaRPr>
          </a:p>
        </p:txBody>
      </p:sp>
      <p:sp>
        <p:nvSpPr>
          <p:cNvPr id="5" name="Oval 4"/>
          <p:cNvSpPr/>
          <p:nvPr/>
        </p:nvSpPr>
        <p:spPr>
          <a:xfrm>
            <a:off x="2141317" y="5451676"/>
            <a:ext cx="2639028" cy="856526"/>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impala</a:t>
            </a:r>
          </a:p>
          <a:p>
            <a:pPr algn="ctr"/>
            <a:r>
              <a:rPr lang="en-IN" dirty="0" smtClean="0">
                <a:solidFill>
                  <a:schemeClr val="tx1"/>
                </a:solidFill>
              </a:rPr>
              <a:t>(Model</a:t>
            </a:r>
            <a:r>
              <a:rPr lang="en-IN" dirty="0" smtClean="0"/>
              <a:t>)</a:t>
            </a:r>
            <a:endParaRPr lang="en-IN" dirty="0"/>
          </a:p>
        </p:txBody>
      </p:sp>
      <p:sp>
        <p:nvSpPr>
          <p:cNvPr id="6" name="Oval 5"/>
          <p:cNvSpPr/>
          <p:nvPr/>
        </p:nvSpPr>
        <p:spPr>
          <a:xfrm>
            <a:off x="7859211" y="5411165"/>
            <a:ext cx="2639028" cy="856526"/>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Chevrolet</a:t>
            </a:r>
          </a:p>
          <a:p>
            <a:pPr algn="ctr"/>
            <a:r>
              <a:rPr lang="en-IN" dirty="0" smtClean="0">
                <a:solidFill>
                  <a:schemeClr val="tx1"/>
                </a:solidFill>
              </a:rPr>
              <a:t>(Make)</a:t>
            </a:r>
            <a:endParaRPr lang="en-IN" dirty="0">
              <a:solidFill>
                <a:schemeClr val="tx1"/>
              </a:solidFill>
            </a:endParaRPr>
          </a:p>
        </p:txBody>
      </p:sp>
      <p:cxnSp>
        <p:nvCxnSpPr>
          <p:cNvPr id="7" name="Straight Arrow Connector 6"/>
          <p:cNvCxnSpPr>
            <a:stCxn id="5" idx="7"/>
          </p:cNvCxnSpPr>
          <p:nvPr/>
        </p:nvCxnSpPr>
        <p:spPr>
          <a:xfrm flipV="1">
            <a:off x="4393868" y="5046562"/>
            <a:ext cx="761071" cy="53054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5"/>
          </p:cNvCxnSpPr>
          <p:nvPr/>
        </p:nvCxnSpPr>
        <p:spPr>
          <a:xfrm>
            <a:off x="4393868" y="4185284"/>
            <a:ext cx="845261" cy="36356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7354128" y="4039565"/>
            <a:ext cx="771300" cy="50928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354128" y="5150732"/>
            <a:ext cx="632404" cy="5208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5111808" y="1367739"/>
            <a:ext cx="2114999" cy="717631"/>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bg1"/>
                </a:solidFill>
              </a:rPr>
              <a:t>State</a:t>
            </a:r>
          </a:p>
          <a:p>
            <a:pPr algn="ctr"/>
            <a:r>
              <a:rPr lang="en-IN" sz="2400" dirty="0" smtClean="0">
                <a:solidFill>
                  <a:schemeClr val="bg1"/>
                </a:solidFill>
              </a:rPr>
              <a:t>(</a:t>
            </a:r>
            <a:r>
              <a:rPr lang="en-IN" sz="2400" dirty="0" err="1" smtClean="0">
                <a:solidFill>
                  <a:schemeClr val="bg1"/>
                </a:solidFill>
              </a:rPr>
              <a:t>tx</a:t>
            </a:r>
            <a:r>
              <a:rPr lang="en-IN" sz="2400" dirty="0" smtClean="0">
                <a:solidFill>
                  <a:schemeClr val="bg1"/>
                </a:solidFill>
              </a:rPr>
              <a:t>)</a:t>
            </a:r>
            <a:endParaRPr lang="en-IN" sz="2400" dirty="0">
              <a:solidFill>
                <a:schemeClr val="bg1"/>
              </a:solidFill>
            </a:endParaRPr>
          </a:p>
        </p:txBody>
      </p:sp>
      <p:sp>
        <p:nvSpPr>
          <p:cNvPr id="12" name="Oval 11"/>
          <p:cNvSpPr/>
          <p:nvPr/>
        </p:nvSpPr>
        <p:spPr>
          <a:xfrm>
            <a:off x="7859211" y="273084"/>
            <a:ext cx="2639028" cy="856526"/>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solidFill>
                  <a:schemeClr val="tx1"/>
                </a:solidFill>
              </a:rPr>
              <a:t>avis</a:t>
            </a:r>
            <a:r>
              <a:rPr lang="en-IN" b="1" dirty="0">
                <a:solidFill>
                  <a:schemeClr val="tx1"/>
                </a:solidFill>
              </a:rPr>
              <a:t> </a:t>
            </a:r>
            <a:r>
              <a:rPr lang="en-IN" b="1" dirty="0" smtClean="0">
                <a:solidFill>
                  <a:schemeClr val="tx1"/>
                </a:solidFill>
              </a:rPr>
              <a:t>corporation</a:t>
            </a:r>
          </a:p>
          <a:p>
            <a:pPr algn="ctr"/>
            <a:r>
              <a:rPr lang="en-IN" dirty="0" smtClean="0">
                <a:solidFill>
                  <a:schemeClr val="tx1"/>
                </a:solidFill>
              </a:rPr>
              <a:t>(Seller)</a:t>
            </a:r>
          </a:p>
        </p:txBody>
      </p:sp>
      <p:sp>
        <p:nvSpPr>
          <p:cNvPr id="13" name="Oval 12"/>
          <p:cNvSpPr/>
          <p:nvPr/>
        </p:nvSpPr>
        <p:spPr>
          <a:xfrm>
            <a:off x="2013996" y="273084"/>
            <a:ext cx="2639028" cy="856526"/>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sedan</a:t>
            </a:r>
            <a:endParaRPr lang="en-IN" b="1" dirty="0" smtClean="0">
              <a:solidFill>
                <a:schemeClr val="tx1"/>
              </a:solidFill>
            </a:endParaRPr>
          </a:p>
          <a:p>
            <a:pPr algn="ctr"/>
            <a:r>
              <a:rPr lang="en-IN" dirty="0" smtClean="0">
                <a:solidFill>
                  <a:schemeClr val="tx1"/>
                </a:solidFill>
              </a:rPr>
              <a:t>(body)</a:t>
            </a:r>
            <a:endParaRPr lang="en-IN" dirty="0">
              <a:solidFill>
                <a:schemeClr val="tx1"/>
              </a:solidFill>
            </a:endParaRPr>
          </a:p>
        </p:txBody>
      </p:sp>
      <p:sp>
        <p:nvSpPr>
          <p:cNvPr id="14" name="Oval 13"/>
          <p:cNvSpPr/>
          <p:nvPr/>
        </p:nvSpPr>
        <p:spPr>
          <a:xfrm>
            <a:off x="2013996" y="2270567"/>
            <a:ext cx="2639028" cy="856526"/>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impala</a:t>
            </a:r>
          </a:p>
          <a:p>
            <a:pPr algn="ctr"/>
            <a:r>
              <a:rPr lang="en-IN" dirty="0" smtClean="0">
                <a:solidFill>
                  <a:schemeClr val="tx1"/>
                </a:solidFill>
              </a:rPr>
              <a:t>(Model</a:t>
            </a:r>
            <a:r>
              <a:rPr lang="en-IN" dirty="0" smtClean="0"/>
              <a:t>)</a:t>
            </a:r>
            <a:endParaRPr lang="en-IN" dirty="0"/>
          </a:p>
        </p:txBody>
      </p:sp>
      <p:sp>
        <p:nvSpPr>
          <p:cNvPr id="15" name="Oval 14"/>
          <p:cNvSpPr/>
          <p:nvPr/>
        </p:nvSpPr>
        <p:spPr>
          <a:xfrm>
            <a:off x="7731890" y="2230056"/>
            <a:ext cx="2639028" cy="856526"/>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1"/>
                </a:solidFill>
              </a:rPr>
              <a:t>Chevrolet</a:t>
            </a:r>
          </a:p>
          <a:p>
            <a:pPr algn="ctr"/>
            <a:r>
              <a:rPr lang="en-IN" dirty="0" smtClean="0">
                <a:solidFill>
                  <a:schemeClr val="tx1"/>
                </a:solidFill>
              </a:rPr>
              <a:t>(Make)</a:t>
            </a:r>
            <a:endParaRPr lang="en-IN" dirty="0">
              <a:solidFill>
                <a:schemeClr val="tx1"/>
              </a:solidFill>
            </a:endParaRPr>
          </a:p>
        </p:txBody>
      </p:sp>
      <p:cxnSp>
        <p:nvCxnSpPr>
          <p:cNvPr id="16" name="Straight Arrow Connector 15"/>
          <p:cNvCxnSpPr>
            <a:stCxn id="14" idx="7"/>
          </p:cNvCxnSpPr>
          <p:nvPr/>
        </p:nvCxnSpPr>
        <p:spPr>
          <a:xfrm flipV="1">
            <a:off x="4266547" y="1865453"/>
            <a:ext cx="761071" cy="53054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5"/>
          </p:cNvCxnSpPr>
          <p:nvPr/>
        </p:nvCxnSpPr>
        <p:spPr>
          <a:xfrm>
            <a:off x="4266547" y="1004175"/>
            <a:ext cx="845261" cy="36356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226807" y="858456"/>
            <a:ext cx="771300" cy="50928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226807" y="1969623"/>
            <a:ext cx="632404" cy="5208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4837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746" y="1117889"/>
            <a:ext cx="7936508" cy="4622222"/>
          </a:xfrm>
          <a:prstGeom prst="rect">
            <a:avLst/>
          </a:prstGeom>
        </p:spPr>
      </p:pic>
      <p:sp>
        <p:nvSpPr>
          <p:cNvPr id="4" name="TextBox 3"/>
          <p:cNvSpPr txBox="1"/>
          <p:nvPr/>
        </p:nvSpPr>
        <p:spPr>
          <a:xfrm>
            <a:off x="1828800" y="428263"/>
            <a:ext cx="6157732" cy="369332"/>
          </a:xfrm>
          <a:prstGeom prst="rect">
            <a:avLst/>
          </a:prstGeom>
          <a:noFill/>
        </p:spPr>
        <p:txBody>
          <a:bodyPr wrap="square" rtlCol="0">
            <a:spAutoFit/>
          </a:bodyPr>
          <a:lstStyle/>
          <a:p>
            <a:r>
              <a:rPr lang="en-IN" dirty="0" smtClean="0"/>
              <a:t>11)	Line Plot of sale price by maker over month</a:t>
            </a:r>
            <a:endParaRPr lang="en-IN" dirty="0"/>
          </a:p>
        </p:txBody>
      </p:sp>
      <p:sp>
        <p:nvSpPr>
          <p:cNvPr id="2" name="TextBox 1"/>
          <p:cNvSpPr txBox="1"/>
          <p:nvPr/>
        </p:nvSpPr>
        <p:spPr>
          <a:xfrm>
            <a:off x="2627453" y="5740111"/>
            <a:ext cx="2939970" cy="923330"/>
          </a:xfrm>
          <a:prstGeom prst="rect">
            <a:avLst/>
          </a:prstGeom>
          <a:noFill/>
          <a:ln>
            <a:solidFill>
              <a:schemeClr val="accent1"/>
            </a:solidFill>
          </a:ln>
        </p:spPr>
        <p:txBody>
          <a:bodyPr wrap="square" rtlCol="0">
            <a:spAutoFit/>
          </a:bodyPr>
          <a:lstStyle/>
          <a:p>
            <a:r>
              <a:rPr lang="en-IN" dirty="0"/>
              <a:t>Ford </a:t>
            </a:r>
            <a:r>
              <a:rPr lang="en-IN" dirty="0" smtClean="0"/>
              <a:t>-42819</a:t>
            </a:r>
          </a:p>
          <a:p>
            <a:r>
              <a:rPr lang="en-IN" dirty="0" smtClean="0"/>
              <a:t>Nissan – 18001</a:t>
            </a:r>
          </a:p>
          <a:p>
            <a:r>
              <a:rPr lang="en-IN" dirty="0" smtClean="0"/>
              <a:t>Chevrole-21688</a:t>
            </a:r>
            <a:endParaRPr lang="en-IN" dirty="0"/>
          </a:p>
        </p:txBody>
      </p:sp>
    </p:spTree>
    <p:extLst>
      <p:ext uri="{BB962C8B-B14F-4D97-AF65-F5344CB8AC3E}">
        <p14:creationId xmlns:p14="http://schemas.microsoft.com/office/powerpoint/2010/main" val="4071996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7446916-2889-50E9-47B2-68DE505B5A9B}"/>
              </a:ext>
            </a:extLst>
          </p:cNvPr>
          <p:cNvSpPr txBox="1"/>
          <p:nvPr/>
        </p:nvSpPr>
        <p:spPr>
          <a:xfrm>
            <a:off x="1679946" y="839974"/>
            <a:ext cx="10026503" cy="2308324"/>
          </a:xfrm>
          <a:prstGeom prst="rect">
            <a:avLst/>
          </a:prstGeom>
          <a:noFill/>
        </p:spPr>
        <p:txBody>
          <a:bodyPr wrap="square" rtlCol="0">
            <a:spAutoFit/>
          </a:bodyPr>
          <a:lstStyle/>
          <a:p>
            <a:r>
              <a:rPr lang="en-IN" b="1" dirty="0" smtClean="0">
                <a:solidFill>
                  <a:srgbClr val="002060"/>
                </a:solidFill>
              </a:rPr>
              <a:t>Conclusion :</a:t>
            </a:r>
          </a:p>
          <a:p>
            <a:endParaRPr lang="en-US" dirty="0">
              <a:solidFill>
                <a:srgbClr val="002060"/>
              </a:solidFill>
            </a:endParaRPr>
          </a:p>
          <a:p>
            <a:pPr marL="285750" indent="-285750">
              <a:buFont typeface="Arial" panose="020B0604020202020204" pitchFamily="34" charset="0"/>
              <a:buChar char="•"/>
            </a:pPr>
            <a:r>
              <a:rPr lang="en-US" dirty="0">
                <a:solidFill>
                  <a:srgbClr val="002060"/>
                </a:solidFill>
              </a:rPr>
              <a:t>The dataset tells us about car sales </a:t>
            </a:r>
            <a:r>
              <a:rPr lang="en-US" dirty="0" smtClean="0">
                <a:solidFill>
                  <a:srgbClr val="002060"/>
                </a:solidFill>
              </a:rPr>
              <a:t>. In  the dataset </a:t>
            </a:r>
            <a:r>
              <a:rPr lang="en-US" dirty="0">
                <a:solidFill>
                  <a:srgbClr val="002060"/>
                </a:solidFill>
              </a:rPr>
              <a:t>m</a:t>
            </a:r>
            <a:r>
              <a:rPr lang="en-US" dirty="0" smtClean="0">
                <a:solidFill>
                  <a:srgbClr val="002060"/>
                </a:solidFill>
              </a:rPr>
              <a:t>ost car sale by the </a:t>
            </a:r>
            <a:r>
              <a:rPr lang="en-US" dirty="0">
                <a:solidFill>
                  <a:srgbClr val="002060"/>
                </a:solidFill>
              </a:rPr>
              <a:t> </a:t>
            </a:r>
            <a:r>
              <a:rPr lang="en-IN" b="1" dirty="0"/>
              <a:t>the hertz </a:t>
            </a:r>
            <a:r>
              <a:rPr lang="en-IN" b="1" dirty="0" smtClean="0"/>
              <a:t>corporation and body type is sedan and model Fusion </a:t>
            </a:r>
            <a:r>
              <a:rPr lang="en-US" dirty="0" smtClean="0">
                <a:solidFill>
                  <a:srgbClr val="002060"/>
                </a:solidFill>
              </a:rPr>
              <a:t>This </a:t>
            </a:r>
            <a:r>
              <a:rPr lang="en-US" dirty="0">
                <a:solidFill>
                  <a:srgbClr val="002060"/>
                </a:solidFill>
              </a:rPr>
              <a:t>information can help people decide when they want to buy or sell a car. It helps us understand how different factors affect </a:t>
            </a:r>
            <a:r>
              <a:rPr lang="en-US" dirty="0" smtClean="0">
                <a:solidFill>
                  <a:srgbClr val="002060"/>
                </a:solidFill>
              </a:rPr>
              <a:t>like car model, body type </a:t>
            </a:r>
            <a:r>
              <a:rPr lang="en-US" dirty="0" err="1" smtClean="0">
                <a:solidFill>
                  <a:srgbClr val="002060"/>
                </a:solidFill>
              </a:rPr>
              <a:t>etc</a:t>
            </a:r>
            <a:endParaRPr lang="en-US" dirty="0" smtClean="0">
              <a:solidFill>
                <a:srgbClr val="002060"/>
              </a:solidFill>
            </a:endParaRPr>
          </a:p>
          <a:p>
            <a:pPr marL="285750" indent="-285750">
              <a:buFont typeface="Arial" panose="020B0604020202020204" pitchFamily="34" charset="0"/>
              <a:buChar char="•"/>
            </a:pPr>
            <a:r>
              <a:rPr lang="en-US" dirty="0" smtClean="0">
                <a:solidFill>
                  <a:srgbClr val="002060"/>
                </a:solidFill>
              </a:rPr>
              <a:t>In this </a:t>
            </a:r>
            <a:r>
              <a:rPr lang="en-US" dirty="0" smtClean="0">
                <a:solidFill>
                  <a:srgbClr val="002060"/>
                </a:solidFill>
              </a:rPr>
              <a:t> </a:t>
            </a:r>
            <a:r>
              <a:rPr lang="en-US" dirty="0">
                <a:solidFill>
                  <a:srgbClr val="002060"/>
                </a:solidFill>
              </a:rPr>
              <a:t>dataset analyze </a:t>
            </a:r>
            <a:r>
              <a:rPr lang="en-US" dirty="0" smtClean="0">
                <a:solidFill>
                  <a:srgbClr val="002060"/>
                </a:solidFill>
              </a:rPr>
              <a:t> </a:t>
            </a:r>
            <a:r>
              <a:rPr lang="en-US" dirty="0">
                <a:solidFill>
                  <a:srgbClr val="002060"/>
                </a:solidFill>
              </a:rPr>
              <a:t>vehicle </a:t>
            </a:r>
            <a:r>
              <a:rPr lang="en-US" dirty="0" smtClean="0">
                <a:solidFill>
                  <a:srgbClr val="002060"/>
                </a:solidFill>
              </a:rPr>
              <a:t>sales are most of the car are manufacture by </a:t>
            </a:r>
            <a:r>
              <a:rPr lang="en-US" b="1" dirty="0" smtClean="0">
                <a:solidFill>
                  <a:srgbClr val="002060"/>
                </a:solidFill>
              </a:rPr>
              <a:t>Ford </a:t>
            </a:r>
            <a:r>
              <a:rPr lang="en-US" dirty="0" smtClean="0">
                <a:solidFill>
                  <a:srgbClr val="002060"/>
                </a:solidFill>
              </a:rPr>
              <a:t>,  </a:t>
            </a:r>
            <a:r>
              <a:rPr lang="en-US" dirty="0">
                <a:solidFill>
                  <a:srgbClr val="002060"/>
                </a:solidFill>
              </a:rPr>
              <a:t>body type </a:t>
            </a:r>
            <a:r>
              <a:rPr lang="en-US" dirty="0" smtClean="0">
                <a:solidFill>
                  <a:srgbClr val="002060"/>
                </a:solidFill>
              </a:rPr>
              <a:t> sedan and </a:t>
            </a:r>
            <a:r>
              <a:rPr lang="en-US" dirty="0">
                <a:solidFill>
                  <a:srgbClr val="002060"/>
                </a:solidFill>
              </a:rPr>
              <a:t>other attributes over time and across different locations</a:t>
            </a:r>
            <a:endParaRPr lang="en-IN" dirty="0">
              <a:solidFill>
                <a:srgbClr val="002060"/>
              </a:solidFill>
            </a:endParaRPr>
          </a:p>
          <a:p>
            <a:pPr marL="285750" indent="-285750">
              <a:buFont typeface="Arial" panose="020B0604020202020204" pitchFamily="34" charset="0"/>
              <a:buChar char="•"/>
            </a:pPr>
            <a:endParaRPr lang="en-IN" dirty="0">
              <a:solidFill>
                <a:srgbClr val="002060"/>
              </a:solidFill>
            </a:endParaRPr>
          </a:p>
        </p:txBody>
      </p:sp>
      <p:sp>
        <p:nvSpPr>
          <p:cNvPr id="3" name="TextBox 2">
            <a:extLst>
              <a:ext uri="{FF2B5EF4-FFF2-40B4-BE49-F238E27FC236}">
                <a16:creationId xmlns:a16="http://schemas.microsoft.com/office/drawing/2014/main" xmlns="" id="{A79867DB-5AFC-D134-730D-CB75DB3DED48}"/>
              </a:ext>
            </a:extLst>
          </p:cNvPr>
          <p:cNvSpPr txBox="1"/>
          <p:nvPr/>
        </p:nvSpPr>
        <p:spPr>
          <a:xfrm>
            <a:off x="1468504" y="2597645"/>
            <a:ext cx="9813852" cy="3970318"/>
          </a:xfrm>
          <a:prstGeom prst="rect">
            <a:avLst/>
          </a:prstGeom>
          <a:noFill/>
        </p:spPr>
        <p:txBody>
          <a:bodyPr wrap="square" rtlCol="0">
            <a:spAutoFit/>
          </a:bodyPr>
          <a:lstStyle/>
          <a:p>
            <a:endParaRPr lang="en-US" dirty="0" smtClean="0">
              <a:solidFill>
                <a:srgbClr val="002060"/>
              </a:solidFill>
            </a:endParaRPr>
          </a:p>
          <a:p>
            <a:r>
              <a:rPr lang="en-US" b="1" dirty="0">
                <a:solidFill>
                  <a:srgbClr val="002060"/>
                </a:solidFill>
              </a:rPr>
              <a:t>R</a:t>
            </a:r>
            <a:r>
              <a:rPr lang="en-US" b="1" dirty="0" smtClean="0">
                <a:solidFill>
                  <a:srgbClr val="002060"/>
                </a:solidFill>
              </a:rPr>
              <a:t>ecommendations :</a:t>
            </a:r>
            <a:endParaRPr lang="en-US" b="1" dirty="0">
              <a:solidFill>
                <a:srgbClr val="002060"/>
              </a:solidFill>
            </a:endParaRPr>
          </a:p>
          <a:p>
            <a:r>
              <a:rPr lang="en-US" dirty="0">
                <a:solidFill>
                  <a:srgbClr val="002060"/>
                </a:solidFill>
              </a:rPr>
              <a:t>  </a:t>
            </a:r>
          </a:p>
          <a:p>
            <a:pPr marL="285750" indent="-285750">
              <a:buFont typeface="Arial" panose="020B0604020202020204" pitchFamily="34" charset="0"/>
              <a:buChar char="•"/>
            </a:pPr>
            <a:r>
              <a:rPr lang="en-US" dirty="0" smtClean="0">
                <a:solidFill>
                  <a:srgbClr val="002060"/>
                </a:solidFill>
              </a:rPr>
              <a:t>Choose </a:t>
            </a:r>
            <a:r>
              <a:rPr lang="en-US" dirty="0">
                <a:solidFill>
                  <a:srgbClr val="002060"/>
                </a:solidFill>
              </a:rPr>
              <a:t>newer cars: Newer cars are sold at higher prices, but they often come with better features and fewer </a:t>
            </a:r>
            <a:r>
              <a:rPr lang="en-US" dirty="0" smtClean="0">
                <a:solidFill>
                  <a:srgbClr val="002060"/>
                </a:solidFill>
              </a:rPr>
              <a:t>issues</a:t>
            </a:r>
            <a:r>
              <a:rPr lang="en-US" dirty="0" smtClean="0">
                <a:solidFill>
                  <a:srgbClr val="002060"/>
                </a:solidFill>
              </a:rPr>
              <a:t>.</a:t>
            </a:r>
          </a:p>
          <a:p>
            <a:pPr marL="285750" indent="-285750">
              <a:buFont typeface="Arial" panose="020B0604020202020204" pitchFamily="34" charset="0"/>
              <a:buChar char="•"/>
            </a:pPr>
            <a:endParaRPr lang="en-US" dirty="0" smtClean="0">
              <a:solidFill>
                <a:srgbClr val="002060"/>
              </a:solidFill>
            </a:endParaRPr>
          </a:p>
          <a:p>
            <a:pPr marL="285750" indent="-285750">
              <a:buFont typeface="Arial" panose="020B0604020202020204" pitchFamily="34" charset="0"/>
              <a:buChar char="•"/>
            </a:pPr>
            <a:r>
              <a:rPr lang="en-US" dirty="0" smtClean="0">
                <a:solidFill>
                  <a:srgbClr val="002060"/>
                </a:solidFill>
              </a:rPr>
              <a:t>Consider </a:t>
            </a:r>
            <a:r>
              <a:rPr lang="en-US" dirty="0">
                <a:solidFill>
                  <a:srgbClr val="002060"/>
                </a:solidFill>
              </a:rPr>
              <a:t>popular car brands: Some brands sell more cars because people trust </a:t>
            </a:r>
            <a:r>
              <a:rPr lang="en-US" dirty="0" smtClean="0">
                <a:solidFill>
                  <a:srgbClr val="002060"/>
                </a:solidFill>
              </a:rPr>
              <a:t>them  </a:t>
            </a:r>
            <a:r>
              <a:rPr lang="en-US" b="1" dirty="0" smtClean="0">
                <a:solidFill>
                  <a:srgbClr val="002060"/>
                </a:solidFill>
              </a:rPr>
              <a:t>like Ford</a:t>
            </a:r>
            <a:r>
              <a:rPr lang="en-US" dirty="0" smtClean="0">
                <a:solidFill>
                  <a:srgbClr val="002060"/>
                </a:solidFill>
              </a:rPr>
              <a:t> in our dataset and its body type </a:t>
            </a:r>
            <a:r>
              <a:rPr lang="en-US" b="1" dirty="0" smtClean="0">
                <a:solidFill>
                  <a:srgbClr val="002060"/>
                </a:solidFill>
              </a:rPr>
              <a:t>is sedan  </a:t>
            </a:r>
            <a:r>
              <a:rPr lang="en-US" dirty="0" smtClean="0">
                <a:solidFill>
                  <a:srgbClr val="002060"/>
                </a:solidFill>
              </a:rPr>
              <a:t>. </a:t>
            </a:r>
            <a:r>
              <a:rPr lang="en-US" dirty="0">
                <a:solidFill>
                  <a:srgbClr val="002060"/>
                </a:solidFill>
              </a:rPr>
              <a:t>Look for </a:t>
            </a:r>
            <a:r>
              <a:rPr lang="en-US" dirty="0" smtClean="0">
                <a:solidFill>
                  <a:srgbClr val="002060"/>
                </a:solidFill>
              </a:rPr>
              <a:t>top </a:t>
            </a:r>
            <a:r>
              <a:rPr lang="en-US" dirty="0" smtClean="0">
                <a:solidFill>
                  <a:srgbClr val="002060"/>
                </a:solidFill>
              </a:rPr>
              <a:t> </a:t>
            </a:r>
            <a:r>
              <a:rPr lang="en-US" dirty="0">
                <a:solidFill>
                  <a:srgbClr val="002060"/>
                </a:solidFill>
              </a:rPr>
              <a:t>brands if you're buying or selling a </a:t>
            </a:r>
            <a:r>
              <a:rPr lang="en-US" dirty="0" smtClean="0">
                <a:solidFill>
                  <a:srgbClr val="002060"/>
                </a:solidFill>
              </a:rPr>
              <a:t>car</a:t>
            </a:r>
            <a:r>
              <a:rPr lang="en-US" dirty="0" smtClean="0">
                <a:solidFill>
                  <a:srgbClr val="002060"/>
                </a:solidFill>
              </a:rPr>
              <a:t>.</a:t>
            </a:r>
          </a:p>
          <a:p>
            <a:pPr marL="285750" indent="-285750">
              <a:buFont typeface="Arial" panose="020B0604020202020204" pitchFamily="34" charset="0"/>
              <a:buChar char="•"/>
            </a:pPr>
            <a:r>
              <a:rPr lang="en-US" dirty="0" smtClean="0">
                <a:solidFill>
                  <a:srgbClr val="002060"/>
                </a:solidFill>
              </a:rPr>
              <a:t>When we buying the new car  we need to by the Car which are manufacture by the </a:t>
            </a:r>
            <a:r>
              <a:rPr lang="en-US" b="1" dirty="0" smtClean="0">
                <a:solidFill>
                  <a:srgbClr val="002060"/>
                </a:solidFill>
              </a:rPr>
              <a:t>FORD</a:t>
            </a:r>
          </a:p>
          <a:p>
            <a:r>
              <a:rPr lang="en-US" dirty="0" smtClean="0">
                <a:solidFill>
                  <a:srgbClr val="002060"/>
                </a:solidFill>
              </a:rPr>
              <a:t>       Because in our dataset most of the car sale by the brand Ford that’s why when buying new car that must be popular brand after some period when we need to sale that car its has value because of the brand  </a:t>
            </a:r>
            <a:endParaRPr lang="en-US" dirty="0" smtClean="0">
              <a:solidFill>
                <a:srgbClr val="002060"/>
              </a:solidFill>
            </a:endParaRPr>
          </a:p>
          <a:p>
            <a:pPr marL="285750" indent="-285750">
              <a:buFont typeface="Arial" panose="020B0604020202020204" pitchFamily="34" charset="0"/>
              <a:buChar char="•"/>
            </a:pPr>
            <a:r>
              <a:rPr lang="en-US" dirty="0" smtClean="0">
                <a:solidFill>
                  <a:srgbClr val="002060"/>
                </a:solidFill>
              </a:rPr>
              <a:t>When need to buy by the second or old car we need buy that </a:t>
            </a:r>
            <a:r>
              <a:rPr lang="en-US" dirty="0">
                <a:solidFill>
                  <a:srgbClr val="002060"/>
                </a:solidFill>
              </a:rPr>
              <a:t>from </a:t>
            </a:r>
            <a:r>
              <a:rPr lang="en-US" b="1" dirty="0"/>
              <a:t>the hertz corporation </a:t>
            </a:r>
            <a:r>
              <a:rPr lang="en-US" b="1" dirty="0" smtClean="0"/>
              <a:t>or </a:t>
            </a:r>
            <a:r>
              <a:rPr lang="en-US" b="1" dirty="0" err="1" smtClean="0"/>
              <a:t>avis</a:t>
            </a:r>
            <a:r>
              <a:rPr lang="en-US" b="1" dirty="0" smtClean="0"/>
              <a:t> corporation </a:t>
            </a:r>
            <a:r>
              <a:rPr lang="en-US" dirty="0" smtClean="0"/>
              <a:t>because most of the car sale by this to seller .</a:t>
            </a:r>
            <a:endParaRPr lang="en-IN" dirty="0">
              <a:solidFill>
                <a:srgbClr val="002060"/>
              </a:solidFill>
            </a:endParaRPr>
          </a:p>
        </p:txBody>
      </p:sp>
    </p:spTree>
    <p:extLst>
      <p:ext uri="{BB962C8B-B14F-4D97-AF65-F5344CB8AC3E}">
        <p14:creationId xmlns:p14="http://schemas.microsoft.com/office/powerpoint/2010/main" val="1327262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16724" y="501162"/>
            <a:ext cx="6998677" cy="6740307"/>
          </a:xfrm>
          <a:prstGeom prst="rect">
            <a:avLst/>
          </a:prstGeom>
          <a:noFill/>
        </p:spPr>
        <p:txBody>
          <a:bodyPr wrap="square" rtlCol="0">
            <a:spAutoFit/>
          </a:bodyPr>
          <a:lstStyle/>
          <a:p>
            <a:endParaRPr lang="en-IN" dirty="0" smtClean="0">
              <a:solidFill>
                <a:srgbClr val="002060"/>
              </a:solidFill>
            </a:endParaRPr>
          </a:p>
          <a:p>
            <a:r>
              <a:rPr lang="en-IN" b="1" dirty="0" smtClean="0">
                <a:solidFill>
                  <a:srgbClr val="002060"/>
                </a:solidFill>
              </a:rPr>
              <a:t>Content </a:t>
            </a:r>
            <a:r>
              <a:rPr lang="en-IN" dirty="0" smtClean="0">
                <a:solidFill>
                  <a:srgbClr val="002060"/>
                </a:solidFill>
              </a:rPr>
              <a:t>:</a:t>
            </a:r>
          </a:p>
          <a:p>
            <a:endParaRPr lang="en-IN" dirty="0" smtClean="0">
              <a:solidFill>
                <a:srgbClr val="002060"/>
              </a:solidFill>
            </a:endParaRPr>
          </a:p>
          <a:p>
            <a:pPr marL="285750" indent="-285750">
              <a:buFont typeface="Wingdings" panose="05000000000000000000" pitchFamily="2" charset="2"/>
              <a:buChar char="q"/>
            </a:pPr>
            <a:r>
              <a:rPr lang="en-IN" dirty="0" smtClean="0">
                <a:solidFill>
                  <a:srgbClr val="002060"/>
                </a:solidFill>
              </a:rPr>
              <a:t>Introduction</a:t>
            </a:r>
          </a:p>
          <a:p>
            <a:pPr marL="285750" indent="-285750">
              <a:buFont typeface="Wingdings" panose="05000000000000000000" pitchFamily="2" charset="2"/>
              <a:buChar char="q"/>
            </a:pPr>
            <a:endParaRPr lang="en-IN" dirty="0" smtClean="0">
              <a:solidFill>
                <a:srgbClr val="002060"/>
              </a:solidFill>
            </a:endParaRPr>
          </a:p>
          <a:p>
            <a:pPr marL="285750" indent="-285750">
              <a:buFont typeface="Wingdings" panose="05000000000000000000" pitchFamily="2" charset="2"/>
              <a:buChar char="q"/>
            </a:pPr>
            <a:r>
              <a:rPr lang="en-IN" dirty="0" smtClean="0">
                <a:solidFill>
                  <a:srgbClr val="002060"/>
                </a:solidFill>
              </a:rPr>
              <a:t>Key </a:t>
            </a:r>
            <a:r>
              <a:rPr lang="en-IN" dirty="0">
                <a:solidFill>
                  <a:srgbClr val="002060"/>
                </a:solidFill>
              </a:rPr>
              <a:t>C</a:t>
            </a:r>
            <a:r>
              <a:rPr lang="en-IN" dirty="0" smtClean="0">
                <a:solidFill>
                  <a:srgbClr val="002060"/>
                </a:solidFill>
              </a:rPr>
              <a:t>olumn Include</a:t>
            </a:r>
          </a:p>
          <a:p>
            <a:pPr marL="285750" indent="-285750">
              <a:buFont typeface="Wingdings" panose="05000000000000000000" pitchFamily="2" charset="2"/>
              <a:buChar char="q"/>
            </a:pPr>
            <a:endParaRPr lang="en-IN" dirty="0" smtClean="0">
              <a:solidFill>
                <a:srgbClr val="002060"/>
              </a:solidFill>
            </a:endParaRPr>
          </a:p>
          <a:p>
            <a:pPr marL="285750" indent="-285750">
              <a:buFont typeface="Wingdings" panose="05000000000000000000" pitchFamily="2" charset="2"/>
              <a:buChar char="q"/>
            </a:pPr>
            <a:r>
              <a:rPr lang="en-IN" dirty="0" smtClean="0">
                <a:solidFill>
                  <a:srgbClr val="002060"/>
                </a:solidFill>
              </a:rPr>
              <a:t>Key findings</a:t>
            </a:r>
          </a:p>
          <a:p>
            <a:pPr marL="285750" indent="-285750">
              <a:buFont typeface="Wingdings" panose="05000000000000000000" pitchFamily="2" charset="2"/>
              <a:buChar char="q"/>
            </a:pPr>
            <a:endParaRPr lang="en-IN" dirty="0" smtClean="0">
              <a:solidFill>
                <a:srgbClr val="002060"/>
              </a:solidFill>
            </a:endParaRPr>
          </a:p>
          <a:p>
            <a:pPr marL="285750" indent="-285750">
              <a:buFont typeface="Wingdings" panose="05000000000000000000" pitchFamily="2" charset="2"/>
              <a:buChar char="q"/>
            </a:pPr>
            <a:r>
              <a:rPr lang="en-IN" dirty="0" smtClean="0">
                <a:solidFill>
                  <a:srgbClr val="002060"/>
                </a:solidFill>
              </a:rPr>
              <a:t>Data description</a:t>
            </a:r>
          </a:p>
          <a:p>
            <a:pPr marL="285750" indent="-285750">
              <a:buFont typeface="Wingdings" panose="05000000000000000000" pitchFamily="2" charset="2"/>
              <a:buChar char="q"/>
            </a:pPr>
            <a:endParaRPr lang="en-IN" dirty="0" smtClean="0">
              <a:solidFill>
                <a:srgbClr val="002060"/>
              </a:solidFill>
            </a:endParaRPr>
          </a:p>
          <a:p>
            <a:pPr marL="285750" indent="-285750">
              <a:buFont typeface="Wingdings" panose="05000000000000000000" pitchFamily="2" charset="2"/>
              <a:buChar char="q"/>
            </a:pPr>
            <a:r>
              <a:rPr lang="en-IN" dirty="0" smtClean="0">
                <a:solidFill>
                  <a:srgbClr val="002060"/>
                </a:solidFill>
              </a:rPr>
              <a:t>Summary </a:t>
            </a:r>
            <a:r>
              <a:rPr lang="en-IN" dirty="0">
                <a:solidFill>
                  <a:srgbClr val="002060"/>
                </a:solidFill>
              </a:rPr>
              <a:t>of the </a:t>
            </a:r>
            <a:r>
              <a:rPr lang="en-IN" dirty="0" smtClean="0">
                <a:solidFill>
                  <a:srgbClr val="002060"/>
                </a:solidFill>
              </a:rPr>
              <a:t>Dataset</a:t>
            </a:r>
          </a:p>
          <a:p>
            <a:pPr marL="285750" indent="-285750">
              <a:buFont typeface="Wingdings" panose="05000000000000000000" pitchFamily="2" charset="2"/>
              <a:buChar char="q"/>
            </a:pPr>
            <a:endParaRPr lang="en-IN" dirty="0" smtClean="0">
              <a:solidFill>
                <a:srgbClr val="002060"/>
              </a:solidFill>
            </a:endParaRPr>
          </a:p>
          <a:p>
            <a:pPr marL="285750" indent="-285750">
              <a:buFont typeface="Wingdings" panose="05000000000000000000" pitchFamily="2" charset="2"/>
              <a:buChar char="q"/>
            </a:pPr>
            <a:r>
              <a:rPr lang="en-IN" dirty="0" smtClean="0">
                <a:solidFill>
                  <a:srgbClr val="002060"/>
                </a:solidFill>
              </a:rPr>
              <a:t>Data Transformation</a:t>
            </a:r>
          </a:p>
          <a:p>
            <a:pPr marL="285750" indent="-285750">
              <a:buFont typeface="Wingdings" panose="05000000000000000000" pitchFamily="2" charset="2"/>
              <a:buChar char="q"/>
            </a:pPr>
            <a:endParaRPr lang="en-IN" dirty="0" smtClean="0">
              <a:solidFill>
                <a:srgbClr val="002060"/>
              </a:solidFill>
            </a:endParaRPr>
          </a:p>
          <a:p>
            <a:pPr marL="285750" indent="-285750">
              <a:buFont typeface="Wingdings" panose="05000000000000000000" pitchFamily="2" charset="2"/>
              <a:buChar char="q"/>
            </a:pPr>
            <a:r>
              <a:rPr lang="en-IN" dirty="0" smtClean="0">
                <a:solidFill>
                  <a:srgbClr val="002060"/>
                </a:solidFill>
              </a:rPr>
              <a:t>Key Insights</a:t>
            </a:r>
          </a:p>
          <a:p>
            <a:pPr marL="285750" indent="-285750">
              <a:buFont typeface="Wingdings" panose="05000000000000000000" pitchFamily="2" charset="2"/>
              <a:buChar char="q"/>
            </a:pPr>
            <a:endParaRPr lang="en-IN" dirty="0">
              <a:solidFill>
                <a:srgbClr val="002060"/>
              </a:solidFill>
            </a:endParaRPr>
          </a:p>
          <a:p>
            <a:pPr marL="285750" indent="-285750">
              <a:buFont typeface="Wingdings" panose="05000000000000000000" pitchFamily="2" charset="2"/>
              <a:buChar char="q"/>
            </a:pPr>
            <a:r>
              <a:rPr lang="en-IN" dirty="0" smtClean="0">
                <a:solidFill>
                  <a:srgbClr val="002060"/>
                </a:solidFill>
              </a:rPr>
              <a:t>Conclusion</a:t>
            </a:r>
          </a:p>
          <a:p>
            <a:pPr marL="285750" indent="-285750">
              <a:buFont typeface="Wingdings" panose="05000000000000000000" pitchFamily="2" charset="2"/>
              <a:buChar char="q"/>
            </a:pPr>
            <a:endParaRPr lang="en-IN" dirty="0" smtClean="0">
              <a:solidFill>
                <a:srgbClr val="002060"/>
              </a:solidFill>
            </a:endParaRPr>
          </a:p>
          <a:p>
            <a:pPr marL="285750" indent="-285750">
              <a:buFont typeface="Wingdings" panose="05000000000000000000" pitchFamily="2" charset="2"/>
              <a:buChar char="q"/>
            </a:pPr>
            <a:r>
              <a:rPr lang="en-IN" dirty="0" smtClean="0">
                <a:solidFill>
                  <a:srgbClr val="002060"/>
                </a:solidFill>
              </a:rPr>
              <a:t>Recommendations</a:t>
            </a:r>
          </a:p>
          <a:p>
            <a:pPr marL="285750" indent="-285750">
              <a:buFont typeface="Wingdings" panose="05000000000000000000" pitchFamily="2" charset="2"/>
              <a:buChar char="q"/>
            </a:pPr>
            <a:endParaRPr lang="en-IN" dirty="0" smtClean="0">
              <a:solidFill>
                <a:srgbClr val="002060"/>
              </a:solidFill>
            </a:endParaRPr>
          </a:p>
          <a:p>
            <a:endParaRPr lang="en-IN" dirty="0" smtClean="0"/>
          </a:p>
          <a:p>
            <a:endParaRPr lang="en-IN" dirty="0" smtClean="0"/>
          </a:p>
          <a:p>
            <a:endParaRPr lang="en-IN" dirty="0"/>
          </a:p>
        </p:txBody>
      </p:sp>
    </p:spTree>
    <p:extLst>
      <p:ext uri="{BB962C8B-B14F-4D97-AF65-F5344CB8AC3E}">
        <p14:creationId xmlns:p14="http://schemas.microsoft.com/office/powerpoint/2010/main" val="2575995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E00480F-C411-F7D5-394C-837A5A106054}"/>
              </a:ext>
            </a:extLst>
          </p:cNvPr>
          <p:cNvSpPr>
            <a:spLocks noGrp="1"/>
          </p:cNvSpPr>
          <p:nvPr>
            <p:ph idx="1"/>
          </p:nvPr>
        </p:nvSpPr>
        <p:spPr>
          <a:xfrm>
            <a:off x="1723292" y="1091609"/>
            <a:ext cx="10259600" cy="4201360"/>
          </a:xfrm>
        </p:spPr>
        <p:txBody>
          <a:bodyPr>
            <a:normAutofit/>
          </a:bodyPr>
          <a:lstStyle/>
          <a:p>
            <a:pPr marL="0" indent="0">
              <a:buNone/>
            </a:pPr>
            <a:r>
              <a:rPr lang="en-IN" sz="1800" b="1" dirty="0">
                <a:solidFill>
                  <a:srgbClr val="002060"/>
                </a:solidFill>
              </a:rPr>
              <a:t>Introduction </a:t>
            </a:r>
            <a:r>
              <a:rPr lang="en-IN" sz="1800" b="1" dirty="0" smtClean="0">
                <a:solidFill>
                  <a:srgbClr val="002060"/>
                </a:solidFill>
              </a:rPr>
              <a:t>:-</a:t>
            </a:r>
            <a:endParaRPr lang="en-US" sz="1800" b="1" dirty="0">
              <a:solidFill>
                <a:srgbClr val="002060"/>
              </a:solidFill>
            </a:endParaRPr>
          </a:p>
          <a:p>
            <a:r>
              <a:rPr lang="en-US" sz="1800" dirty="0" smtClean="0">
                <a:solidFill>
                  <a:srgbClr val="002060"/>
                </a:solidFill>
              </a:rPr>
              <a:t>The </a:t>
            </a:r>
            <a:r>
              <a:rPr lang="en-US" sz="1800" dirty="0">
                <a:solidFill>
                  <a:srgbClr val="002060"/>
                </a:solidFill>
              </a:rPr>
              <a:t>dataset consists of </a:t>
            </a:r>
            <a:r>
              <a:rPr lang="en-US" sz="1800" b="1" dirty="0">
                <a:solidFill>
                  <a:srgbClr val="002060"/>
                </a:solidFill>
              </a:rPr>
              <a:t>188,675</a:t>
            </a:r>
            <a:r>
              <a:rPr lang="en-US" sz="1800" dirty="0">
                <a:solidFill>
                  <a:srgbClr val="002060"/>
                </a:solidFill>
              </a:rPr>
              <a:t> rows and 16 columns, capturing various details  </a:t>
            </a:r>
            <a:r>
              <a:rPr lang="en-US" sz="1800" dirty="0" smtClean="0">
                <a:solidFill>
                  <a:srgbClr val="002060"/>
                </a:solidFill>
              </a:rPr>
              <a:t>about vehicles</a:t>
            </a:r>
            <a:r>
              <a:rPr lang="en-US" sz="1800" dirty="0">
                <a:solidFill>
                  <a:srgbClr val="002060"/>
                </a:solidFill>
              </a:rPr>
              <a:t>. </a:t>
            </a:r>
            <a:endParaRPr lang="en-US" sz="1800" dirty="0" smtClean="0">
              <a:solidFill>
                <a:srgbClr val="002060"/>
              </a:solidFill>
            </a:endParaRPr>
          </a:p>
          <a:p>
            <a:endParaRPr lang="en-US" sz="1800" dirty="0">
              <a:solidFill>
                <a:srgbClr val="002060"/>
              </a:solidFill>
            </a:endParaRPr>
          </a:p>
          <a:p>
            <a:pPr marL="0" indent="0">
              <a:buNone/>
            </a:pPr>
            <a:r>
              <a:rPr lang="en-US" sz="1800" dirty="0" smtClean="0">
                <a:solidFill>
                  <a:srgbClr val="002060"/>
                </a:solidFill>
              </a:rPr>
              <a:t>Key </a:t>
            </a:r>
            <a:r>
              <a:rPr lang="en-US" sz="1800" dirty="0">
                <a:solidFill>
                  <a:srgbClr val="002060"/>
                </a:solidFill>
              </a:rPr>
              <a:t>columns include:</a:t>
            </a:r>
          </a:p>
          <a:p>
            <a:r>
              <a:rPr lang="en-US" sz="1800" b="1" dirty="0" smtClean="0">
                <a:solidFill>
                  <a:srgbClr val="002060"/>
                </a:solidFill>
              </a:rPr>
              <a:t>year</a:t>
            </a:r>
            <a:r>
              <a:rPr lang="en-US" sz="1800" dirty="0">
                <a:solidFill>
                  <a:srgbClr val="002060"/>
                </a:solidFill>
              </a:rPr>
              <a:t>: The </a:t>
            </a:r>
            <a:r>
              <a:rPr lang="en-US" sz="1800" dirty="0" smtClean="0">
                <a:solidFill>
                  <a:srgbClr val="002060"/>
                </a:solidFill>
              </a:rPr>
              <a:t>sale year </a:t>
            </a:r>
            <a:r>
              <a:rPr lang="en-US" sz="1800" dirty="0">
                <a:solidFill>
                  <a:srgbClr val="002060"/>
                </a:solidFill>
              </a:rPr>
              <a:t>of the </a:t>
            </a:r>
            <a:r>
              <a:rPr lang="en-US" sz="1800" dirty="0" smtClean="0">
                <a:solidFill>
                  <a:srgbClr val="002060"/>
                </a:solidFill>
              </a:rPr>
              <a:t>vehicle in that there are two years of data from 2014 to 2015.</a:t>
            </a:r>
          </a:p>
          <a:p>
            <a:r>
              <a:rPr lang="en-US" sz="1800" b="1" dirty="0" smtClean="0">
                <a:solidFill>
                  <a:srgbClr val="002060"/>
                </a:solidFill>
              </a:rPr>
              <a:t>make </a:t>
            </a:r>
            <a:r>
              <a:rPr lang="en-US" sz="1800" b="1" dirty="0">
                <a:solidFill>
                  <a:srgbClr val="002060"/>
                </a:solidFill>
              </a:rPr>
              <a:t>and model: </a:t>
            </a:r>
            <a:r>
              <a:rPr lang="en-US" sz="1800" dirty="0">
                <a:solidFill>
                  <a:srgbClr val="002060"/>
                </a:solidFill>
              </a:rPr>
              <a:t>The brand and model </a:t>
            </a:r>
            <a:r>
              <a:rPr lang="en-US" sz="1800" dirty="0" smtClean="0">
                <a:solidFill>
                  <a:srgbClr val="002060"/>
                </a:solidFill>
              </a:rPr>
              <a:t>( fusion , range ,ghost) of </a:t>
            </a:r>
            <a:r>
              <a:rPr lang="en-US" sz="1800" dirty="0">
                <a:solidFill>
                  <a:srgbClr val="002060"/>
                </a:solidFill>
              </a:rPr>
              <a:t>the </a:t>
            </a:r>
            <a:r>
              <a:rPr lang="en-US" sz="1800" dirty="0" smtClean="0">
                <a:solidFill>
                  <a:srgbClr val="002060"/>
                </a:solidFill>
              </a:rPr>
              <a:t>vehicle.</a:t>
            </a:r>
          </a:p>
          <a:p>
            <a:r>
              <a:rPr lang="en-US" sz="1800" b="1" dirty="0" smtClean="0">
                <a:solidFill>
                  <a:srgbClr val="002060"/>
                </a:solidFill>
              </a:rPr>
              <a:t>trim </a:t>
            </a:r>
            <a:r>
              <a:rPr lang="en-US" sz="1800" b="1" dirty="0">
                <a:solidFill>
                  <a:srgbClr val="002060"/>
                </a:solidFill>
              </a:rPr>
              <a:t>and body: </a:t>
            </a:r>
            <a:r>
              <a:rPr lang="en-US" sz="1800" dirty="0">
                <a:solidFill>
                  <a:srgbClr val="002060"/>
                </a:solidFill>
              </a:rPr>
              <a:t>Additional vehicle details like trim </a:t>
            </a:r>
            <a:r>
              <a:rPr lang="en-US" sz="1800" dirty="0" smtClean="0">
                <a:solidFill>
                  <a:srgbClr val="002060"/>
                </a:solidFill>
              </a:rPr>
              <a:t>(version or special </a:t>
            </a:r>
            <a:r>
              <a:rPr lang="en-US" sz="1800" dirty="0" err="1" smtClean="0">
                <a:solidFill>
                  <a:srgbClr val="002060"/>
                </a:solidFill>
              </a:rPr>
              <a:t>varient</a:t>
            </a:r>
            <a:r>
              <a:rPr lang="en-US" sz="1800" dirty="0" smtClean="0">
                <a:solidFill>
                  <a:srgbClr val="002060"/>
                </a:solidFill>
              </a:rPr>
              <a:t> ) (LX,SE)and </a:t>
            </a:r>
            <a:r>
              <a:rPr lang="en-US" sz="1800" dirty="0">
                <a:solidFill>
                  <a:srgbClr val="002060"/>
                </a:solidFill>
              </a:rPr>
              <a:t>body style </a:t>
            </a:r>
            <a:r>
              <a:rPr lang="en-US" sz="1800" dirty="0" smtClean="0">
                <a:solidFill>
                  <a:srgbClr val="002060"/>
                </a:solidFill>
              </a:rPr>
              <a:t> </a:t>
            </a:r>
            <a:r>
              <a:rPr lang="en-US" sz="1800" dirty="0">
                <a:solidFill>
                  <a:srgbClr val="002060"/>
                </a:solidFill>
              </a:rPr>
              <a:t>(e.g., sedan, </a:t>
            </a:r>
            <a:r>
              <a:rPr lang="en-US" sz="1800" dirty="0" smtClean="0">
                <a:solidFill>
                  <a:srgbClr val="002060"/>
                </a:solidFill>
              </a:rPr>
              <a:t> </a:t>
            </a:r>
            <a:r>
              <a:rPr lang="en-US" sz="1800" dirty="0" err="1" smtClean="0">
                <a:solidFill>
                  <a:srgbClr val="002060"/>
                </a:solidFill>
              </a:rPr>
              <a:t>suv</a:t>
            </a:r>
            <a:r>
              <a:rPr lang="en-US" sz="1800" dirty="0" smtClean="0">
                <a:solidFill>
                  <a:srgbClr val="002060"/>
                </a:solidFill>
              </a:rPr>
              <a:t>).</a:t>
            </a:r>
          </a:p>
          <a:p>
            <a:r>
              <a:rPr lang="en-US" sz="1800" b="1" dirty="0" smtClean="0">
                <a:solidFill>
                  <a:srgbClr val="002060"/>
                </a:solidFill>
              </a:rPr>
              <a:t>transmission</a:t>
            </a:r>
            <a:r>
              <a:rPr lang="en-US" sz="1800" b="1" dirty="0">
                <a:solidFill>
                  <a:srgbClr val="002060"/>
                </a:solidFill>
              </a:rPr>
              <a:t>: </a:t>
            </a:r>
            <a:r>
              <a:rPr lang="en-US" sz="1800" dirty="0">
                <a:solidFill>
                  <a:srgbClr val="002060"/>
                </a:solidFill>
              </a:rPr>
              <a:t>Type of transmission (e.g., </a:t>
            </a:r>
            <a:r>
              <a:rPr lang="en-US" sz="1800" dirty="0" smtClean="0">
                <a:solidFill>
                  <a:srgbClr val="002060"/>
                </a:solidFill>
              </a:rPr>
              <a:t>automatic , </a:t>
            </a:r>
            <a:r>
              <a:rPr lang="en-US" sz="1800" dirty="0" err="1" smtClean="0">
                <a:solidFill>
                  <a:srgbClr val="002060"/>
                </a:solidFill>
              </a:rPr>
              <a:t>manul</a:t>
            </a:r>
            <a:r>
              <a:rPr lang="en-US" sz="1800" dirty="0" smtClean="0">
                <a:solidFill>
                  <a:srgbClr val="002060"/>
                </a:solidFill>
              </a:rPr>
              <a:t> ).</a:t>
            </a:r>
          </a:p>
          <a:p>
            <a:r>
              <a:rPr lang="en-US" sz="1800" dirty="0" smtClean="0">
                <a:solidFill>
                  <a:srgbClr val="002060"/>
                </a:solidFill>
              </a:rPr>
              <a:t>This </a:t>
            </a:r>
            <a:r>
              <a:rPr lang="en-US" sz="1800" dirty="0">
                <a:solidFill>
                  <a:srgbClr val="002060"/>
                </a:solidFill>
              </a:rPr>
              <a:t>dataset </a:t>
            </a:r>
            <a:r>
              <a:rPr lang="en-US" sz="1800" dirty="0" smtClean="0">
                <a:solidFill>
                  <a:srgbClr val="002060"/>
                </a:solidFill>
              </a:rPr>
              <a:t>analyze </a:t>
            </a:r>
            <a:r>
              <a:rPr lang="en-US" sz="1800" dirty="0">
                <a:solidFill>
                  <a:srgbClr val="002060"/>
                </a:solidFill>
              </a:rPr>
              <a:t>trends in vehicle sales, </a:t>
            </a:r>
            <a:r>
              <a:rPr lang="en-US" sz="1800" dirty="0" smtClean="0">
                <a:solidFill>
                  <a:srgbClr val="002060"/>
                </a:solidFill>
              </a:rPr>
              <a:t>body type and </a:t>
            </a:r>
            <a:r>
              <a:rPr lang="en-US" sz="1800" dirty="0">
                <a:solidFill>
                  <a:srgbClr val="002060"/>
                </a:solidFill>
              </a:rPr>
              <a:t>other </a:t>
            </a:r>
            <a:r>
              <a:rPr lang="en-US" sz="1800" dirty="0" smtClean="0">
                <a:solidFill>
                  <a:srgbClr val="002060"/>
                </a:solidFill>
              </a:rPr>
              <a:t>attributes  </a:t>
            </a:r>
            <a:r>
              <a:rPr lang="en-US" sz="1800" dirty="0">
                <a:solidFill>
                  <a:srgbClr val="002060"/>
                </a:solidFill>
              </a:rPr>
              <a:t>and across </a:t>
            </a:r>
            <a:r>
              <a:rPr lang="en-US" sz="1800" dirty="0" smtClean="0">
                <a:solidFill>
                  <a:srgbClr val="002060"/>
                </a:solidFill>
              </a:rPr>
              <a:t>different locations</a:t>
            </a:r>
            <a:endParaRPr lang="en-IN" sz="1800" dirty="0">
              <a:solidFill>
                <a:srgbClr val="002060"/>
              </a:solidFill>
            </a:endParaRPr>
          </a:p>
        </p:txBody>
      </p:sp>
    </p:spTree>
    <p:extLst>
      <p:ext uri="{BB962C8B-B14F-4D97-AF65-F5344CB8AC3E}">
        <p14:creationId xmlns:p14="http://schemas.microsoft.com/office/powerpoint/2010/main" val="1991863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7A7FEDC-7325-C641-2297-E2EF496CBC8C}"/>
              </a:ext>
            </a:extLst>
          </p:cNvPr>
          <p:cNvSpPr txBox="1"/>
          <p:nvPr/>
        </p:nvSpPr>
        <p:spPr>
          <a:xfrm>
            <a:off x="1733109" y="882504"/>
            <a:ext cx="10143459" cy="5078313"/>
          </a:xfrm>
          <a:prstGeom prst="rect">
            <a:avLst/>
          </a:prstGeom>
          <a:noFill/>
        </p:spPr>
        <p:txBody>
          <a:bodyPr wrap="square" rtlCol="0">
            <a:spAutoFit/>
          </a:bodyPr>
          <a:lstStyle/>
          <a:p>
            <a:r>
              <a:rPr lang="en-US" b="1" dirty="0">
                <a:solidFill>
                  <a:srgbClr val="002060"/>
                </a:solidFill>
              </a:rPr>
              <a:t>key findings</a:t>
            </a:r>
            <a:r>
              <a:rPr lang="en-US" b="1" dirty="0" smtClean="0">
                <a:solidFill>
                  <a:srgbClr val="002060"/>
                </a:solidFill>
              </a:rPr>
              <a:t>:-</a:t>
            </a:r>
          </a:p>
          <a:p>
            <a:endParaRPr lang="en-US" dirty="0">
              <a:solidFill>
                <a:srgbClr val="002060"/>
              </a:solidFill>
            </a:endParaRPr>
          </a:p>
          <a:p>
            <a:pPr marL="285750" indent="-285750">
              <a:buFont typeface="Arial" panose="020B0604020202020204" pitchFamily="34" charset="0"/>
              <a:buChar char="•"/>
            </a:pPr>
            <a:r>
              <a:rPr lang="en-US" b="1" dirty="0" smtClean="0">
                <a:solidFill>
                  <a:srgbClr val="002060"/>
                </a:solidFill>
              </a:rPr>
              <a:t>Vehicle </a:t>
            </a:r>
            <a:r>
              <a:rPr lang="en-US" b="1" dirty="0">
                <a:solidFill>
                  <a:srgbClr val="002060"/>
                </a:solidFill>
              </a:rPr>
              <a:t>Age: </a:t>
            </a:r>
            <a:r>
              <a:rPr lang="en-US" b="1" dirty="0" smtClean="0">
                <a:solidFill>
                  <a:srgbClr val="002060"/>
                </a:solidFill>
              </a:rPr>
              <a:t> </a:t>
            </a:r>
            <a:r>
              <a:rPr lang="en-US" dirty="0" smtClean="0">
                <a:solidFill>
                  <a:srgbClr val="002060"/>
                </a:solidFill>
              </a:rPr>
              <a:t>The </a:t>
            </a:r>
            <a:r>
              <a:rPr lang="en-US" dirty="0">
                <a:solidFill>
                  <a:srgbClr val="002060"/>
                </a:solidFill>
              </a:rPr>
              <a:t>dataset covers vehicles from a wide range of </a:t>
            </a:r>
            <a:r>
              <a:rPr lang="en-US" dirty="0" smtClean="0">
                <a:solidFill>
                  <a:srgbClr val="002060"/>
                </a:solidFill>
              </a:rPr>
              <a:t>sale years</a:t>
            </a:r>
            <a:r>
              <a:rPr lang="en-US" dirty="0">
                <a:solidFill>
                  <a:srgbClr val="002060"/>
                </a:solidFill>
              </a:rPr>
              <a:t>, indicating a </a:t>
            </a:r>
            <a:r>
              <a:rPr lang="en-US" b="1" dirty="0">
                <a:solidFill>
                  <a:srgbClr val="002060"/>
                </a:solidFill>
              </a:rPr>
              <a:t>mix of</a:t>
            </a:r>
            <a:r>
              <a:rPr lang="en-US" dirty="0">
                <a:solidFill>
                  <a:srgbClr val="002060"/>
                </a:solidFill>
              </a:rPr>
              <a:t> </a:t>
            </a:r>
            <a:r>
              <a:rPr lang="en-US" b="1" dirty="0">
                <a:solidFill>
                  <a:srgbClr val="002060"/>
                </a:solidFill>
              </a:rPr>
              <a:t>new and older </a:t>
            </a:r>
            <a:r>
              <a:rPr lang="en-US" b="1" dirty="0" smtClean="0">
                <a:solidFill>
                  <a:srgbClr val="002060"/>
                </a:solidFill>
              </a:rPr>
              <a:t>vehicles.</a:t>
            </a:r>
          </a:p>
          <a:p>
            <a:pPr marL="285750" indent="-285750">
              <a:buFont typeface="Arial" panose="020B0604020202020204" pitchFamily="34" charset="0"/>
              <a:buChar char="•"/>
            </a:pPr>
            <a:endParaRPr lang="en-US" dirty="0" smtClean="0">
              <a:solidFill>
                <a:srgbClr val="002060"/>
              </a:solidFill>
            </a:endParaRPr>
          </a:p>
          <a:p>
            <a:pPr marL="285750" indent="-285750">
              <a:buFont typeface="Arial" panose="020B0604020202020204" pitchFamily="34" charset="0"/>
              <a:buChar char="•"/>
            </a:pPr>
            <a:r>
              <a:rPr lang="en-US" b="1" dirty="0" smtClean="0">
                <a:solidFill>
                  <a:srgbClr val="002060"/>
                </a:solidFill>
              </a:rPr>
              <a:t>Popular </a:t>
            </a:r>
            <a:r>
              <a:rPr lang="en-US" b="1" dirty="0">
                <a:solidFill>
                  <a:srgbClr val="002060"/>
                </a:solidFill>
              </a:rPr>
              <a:t>Makes and </a:t>
            </a:r>
            <a:r>
              <a:rPr lang="en-US" b="1" dirty="0" smtClean="0">
                <a:solidFill>
                  <a:srgbClr val="002060"/>
                </a:solidFill>
              </a:rPr>
              <a:t>Models</a:t>
            </a:r>
            <a:r>
              <a:rPr lang="en-US" dirty="0" smtClean="0">
                <a:solidFill>
                  <a:srgbClr val="002060"/>
                </a:solidFill>
              </a:rPr>
              <a:t>: Certain </a:t>
            </a:r>
            <a:r>
              <a:rPr lang="en-US" dirty="0">
                <a:solidFill>
                  <a:srgbClr val="002060"/>
                </a:solidFill>
              </a:rPr>
              <a:t>vehicle </a:t>
            </a:r>
            <a:r>
              <a:rPr lang="en-US" dirty="0" smtClean="0">
                <a:solidFill>
                  <a:srgbClr val="002060"/>
                </a:solidFill>
              </a:rPr>
              <a:t>makes are </a:t>
            </a:r>
            <a:r>
              <a:rPr lang="en-US" b="1" dirty="0" smtClean="0">
                <a:solidFill>
                  <a:srgbClr val="002060"/>
                </a:solidFill>
              </a:rPr>
              <a:t>ford </a:t>
            </a:r>
            <a:r>
              <a:rPr lang="en-US" dirty="0">
                <a:solidFill>
                  <a:srgbClr val="002060"/>
                </a:solidFill>
              </a:rPr>
              <a:t>and </a:t>
            </a:r>
            <a:r>
              <a:rPr lang="en-US" dirty="0" smtClean="0">
                <a:solidFill>
                  <a:srgbClr val="002060"/>
                </a:solidFill>
              </a:rPr>
              <a:t>model  is </a:t>
            </a:r>
            <a:r>
              <a:rPr lang="en-US" b="1" dirty="0" smtClean="0">
                <a:solidFill>
                  <a:srgbClr val="002060"/>
                </a:solidFill>
              </a:rPr>
              <a:t>Fusion </a:t>
            </a:r>
            <a:r>
              <a:rPr lang="en-US" dirty="0" smtClean="0">
                <a:solidFill>
                  <a:srgbClr val="002060"/>
                </a:solidFill>
              </a:rPr>
              <a:t>and body type is s</a:t>
            </a:r>
            <a:r>
              <a:rPr lang="en-US" b="1" dirty="0" smtClean="0">
                <a:solidFill>
                  <a:srgbClr val="002060"/>
                </a:solidFill>
              </a:rPr>
              <a:t>edan</a:t>
            </a:r>
            <a:r>
              <a:rPr lang="en-US" dirty="0" smtClean="0">
                <a:solidFill>
                  <a:srgbClr val="002060"/>
                </a:solidFill>
              </a:rPr>
              <a:t> is </a:t>
            </a:r>
            <a:r>
              <a:rPr lang="en-US" dirty="0" smtClean="0">
                <a:solidFill>
                  <a:srgbClr val="002060"/>
                </a:solidFill>
              </a:rPr>
              <a:t> </a:t>
            </a:r>
            <a:r>
              <a:rPr lang="en-US" dirty="0">
                <a:solidFill>
                  <a:srgbClr val="002060"/>
                </a:solidFill>
              </a:rPr>
              <a:t>are more common in the dataset, which can suggest trends </a:t>
            </a:r>
            <a:r>
              <a:rPr lang="en-US" dirty="0" smtClean="0">
                <a:solidFill>
                  <a:srgbClr val="002060"/>
                </a:solidFill>
              </a:rPr>
              <a:t>in  popularity </a:t>
            </a:r>
            <a:r>
              <a:rPr lang="en-US" dirty="0">
                <a:solidFill>
                  <a:srgbClr val="002060"/>
                </a:solidFill>
              </a:rPr>
              <a:t>or </a:t>
            </a:r>
            <a:r>
              <a:rPr lang="en-US" b="1" dirty="0">
                <a:solidFill>
                  <a:srgbClr val="002060"/>
                </a:solidFill>
              </a:rPr>
              <a:t>market </a:t>
            </a:r>
            <a:r>
              <a:rPr lang="en-US" b="1" dirty="0" smtClean="0">
                <a:solidFill>
                  <a:srgbClr val="002060"/>
                </a:solidFill>
              </a:rPr>
              <a:t>demand</a:t>
            </a:r>
            <a:r>
              <a:rPr lang="en-US" dirty="0" smtClean="0">
                <a:solidFill>
                  <a:srgbClr val="002060"/>
                </a:solidFill>
              </a:rPr>
              <a:t>. </a:t>
            </a:r>
            <a:r>
              <a:rPr lang="en-US" dirty="0" err="1" smtClean="0">
                <a:solidFill>
                  <a:srgbClr val="002060"/>
                </a:solidFill>
              </a:rPr>
              <a:t>Avg</a:t>
            </a:r>
            <a:r>
              <a:rPr lang="en-US" dirty="0" smtClean="0">
                <a:solidFill>
                  <a:srgbClr val="002060"/>
                </a:solidFill>
              </a:rPr>
              <a:t> price of the popular makes and model are </a:t>
            </a:r>
            <a:r>
              <a:rPr lang="en-US" b="1" dirty="0" smtClean="0">
                <a:solidFill>
                  <a:srgbClr val="002060"/>
                </a:solidFill>
              </a:rPr>
              <a:t>13600</a:t>
            </a:r>
            <a:endParaRPr lang="en-US" b="1" dirty="0" smtClean="0">
              <a:solidFill>
                <a:srgbClr val="002060"/>
              </a:solidFill>
            </a:endParaRPr>
          </a:p>
          <a:p>
            <a:pPr marL="285750" indent="-285750">
              <a:buFont typeface="Arial" panose="020B0604020202020204" pitchFamily="34" charset="0"/>
              <a:buChar char="•"/>
            </a:pPr>
            <a:endParaRPr lang="en-US" dirty="0">
              <a:solidFill>
                <a:srgbClr val="002060"/>
              </a:solidFill>
            </a:endParaRPr>
          </a:p>
          <a:p>
            <a:pPr marL="285750" indent="-285750">
              <a:buFont typeface="Arial" panose="020B0604020202020204" pitchFamily="34" charset="0"/>
              <a:buChar char="•"/>
            </a:pPr>
            <a:r>
              <a:rPr lang="en-US" b="1" dirty="0" smtClean="0">
                <a:solidFill>
                  <a:srgbClr val="002060"/>
                </a:solidFill>
              </a:rPr>
              <a:t>Geographical Distribution</a:t>
            </a:r>
            <a:r>
              <a:rPr lang="en-US" dirty="0" smtClean="0">
                <a:solidFill>
                  <a:srgbClr val="002060"/>
                </a:solidFill>
              </a:rPr>
              <a:t>: The </a:t>
            </a:r>
            <a:r>
              <a:rPr lang="en-US" dirty="0">
                <a:solidFill>
                  <a:srgbClr val="002060"/>
                </a:solidFill>
              </a:rPr>
              <a:t>state column </a:t>
            </a:r>
            <a:r>
              <a:rPr lang="en-US" dirty="0" smtClean="0">
                <a:solidFill>
                  <a:srgbClr val="002060"/>
                </a:solidFill>
              </a:rPr>
              <a:t>in dataset allowing </a:t>
            </a:r>
            <a:r>
              <a:rPr lang="en-US" dirty="0">
                <a:solidFill>
                  <a:srgbClr val="002060"/>
                </a:solidFill>
              </a:rPr>
              <a:t>for analysis of </a:t>
            </a:r>
            <a:r>
              <a:rPr lang="en-US" b="1" dirty="0">
                <a:solidFill>
                  <a:srgbClr val="002060"/>
                </a:solidFill>
              </a:rPr>
              <a:t>regional trends </a:t>
            </a:r>
            <a:r>
              <a:rPr lang="en-US" dirty="0">
                <a:solidFill>
                  <a:srgbClr val="002060"/>
                </a:solidFill>
              </a:rPr>
              <a:t>in vehicle sales </a:t>
            </a:r>
            <a:r>
              <a:rPr lang="en-US" dirty="0" smtClean="0">
                <a:solidFill>
                  <a:srgbClr val="002060"/>
                </a:solidFill>
              </a:rPr>
              <a:t>. </a:t>
            </a:r>
            <a:r>
              <a:rPr lang="en-US" dirty="0" smtClean="0">
                <a:solidFill>
                  <a:srgbClr val="002060"/>
                </a:solidFill>
              </a:rPr>
              <a:t>In that top most state are </a:t>
            </a:r>
            <a:r>
              <a:rPr lang="en-US" b="1" dirty="0" err="1" smtClean="0">
                <a:solidFill>
                  <a:srgbClr val="002060"/>
                </a:solidFill>
              </a:rPr>
              <a:t>fl,cal,pe</a:t>
            </a:r>
            <a:r>
              <a:rPr lang="en-US" dirty="0" smtClean="0">
                <a:solidFill>
                  <a:srgbClr val="002060"/>
                </a:solidFill>
              </a:rPr>
              <a:t> has  top most sale are  sales by  the </a:t>
            </a:r>
            <a:r>
              <a:rPr lang="en-IN" b="1" dirty="0"/>
              <a:t>the hertz corporation</a:t>
            </a:r>
            <a:r>
              <a:rPr lang="en-US" dirty="0" smtClean="0">
                <a:solidFill>
                  <a:srgbClr val="002060"/>
                </a:solidFill>
              </a:rPr>
              <a:t> , body type  </a:t>
            </a:r>
            <a:r>
              <a:rPr lang="en-US" b="1" dirty="0" smtClean="0">
                <a:solidFill>
                  <a:srgbClr val="002060"/>
                </a:solidFill>
              </a:rPr>
              <a:t>sedan</a:t>
            </a:r>
            <a:r>
              <a:rPr lang="en-US" dirty="0" smtClean="0">
                <a:solidFill>
                  <a:srgbClr val="002060"/>
                </a:solidFill>
              </a:rPr>
              <a:t> , </a:t>
            </a:r>
            <a:r>
              <a:rPr lang="en-US" b="1" dirty="0" smtClean="0">
                <a:solidFill>
                  <a:srgbClr val="002060"/>
                </a:solidFill>
              </a:rPr>
              <a:t>model is </a:t>
            </a:r>
            <a:r>
              <a:rPr lang="en-US" b="1" dirty="0" err="1" smtClean="0">
                <a:solidFill>
                  <a:srgbClr val="002060"/>
                </a:solidFill>
              </a:rPr>
              <a:t>altima</a:t>
            </a:r>
            <a:r>
              <a:rPr lang="en-US" b="1" dirty="0" smtClean="0">
                <a:solidFill>
                  <a:srgbClr val="002060"/>
                </a:solidFill>
              </a:rPr>
              <a:t>  </a:t>
            </a:r>
            <a:r>
              <a:rPr lang="en-US" dirty="0" smtClean="0">
                <a:solidFill>
                  <a:srgbClr val="002060"/>
                </a:solidFill>
              </a:rPr>
              <a:t>and maker is also same that is </a:t>
            </a:r>
            <a:r>
              <a:rPr lang="en-US" b="1" dirty="0" smtClean="0">
                <a:solidFill>
                  <a:srgbClr val="002060"/>
                </a:solidFill>
              </a:rPr>
              <a:t>Ford</a:t>
            </a:r>
          </a:p>
          <a:p>
            <a:endParaRPr lang="en-US" dirty="0">
              <a:solidFill>
                <a:srgbClr val="002060"/>
              </a:solidFill>
            </a:endParaRPr>
          </a:p>
          <a:p>
            <a:pPr marL="285750" indent="-285750">
              <a:buFont typeface="Arial" panose="020B0604020202020204" pitchFamily="34" charset="0"/>
              <a:buChar char="•"/>
            </a:pPr>
            <a:r>
              <a:rPr lang="en-US" b="1" dirty="0" smtClean="0">
                <a:solidFill>
                  <a:srgbClr val="002060"/>
                </a:solidFill>
              </a:rPr>
              <a:t>Transmission </a:t>
            </a:r>
            <a:r>
              <a:rPr lang="en-US" b="1" dirty="0">
                <a:solidFill>
                  <a:srgbClr val="002060"/>
                </a:solidFill>
              </a:rPr>
              <a:t>Type </a:t>
            </a:r>
            <a:r>
              <a:rPr lang="en-US" dirty="0">
                <a:solidFill>
                  <a:srgbClr val="002060"/>
                </a:solidFill>
              </a:rPr>
              <a:t>:</a:t>
            </a:r>
          </a:p>
          <a:p>
            <a:r>
              <a:rPr lang="en-US" dirty="0">
                <a:solidFill>
                  <a:srgbClr val="002060"/>
                </a:solidFill>
              </a:rPr>
              <a:t>   - There is variation in the type of transmission (e.g., </a:t>
            </a:r>
            <a:r>
              <a:rPr lang="en-US" b="1" dirty="0">
                <a:solidFill>
                  <a:srgbClr val="002060"/>
                </a:solidFill>
              </a:rPr>
              <a:t>automatic or manual)</a:t>
            </a:r>
            <a:r>
              <a:rPr lang="en-US" dirty="0">
                <a:solidFill>
                  <a:srgbClr val="002060"/>
                </a:solidFill>
              </a:rPr>
              <a:t>, which can provide insights </a:t>
            </a:r>
            <a:r>
              <a:rPr lang="en-US" dirty="0" smtClean="0">
                <a:solidFill>
                  <a:srgbClr val="002060"/>
                </a:solidFill>
              </a:rPr>
              <a:t>                 into </a:t>
            </a:r>
            <a:r>
              <a:rPr lang="en-US" dirty="0">
                <a:solidFill>
                  <a:srgbClr val="002060"/>
                </a:solidFill>
              </a:rPr>
              <a:t>consumer </a:t>
            </a:r>
            <a:r>
              <a:rPr lang="en-US" dirty="0" smtClean="0">
                <a:solidFill>
                  <a:srgbClr val="002060"/>
                </a:solidFill>
              </a:rPr>
              <a:t>preferences in that most of the buyer buy </a:t>
            </a:r>
            <a:r>
              <a:rPr lang="en-US" b="1" dirty="0" smtClean="0">
                <a:solidFill>
                  <a:srgbClr val="002060"/>
                </a:solidFill>
              </a:rPr>
              <a:t>the </a:t>
            </a:r>
            <a:r>
              <a:rPr lang="en-US" b="1" dirty="0" err="1" smtClean="0">
                <a:solidFill>
                  <a:srgbClr val="002060"/>
                </a:solidFill>
              </a:rPr>
              <a:t>tansmission</a:t>
            </a:r>
            <a:r>
              <a:rPr lang="en-US" b="1" dirty="0" smtClean="0">
                <a:solidFill>
                  <a:srgbClr val="002060"/>
                </a:solidFill>
              </a:rPr>
              <a:t> type automatic.</a:t>
            </a:r>
          </a:p>
          <a:p>
            <a:r>
              <a:rPr lang="en-US" dirty="0">
                <a:solidFill>
                  <a:srgbClr val="002060"/>
                </a:solidFill>
              </a:rPr>
              <a:t>	</a:t>
            </a:r>
            <a:r>
              <a:rPr lang="en-US" dirty="0" smtClean="0">
                <a:solidFill>
                  <a:srgbClr val="002060"/>
                </a:solidFill>
              </a:rPr>
              <a:t>				manual- 3519</a:t>
            </a:r>
            <a:endParaRPr lang="en-IN" dirty="0" smtClean="0"/>
          </a:p>
          <a:p>
            <a:r>
              <a:rPr lang="en-IN" dirty="0">
                <a:solidFill>
                  <a:srgbClr val="002060"/>
                </a:solidFill>
              </a:rPr>
              <a:t>	</a:t>
            </a:r>
            <a:r>
              <a:rPr lang="en-IN" dirty="0" smtClean="0">
                <a:solidFill>
                  <a:srgbClr val="002060"/>
                </a:solidFill>
              </a:rPr>
              <a:t>				automatic-163092</a:t>
            </a:r>
            <a:endParaRPr lang="en-IN" dirty="0">
              <a:solidFill>
                <a:srgbClr val="002060"/>
              </a:solidFill>
            </a:endParaRPr>
          </a:p>
        </p:txBody>
      </p:sp>
    </p:spTree>
    <p:extLst>
      <p:ext uri="{BB962C8B-B14F-4D97-AF65-F5344CB8AC3E}">
        <p14:creationId xmlns:p14="http://schemas.microsoft.com/office/powerpoint/2010/main" val="4195379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77CAF54-3068-9F14-A14D-9FD8D628B16B}"/>
              </a:ext>
            </a:extLst>
          </p:cNvPr>
          <p:cNvSpPr txBox="1"/>
          <p:nvPr/>
        </p:nvSpPr>
        <p:spPr>
          <a:xfrm>
            <a:off x="1796905" y="669851"/>
            <a:ext cx="8080745" cy="2308324"/>
          </a:xfrm>
          <a:prstGeom prst="rect">
            <a:avLst/>
          </a:prstGeom>
          <a:noFill/>
        </p:spPr>
        <p:txBody>
          <a:bodyPr wrap="square" rtlCol="0">
            <a:spAutoFit/>
          </a:bodyPr>
          <a:lstStyle/>
          <a:p>
            <a:r>
              <a:rPr lang="en-US" b="1" dirty="0">
                <a:solidFill>
                  <a:srgbClr val="002060"/>
                </a:solidFill>
              </a:rPr>
              <a:t>D</a:t>
            </a:r>
            <a:r>
              <a:rPr lang="en-US" b="1" dirty="0" smtClean="0">
                <a:solidFill>
                  <a:srgbClr val="002060"/>
                </a:solidFill>
              </a:rPr>
              <a:t>ata </a:t>
            </a:r>
            <a:r>
              <a:rPr lang="en-US" b="1" dirty="0">
                <a:solidFill>
                  <a:srgbClr val="002060"/>
                </a:solidFill>
              </a:rPr>
              <a:t>description:-</a:t>
            </a:r>
          </a:p>
          <a:p>
            <a:endParaRPr lang="en-US" dirty="0">
              <a:solidFill>
                <a:srgbClr val="002060"/>
              </a:solidFill>
            </a:endParaRPr>
          </a:p>
          <a:p>
            <a:pPr marL="285750" indent="-285750">
              <a:buFont typeface="Arial" panose="020B0604020202020204" pitchFamily="34" charset="0"/>
              <a:buChar char="•"/>
            </a:pPr>
            <a:r>
              <a:rPr lang="en-US" b="1" dirty="0" smtClean="0">
                <a:solidFill>
                  <a:srgbClr val="002060"/>
                </a:solidFill>
              </a:rPr>
              <a:t>year</a:t>
            </a:r>
            <a:r>
              <a:rPr lang="en-US" dirty="0" smtClean="0">
                <a:solidFill>
                  <a:srgbClr val="002060"/>
                </a:solidFill>
              </a:rPr>
              <a:t> </a:t>
            </a:r>
            <a:r>
              <a:rPr lang="en-US" dirty="0">
                <a:solidFill>
                  <a:srgbClr val="002060"/>
                </a:solidFill>
              </a:rPr>
              <a:t>(year of the </a:t>
            </a:r>
            <a:r>
              <a:rPr lang="en-US" dirty="0" smtClean="0">
                <a:solidFill>
                  <a:srgbClr val="002060"/>
                </a:solidFill>
              </a:rPr>
              <a:t>vehicle sale)</a:t>
            </a:r>
          </a:p>
          <a:p>
            <a:pPr marL="285750" indent="-285750">
              <a:buFont typeface="Arial" panose="020B0604020202020204" pitchFamily="34" charset="0"/>
              <a:buChar char="•"/>
            </a:pPr>
            <a:r>
              <a:rPr lang="en-US" b="1" dirty="0" smtClean="0">
                <a:solidFill>
                  <a:srgbClr val="002060"/>
                </a:solidFill>
              </a:rPr>
              <a:t>make</a:t>
            </a:r>
            <a:r>
              <a:rPr lang="en-US" dirty="0" smtClean="0">
                <a:solidFill>
                  <a:srgbClr val="002060"/>
                </a:solidFill>
              </a:rPr>
              <a:t> </a:t>
            </a:r>
            <a:r>
              <a:rPr lang="en-US" dirty="0">
                <a:solidFill>
                  <a:srgbClr val="002060"/>
                </a:solidFill>
              </a:rPr>
              <a:t>(vehicle </a:t>
            </a:r>
            <a:r>
              <a:rPr lang="en-US" dirty="0" smtClean="0">
                <a:solidFill>
                  <a:srgbClr val="002060"/>
                </a:solidFill>
              </a:rPr>
              <a:t>manufacturer)</a:t>
            </a:r>
          </a:p>
          <a:p>
            <a:pPr marL="285750" indent="-285750">
              <a:buFont typeface="Arial" panose="020B0604020202020204" pitchFamily="34" charset="0"/>
              <a:buChar char="•"/>
            </a:pPr>
            <a:r>
              <a:rPr lang="en-US" b="1" dirty="0" smtClean="0">
                <a:solidFill>
                  <a:srgbClr val="002060"/>
                </a:solidFill>
              </a:rPr>
              <a:t>model </a:t>
            </a:r>
            <a:r>
              <a:rPr lang="en-US" dirty="0">
                <a:solidFill>
                  <a:srgbClr val="002060"/>
                </a:solidFill>
              </a:rPr>
              <a:t>(vehicle </a:t>
            </a:r>
            <a:r>
              <a:rPr lang="en-US" dirty="0" smtClean="0">
                <a:solidFill>
                  <a:srgbClr val="002060"/>
                </a:solidFill>
              </a:rPr>
              <a:t>model)</a:t>
            </a:r>
          </a:p>
          <a:p>
            <a:pPr marL="285750" indent="-285750">
              <a:buFont typeface="Arial" panose="020B0604020202020204" pitchFamily="34" charset="0"/>
              <a:buChar char="•"/>
            </a:pPr>
            <a:r>
              <a:rPr lang="en-US" b="1" dirty="0" smtClean="0">
                <a:solidFill>
                  <a:srgbClr val="002060"/>
                </a:solidFill>
              </a:rPr>
              <a:t>trim </a:t>
            </a:r>
            <a:r>
              <a:rPr lang="en-US" dirty="0">
                <a:solidFill>
                  <a:srgbClr val="002060"/>
                </a:solidFill>
              </a:rPr>
              <a:t>(specific version of the </a:t>
            </a:r>
            <a:r>
              <a:rPr lang="en-US" dirty="0" smtClean="0">
                <a:solidFill>
                  <a:srgbClr val="002060"/>
                </a:solidFill>
              </a:rPr>
              <a:t>vehicle)</a:t>
            </a:r>
          </a:p>
          <a:p>
            <a:pPr marL="285750" indent="-285750">
              <a:buFont typeface="Arial" panose="020B0604020202020204" pitchFamily="34" charset="0"/>
              <a:buChar char="•"/>
            </a:pPr>
            <a:r>
              <a:rPr lang="en-US" b="1" dirty="0" smtClean="0">
                <a:solidFill>
                  <a:srgbClr val="002060"/>
                </a:solidFill>
              </a:rPr>
              <a:t>body </a:t>
            </a:r>
            <a:r>
              <a:rPr lang="en-US" dirty="0">
                <a:solidFill>
                  <a:srgbClr val="002060"/>
                </a:solidFill>
              </a:rPr>
              <a:t>(type of vehicle body, e.g., SUV, </a:t>
            </a:r>
            <a:r>
              <a:rPr lang="en-US" dirty="0" smtClean="0">
                <a:solidFill>
                  <a:srgbClr val="002060"/>
                </a:solidFill>
              </a:rPr>
              <a:t>sedan)</a:t>
            </a:r>
          </a:p>
          <a:p>
            <a:pPr marL="285750" indent="-285750">
              <a:buFont typeface="Arial" panose="020B0604020202020204" pitchFamily="34" charset="0"/>
              <a:buChar char="•"/>
            </a:pPr>
            <a:r>
              <a:rPr lang="en-US" b="1" dirty="0" smtClean="0">
                <a:solidFill>
                  <a:srgbClr val="002060"/>
                </a:solidFill>
              </a:rPr>
              <a:t>transmission</a:t>
            </a:r>
            <a:r>
              <a:rPr lang="en-US" dirty="0" smtClean="0">
                <a:solidFill>
                  <a:srgbClr val="002060"/>
                </a:solidFill>
              </a:rPr>
              <a:t> </a:t>
            </a:r>
            <a:r>
              <a:rPr lang="en-US" dirty="0">
                <a:solidFill>
                  <a:srgbClr val="002060"/>
                </a:solidFill>
              </a:rPr>
              <a:t>(automatic/manual transmission)</a:t>
            </a:r>
            <a:endParaRPr lang="en-IN" dirty="0">
              <a:solidFill>
                <a:srgbClr val="002060"/>
              </a:solidFill>
            </a:endParaRPr>
          </a:p>
        </p:txBody>
      </p:sp>
      <p:sp>
        <p:nvSpPr>
          <p:cNvPr id="3" name="TextBox 2">
            <a:extLst>
              <a:ext uri="{FF2B5EF4-FFF2-40B4-BE49-F238E27FC236}">
                <a16:creationId xmlns:a16="http://schemas.microsoft.com/office/drawing/2014/main" xmlns="" id="{1D3E8340-CD21-53F7-1A13-465EB07FA365}"/>
              </a:ext>
            </a:extLst>
          </p:cNvPr>
          <p:cNvSpPr txBox="1"/>
          <p:nvPr/>
        </p:nvSpPr>
        <p:spPr>
          <a:xfrm>
            <a:off x="1796903" y="3572540"/>
            <a:ext cx="5901071" cy="1477328"/>
          </a:xfrm>
          <a:prstGeom prst="rect">
            <a:avLst/>
          </a:prstGeom>
          <a:noFill/>
        </p:spPr>
        <p:txBody>
          <a:bodyPr wrap="square" rtlCol="0">
            <a:spAutoFit/>
          </a:bodyPr>
          <a:lstStyle/>
          <a:p>
            <a:r>
              <a:rPr lang="en-US" b="1" dirty="0">
                <a:solidFill>
                  <a:srgbClr val="002060"/>
                </a:solidFill>
              </a:rPr>
              <a:t>S</a:t>
            </a:r>
            <a:r>
              <a:rPr lang="en-US" b="1" dirty="0" smtClean="0">
                <a:solidFill>
                  <a:srgbClr val="002060"/>
                </a:solidFill>
              </a:rPr>
              <a:t>ummary </a:t>
            </a:r>
            <a:r>
              <a:rPr lang="en-US" b="1" dirty="0">
                <a:solidFill>
                  <a:srgbClr val="002060"/>
                </a:solidFill>
              </a:rPr>
              <a:t>of the d</a:t>
            </a:r>
            <a:r>
              <a:rPr lang="en-US" b="1" dirty="0" smtClean="0">
                <a:solidFill>
                  <a:srgbClr val="002060"/>
                </a:solidFill>
              </a:rPr>
              <a:t>ataset</a:t>
            </a:r>
            <a:r>
              <a:rPr lang="en-US" b="1" dirty="0">
                <a:solidFill>
                  <a:srgbClr val="002060"/>
                </a:solidFill>
              </a:rPr>
              <a:t>:-</a:t>
            </a:r>
          </a:p>
          <a:p>
            <a:endParaRPr lang="en-US" dirty="0">
              <a:solidFill>
                <a:srgbClr val="002060"/>
              </a:solidFill>
            </a:endParaRPr>
          </a:p>
          <a:p>
            <a:pPr marL="285750" indent="-285750">
              <a:buFont typeface="Arial" panose="020B0604020202020204" pitchFamily="34" charset="0"/>
              <a:buChar char="•"/>
            </a:pPr>
            <a:r>
              <a:rPr lang="en-US" dirty="0" smtClean="0">
                <a:solidFill>
                  <a:srgbClr val="002060"/>
                </a:solidFill>
              </a:rPr>
              <a:t>Number </a:t>
            </a:r>
            <a:r>
              <a:rPr lang="en-US" dirty="0">
                <a:solidFill>
                  <a:srgbClr val="002060"/>
                </a:solidFill>
              </a:rPr>
              <a:t>of rows: </a:t>
            </a:r>
            <a:r>
              <a:rPr lang="en-US" b="1" dirty="0" smtClean="0">
                <a:solidFill>
                  <a:srgbClr val="002060"/>
                </a:solidFill>
              </a:rPr>
              <a:t>188,675</a:t>
            </a:r>
          </a:p>
          <a:p>
            <a:pPr marL="285750" indent="-285750">
              <a:buFont typeface="Arial" panose="020B0604020202020204" pitchFamily="34" charset="0"/>
              <a:buChar char="•"/>
            </a:pPr>
            <a:r>
              <a:rPr lang="en-US" dirty="0" smtClean="0">
                <a:solidFill>
                  <a:srgbClr val="002060"/>
                </a:solidFill>
              </a:rPr>
              <a:t>Number </a:t>
            </a:r>
            <a:r>
              <a:rPr lang="en-US" dirty="0">
                <a:solidFill>
                  <a:srgbClr val="002060"/>
                </a:solidFill>
              </a:rPr>
              <a:t>of columns: </a:t>
            </a:r>
            <a:r>
              <a:rPr lang="en-US" b="1" dirty="0" smtClean="0">
                <a:solidFill>
                  <a:srgbClr val="002060"/>
                </a:solidFill>
              </a:rPr>
              <a:t>16</a:t>
            </a:r>
          </a:p>
          <a:p>
            <a:pPr marL="285750" indent="-285750">
              <a:buFont typeface="Arial" panose="020B0604020202020204" pitchFamily="34" charset="0"/>
              <a:buChar char="•"/>
            </a:pPr>
            <a:r>
              <a:rPr lang="en-US" dirty="0" smtClean="0">
                <a:solidFill>
                  <a:srgbClr val="002060"/>
                </a:solidFill>
              </a:rPr>
              <a:t>Date </a:t>
            </a:r>
            <a:r>
              <a:rPr lang="en-US" dirty="0">
                <a:solidFill>
                  <a:srgbClr val="002060"/>
                </a:solidFill>
              </a:rPr>
              <a:t>range: From January 1, </a:t>
            </a:r>
            <a:r>
              <a:rPr lang="en-US" b="1" dirty="0">
                <a:solidFill>
                  <a:srgbClr val="002060"/>
                </a:solidFill>
              </a:rPr>
              <a:t>2014</a:t>
            </a:r>
            <a:r>
              <a:rPr lang="en-US" dirty="0">
                <a:solidFill>
                  <a:srgbClr val="002060"/>
                </a:solidFill>
              </a:rPr>
              <a:t>, to July 14, </a:t>
            </a:r>
            <a:r>
              <a:rPr lang="en-US" b="1" dirty="0">
                <a:solidFill>
                  <a:srgbClr val="002060"/>
                </a:solidFill>
              </a:rPr>
              <a:t>2015</a:t>
            </a:r>
            <a:endParaRPr lang="en-IN" b="1" dirty="0">
              <a:solidFill>
                <a:srgbClr val="002060"/>
              </a:solidFill>
            </a:endParaRPr>
          </a:p>
        </p:txBody>
      </p:sp>
    </p:spTree>
    <p:extLst>
      <p:ext uri="{BB962C8B-B14F-4D97-AF65-F5344CB8AC3E}">
        <p14:creationId xmlns:p14="http://schemas.microsoft.com/office/powerpoint/2010/main" val="3383342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CF352EB-FB0F-15B0-DFE8-4388FF480F7C}"/>
              </a:ext>
            </a:extLst>
          </p:cNvPr>
          <p:cNvSpPr txBox="1"/>
          <p:nvPr/>
        </p:nvSpPr>
        <p:spPr>
          <a:xfrm>
            <a:off x="1571848" y="914402"/>
            <a:ext cx="9048307" cy="2862322"/>
          </a:xfrm>
          <a:prstGeom prst="rect">
            <a:avLst/>
          </a:prstGeom>
          <a:noFill/>
        </p:spPr>
        <p:txBody>
          <a:bodyPr wrap="square" rtlCol="0">
            <a:spAutoFit/>
          </a:bodyPr>
          <a:lstStyle/>
          <a:p>
            <a:r>
              <a:rPr lang="en-US" b="1" dirty="0">
                <a:solidFill>
                  <a:srgbClr val="002060"/>
                </a:solidFill>
              </a:rPr>
              <a:t>D</a:t>
            </a:r>
            <a:r>
              <a:rPr lang="en-US" b="1" dirty="0" smtClean="0">
                <a:solidFill>
                  <a:srgbClr val="002060"/>
                </a:solidFill>
              </a:rPr>
              <a:t>ata </a:t>
            </a:r>
            <a:r>
              <a:rPr lang="en-US" b="1" dirty="0">
                <a:solidFill>
                  <a:srgbClr val="002060"/>
                </a:solidFill>
              </a:rPr>
              <a:t>transformation :-</a:t>
            </a:r>
          </a:p>
          <a:p>
            <a:endParaRPr lang="en-US" dirty="0">
              <a:solidFill>
                <a:srgbClr val="002060"/>
              </a:solidFill>
            </a:endParaRPr>
          </a:p>
          <a:p>
            <a:pPr marL="285750" indent="-285750">
              <a:buFont typeface="Arial" panose="020B0604020202020204" pitchFamily="34" charset="0"/>
              <a:buChar char="•"/>
            </a:pPr>
            <a:r>
              <a:rPr lang="en-US" dirty="0">
                <a:solidFill>
                  <a:srgbClr val="002060"/>
                </a:solidFill>
              </a:rPr>
              <a:t>The  </a:t>
            </a:r>
            <a:r>
              <a:rPr lang="en-US" b="1" dirty="0" err="1">
                <a:solidFill>
                  <a:srgbClr val="002060"/>
                </a:solidFill>
              </a:rPr>
              <a:t>saledate</a:t>
            </a:r>
            <a:r>
              <a:rPr lang="en-US" b="1" dirty="0">
                <a:solidFill>
                  <a:srgbClr val="002060"/>
                </a:solidFill>
              </a:rPr>
              <a:t>  column </a:t>
            </a:r>
            <a:r>
              <a:rPr lang="en-US" dirty="0">
                <a:solidFill>
                  <a:srgbClr val="002060"/>
                </a:solidFill>
              </a:rPr>
              <a:t>transform that data </a:t>
            </a:r>
            <a:r>
              <a:rPr lang="en-US" b="1" dirty="0">
                <a:solidFill>
                  <a:srgbClr val="002060"/>
                </a:solidFill>
              </a:rPr>
              <a:t>into month column </a:t>
            </a:r>
            <a:r>
              <a:rPr lang="en-US" dirty="0">
                <a:solidFill>
                  <a:srgbClr val="002060"/>
                </a:solidFill>
              </a:rPr>
              <a:t>and </a:t>
            </a:r>
            <a:r>
              <a:rPr lang="en-US" b="1" dirty="0">
                <a:solidFill>
                  <a:srgbClr val="002060"/>
                </a:solidFill>
              </a:rPr>
              <a:t>year column </a:t>
            </a:r>
            <a:r>
              <a:rPr lang="en-US" dirty="0">
                <a:solidFill>
                  <a:srgbClr val="002060"/>
                </a:solidFill>
              </a:rPr>
              <a:t>because in the dataset there already one column year that mean in which  year car is build that data is not mean for us that’s why transform  </a:t>
            </a:r>
            <a:r>
              <a:rPr lang="en-US" dirty="0" err="1">
                <a:solidFill>
                  <a:srgbClr val="002060"/>
                </a:solidFill>
              </a:rPr>
              <a:t>saledate</a:t>
            </a:r>
            <a:r>
              <a:rPr lang="en-US" dirty="0">
                <a:solidFill>
                  <a:srgbClr val="002060"/>
                </a:solidFill>
              </a:rPr>
              <a:t>  into month and year </a:t>
            </a:r>
            <a:r>
              <a:rPr lang="en-US" dirty="0" smtClean="0">
                <a:solidFill>
                  <a:srgbClr val="002060"/>
                </a:solidFill>
              </a:rPr>
              <a:t>column</a:t>
            </a:r>
          </a:p>
          <a:p>
            <a:pPr marL="285750" indent="-285750">
              <a:buFont typeface="Arial" panose="020B0604020202020204" pitchFamily="34" charset="0"/>
              <a:buChar char="•"/>
            </a:pPr>
            <a:endParaRPr lang="en-US" dirty="0" smtClean="0">
              <a:solidFill>
                <a:srgbClr val="002060"/>
              </a:solidFill>
            </a:endParaRPr>
          </a:p>
          <a:p>
            <a:pPr marL="285750" indent="-285750">
              <a:buFont typeface="Arial" panose="020B0604020202020204" pitchFamily="34" charset="0"/>
              <a:buChar char="•"/>
            </a:pPr>
            <a:r>
              <a:rPr lang="en-US" dirty="0" smtClean="0">
                <a:solidFill>
                  <a:srgbClr val="002060"/>
                </a:solidFill>
              </a:rPr>
              <a:t>in </a:t>
            </a:r>
            <a:r>
              <a:rPr lang="en-US" dirty="0">
                <a:solidFill>
                  <a:srgbClr val="002060"/>
                </a:solidFill>
              </a:rPr>
              <a:t>the year column there are so many data in that  data some value are nan that’s why when we converting that datatype into int its give error :-</a:t>
            </a:r>
          </a:p>
          <a:p>
            <a:r>
              <a:rPr lang="en-US" dirty="0">
                <a:solidFill>
                  <a:srgbClr val="002060"/>
                </a:solidFill>
              </a:rPr>
              <a:t> </a:t>
            </a:r>
            <a:r>
              <a:rPr lang="en-US" dirty="0" smtClean="0">
                <a:solidFill>
                  <a:srgbClr val="002060"/>
                </a:solidFill>
              </a:rPr>
              <a:t>      </a:t>
            </a:r>
            <a:r>
              <a:rPr lang="en-US" dirty="0" err="1" smtClean="0">
                <a:solidFill>
                  <a:srgbClr val="002060"/>
                </a:solidFill>
              </a:rPr>
              <a:t>IntCastingNaNError</a:t>
            </a:r>
            <a:r>
              <a:rPr lang="en-US" dirty="0">
                <a:solidFill>
                  <a:srgbClr val="002060"/>
                </a:solidFill>
              </a:rPr>
              <a:t>: Cannot convert non-finite values (NA or inf) to integer </a:t>
            </a:r>
          </a:p>
          <a:p>
            <a:r>
              <a:rPr lang="en-US" dirty="0" smtClean="0">
                <a:solidFill>
                  <a:srgbClr val="002060"/>
                </a:solidFill>
              </a:rPr>
              <a:t>       to </a:t>
            </a:r>
            <a:r>
              <a:rPr lang="en-US" dirty="0">
                <a:solidFill>
                  <a:srgbClr val="002060"/>
                </a:solidFill>
              </a:rPr>
              <a:t>solve this first we need to fill that nan value with </a:t>
            </a:r>
            <a:r>
              <a:rPr lang="en-US" dirty="0" err="1">
                <a:solidFill>
                  <a:srgbClr val="002060"/>
                </a:solidFill>
              </a:rPr>
              <a:t>fillna</a:t>
            </a:r>
            <a:r>
              <a:rPr lang="en-US" dirty="0">
                <a:solidFill>
                  <a:srgbClr val="002060"/>
                </a:solidFill>
              </a:rPr>
              <a:t>  zero(0)</a:t>
            </a:r>
          </a:p>
        </p:txBody>
      </p:sp>
    </p:spTree>
    <p:extLst>
      <p:ext uri="{BB962C8B-B14F-4D97-AF65-F5344CB8AC3E}">
        <p14:creationId xmlns:p14="http://schemas.microsoft.com/office/powerpoint/2010/main" val="28826609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742B797-6076-C879-7CE2-E8027CA1B166}"/>
              </a:ext>
            </a:extLst>
          </p:cNvPr>
          <p:cNvSpPr txBox="1"/>
          <p:nvPr/>
        </p:nvSpPr>
        <p:spPr>
          <a:xfrm>
            <a:off x="1812038" y="370451"/>
            <a:ext cx="9898911" cy="6186309"/>
          </a:xfrm>
          <a:prstGeom prst="rect">
            <a:avLst/>
          </a:prstGeom>
          <a:noFill/>
        </p:spPr>
        <p:txBody>
          <a:bodyPr wrap="square" rtlCol="0">
            <a:spAutoFit/>
          </a:bodyPr>
          <a:lstStyle/>
          <a:p>
            <a:r>
              <a:rPr lang="en-IN" b="1" dirty="0">
                <a:solidFill>
                  <a:srgbClr val="002060"/>
                </a:solidFill>
              </a:rPr>
              <a:t>Key insights </a:t>
            </a:r>
            <a:r>
              <a:rPr lang="en-IN" b="1" dirty="0" smtClean="0">
                <a:solidFill>
                  <a:srgbClr val="002060"/>
                </a:solidFill>
              </a:rPr>
              <a:t>:</a:t>
            </a:r>
          </a:p>
          <a:p>
            <a:endParaRPr lang="en-IN" dirty="0">
              <a:solidFill>
                <a:srgbClr val="002060"/>
              </a:solidFill>
            </a:endParaRPr>
          </a:p>
          <a:p>
            <a:pPr marL="285750" indent="-285750">
              <a:buFont typeface="Arial" panose="020B0604020202020204" pitchFamily="34" charset="0"/>
              <a:buChar char="•"/>
            </a:pPr>
            <a:r>
              <a:rPr lang="en-IN" b="1" dirty="0" smtClean="0">
                <a:solidFill>
                  <a:srgbClr val="002060"/>
                </a:solidFill>
              </a:rPr>
              <a:t>We analyse :        </a:t>
            </a:r>
          </a:p>
          <a:p>
            <a:r>
              <a:rPr lang="en-IN" dirty="0" smtClean="0">
                <a:solidFill>
                  <a:srgbClr val="002060"/>
                </a:solidFill>
              </a:rPr>
              <a:t>	1)Top </a:t>
            </a:r>
            <a:r>
              <a:rPr lang="en-IN" dirty="0">
                <a:solidFill>
                  <a:srgbClr val="002060"/>
                </a:solidFill>
              </a:rPr>
              <a:t>most </a:t>
            </a:r>
            <a:r>
              <a:rPr lang="en-IN" dirty="0" smtClean="0">
                <a:solidFill>
                  <a:srgbClr val="002060"/>
                </a:solidFill>
              </a:rPr>
              <a:t>seller are and its Top most make(brand)  and which type of body type sale most</a:t>
            </a:r>
          </a:p>
          <a:p>
            <a:pPr marL="285750" indent="-285750">
              <a:buFont typeface="Arial" panose="020B0604020202020204" pitchFamily="34" charset="0"/>
              <a:buChar char="•"/>
            </a:pPr>
            <a:endParaRPr lang="en-IN" dirty="0" smtClean="0">
              <a:solidFill>
                <a:srgbClr val="002060"/>
              </a:solidFill>
            </a:endParaRPr>
          </a:p>
          <a:p>
            <a:pPr marL="285750" indent="-285750">
              <a:buFont typeface="Arial" panose="020B0604020202020204" pitchFamily="34" charset="0"/>
              <a:buChar char="•"/>
            </a:pPr>
            <a:endParaRPr lang="en-IN" dirty="0" smtClean="0">
              <a:solidFill>
                <a:srgbClr val="002060"/>
              </a:solidFill>
            </a:endParaRPr>
          </a:p>
          <a:p>
            <a:pPr marL="285750" indent="-285750">
              <a:buFont typeface="Arial" panose="020B0604020202020204" pitchFamily="34" charset="0"/>
              <a:buChar char="•"/>
            </a:pPr>
            <a:endParaRPr lang="en-IN" dirty="0">
              <a:solidFill>
                <a:srgbClr val="002060"/>
              </a:solidFill>
            </a:endParaRPr>
          </a:p>
          <a:p>
            <a:pPr marL="285750" indent="-285750">
              <a:buFont typeface="Arial" panose="020B0604020202020204" pitchFamily="34" charset="0"/>
              <a:buChar char="•"/>
            </a:pPr>
            <a:endParaRPr lang="en-IN" dirty="0" smtClean="0">
              <a:solidFill>
                <a:srgbClr val="002060"/>
              </a:solidFill>
            </a:endParaRPr>
          </a:p>
          <a:p>
            <a:pPr marL="285750" indent="-285750">
              <a:buFont typeface="Arial" panose="020B0604020202020204" pitchFamily="34" charset="0"/>
              <a:buChar char="•"/>
            </a:pPr>
            <a:endParaRPr lang="en-IN" dirty="0">
              <a:solidFill>
                <a:srgbClr val="002060"/>
              </a:solidFill>
            </a:endParaRPr>
          </a:p>
          <a:p>
            <a:pPr marL="285750" indent="-285750">
              <a:buFont typeface="Arial" panose="020B0604020202020204" pitchFamily="34" charset="0"/>
              <a:buChar char="•"/>
            </a:pPr>
            <a:endParaRPr lang="en-IN" dirty="0" smtClean="0">
              <a:solidFill>
                <a:srgbClr val="002060"/>
              </a:solidFill>
            </a:endParaRPr>
          </a:p>
          <a:p>
            <a:pPr marL="285750" indent="-285750">
              <a:buFont typeface="Arial" panose="020B0604020202020204" pitchFamily="34" charset="0"/>
              <a:buChar char="•"/>
            </a:pPr>
            <a:endParaRPr lang="en-IN" dirty="0">
              <a:solidFill>
                <a:srgbClr val="002060"/>
              </a:solidFill>
            </a:endParaRPr>
          </a:p>
          <a:p>
            <a:pPr marL="285750" indent="-285750">
              <a:buFont typeface="Arial" panose="020B0604020202020204" pitchFamily="34" charset="0"/>
              <a:buChar char="•"/>
            </a:pPr>
            <a:endParaRPr lang="en-IN" dirty="0" smtClean="0">
              <a:solidFill>
                <a:srgbClr val="002060"/>
              </a:solidFill>
            </a:endParaRPr>
          </a:p>
          <a:p>
            <a:pPr marL="285750" indent="-285750">
              <a:buFont typeface="Arial" panose="020B0604020202020204" pitchFamily="34" charset="0"/>
              <a:buChar char="•"/>
            </a:pPr>
            <a:endParaRPr lang="en-IN" dirty="0" smtClean="0">
              <a:solidFill>
                <a:srgbClr val="002060"/>
              </a:solidFill>
            </a:endParaRPr>
          </a:p>
          <a:p>
            <a:r>
              <a:rPr lang="en-IN" dirty="0" smtClean="0">
                <a:solidFill>
                  <a:srgbClr val="002060"/>
                </a:solidFill>
              </a:rPr>
              <a:t>	</a:t>
            </a:r>
          </a:p>
          <a:p>
            <a:r>
              <a:rPr lang="en-IN" dirty="0" smtClean="0">
                <a:solidFill>
                  <a:srgbClr val="002060"/>
                </a:solidFill>
              </a:rPr>
              <a:t>	</a:t>
            </a:r>
            <a:endParaRPr lang="en-IN" dirty="0">
              <a:solidFill>
                <a:srgbClr val="002060"/>
              </a:solidFill>
            </a:endParaRPr>
          </a:p>
          <a:p>
            <a:endParaRPr lang="en-IN" dirty="0" smtClean="0">
              <a:solidFill>
                <a:srgbClr val="002060"/>
              </a:solidFill>
            </a:endParaRPr>
          </a:p>
          <a:p>
            <a:endParaRPr lang="en-IN" dirty="0">
              <a:solidFill>
                <a:srgbClr val="002060"/>
              </a:solidFill>
            </a:endParaRPr>
          </a:p>
          <a:p>
            <a:endParaRPr lang="en-IN" dirty="0" smtClean="0">
              <a:solidFill>
                <a:srgbClr val="002060"/>
              </a:solidFill>
            </a:endParaRPr>
          </a:p>
          <a:p>
            <a:endParaRPr lang="en-IN" dirty="0">
              <a:solidFill>
                <a:srgbClr val="002060"/>
              </a:solidFill>
            </a:endParaRPr>
          </a:p>
          <a:p>
            <a:endParaRPr lang="en-IN" dirty="0" smtClean="0">
              <a:solidFill>
                <a:srgbClr val="002060"/>
              </a:solidFill>
            </a:endParaRPr>
          </a:p>
          <a:p>
            <a:r>
              <a:rPr lang="en-IN" dirty="0" smtClean="0">
                <a:solidFill>
                  <a:srgbClr val="002060"/>
                </a:solidFill>
              </a:rPr>
              <a:t> </a:t>
            </a:r>
            <a:endParaRPr lang="en-IN" dirty="0">
              <a:solidFill>
                <a:srgbClr val="002060"/>
              </a:solidFill>
            </a:endParaRPr>
          </a:p>
          <a:p>
            <a:r>
              <a:rPr lang="en-IN" dirty="0" smtClean="0">
                <a:solidFill>
                  <a:srgbClr val="002060"/>
                </a:solidFill>
              </a:rPr>
              <a:t>       </a:t>
            </a:r>
            <a:endParaRPr lang="en-IN" dirty="0">
              <a:solidFill>
                <a:srgbClr val="00206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022" y="1327638"/>
            <a:ext cx="5055577" cy="2804746"/>
          </a:xfrm>
          <a:prstGeom prst="rect">
            <a:avLst/>
          </a:prstGeom>
        </p:spPr>
      </p:pic>
      <p:sp>
        <p:nvSpPr>
          <p:cNvPr id="5" name="TextBox 4"/>
          <p:cNvSpPr txBox="1"/>
          <p:nvPr/>
        </p:nvSpPr>
        <p:spPr>
          <a:xfrm>
            <a:off x="7974623" y="2636989"/>
            <a:ext cx="4132385" cy="923330"/>
          </a:xfrm>
          <a:prstGeom prst="rect">
            <a:avLst/>
          </a:prstGeom>
          <a:noFill/>
        </p:spPr>
        <p:txBody>
          <a:bodyPr wrap="square" rtlCol="0">
            <a:spAutoFit/>
          </a:bodyPr>
          <a:lstStyle/>
          <a:p>
            <a:r>
              <a:rPr lang="en-IN" dirty="0" smtClean="0">
                <a:solidFill>
                  <a:srgbClr val="002060"/>
                </a:solidFill>
              </a:rPr>
              <a:t>From the below table we analyse that the top seller sale the </a:t>
            </a:r>
            <a:r>
              <a:rPr lang="en-IN" dirty="0" err="1" smtClean="0">
                <a:solidFill>
                  <a:srgbClr val="002060"/>
                </a:solidFill>
              </a:rPr>
              <a:t>chevorlet</a:t>
            </a:r>
            <a:r>
              <a:rPr lang="en-IN" dirty="0" smtClean="0">
                <a:solidFill>
                  <a:srgbClr val="002060"/>
                </a:solidFill>
              </a:rPr>
              <a:t> brand (make)  and the body type is sedan </a:t>
            </a:r>
            <a:endParaRPr lang="en-IN" dirty="0">
              <a:solidFill>
                <a:srgbClr val="00206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105598063"/>
              </p:ext>
            </p:extLst>
          </p:nvPr>
        </p:nvGraphicFramePr>
        <p:xfrm>
          <a:off x="2981568" y="3972821"/>
          <a:ext cx="8632665" cy="2763520"/>
        </p:xfrm>
        <a:graphic>
          <a:graphicData uri="http://schemas.openxmlformats.org/drawingml/2006/table">
            <a:tbl>
              <a:tblPr firstRow="1" bandRow="1">
                <a:tableStyleId>{5C22544A-7EE6-4342-B048-85BDC9FD1C3A}</a:tableStyleId>
              </a:tblPr>
              <a:tblGrid>
                <a:gridCol w="2877555"/>
                <a:gridCol w="2877555"/>
                <a:gridCol w="2877555"/>
              </a:tblGrid>
              <a:tr h="370840">
                <a:tc>
                  <a:txBody>
                    <a:bodyPr/>
                    <a:lstStyle/>
                    <a:p>
                      <a:r>
                        <a:rPr lang="en-IN" dirty="0" smtClean="0"/>
                        <a:t>Seller</a:t>
                      </a:r>
                      <a:endParaRPr lang="en-IN" dirty="0"/>
                    </a:p>
                  </a:txBody>
                  <a:tcPr/>
                </a:tc>
                <a:tc>
                  <a:txBody>
                    <a:bodyPr/>
                    <a:lstStyle/>
                    <a:p>
                      <a:r>
                        <a:rPr lang="en-IN" dirty="0" smtClean="0"/>
                        <a:t>make</a:t>
                      </a:r>
                      <a:endParaRPr lang="en-IN" dirty="0"/>
                    </a:p>
                  </a:txBody>
                  <a:tcPr/>
                </a:tc>
                <a:tc>
                  <a:txBody>
                    <a:bodyPr/>
                    <a:lstStyle/>
                    <a:p>
                      <a:r>
                        <a:rPr lang="en-IN" dirty="0" smtClean="0"/>
                        <a:t>Body</a:t>
                      </a:r>
                      <a:r>
                        <a:rPr lang="en-IN" baseline="0" dirty="0" smtClean="0"/>
                        <a:t> type</a:t>
                      </a:r>
                      <a:endParaRPr lang="en-IN" dirty="0"/>
                    </a:p>
                  </a:txBody>
                  <a:tcPr/>
                </a:tc>
              </a:tr>
              <a:tr h="370840">
                <a:tc>
                  <a:txBody>
                    <a:bodyPr/>
                    <a:lstStyle/>
                    <a:p>
                      <a:r>
                        <a:rPr lang="en-IN" dirty="0" smtClean="0"/>
                        <a:t>The hertz corporation</a:t>
                      </a:r>
                      <a:endParaRPr lang="en-IN" dirty="0"/>
                    </a:p>
                  </a:txBody>
                  <a:tcPr/>
                </a:tc>
                <a:tc>
                  <a:txBody>
                    <a:bodyPr/>
                    <a:lstStyle/>
                    <a:p>
                      <a:r>
                        <a:rPr lang="en-IN" dirty="0" err="1" smtClean="0"/>
                        <a:t>Chevorlet</a:t>
                      </a:r>
                      <a:endParaRPr lang="en-IN" dirty="0"/>
                    </a:p>
                  </a:txBody>
                  <a:tcPr/>
                </a:tc>
                <a:tc>
                  <a:txBody>
                    <a:bodyPr/>
                    <a:lstStyle/>
                    <a:p>
                      <a:r>
                        <a:rPr lang="en-IN" dirty="0" smtClean="0"/>
                        <a:t>sedan</a:t>
                      </a:r>
                      <a:endParaRPr lang="en-IN" dirty="0"/>
                    </a:p>
                  </a:txBody>
                  <a:tcPr/>
                </a:tc>
              </a:tr>
              <a:tr h="370840">
                <a:tc>
                  <a:txBody>
                    <a:bodyPr/>
                    <a:lstStyle/>
                    <a:p>
                      <a:r>
                        <a:rPr lang="en-IN" dirty="0" smtClean="0"/>
                        <a:t>Avis corporation</a:t>
                      </a:r>
                      <a:endParaRPr lang="en-IN" dirty="0"/>
                    </a:p>
                  </a:txBody>
                  <a:tcPr/>
                </a:tc>
                <a:tc>
                  <a:txBody>
                    <a:bodyPr/>
                    <a:lstStyle/>
                    <a:p>
                      <a:r>
                        <a:rPr lang="en-IN" dirty="0" err="1" smtClean="0"/>
                        <a:t>Chevorlet</a:t>
                      </a:r>
                      <a:endParaRPr lang="en-IN" dirty="0"/>
                    </a:p>
                  </a:txBody>
                  <a:tcPr/>
                </a:tc>
                <a:tc>
                  <a:txBody>
                    <a:bodyPr/>
                    <a:lstStyle/>
                    <a:p>
                      <a:r>
                        <a:rPr lang="en-IN" dirty="0" smtClean="0"/>
                        <a:t>sedan</a:t>
                      </a:r>
                      <a:endParaRPr lang="en-IN" dirty="0"/>
                    </a:p>
                  </a:txBody>
                  <a:tcPr/>
                </a:tc>
              </a:tr>
              <a:tr h="370840">
                <a:tc>
                  <a:txBody>
                    <a:bodyPr/>
                    <a:lstStyle/>
                    <a:p>
                      <a:r>
                        <a:rPr lang="en-IN" dirty="0" smtClean="0"/>
                        <a:t>Ford motor credit company </a:t>
                      </a:r>
                      <a:r>
                        <a:rPr lang="en-IN" dirty="0" err="1" smtClean="0"/>
                        <a:t>llc</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Ford</a:t>
                      </a:r>
                      <a:endParaRPr lang="en-IN" dirty="0"/>
                    </a:p>
                  </a:txBody>
                  <a:tcPr/>
                </a:tc>
                <a:tc>
                  <a:txBody>
                    <a:bodyPr/>
                    <a:lstStyle/>
                    <a:p>
                      <a:r>
                        <a:rPr lang="en-IN" dirty="0" err="1" smtClean="0"/>
                        <a:t>suv</a:t>
                      </a:r>
                      <a:endParaRPr lang="en-IN"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Enterprise </a:t>
                      </a:r>
                      <a:r>
                        <a:rPr lang="en-IN" dirty="0" err="1" smtClean="0"/>
                        <a:t>veh</a:t>
                      </a:r>
                      <a:r>
                        <a:rPr lang="en-IN" dirty="0" smtClean="0"/>
                        <a:t> </a:t>
                      </a:r>
                      <a:r>
                        <a:rPr lang="en-IN" dirty="0" err="1" smtClean="0"/>
                        <a:t>exchane</a:t>
                      </a:r>
                      <a:r>
                        <a:rPr lang="en-IN" dirty="0" smtClean="0"/>
                        <a:t>/</a:t>
                      </a:r>
                      <a:r>
                        <a:rPr lang="en-IN" dirty="0" err="1" smtClean="0"/>
                        <a:t>rentel</a:t>
                      </a:r>
                      <a:endParaRPr lang="en-IN" dirty="0" smtClean="0"/>
                    </a:p>
                  </a:txBody>
                  <a:tcPr/>
                </a:tc>
                <a:tc>
                  <a:txBody>
                    <a:bodyPr/>
                    <a:lstStyle/>
                    <a:p>
                      <a:r>
                        <a:rPr lang="en-IN" dirty="0" err="1" smtClean="0"/>
                        <a:t>Chevorlet</a:t>
                      </a:r>
                      <a:endParaRPr lang="en-IN" dirty="0"/>
                    </a:p>
                  </a:txBody>
                  <a:tcPr/>
                </a:tc>
                <a:tc>
                  <a:txBody>
                    <a:bodyPr/>
                    <a:lstStyle/>
                    <a:p>
                      <a:r>
                        <a:rPr lang="en-IN" dirty="0" smtClean="0"/>
                        <a:t>sedan</a:t>
                      </a:r>
                      <a:endParaRPr lang="en-IN" dirty="0"/>
                    </a:p>
                  </a:txBody>
                  <a:tcPr/>
                </a:tc>
              </a:tr>
              <a:tr h="370840">
                <a:tc>
                  <a:txBody>
                    <a:bodyPr/>
                    <a:lstStyle/>
                    <a:p>
                      <a:r>
                        <a:rPr lang="en-IN" dirty="0" err="1" smtClean="0"/>
                        <a:t>avis</a:t>
                      </a:r>
                      <a:r>
                        <a:rPr lang="en-IN" baseline="0" dirty="0" smtClean="0"/>
                        <a:t> budget group</a:t>
                      </a:r>
                      <a:endParaRPr lang="en-IN" dirty="0"/>
                    </a:p>
                  </a:txBody>
                  <a:tcPr/>
                </a:tc>
                <a:tc>
                  <a:txBody>
                    <a:bodyPr/>
                    <a:lstStyle/>
                    <a:p>
                      <a:r>
                        <a:rPr lang="en-IN" dirty="0" smtClean="0"/>
                        <a:t>Ford</a:t>
                      </a:r>
                      <a:endParaRPr lang="en-IN" dirty="0"/>
                    </a:p>
                  </a:txBody>
                  <a:tcPr/>
                </a:tc>
                <a:tc>
                  <a:txBody>
                    <a:bodyPr/>
                    <a:lstStyle/>
                    <a:p>
                      <a:r>
                        <a:rPr lang="en-IN" dirty="0" smtClean="0"/>
                        <a:t>sedan</a:t>
                      </a:r>
                      <a:endParaRPr lang="en-IN" dirty="0"/>
                    </a:p>
                  </a:txBody>
                  <a:tcPr/>
                </a:tc>
              </a:tr>
            </a:tbl>
          </a:graphicData>
        </a:graphic>
      </p:graphicFrame>
    </p:spTree>
    <p:extLst>
      <p:ext uri="{BB962C8B-B14F-4D97-AF65-F5344CB8AC3E}">
        <p14:creationId xmlns:p14="http://schemas.microsoft.com/office/powerpoint/2010/main" val="1889735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827" y="625957"/>
            <a:ext cx="3542857" cy="2933333"/>
          </a:xfrm>
          <a:prstGeom prst="rect">
            <a:avLst/>
          </a:prstGeom>
        </p:spPr>
      </p:pic>
      <p:sp>
        <p:nvSpPr>
          <p:cNvPr id="3" name="TextBox 2"/>
          <p:cNvSpPr txBox="1"/>
          <p:nvPr/>
        </p:nvSpPr>
        <p:spPr>
          <a:xfrm>
            <a:off x="1925514" y="536331"/>
            <a:ext cx="9952893" cy="369332"/>
          </a:xfrm>
          <a:prstGeom prst="rect">
            <a:avLst/>
          </a:prstGeom>
          <a:noFill/>
        </p:spPr>
        <p:txBody>
          <a:bodyPr wrap="square" rtlCol="0">
            <a:spAutoFit/>
          </a:bodyPr>
          <a:lstStyle/>
          <a:p>
            <a:r>
              <a:rPr lang="en-IN" dirty="0" smtClean="0">
                <a:solidFill>
                  <a:srgbClr val="002060"/>
                </a:solidFill>
              </a:rPr>
              <a:t>2) Top most make and its body type and model most sale and </a:t>
            </a:r>
            <a:r>
              <a:rPr lang="en-IN" dirty="0">
                <a:solidFill>
                  <a:srgbClr val="002060"/>
                </a:solidFill>
              </a:rPr>
              <a:t>it’s </a:t>
            </a:r>
            <a:r>
              <a:rPr lang="en-IN" dirty="0" smtClean="0">
                <a:solidFill>
                  <a:srgbClr val="002060"/>
                </a:solidFill>
              </a:rPr>
              <a:t>transmission is automatic and its count </a:t>
            </a:r>
            <a:endParaRPr lang="en-IN" dirty="0">
              <a:solidFill>
                <a:srgbClr val="002060"/>
              </a:solidFill>
            </a:endParaRPr>
          </a:p>
        </p:txBody>
      </p:sp>
      <p:sp>
        <p:nvSpPr>
          <p:cNvPr id="4" name="TextBox 3"/>
          <p:cNvSpPr txBox="1"/>
          <p:nvPr/>
        </p:nvSpPr>
        <p:spPr>
          <a:xfrm>
            <a:off x="5785338" y="1512276"/>
            <a:ext cx="5407269" cy="1477328"/>
          </a:xfrm>
          <a:prstGeom prst="rect">
            <a:avLst/>
          </a:prstGeom>
          <a:noFill/>
        </p:spPr>
        <p:txBody>
          <a:bodyPr wrap="square" rtlCol="0">
            <a:spAutoFit/>
          </a:bodyPr>
          <a:lstStyle/>
          <a:p>
            <a:r>
              <a:rPr lang="en-US" dirty="0"/>
              <a:t/>
            </a:r>
            <a:br>
              <a:rPr lang="en-US" dirty="0"/>
            </a:br>
            <a:endParaRPr lang="en-US" dirty="0"/>
          </a:p>
          <a:p>
            <a:pPr marL="285750" indent="-285750">
              <a:buFont typeface="Arial" panose="020B0604020202020204" pitchFamily="34" charset="0"/>
              <a:buChar char="•"/>
            </a:pPr>
            <a:r>
              <a:rPr lang="en-US" dirty="0" smtClean="0">
                <a:solidFill>
                  <a:srgbClr val="002060"/>
                </a:solidFill>
              </a:rPr>
              <a:t>In the below table we see the top most maker sale body type sedan from different makes(brand) </a:t>
            </a:r>
            <a:endParaRPr lang="en-US" dirty="0">
              <a:solidFill>
                <a:srgbClr val="002060"/>
              </a:solidFill>
            </a:endParaRP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379991735"/>
              </p:ext>
            </p:extLst>
          </p:nvPr>
        </p:nvGraphicFramePr>
        <p:xfrm>
          <a:off x="3446583" y="3490413"/>
          <a:ext cx="7508632" cy="3310698"/>
        </p:xfrm>
        <a:graphic>
          <a:graphicData uri="http://schemas.openxmlformats.org/drawingml/2006/table">
            <a:tbl>
              <a:tblPr firstRow="1" bandRow="1">
                <a:tableStyleId>{5C22544A-7EE6-4342-B048-85BDC9FD1C3A}</a:tableStyleId>
              </a:tblPr>
              <a:tblGrid>
                <a:gridCol w="1085990"/>
                <a:gridCol w="1085990"/>
                <a:gridCol w="884124"/>
                <a:gridCol w="985056"/>
                <a:gridCol w="1179881"/>
                <a:gridCol w="928162"/>
                <a:gridCol w="1359429"/>
              </a:tblGrid>
              <a:tr h="931684">
                <a:tc>
                  <a:txBody>
                    <a:bodyPr/>
                    <a:lstStyle/>
                    <a:p>
                      <a:r>
                        <a:rPr lang="en-IN" dirty="0" smtClean="0"/>
                        <a:t>Sr.no</a:t>
                      </a:r>
                      <a:endParaRPr lang="en-IN" dirty="0"/>
                    </a:p>
                  </a:txBody>
                  <a:tcPr/>
                </a:tc>
                <a:tc>
                  <a:txBody>
                    <a:bodyPr/>
                    <a:lstStyle/>
                    <a:p>
                      <a:r>
                        <a:rPr lang="en-IN" dirty="0" smtClean="0"/>
                        <a:t>Make</a:t>
                      </a:r>
                      <a:endParaRPr lang="en-IN" dirty="0"/>
                    </a:p>
                  </a:txBody>
                  <a:tcPr/>
                </a:tc>
                <a:tc>
                  <a:txBody>
                    <a:bodyPr/>
                    <a:lstStyle/>
                    <a:p>
                      <a:r>
                        <a:rPr lang="en-IN" dirty="0" smtClean="0"/>
                        <a:t>Body</a:t>
                      </a:r>
                      <a:r>
                        <a:rPr lang="en-IN" baseline="0" dirty="0" smtClean="0"/>
                        <a:t> type</a:t>
                      </a:r>
                      <a:endParaRPr lang="en-IN" dirty="0"/>
                    </a:p>
                  </a:txBody>
                  <a:tcPr/>
                </a:tc>
                <a:tc>
                  <a:txBody>
                    <a:bodyPr/>
                    <a:lstStyle/>
                    <a:p>
                      <a:r>
                        <a:rPr lang="en-IN" dirty="0" smtClean="0"/>
                        <a:t>Body Count</a:t>
                      </a:r>
                      <a:endParaRPr lang="en-IN" dirty="0"/>
                    </a:p>
                  </a:txBody>
                  <a:tcPr/>
                </a:tc>
                <a:tc>
                  <a:txBody>
                    <a:bodyPr/>
                    <a:lstStyle/>
                    <a:p>
                      <a:r>
                        <a:rPr lang="en-IN" dirty="0" smtClean="0"/>
                        <a:t>Model</a:t>
                      </a:r>
                      <a:endParaRPr lang="en-IN" dirty="0"/>
                    </a:p>
                  </a:txBody>
                  <a:tcPr/>
                </a:tc>
                <a:tc>
                  <a:txBody>
                    <a:bodyPr/>
                    <a:lstStyle/>
                    <a:p>
                      <a:r>
                        <a:rPr lang="en-IN" dirty="0" smtClean="0"/>
                        <a:t>Model</a:t>
                      </a:r>
                    </a:p>
                    <a:p>
                      <a:r>
                        <a:rPr lang="en-IN" dirty="0" smtClean="0"/>
                        <a:t>count</a:t>
                      </a:r>
                    </a:p>
                  </a:txBody>
                  <a:tcPr/>
                </a:tc>
                <a:tc>
                  <a:txBody>
                    <a:bodyPr/>
                    <a:lstStyle/>
                    <a:p>
                      <a:r>
                        <a:rPr lang="en-IN" dirty="0" smtClean="0"/>
                        <a:t>Transmission</a:t>
                      </a:r>
                      <a:endParaRPr lang="en-IN" dirty="0"/>
                    </a:p>
                  </a:txBody>
                  <a:tcPr/>
                </a:tc>
              </a:tr>
              <a:tr h="367334">
                <a:tc>
                  <a:txBody>
                    <a:bodyPr/>
                    <a:lstStyle/>
                    <a:p>
                      <a:r>
                        <a:rPr lang="en-IN" dirty="0" smtClean="0">
                          <a:solidFill>
                            <a:srgbClr val="002060"/>
                          </a:solidFill>
                        </a:rPr>
                        <a:t>1</a:t>
                      </a:r>
                      <a:endParaRPr lang="en-IN" dirty="0">
                        <a:solidFill>
                          <a:srgbClr val="002060"/>
                        </a:solidFill>
                      </a:endParaRPr>
                    </a:p>
                  </a:txBody>
                  <a:tcPr/>
                </a:tc>
                <a:tc>
                  <a:txBody>
                    <a:bodyPr/>
                    <a:lstStyle/>
                    <a:p>
                      <a:r>
                        <a:rPr lang="en-IN" dirty="0" smtClean="0">
                          <a:solidFill>
                            <a:srgbClr val="002060"/>
                          </a:solidFill>
                        </a:rPr>
                        <a:t>Ford</a:t>
                      </a:r>
                      <a:endParaRPr lang="en-IN" dirty="0">
                        <a:solidFill>
                          <a:srgbClr val="002060"/>
                        </a:solidFill>
                      </a:endParaRPr>
                    </a:p>
                  </a:txBody>
                  <a:tcPr/>
                </a:tc>
                <a:tc>
                  <a:txBody>
                    <a:bodyPr/>
                    <a:lstStyle/>
                    <a:p>
                      <a:r>
                        <a:rPr lang="en-IN" dirty="0" smtClean="0">
                          <a:solidFill>
                            <a:srgbClr val="002060"/>
                          </a:solidFill>
                        </a:rPr>
                        <a:t>sedan</a:t>
                      </a:r>
                      <a:endParaRPr lang="en-IN" dirty="0">
                        <a:solidFill>
                          <a:srgbClr val="002060"/>
                        </a:solidFill>
                      </a:endParaRPr>
                    </a:p>
                  </a:txBody>
                  <a:tcPr/>
                </a:tc>
                <a:tc>
                  <a:txBody>
                    <a:bodyPr/>
                    <a:lstStyle/>
                    <a:p>
                      <a:r>
                        <a:rPr lang="en-IN" dirty="0" smtClean="0">
                          <a:solidFill>
                            <a:srgbClr val="002060"/>
                          </a:solidFill>
                        </a:rPr>
                        <a:t>13013</a:t>
                      </a:r>
                      <a:endParaRPr lang="en-IN" dirty="0">
                        <a:solidFill>
                          <a:srgbClr val="002060"/>
                        </a:solidFill>
                      </a:endParaRPr>
                    </a:p>
                  </a:txBody>
                  <a:tcPr/>
                </a:tc>
                <a:tc>
                  <a:txBody>
                    <a:bodyPr/>
                    <a:lstStyle/>
                    <a:p>
                      <a:r>
                        <a:rPr lang="en-IN" dirty="0" smtClean="0">
                          <a:solidFill>
                            <a:srgbClr val="002060"/>
                          </a:solidFill>
                        </a:rPr>
                        <a:t>fusion</a:t>
                      </a:r>
                      <a:endParaRPr lang="en-IN" dirty="0">
                        <a:solidFill>
                          <a:srgbClr val="002060"/>
                        </a:solidFill>
                      </a:endParaRPr>
                    </a:p>
                  </a:txBody>
                  <a:tcPr/>
                </a:tc>
                <a:tc>
                  <a:txBody>
                    <a:bodyPr/>
                    <a:lstStyle/>
                    <a:p>
                      <a:r>
                        <a:rPr lang="en-IN" dirty="0" smtClean="0">
                          <a:solidFill>
                            <a:srgbClr val="002060"/>
                          </a:solidFill>
                        </a:rPr>
                        <a:t>6291</a:t>
                      </a:r>
                      <a:endParaRPr lang="en-IN" dirty="0">
                        <a:solidFill>
                          <a:srgbClr val="002060"/>
                        </a:solidFill>
                      </a:endParaRPr>
                    </a:p>
                  </a:txBody>
                  <a:tcPr/>
                </a:tc>
                <a:tc>
                  <a:txBody>
                    <a:bodyPr/>
                    <a:lstStyle/>
                    <a:p>
                      <a:r>
                        <a:rPr lang="en-IN" dirty="0" smtClean="0">
                          <a:solidFill>
                            <a:srgbClr val="002060"/>
                          </a:solidFill>
                        </a:rPr>
                        <a:t>automatic</a:t>
                      </a:r>
                      <a:endParaRPr lang="en-IN" dirty="0">
                        <a:solidFill>
                          <a:srgbClr val="002060"/>
                        </a:solidFill>
                      </a:endParaRPr>
                    </a:p>
                  </a:txBody>
                  <a:tcPr/>
                </a:tc>
              </a:tr>
              <a:tr h="619875">
                <a:tc>
                  <a:txBody>
                    <a:bodyPr/>
                    <a:lstStyle/>
                    <a:p>
                      <a:r>
                        <a:rPr lang="en-IN" dirty="0" smtClean="0">
                          <a:solidFill>
                            <a:srgbClr val="002060"/>
                          </a:solidFill>
                        </a:rPr>
                        <a:t>2</a:t>
                      </a:r>
                      <a:endParaRPr lang="en-IN" dirty="0">
                        <a:solidFill>
                          <a:srgbClr val="002060"/>
                        </a:solidFill>
                      </a:endParaRPr>
                    </a:p>
                  </a:txBody>
                  <a:tcPr/>
                </a:tc>
                <a:tc>
                  <a:txBody>
                    <a:bodyPr/>
                    <a:lstStyle/>
                    <a:p>
                      <a:r>
                        <a:rPr lang="en-IN" dirty="0" smtClean="0">
                          <a:solidFill>
                            <a:srgbClr val="002060"/>
                          </a:solidFill>
                        </a:rPr>
                        <a:t>Chevrolet</a:t>
                      </a:r>
                      <a:endParaRPr lang="en-IN" dirty="0">
                        <a:solidFill>
                          <a:srgbClr val="002060"/>
                        </a:solidFill>
                      </a:endParaRPr>
                    </a:p>
                  </a:txBody>
                  <a:tcPr/>
                </a:tc>
                <a:tc>
                  <a:txBody>
                    <a:bodyPr/>
                    <a:lstStyle/>
                    <a:p>
                      <a:r>
                        <a:rPr lang="en-IN" dirty="0" smtClean="0">
                          <a:solidFill>
                            <a:srgbClr val="002060"/>
                          </a:solidFill>
                        </a:rPr>
                        <a:t>sedan</a:t>
                      </a:r>
                      <a:endParaRPr lang="en-IN" dirty="0">
                        <a:solidFill>
                          <a:srgbClr val="002060"/>
                        </a:solidFill>
                      </a:endParaRPr>
                    </a:p>
                  </a:txBody>
                  <a:tcPr/>
                </a:tc>
                <a:tc>
                  <a:txBody>
                    <a:bodyPr/>
                    <a:lstStyle/>
                    <a:p>
                      <a:r>
                        <a:rPr lang="en-IN" dirty="0" smtClean="0">
                          <a:solidFill>
                            <a:srgbClr val="002060"/>
                          </a:solidFill>
                        </a:rPr>
                        <a:t>10639</a:t>
                      </a:r>
                      <a:endParaRPr lang="en-IN" dirty="0">
                        <a:solidFill>
                          <a:srgbClr val="002060"/>
                        </a:solidFill>
                      </a:endParaRPr>
                    </a:p>
                  </a:txBody>
                  <a:tcPr/>
                </a:tc>
                <a:tc>
                  <a:txBody>
                    <a:bodyPr/>
                    <a:lstStyle/>
                    <a:p>
                      <a:r>
                        <a:rPr lang="en-IN" dirty="0" err="1" smtClean="0">
                          <a:solidFill>
                            <a:srgbClr val="002060"/>
                          </a:solidFill>
                        </a:rPr>
                        <a:t>cruze</a:t>
                      </a:r>
                      <a:endParaRPr lang="en-IN" dirty="0">
                        <a:solidFill>
                          <a:srgbClr val="002060"/>
                        </a:solidFill>
                      </a:endParaRPr>
                    </a:p>
                  </a:txBody>
                  <a:tcPr/>
                </a:tc>
                <a:tc>
                  <a:txBody>
                    <a:bodyPr/>
                    <a:lstStyle/>
                    <a:p>
                      <a:r>
                        <a:rPr lang="en-IN" dirty="0" smtClean="0">
                          <a:solidFill>
                            <a:srgbClr val="002060"/>
                          </a:solidFill>
                        </a:rPr>
                        <a:t>4075</a:t>
                      </a:r>
                      <a:endParaRPr lang="en-IN" dirty="0">
                        <a:solidFill>
                          <a:srgbClr val="002060"/>
                        </a:solidFill>
                      </a:endParaRPr>
                    </a:p>
                  </a:txBody>
                  <a:tcPr/>
                </a:tc>
                <a:tc>
                  <a:txBody>
                    <a:bodyPr/>
                    <a:lstStyle/>
                    <a:p>
                      <a:r>
                        <a:rPr lang="en-IN" dirty="0" smtClean="0">
                          <a:solidFill>
                            <a:srgbClr val="002060"/>
                          </a:solidFill>
                        </a:rPr>
                        <a:t>automatic</a:t>
                      </a:r>
                      <a:endParaRPr lang="en-IN" dirty="0">
                        <a:solidFill>
                          <a:srgbClr val="002060"/>
                        </a:solidFill>
                      </a:endParaRPr>
                    </a:p>
                  </a:txBody>
                  <a:tcPr/>
                </a:tc>
              </a:tr>
              <a:tr h="354214">
                <a:tc>
                  <a:txBody>
                    <a:bodyPr/>
                    <a:lstStyle/>
                    <a:p>
                      <a:r>
                        <a:rPr lang="en-IN" dirty="0" smtClean="0">
                          <a:solidFill>
                            <a:srgbClr val="002060"/>
                          </a:solidFill>
                        </a:rPr>
                        <a:t>3</a:t>
                      </a:r>
                      <a:endParaRPr lang="en-IN" dirty="0">
                        <a:solidFill>
                          <a:srgbClr val="002060"/>
                        </a:solidFill>
                      </a:endParaRPr>
                    </a:p>
                  </a:txBody>
                  <a:tcPr/>
                </a:tc>
                <a:tc>
                  <a:txBody>
                    <a:bodyPr/>
                    <a:lstStyle/>
                    <a:p>
                      <a:r>
                        <a:rPr lang="en-IN" dirty="0" smtClean="0">
                          <a:solidFill>
                            <a:srgbClr val="002060"/>
                          </a:solidFill>
                        </a:rPr>
                        <a:t>Nissan</a:t>
                      </a:r>
                      <a:endParaRPr lang="en-IN" dirty="0">
                        <a:solidFill>
                          <a:srgbClr val="002060"/>
                        </a:solidFill>
                      </a:endParaRPr>
                    </a:p>
                  </a:txBody>
                  <a:tcPr/>
                </a:tc>
                <a:tc>
                  <a:txBody>
                    <a:bodyPr/>
                    <a:lstStyle/>
                    <a:p>
                      <a:r>
                        <a:rPr lang="en-IN" dirty="0" smtClean="0">
                          <a:solidFill>
                            <a:srgbClr val="002060"/>
                          </a:solidFill>
                        </a:rPr>
                        <a:t>sedan </a:t>
                      </a:r>
                      <a:endParaRPr lang="en-IN" dirty="0">
                        <a:solidFill>
                          <a:srgbClr val="002060"/>
                        </a:solidFill>
                      </a:endParaRPr>
                    </a:p>
                  </a:txBody>
                  <a:tcPr/>
                </a:tc>
                <a:tc>
                  <a:txBody>
                    <a:bodyPr/>
                    <a:lstStyle/>
                    <a:p>
                      <a:r>
                        <a:rPr lang="en-IN" dirty="0" smtClean="0">
                          <a:solidFill>
                            <a:srgbClr val="002060"/>
                          </a:solidFill>
                        </a:rPr>
                        <a:t>9553</a:t>
                      </a:r>
                      <a:endParaRPr lang="en-IN" dirty="0">
                        <a:solidFill>
                          <a:srgbClr val="002060"/>
                        </a:solidFill>
                      </a:endParaRPr>
                    </a:p>
                  </a:txBody>
                  <a:tcPr/>
                </a:tc>
                <a:tc>
                  <a:txBody>
                    <a:bodyPr/>
                    <a:lstStyle/>
                    <a:p>
                      <a:r>
                        <a:rPr lang="en-IN" dirty="0" err="1" smtClean="0">
                          <a:solidFill>
                            <a:srgbClr val="002060"/>
                          </a:solidFill>
                        </a:rPr>
                        <a:t>altima</a:t>
                      </a:r>
                      <a:endParaRPr lang="en-IN" dirty="0">
                        <a:solidFill>
                          <a:srgbClr val="002060"/>
                        </a:solidFill>
                      </a:endParaRPr>
                    </a:p>
                  </a:txBody>
                  <a:tcPr/>
                </a:tc>
                <a:tc>
                  <a:txBody>
                    <a:bodyPr/>
                    <a:lstStyle/>
                    <a:p>
                      <a:r>
                        <a:rPr lang="en-IN" dirty="0" smtClean="0">
                          <a:solidFill>
                            <a:srgbClr val="002060"/>
                          </a:solidFill>
                        </a:rPr>
                        <a:t>6074</a:t>
                      </a:r>
                      <a:endParaRPr lang="en-IN" dirty="0">
                        <a:solidFill>
                          <a:srgbClr val="002060"/>
                        </a:solidFill>
                      </a:endParaRPr>
                    </a:p>
                  </a:txBody>
                  <a:tcPr/>
                </a:tc>
                <a:tc>
                  <a:txBody>
                    <a:bodyPr/>
                    <a:lstStyle/>
                    <a:p>
                      <a:r>
                        <a:rPr lang="en-IN" dirty="0" smtClean="0">
                          <a:solidFill>
                            <a:srgbClr val="002060"/>
                          </a:solidFill>
                        </a:rPr>
                        <a:t>automatic</a:t>
                      </a:r>
                      <a:endParaRPr lang="en-IN" dirty="0">
                        <a:solidFill>
                          <a:srgbClr val="002060"/>
                        </a:solidFill>
                      </a:endParaRPr>
                    </a:p>
                  </a:txBody>
                  <a:tcPr/>
                </a:tc>
              </a:tr>
              <a:tr h="619875">
                <a:tc>
                  <a:txBody>
                    <a:bodyPr/>
                    <a:lstStyle/>
                    <a:p>
                      <a:r>
                        <a:rPr lang="en-IN" dirty="0" smtClean="0">
                          <a:solidFill>
                            <a:srgbClr val="002060"/>
                          </a:solidFill>
                        </a:rPr>
                        <a:t>4</a:t>
                      </a:r>
                      <a:endParaRPr lang="en-IN" dirty="0">
                        <a:solidFill>
                          <a:srgbClr val="002060"/>
                        </a:solidFill>
                      </a:endParaRPr>
                    </a:p>
                  </a:txBody>
                  <a:tcPr/>
                </a:tc>
                <a:tc>
                  <a:txBody>
                    <a:bodyPr/>
                    <a:lstStyle/>
                    <a:p>
                      <a:r>
                        <a:rPr lang="en-IN" dirty="0" smtClean="0">
                          <a:solidFill>
                            <a:srgbClr val="002060"/>
                          </a:solidFill>
                        </a:rPr>
                        <a:t>Dodge</a:t>
                      </a:r>
                      <a:endParaRPr lang="en-IN" dirty="0">
                        <a:solidFill>
                          <a:srgbClr val="002060"/>
                        </a:solidFill>
                      </a:endParaRPr>
                    </a:p>
                  </a:txBody>
                  <a:tcPr/>
                </a:tc>
                <a:tc>
                  <a:txBody>
                    <a:bodyPr/>
                    <a:lstStyle/>
                    <a:p>
                      <a:r>
                        <a:rPr lang="en-IN" dirty="0" smtClean="0">
                          <a:solidFill>
                            <a:srgbClr val="002060"/>
                          </a:solidFill>
                        </a:rPr>
                        <a:t>sedan</a:t>
                      </a:r>
                      <a:endParaRPr lang="en-IN" dirty="0">
                        <a:solidFill>
                          <a:srgbClr val="002060"/>
                        </a:solidFill>
                      </a:endParaRPr>
                    </a:p>
                  </a:txBody>
                  <a:tcPr/>
                </a:tc>
                <a:tc>
                  <a:txBody>
                    <a:bodyPr/>
                    <a:lstStyle/>
                    <a:p>
                      <a:r>
                        <a:rPr lang="en-IN" dirty="0" smtClean="0">
                          <a:solidFill>
                            <a:srgbClr val="002060"/>
                          </a:solidFill>
                        </a:rPr>
                        <a:t>4808</a:t>
                      </a:r>
                      <a:endParaRPr lang="en-IN" dirty="0">
                        <a:solidFill>
                          <a:srgbClr val="002060"/>
                        </a:solidFill>
                      </a:endParaRPr>
                    </a:p>
                  </a:txBody>
                  <a:tcPr/>
                </a:tc>
                <a:tc>
                  <a:txBody>
                    <a:bodyPr/>
                    <a:lstStyle/>
                    <a:p>
                      <a:r>
                        <a:rPr lang="en-IN" dirty="0" smtClean="0">
                          <a:solidFill>
                            <a:srgbClr val="002060"/>
                          </a:solidFill>
                        </a:rPr>
                        <a:t>Grand-caravan</a:t>
                      </a:r>
                      <a:endParaRPr lang="en-IN" dirty="0">
                        <a:solidFill>
                          <a:srgbClr val="002060"/>
                        </a:solidFill>
                      </a:endParaRPr>
                    </a:p>
                  </a:txBody>
                  <a:tcPr/>
                </a:tc>
                <a:tc>
                  <a:txBody>
                    <a:bodyPr/>
                    <a:lstStyle/>
                    <a:p>
                      <a:r>
                        <a:rPr lang="en-IN" dirty="0" smtClean="0">
                          <a:solidFill>
                            <a:srgbClr val="002060"/>
                          </a:solidFill>
                        </a:rPr>
                        <a:t>3771</a:t>
                      </a:r>
                      <a:endParaRPr lang="en-IN" dirty="0">
                        <a:solidFill>
                          <a:srgbClr val="002060"/>
                        </a:solidFill>
                      </a:endParaRPr>
                    </a:p>
                  </a:txBody>
                  <a:tcPr/>
                </a:tc>
                <a:tc>
                  <a:txBody>
                    <a:bodyPr/>
                    <a:lstStyle/>
                    <a:p>
                      <a:r>
                        <a:rPr lang="en-IN" dirty="0" smtClean="0">
                          <a:solidFill>
                            <a:srgbClr val="002060"/>
                          </a:solidFill>
                        </a:rPr>
                        <a:t>automatic</a:t>
                      </a:r>
                      <a:endParaRPr lang="en-IN" dirty="0">
                        <a:solidFill>
                          <a:srgbClr val="002060"/>
                        </a:solidFill>
                      </a:endParaRPr>
                    </a:p>
                  </a:txBody>
                  <a:tcPr/>
                </a:tc>
              </a:tr>
              <a:tr h="354214">
                <a:tc>
                  <a:txBody>
                    <a:bodyPr/>
                    <a:lstStyle/>
                    <a:p>
                      <a:r>
                        <a:rPr lang="en-IN" dirty="0" smtClean="0">
                          <a:solidFill>
                            <a:srgbClr val="002060"/>
                          </a:solidFill>
                        </a:rPr>
                        <a:t>5</a:t>
                      </a:r>
                      <a:endParaRPr lang="en-IN" dirty="0">
                        <a:solidFill>
                          <a:srgbClr val="002060"/>
                        </a:solidFill>
                      </a:endParaRPr>
                    </a:p>
                  </a:txBody>
                  <a:tcPr/>
                </a:tc>
                <a:tc>
                  <a:txBody>
                    <a:bodyPr/>
                    <a:lstStyle/>
                    <a:p>
                      <a:r>
                        <a:rPr lang="en-IN" dirty="0" smtClean="0">
                          <a:solidFill>
                            <a:srgbClr val="002060"/>
                          </a:solidFill>
                        </a:rPr>
                        <a:t>Toyota</a:t>
                      </a:r>
                      <a:endParaRPr lang="en-IN" dirty="0">
                        <a:solidFill>
                          <a:srgbClr val="002060"/>
                        </a:solidFill>
                      </a:endParaRPr>
                    </a:p>
                  </a:txBody>
                  <a:tcPr/>
                </a:tc>
                <a:tc>
                  <a:txBody>
                    <a:bodyPr/>
                    <a:lstStyle/>
                    <a:p>
                      <a:r>
                        <a:rPr lang="en-IN" dirty="0" smtClean="0">
                          <a:solidFill>
                            <a:srgbClr val="002060"/>
                          </a:solidFill>
                        </a:rPr>
                        <a:t>sedan</a:t>
                      </a:r>
                    </a:p>
                  </a:txBody>
                  <a:tcPr/>
                </a:tc>
                <a:tc>
                  <a:txBody>
                    <a:bodyPr/>
                    <a:lstStyle/>
                    <a:p>
                      <a:r>
                        <a:rPr lang="en-IN" dirty="0" smtClean="0">
                          <a:solidFill>
                            <a:srgbClr val="002060"/>
                          </a:solidFill>
                        </a:rPr>
                        <a:t>7527</a:t>
                      </a:r>
                    </a:p>
                  </a:txBody>
                  <a:tcPr/>
                </a:tc>
                <a:tc>
                  <a:txBody>
                    <a:bodyPr/>
                    <a:lstStyle/>
                    <a:p>
                      <a:r>
                        <a:rPr lang="en-IN" dirty="0" err="1" smtClean="0">
                          <a:solidFill>
                            <a:srgbClr val="002060"/>
                          </a:solidFill>
                        </a:rPr>
                        <a:t>carmry</a:t>
                      </a:r>
                      <a:endParaRPr lang="en-IN" dirty="0">
                        <a:solidFill>
                          <a:srgbClr val="002060"/>
                        </a:solidFill>
                      </a:endParaRPr>
                    </a:p>
                  </a:txBody>
                  <a:tcPr/>
                </a:tc>
                <a:tc>
                  <a:txBody>
                    <a:bodyPr/>
                    <a:lstStyle/>
                    <a:p>
                      <a:r>
                        <a:rPr lang="en-IN" dirty="0" smtClean="0">
                          <a:solidFill>
                            <a:srgbClr val="002060"/>
                          </a:solidFill>
                        </a:rPr>
                        <a:t>4171</a:t>
                      </a:r>
                      <a:endParaRPr lang="en-IN" dirty="0">
                        <a:solidFill>
                          <a:srgbClr val="002060"/>
                        </a:solidFill>
                      </a:endParaRPr>
                    </a:p>
                  </a:txBody>
                  <a:tcPr/>
                </a:tc>
                <a:tc>
                  <a:txBody>
                    <a:bodyPr/>
                    <a:lstStyle/>
                    <a:p>
                      <a:r>
                        <a:rPr lang="en-IN" dirty="0" smtClean="0">
                          <a:solidFill>
                            <a:srgbClr val="002060"/>
                          </a:solidFill>
                        </a:rPr>
                        <a:t>automatic</a:t>
                      </a:r>
                      <a:endParaRPr lang="en-IN" dirty="0">
                        <a:solidFill>
                          <a:srgbClr val="002060"/>
                        </a:solidFill>
                      </a:endParaRPr>
                    </a:p>
                  </a:txBody>
                  <a:tcPr/>
                </a:tc>
              </a:tr>
            </a:tbl>
          </a:graphicData>
        </a:graphic>
      </p:graphicFrame>
    </p:spTree>
    <p:extLst>
      <p:ext uri="{BB962C8B-B14F-4D97-AF65-F5344CB8AC3E}">
        <p14:creationId xmlns:p14="http://schemas.microsoft.com/office/powerpoint/2010/main" val="3943532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2615" y="729762"/>
            <a:ext cx="10515600" cy="923330"/>
          </a:xfrm>
          <a:prstGeom prst="rect">
            <a:avLst/>
          </a:prstGeom>
          <a:noFill/>
        </p:spPr>
        <p:txBody>
          <a:bodyPr wrap="square" rtlCol="0">
            <a:spAutoFit/>
          </a:bodyPr>
          <a:lstStyle/>
          <a:p>
            <a:r>
              <a:rPr lang="en-IN" dirty="0" smtClean="0">
                <a:solidFill>
                  <a:srgbClr val="002060"/>
                </a:solidFill>
              </a:rPr>
              <a:t>3) Top most body type sale and which company make that body type and its rating grater than </a:t>
            </a:r>
            <a:r>
              <a:rPr lang="en-IN" dirty="0" err="1" smtClean="0">
                <a:solidFill>
                  <a:srgbClr val="002060"/>
                </a:solidFill>
              </a:rPr>
              <a:t>avrage</a:t>
            </a:r>
            <a:r>
              <a:rPr lang="en-IN" dirty="0">
                <a:solidFill>
                  <a:srgbClr val="002060"/>
                </a:solidFill>
              </a:rPr>
              <a:t> </a:t>
            </a:r>
            <a:r>
              <a:rPr lang="en-IN" dirty="0" smtClean="0">
                <a:solidFill>
                  <a:srgbClr val="002060"/>
                </a:solidFill>
              </a:rPr>
              <a:t>ratings</a:t>
            </a:r>
          </a:p>
          <a:p>
            <a:r>
              <a:rPr lang="en-IN" dirty="0" smtClean="0">
                <a:solidFill>
                  <a:srgbClr val="002060"/>
                </a:solidFill>
              </a:rPr>
              <a:t>     and its count to check which is best out of these    </a:t>
            </a:r>
            <a:endParaRPr lang="en-IN" dirty="0" smtClean="0"/>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477" y="1376926"/>
            <a:ext cx="3365079" cy="2933333"/>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617610639"/>
              </p:ext>
            </p:extLst>
          </p:nvPr>
        </p:nvGraphicFramePr>
        <p:xfrm>
          <a:off x="2776415" y="4227797"/>
          <a:ext cx="8127999" cy="222504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IN" dirty="0" smtClean="0"/>
                        <a:t>Body type</a:t>
                      </a:r>
                      <a:endParaRPr lang="en-IN" dirty="0"/>
                    </a:p>
                  </a:txBody>
                  <a:tcPr/>
                </a:tc>
                <a:tc>
                  <a:txBody>
                    <a:bodyPr/>
                    <a:lstStyle/>
                    <a:p>
                      <a:r>
                        <a:rPr lang="en-IN" dirty="0" smtClean="0"/>
                        <a:t>Maker </a:t>
                      </a:r>
                      <a:endParaRPr lang="en-IN" dirty="0"/>
                    </a:p>
                  </a:txBody>
                  <a:tcPr/>
                </a:tc>
                <a:tc>
                  <a:txBody>
                    <a:bodyPr/>
                    <a:lstStyle/>
                    <a:p>
                      <a:r>
                        <a:rPr lang="en-IN" dirty="0" smtClean="0"/>
                        <a:t>Count of body </a:t>
                      </a:r>
                      <a:endParaRPr lang="en-IN" dirty="0"/>
                    </a:p>
                  </a:txBody>
                  <a:tcPr/>
                </a:tc>
              </a:tr>
              <a:tr h="370840">
                <a:tc>
                  <a:txBody>
                    <a:bodyPr/>
                    <a:lstStyle/>
                    <a:p>
                      <a:r>
                        <a:rPr lang="en-IN" dirty="0" smtClean="0"/>
                        <a:t>sedan</a:t>
                      </a:r>
                      <a:endParaRPr lang="en-IN" dirty="0"/>
                    </a:p>
                  </a:txBody>
                  <a:tcPr/>
                </a:tc>
                <a:tc>
                  <a:txBody>
                    <a:bodyPr/>
                    <a:lstStyle/>
                    <a:p>
                      <a:r>
                        <a:rPr lang="en-IN" dirty="0" smtClean="0"/>
                        <a:t>Ford</a:t>
                      </a:r>
                      <a:endParaRPr lang="en-IN" dirty="0"/>
                    </a:p>
                  </a:txBody>
                  <a:tcPr/>
                </a:tc>
                <a:tc>
                  <a:txBody>
                    <a:bodyPr/>
                    <a:lstStyle/>
                    <a:p>
                      <a:r>
                        <a:rPr lang="en-IN" dirty="0" smtClean="0"/>
                        <a:t>10816</a:t>
                      </a:r>
                      <a:endParaRPr lang="en-IN" dirty="0"/>
                    </a:p>
                  </a:txBody>
                  <a:tcPr/>
                </a:tc>
              </a:tr>
              <a:tr h="370840">
                <a:tc>
                  <a:txBody>
                    <a:bodyPr/>
                    <a:lstStyle/>
                    <a:p>
                      <a:r>
                        <a:rPr lang="en-IN" dirty="0" err="1" smtClean="0"/>
                        <a:t>suv</a:t>
                      </a:r>
                      <a:endParaRPr lang="en-IN" dirty="0"/>
                    </a:p>
                  </a:txBody>
                  <a:tcPr/>
                </a:tc>
                <a:tc>
                  <a:txBody>
                    <a:bodyPr/>
                    <a:lstStyle/>
                    <a:p>
                      <a:r>
                        <a:rPr lang="en-IN" dirty="0" smtClean="0"/>
                        <a:t>Ford</a:t>
                      </a:r>
                      <a:endParaRPr lang="en-IN" dirty="0"/>
                    </a:p>
                  </a:txBody>
                  <a:tcPr/>
                </a:tc>
                <a:tc>
                  <a:txBody>
                    <a:bodyPr/>
                    <a:lstStyle/>
                    <a:p>
                      <a:r>
                        <a:rPr lang="en-IN" dirty="0" smtClean="0"/>
                        <a:t>11314</a:t>
                      </a:r>
                      <a:endParaRPr lang="en-IN" dirty="0"/>
                    </a:p>
                  </a:txBody>
                  <a:tcPr/>
                </a:tc>
              </a:tr>
              <a:tr h="370840">
                <a:tc>
                  <a:txBody>
                    <a:bodyPr/>
                    <a:lstStyle/>
                    <a:p>
                      <a:r>
                        <a:rPr lang="en-IN" dirty="0" smtClean="0"/>
                        <a:t>hatchback</a:t>
                      </a:r>
                      <a:endParaRPr lang="en-IN" dirty="0"/>
                    </a:p>
                  </a:txBody>
                  <a:tcPr/>
                </a:tc>
                <a:tc>
                  <a:txBody>
                    <a:bodyPr/>
                    <a:lstStyle/>
                    <a:p>
                      <a:r>
                        <a:rPr lang="en-IN" dirty="0" smtClean="0"/>
                        <a:t>Ford</a:t>
                      </a:r>
                      <a:endParaRPr lang="en-IN" dirty="0"/>
                    </a:p>
                  </a:txBody>
                  <a:tcPr/>
                </a:tc>
                <a:tc>
                  <a:txBody>
                    <a:bodyPr/>
                    <a:lstStyle/>
                    <a:p>
                      <a:r>
                        <a:rPr lang="en-IN" dirty="0" smtClean="0"/>
                        <a:t>2417</a:t>
                      </a:r>
                      <a:endParaRPr lang="en-IN" dirty="0"/>
                    </a:p>
                  </a:txBody>
                  <a:tcPr/>
                </a:tc>
              </a:tr>
              <a:tr h="370840">
                <a:tc>
                  <a:txBody>
                    <a:bodyPr/>
                    <a:lstStyle/>
                    <a:p>
                      <a:r>
                        <a:rPr lang="en-IN" dirty="0" smtClean="0"/>
                        <a:t>minivan</a:t>
                      </a:r>
                      <a:endParaRPr lang="en-IN" dirty="0"/>
                    </a:p>
                  </a:txBody>
                  <a:tcPr/>
                </a:tc>
                <a:tc>
                  <a:txBody>
                    <a:bodyPr/>
                    <a:lstStyle/>
                    <a:p>
                      <a:r>
                        <a:rPr lang="en-IN" dirty="0" smtClean="0"/>
                        <a:t>dodge</a:t>
                      </a:r>
                      <a:endParaRPr lang="en-IN" dirty="0"/>
                    </a:p>
                  </a:txBody>
                  <a:tcPr/>
                </a:tc>
                <a:tc>
                  <a:txBody>
                    <a:bodyPr/>
                    <a:lstStyle/>
                    <a:p>
                      <a:r>
                        <a:rPr lang="en-IN" dirty="0" smtClean="0"/>
                        <a:t>2077</a:t>
                      </a:r>
                      <a:endParaRPr lang="en-IN" dirty="0"/>
                    </a:p>
                  </a:txBody>
                  <a:tcPr/>
                </a:tc>
              </a:tr>
              <a:tr h="370840">
                <a:tc>
                  <a:txBody>
                    <a:bodyPr/>
                    <a:lstStyle/>
                    <a:p>
                      <a:r>
                        <a:rPr lang="en-IN" dirty="0" smtClean="0"/>
                        <a:t>wagon</a:t>
                      </a:r>
                      <a:endParaRPr lang="en-IN" dirty="0"/>
                    </a:p>
                  </a:txBody>
                  <a:tcPr/>
                </a:tc>
                <a:tc>
                  <a:txBody>
                    <a:bodyPr/>
                    <a:lstStyle/>
                    <a:p>
                      <a:r>
                        <a:rPr lang="en-IN" dirty="0" err="1" smtClean="0"/>
                        <a:t>kia</a:t>
                      </a:r>
                      <a:endParaRPr lang="en-IN" dirty="0"/>
                    </a:p>
                  </a:txBody>
                  <a:tcPr/>
                </a:tc>
                <a:tc>
                  <a:txBody>
                    <a:bodyPr/>
                    <a:lstStyle/>
                    <a:p>
                      <a:r>
                        <a:rPr lang="en-IN" dirty="0" smtClean="0"/>
                        <a:t>1398</a:t>
                      </a:r>
                      <a:endParaRPr lang="en-IN" dirty="0"/>
                    </a:p>
                  </a:txBody>
                  <a:tcPr/>
                </a:tc>
              </a:tr>
            </a:tbl>
          </a:graphicData>
        </a:graphic>
      </p:graphicFrame>
    </p:spTree>
    <p:extLst>
      <p:ext uri="{BB962C8B-B14F-4D97-AF65-F5344CB8AC3E}">
        <p14:creationId xmlns:p14="http://schemas.microsoft.com/office/powerpoint/2010/main" val="36054243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5182</TotalTime>
  <Words>1269</Words>
  <Application>Microsoft Office PowerPoint</Application>
  <PresentationFormat>Custom</PresentationFormat>
  <Paragraphs>331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Parallax</vt:lpstr>
      <vt:lpstr>Analysis on Car Sales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car sales</dc:title>
  <dc:creator>saurabh javir</dc:creator>
  <cp:lastModifiedBy>ROCKSTAR</cp:lastModifiedBy>
  <cp:revision>78</cp:revision>
  <dcterms:created xsi:type="dcterms:W3CDTF">2024-09-26T07:33:23Z</dcterms:created>
  <dcterms:modified xsi:type="dcterms:W3CDTF">2024-10-02T05:22:27Z</dcterms:modified>
</cp:coreProperties>
</file>