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1" r:id="rId1"/>
  </p:sldMasterIdLst>
  <p:sldIdLst>
    <p:sldId id="256" r:id="rId2"/>
    <p:sldId id="260" r:id="rId3"/>
    <p:sldId id="261" r:id="rId4"/>
    <p:sldId id="259" r:id="rId5"/>
    <p:sldId id="258" r:id="rId6"/>
    <p:sldId id="264" r:id="rId7"/>
    <p:sldId id="266" r:id="rId8"/>
    <p:sldId id="265" r:id="rId9"/>
    <p:sldId id="267" r:id="rId10"/>
    <p:sldId id="268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30" autoAdjust="0"/>
    <p:restoredTop sz="93842" autoAdjust="0"/>
  </p:normalViewPr>
  <p:slideViewPr>
    <p:cSldViewPr snapToGrid="0">
      <p:cViewPr varScale="1">
        <p:scale>
          <a:sx n="67" d="100"/>
          <a:sy n="67" d="100"/>
        </p:scale>
        <p:origin x="5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E8F04F8-76B2-4FDF-85CF-85788F3AF4D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C344DBF-4211-40DF-B03C-09D3770BC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62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04F8-76B2-4FDF-85CF-85788F3AF4D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4DBF-4211-40DF-B03C-09D3770BC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70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04F8-76B2-4FDF-85CF-85788F3AF4D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4DBF-4211-40DF-B03C-09D3770BC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653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04F8-76B2-4FDF-85CF-85788F3AF4D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4DBF-4211-40DF-B03C-09D3770BC01A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3526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04F8-76B2-4FDF-85CF-85788F3AF4D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4DBF-4211-40DF-B03C-09D3770BC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332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04F8-76B2-4FDF-85CF-85788F3AF4D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4DBF-4211-40DF-B03C-09D3770BC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546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04F8-76B2-4FDF-85CF-85788F3AF4D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4DBF-4211-40DF-B03C-09D3770BC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735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04F8-76B2-4FDF-85CF-85788F3AF4D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4DBF-4211-40DF-B03C-09D3770BC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281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04F8-76B2-4FDF-85CF-85788F3AF4D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4DBF-4211-40DF-B03C-09D3770BC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24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04F8-76B2-4FDF-85CF-85788F3AF4D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4DBF-4211-40DF-B03C-09D3770BC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90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04F8-76B2-4FDF-85CF-85788F3AF4D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4DBF-4211-40DF-B03C-09D3770BC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13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04F8-76B2-4FDF-85CF-85788F3AF4D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4DBF-4211-40DF-B03C-09D3770BC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37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04F8-76B2-4FDF-85CF-85788F3AF4D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4DBF-4211-40DF-B03C-09D3770BC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21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04F8-76B2-4FDF-85CF-85788F3AF4D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4DBF-4211-40DF-B03C-09D3770BC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39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04F8-76B2-4FDF-85CF-85788F3AF4D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4DBF-4211-40DF-B03C-09D3770BC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81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04F8-76B2-4FDF-85CF-85788F3AF4D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4DBF-4211-40DF-B03C-09D3770BC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08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04F8-76B2-4FDF-85CF-85788F3AF4D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4DBF-4211-40DF-B03C-09D3770BC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21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F04F8-76B2-4FDF-85CF-85788F3AF4D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44DBF-4211-40DF-B03C-09D3770BC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64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  <p:sldLayoutId id="2147483934" r:id="rId13"/>
    <p:sldLayoutId id="2147483935" r:id="rId14"/>
    <p:sldLayoutId id="2147483936" r:id="rId15"/>
    <p:sldLayoutId id="2147483937" r:id="rId16"/>
    <p:sldLayoutId id="214748393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B0334-7E95-4F06-B86A-BFD2DC49C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0238" y="1191614"/>
            <a:ext cx="7621537" cy="167798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Project Name : Medicine Analysis</a:t>
            </a:r>
            <a:endParaRPr lang="en-IN" sz="3600" b="1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7BCE0-EF49-48DD-9422-18D5FBB76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5675" y="4305067"/>
            <a:ext cx="4156710" cy="562208"/>
          </a:xfrm>
        </p:spPr>
        <p:txBody>
          <a:bodyPr>
            <a:noAutofit/>
          </a:bodyPr>
          <a:lstStyle/>
          <a:p>
            <a:r>
              <a:rPr lang="en-US" b="1" i="1" u="sng" dirty="0"/>
              <a:t>Prepared by </a:t>
            </a:r>
            <a:r>
              <a:rPr lang="en-US" dirty="0"/>
              <a:t>: </a:t>
            </a:r>
            <a:r>
              <a:rPr lang="en-US" dirty="0" err="1"/>
              <a:t>Yogeshawari</a:t>
            </a:r>
            <a:r>
              <a:rPr lang="en-US" dirty="0"/>
              <a:t> </a:t>
            </a:r>
            <a:r>
              <a:rPr lang="en-US" dirty="0" err="1"/>
              <a:t>Harne</a:t>
            </a:r>
            <a:endParaRPr lang="en-US" dirty="0"/>
          </a:p>
          <a:p>
            <a:endParaRPr lang="en-US" dirty="0"/>
          </a:p>
          <a:p>
            <a:r>
              <a:rPr lang="en-US" b="1" u="sng" dirty="0" err="1"/>
              <a:t>Guid</a:t>
            </a:r>
            <a:r>
              <a:rPr lang="en-US" b="1" u="sng" dirty="0"/>
              <a:t> by </a:t>
            </a:r>
            <a:r>
              <a:rPr lang="en-US" dirty="0"/>
              <a:t>: Vishal sir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01DB9-B5DC-42A6-9021-1FC16983BD0E}"/>
              </a:ext>
            </a:extLst>
          </p:cNvPr>
          <p:cNvSpPr txBox="1"/>
          <p:nvPr/>
        </p:nvSpPr>
        <p:spPr>
          <a:xfrm>
            <a:off x="2514600" y="753030"/>
            <a:ext cx="87630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u="sng" dirty="0"/>
              <a:t>Presentation</a:t>
            </a:r>
            <a:r>
              <a:rPr lang="en-US" sz="5400" b="1" dirty="0"/>
              <a:t> </a:t>
            </a:r>
            <a:r>
              <a:rPr lang="en-US" sz="5400" b="1" u="sng" dirty="0"/>
              <a:t>on</a:t>
            </a:r>
            <a:r>
              <a:rPr lang="en-US" sz="5400" b="1" dirty="0"/>
              <a:t> </a:t>
            </a:r>
            <a:r>
              <a:rPr lang="en-US" sz="5400" b="1" u="sng" dirty="0"/>
              <a:t>Report</a:t>
            </a:r>
            <a:r>
              <a:rPr lang="en-US" sz="5400" b="1" dirty="0"/>
              <a:t> </a:t>
            </a:r>
            <a:endParaRPr lang="en-IN" sz="5400" dirty="0"/>
          </a:p>
        </p:txBody>
      </p:sp>
      <p:pic>
        <p:nvPicPr>
          <p:cNvPr id="1026" name="Picture 2" descr="Medicine Pills Medication - Free photo on Pixabay">
            <a:extLst>
              <a:ext uri="{FF2B5EF4-FFF2-40B4-BE49-F238E27FC236}">
                <a16:creationId xmlns:a16="http://schemas.microsoft.com/office/drawing/2014/main" id="{96CA8C36-C663-4588-898F-E5DD30EB0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52667"/>
            <a:ext cx="3161992" cy="265917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998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0321EF-1974-43E5-AE87-32542F72D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212" y="1738312"/>
            <a:ext cx="3838575" cy="5019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620B9B-A05E-4F35-96DB-C5FF874C416A}"/>
              </a:ext>
            </a:extLst>
          </p:cNvPr>
          <p:cNvSpPr txBox="1"/>
          <p:nvPr/>
        </p:nvSpPr>
        <p:spPr>
          <a:xfrm>
            <a:off x="647700" y="416481"/>
            <a:ext cx="8081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/>
              <a:t>'Top 5 Most Used Short Composition2</a:t>
            </a:r>
            <a:endParaRPr lang="en-IN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B3AB8E-E172-4133-9313-8990387396E8}"/>
              </a:ext>
            </a:extLst>
          </p:cNvPr>
          <p:cNvSpPr txBox="1"/>
          <p:nvPr/>
        </p:nvSpPr>
        <p:spPr>
          <a:xfrm>
            <a:off x="1181100" y="1202293"/>
            <a:ext cx="296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C00000"/>
                </a:solidFill>
              </a:rPr>
              <a:t>Key insights</a:t>
            </a:r>
            <a:r>
              <a:rPr lang="en-US" dirty="0">
                <a:solidFill>
                  <a:srgbClr val="C00000"/>
                </a:solidFill>
              </a:rPr>
              <a:t>: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C8D401-B7A4-4EC1-85AC-2CE841D0EC3A}"/>
              </a:ext>
            </a:extLst>
          </p:cNvPr>
          <p:cNvSpPr txBox="1"/>
          <p:nvPr/>
        </p:nvSpPr>
        <p:spPr>
          <a:xfrm>
            <a:off x="176213" y="2227987"/>
            <a:ext cx="76438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1" dirty="0"/>
              <a:t>Rabeprazole (20mg)</a:t>
            </a:r>
            <a:r>
              <a:rPr lang="en-US" dirty="0"/>
              <a:t>: Most commonly used in this category, with about 4,500 instances.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Paracetamol (325mg)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Paracetamol (325mg)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Both close to 4,000 instances.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Pantoprazole (40mg)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Metformin (500mg)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around 3,000 times. </a:t>
            </a:r>
          </a:p>
        </p:txBody>
      </p:sp>
    </p:spTree>
    <p:extLst>
      <p:ext uri="{BB962C8B-B14F-4D97-AF65-F5344CB8AC3E}">
        <p14:creationId xmlns:p14="http://schemas.microsoft.com/office/powerpoint/2010/main" val="3182976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035FCC-8763-41EF-A6B8-69D61EBE153C}"/>
              </a:ext>
            </a:extLst>
          </p:cNvPr>
          <p:cNvSpPr txBox="1"/>
          <p:nvPr/>
        </p:nvSpPr>
        <p:spPr>
          <a:xfrm>
            <a:off x="4220190" y="455045"/>
            <a:ext cx="62531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solidFill>
                  <a:srgbClr val="C00000"/>
                </a:solidFill>
              </a:rPr>
              <a:t>CONCLUSION</a:t>
            </a:r>
            <a:endParaRPr lang="en-IN" sz="4000" b="1" u="sng" dirty="0">
              <a:solidFill>
                <a:srgbClr val="C00000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B548328-F886-427D-BB1A-B6FC3CE6C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58" y="1759450"/>
            <a:ext cx="2056000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 Distribution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majority of medicines fall within the higher price range (above ₹140), indicating that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premium-priced products dominate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Manufacturers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Leading pharmaceutical companies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Sun Pharma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Cipla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major contributors,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producing the highest number of medicines.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Discontinued Medicines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There's a relatively small difference in price between discontinued and non-discontinued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medicines, suggesting price may not be the sole factor in discontinuation decisions. </a:t>
            </a:r>
          </a:p>
        </p:txBody>
      </p:sp>
    </p:spTree>
    <p:extLst>
      <p:ext uri="{BB962C8B-B14F-4D97-AF65-F5344CB8AC3E}">
        <p14:creationId xmlns:p14="http://schemas.microsoft.com/office/powerpoint/2010/main" val="1756347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5EB08E-5606-4055-96CB-62491917D9C2}"/>
              </a:ext>
            </a:extLst>
          </p:cNvPr>
          <p:cNvSpPr txBox="1"/>
          <p:nvPr/>
        </p:nvSpPr>
        <p:spPr>
          <a:xfrm>
            <a:off x="4471988" y="510659"/>
            <a:ext cx="6105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rgbClr val="C00000"/>
                </a:solidFill>
              </a:rPr>
              <a:t>RECOMMENDATION</a:t>
            </a:r>
            <a:endParaRPr lang="en-IN" sz="2800" b="1" u="sng" dirty="0">
              <a:solidFill>
                <a:srgbClr val="C00000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3F6E5FB-57D2-40ED-A176-81FAEE00A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799244"/>
            <a:ext cx="9477375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Introduce affordable options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cater to price-sensitive customers.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product discontinuation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prevent with market leaders.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000" b="1" dirty="0"/>
              <a:t>Smaller manufacturers</a:t>
            </a:r>
            <a:r>
              <a:rPr lang="en-US" sz="2000" dirty="0"/>
              <a:t> can focus on niche areas to compete with market leaders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mid and low-price products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tap into underserved segments.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4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FD4797-F402-409C-915B-0104D9D34F1E}"/>
              </a:ext>
            </a:extLst>
          </p:cNvPr>
          <p:cNvSpPr txBox="1"/>
          <p:nvPr/>
        </p:nvSpPr>
        <p:spPr>
          <a:xfrm>
            <a:off x="933450" y="1390650"/>
            <a:ext cx="3190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r>
              <a:rPr lang="en-US" sz="2400" b="1" dirty="0"/>
              <a:t> </a:t>
            </a:r>
            <a:endParaRPr lang="en-IN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188A0-AE29-4B45-A478-86E4D3F2DA32}"/>
              </a:ext>
            </a:extLst>
          </p:cNvPr>
          <p:cNvSpPr txBox="1"/>
          <p:nvPr/>
        </p:nvSpPr>
        <p:spPr>
          <a:xfrm>
            <a:off x="933451" y="215265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C00000"/>
                </a:solidFill>
              </a:rPr>
              <a:t>Key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insights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0EAE70-1169-4D70-98AD-4A958CC613D5}"/>
              </a:ext>
            </a:extLst>
          </p:cNvPr>
          <p:cNvSpPr txBox="1"/>
          <p:nvPr/>
        </p:nvSpPr>
        <p:spPr>
          <a:xfrm>
            <a:off x="933450" y="2914650"/>
            <a:ext cx="2183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C00000"/>
                </a:solidFill>
              </a:rPr>
              <a:t>Conclusion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B07B43-FD34-4CE1-A18F-8E698D72E59D}"/>
              </a:ext>
            </a:extLst>
          </p:cNvPr>
          <p:cNvSpPr txBox="1"/>
          <p:nvPr/>
        </p:nvSpPr>
        <p:spPr>
          <a:xfrm>
            <a:off x="933450" y="3743922"/>
            <a:ext cx="4591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C00000"/>
                </a:solidFill>
              </a:rPr>
              <a:t>Recommendation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70C56E-295E-4DE4-9051-38740DF748BC}"/>
              </a:ext>
            </a:extLst>
          </p:cNvPr>
          <p:cNvSpPr txBox="1"/>
          <p:nvPr/>
        </p:nvSpPr>
        <p:spPr>
          <a:xfrm>
            <a:off x="4895851" y="304800"/>
            <a:ext cx="1533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Content</a:t>
            </a:r>
            <a:endParaRPr lang="en-IN" sz="32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70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33138E-9B9C-4169-8B69-76B779945003}"/>
              </a:ext>
            </a:extLst>
          </p:cNvPr>
          <p:cNvSpPr txBox="1"/>
          <p:nvPr/>
        </p:nvSpPr>
        <p:spPr>
          <a:xfrm>
            <a:off x="1200150" y="2428875"/>
            <a:ext cx="9410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This dataset contains detailed information on 112,171 medicines, including their </a:t>
            </a:r>
            <a:r>
              <a:rPr lang="en-US" b="1" dirty="0"/>
              <a:t>price</a:t>
            </a:r>
            <a:r>
              <a:rPr lang="en-US" dirty="0"/>
              <a:t>, </a:t>
            </a:r>
            <a:r>
              <a:rPr lang="en-US" b="1" dirty="0"/>
              <a:t>manufacturer</a:t>
            </a:r>
            <a:r>
              <a:rPr lang="en-US" dirty="0"/>
              <a:t>, </a:t>
            </a:r>
            <a:r>
              <a:rPr lang="en-US" b="1" dirty="0"/>
              <a:t>composition</a:t>
            </a:r>
            <a:r>
              <a:rPr lang="en-US" dirty="0"/>
              <a:t>, and whether they are </a:t>
            </a:r>
            <a:r>
              <a:rPr lang="en-US" b="1" dirty="0"/>
              <a:t>discontinued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Key columns include the </a:t>
            </a:r>
            <a:r>
              <a:rPr lang="en-US" b="1" dirty="0"/>
              <a:t>medicine name</a:t>
            </a:r>
            <a:r>
              <a:rPr lang="en-US" dirty="0"/>
              <a:t>, </a:t>
            </a:r>
            <a:r>
              <a:rPr lang="en-US" b="1" dirty="0"/>
              <a:t>price in INR</a:t>
            </a:r>
            <a:r>
              <a:rPr lang="en-US" dirty="0"/>
              <a:t>, </a:t>
            </a:r>
            <a:r>
              <a:rPr lang="en-US" b="1" dirty="0"/>
              <a:t>manufacturer name</a:t>
            </a:r>
            <a:r>
              <a:rPr lang="en-US" dirty="0"/>
              <a:t>, and </a:t>
            </a:r>
            <a:r>
              <a:rPr lang="en-US" b="1" dirty="0"/>
              <a:t>pack size</a:t>
            </a:r>
            <a:r>
              <a:rPr lang="en-US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It can be used for </a:t>
            </a:r>
            <a:r>
              <a:rPr lang="en-US" b="1" dirty="0"/>
              <a:t>price analysis</a:t>
            </a:r>
            <a:r>
              <a:rPr lang="en-US" dirty="0"/>
              <a:t>, </a:t>
            </a:r>
            <a:r>
              <a:rPr lang="en-US" b="1" dirty="0"/>
              <a:t>market trends</a:t>
            </a:r>
            <a:r>
              <a:rPr lang="en-US" dirty="0"/>
              <a:t>, and </a:t>
            </a:r>
            <a:r>
              <a:rPr lang="en-US" b="1" dirty="0"/>
              <a:t>discontinuation patterns</a:t>
            </a:r>
            <a:r>
              <a:rPr lang="en-US" dirty="0"/>
              <a:t>, providing valuable insights into the pharmaceutical industry.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87345-7137-46AA-BB82-E59A9B2A9FBB}"/>
              </a:ext>
            </a:extLst>
          </p:cNvPr>
          <p:cNvSpPr txBox="1"/>
          <p:nvPr/>
        </p:nvSpPr>
        <p:spPr>
          <a:xfrm>
            <a:off x="3343275" y="609602"/>
            <a:ext cx="3533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 </a:t>
            </a:r>
            <a:r>
              <a:rPr lang="en-US" sz="3600" b="1" u="sng" dirty="0">
                <a:solidFill>
                  <a:srgbClr val="C00000"/>
                </a:solidFill>
              </a:rPr>
              <a:t>INTRODUCTION</a:t>
            </a:r>
            <a:endParaRPr lang="en-IN" sz="3600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53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EEB2DF7B-0D01-421C-8590-EFB32C59DF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1450" y="1417192"/>
            <a:ext cx="2856441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min 1.25000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25% 55.00000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50% 85.00000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75% 140.00000 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max 119500.00000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CA6A83-F61F-42C5-A2E0-D749DB4D4AC2}"/>
              </a:ext>
            </a:extLst>
          </p:cNvPr>
          <p:cNvSpPr txBox="1"/>
          <p:nvPr/>
        </p:nvSpPr>
        <p:spPr>
          <a:xfrm>
            <a:off x="171450" y="938689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Key insights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0BC00C-EE4F-46F5-B4D9-4B8A7EC3EB6F}"/>
              </a:ext>
            </a:extLst>
          </p:cNvPr>
          <p:cNvSpPr txBox="1"/>
          <p:nvPr/>
        </p:nvSpPr>
        <p:spPr>
          <a:xfrm>
            <a:off x="257175" y="206391"/>
            <a:ext cx="598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Medicines by price category</a:t>
            </a:r>
            <a:endParaRPr lang="en-IN" b="1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561F6A-9EA6-4820-A134-EE88BC250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99" y="2355834"/>
            <a:ext cx="5981701" cy="4295775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352512F5-98CF-4B66-9808-58550C7FAD4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0" y="2723909"/>
            <a:ext cx="535304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High-priced medicines 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(above ₹140) dominate the dataset, with over 50,000 medicines.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Mid-priced medicines 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(₹55 to ₹85)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low-priced medicines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(below ₹55) are almost equal in number, each with roughly around 20,000–25,000 medicines.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AAB548-9958-4B9A-B1DB-90CD930E2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9" y="2508234"/>
            <a:ext cx="5981701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23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58A7C7-77CA-48C6-B1FD-A061BEA5B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190875"/>
            <a:ext cx="5962650" cy="3597095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EB1EB757-547B-4784-AA20-6F2A770B0F0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4774" y="1716193"/>
            <a:ext cx="599122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Sun Pharmaceutical Industries Ltd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the leading manufacturer, producing the highest number of medicines, just over 800.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Cipla Ltd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follows closely, with around 800 medicines.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Alkem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Laboratories Ltd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Torrent Pharmaceuticals Ltd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Lupin Ltd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have similar counts, all in the range of 600 to 700 medicines.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BA5E16-B20D-4DC9-A910-DE0C5C3F0035}"/>
              </a:ext>
            </a:extLst>
          </p:cNvPr>
          <p:cNvSpPr txBox="1"/>
          <p:nvPr/>
        </p:nvSpPr>
        <p:spPr>
          <a:xfrm>
            <a:off x="285750" y="1123950"/>
            <a:ext cx="355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Key insights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7AFA88-FB8B-43DC-A3FA-A67B08802E8F}"/>
              </a:ext>
            </a:extLst>
          </p:cNvPr>
          <p:cNvSpPr txBox="1"/>
          <p:nvPr/>
        </p:nvSpPr>
        <p:spPr>
          <a:xfrm>
            <a:off x="485775" y="412330"/>
            <a:ext cx="4429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Manufacturers with most medicines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380823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1A5B98D-6D12-4CE1-8DBC-3AABD3273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425" y="2946979"/>
            <a:ext cx="6886575" cy="3719756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46FCAA81-0A60-4F4C-B35F-0DD16CAE4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4" y="2371231"/>
            <a:ext cx="2581276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manufacturer_name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                               price(₹) 0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Alkem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Laboratories Ltd                           140432.21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1 Cipla Ltd                                                  349827.96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2 Lupin Ltd                                                 155236.99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3 Sun Pharmaceutical Industries Ltd   191965.13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4 Torrent Pharmaceuticals Ltd              150113.75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93C14C1-BF55-4B90-BDCF-D0426842C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730214"/>
              </p:ext>
            </p:extLst>
          </p:nvPr>
        </p:nvGraphicFramePr>
        <p:xfrm>
          <a:off x="323850" y="2200275"/>
          <a:ext cx="4029073" cy="24765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943098">
                  <a:extLst>
                    <a:ext uri="{9D8B030D-6E8A-4147-A177-3AD203B41FA5}">
                      <a16:colId xmlns:a16="http://schemas.microsoft.com/office/drawing/2014/main" val="2565507067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430025839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856867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366428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686787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67352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94433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34913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4F1CBB9-2A62-43CA-A68F-161B04D2D9DA}"/>
              </a:ext>
            </a:extLst>
          </p:cNvPr>
          <p:cNvSpPr txBox="1"/>
          <p:nvPr/>
        </p:nvSpPr>
        <p:spPr>
          <a:xfrm>
            <a:off x="1204913" y="354869"/>
            <a:ext cx="464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Top 5  Price Manufactures</a:t>
            </a:r>
            <a:endParaRPr lang="en-IN" sz="2000" b="1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28BD46-A488-4AF4-9A99-BFDF9EB70476}"/>
              </a:ext>
            </a:extLst>
          </p:cNvPr>
          <p:cNvSpPr txBox="1"/>
          <p:nvPr/>
        </p:nvSpPr>
        <p:spPr>
          <a:xfrm>
            <a:off x="1071563" y="1081476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Key insights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0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E5E611-581F-4167-A794-A561BBD81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5" y="2818752"/>
            <a:ext cx="7400925" cy="39131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B0D7AB-45B6-4C4A-B0A1-1EB4E9810EFD}"/>
              </a:ext>
            </a:extLst>
          </p:cNvPr>
          <p:cNvSpPr txBox="1"/>
          <p:nvPr/>
        </p:nvSpPr>
        <p:spPr>
          <a:xfrm>
            <a:off x="966787" y="579742"/>
            <a:ext cx="4714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Bottom 5 Price Manufactures</a:t>
            </a:r>
            <a:endParaRPr lang="en-IN" sz="2000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D58648-08E1-4DC7-8C45-1AAF59B3016C}"/>
              </a:ext>
            </a:extLst>
          </p:cNvPr>
          <p:cNvSpPr txBox="1"/>
          <p:nvPr/>
        </p:nvSpPr>
        <p:spPr>
          <a:xfrm>
            <a:off x="-76200" y="1083978"/>
            <a:ext cx="9015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Key insights</a:t>
            </a:r>
            <a:endParaRPr lang="en-IN" b="1" dirty="0">
              <a:solidFill>
                <a:schemeClr val="accent6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35EC614-903F-4417-8565-576D71693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4" y="2394038"/>
            <a:ext cx="352425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manufacturer_name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                               price(₹)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0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Accentus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Health Care                           60.0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1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Anamiva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Life Sciences                          120.0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2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Auxiliare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Healthcare Pvt Ltd                1299.0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3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Isakura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Healthcare Private Limited    120.0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4 Vision Remedies                                     64.0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EB96AC1-46AD-4172-BDC8-DC6BD3D22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0" y="2714625"/>
            <a:ext cx="7359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0865CF0-AB95-440E-AA81-51AF08085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82329"/>
              </p:ext>
            </p:extLst>
          </p:nvPr>
        </p:nvGraphicFramePr>
        <p:xfrm>
          <a:off x="95250" y="1885949"/>
          <a:ext cx="3228975" cy="224218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79340">
                  <a:extLst>
                    <a:ext uri="{9D8B030D-6E8A-4147-A177-3AD203B41FA5}">
                      <a16:colId xmlns:a16="http://schemas.microsoft.com/office/drawing/2014/main" val="184939634"/>
                    </a:ext>
                  </a:extLst>
                </a:gridCol>
                <a:gridCol w="2849635">
                  <a:extLst>
                    <a:ext uri="{9D8B030D-6E8A-4147-A177-3AD203B41FA5}">
                      <a16:colId xmlns:a16="http://schemas.microsoft.com/office/drawing/2014/main" val="1192334288"/>
                    </a:ext>
                  </a:extLst>
                </a:gridCol>
              </a:tblGrid>
              <a:tr h="37528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828553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699964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53228"/>
                  </a:ext>
                </a:extLst>
              </a:tr>
              <a:tr h="74104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997594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540676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B4F40B32-2EA3-4B99-ADBA-9D7C7A7A0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5" y="2828277"/>
            <a:ext cx="7400925" cy="391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90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9485ED-D526-4675-AB54-45145A110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50" y="2838450"/>
            <a:ext cx="6066581" cy="37957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FA9FC0-2090-4222-B608-03001E6137C6}"/>
              </a:ext>
            </a:extLst>
          </p:cNvPr>
          <p:cNvSpPr txBox="1"/>
          <p:nvPr/>
        </p:nvSpPr>
        <p:spPr>
          <a:xfrm>
            <a:off x="1123950" y="154543"/>
            <a:ext cx="401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Pack Sizes</a:t>
            </a:r>
            <a:endParaRPr lang="en-IN" sz="24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8EB8C-2254-4415-9018-0CFD4C4C1AD5}"/>
              </a:ext>
            </a:extLst>
          </p:cNvPr>
          <p:cNvSpPr txBox="1"/>
          <p:nvPr/>
        </p:nvSpPr>
        <p:spPr>
          <a:xfrm>
            <a:off x="-104775" y="1101953"/>
            <a:ext cx="3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Key insights</a:t>
            </a:r>
            <a:endParaRPr lang="en-IN" b="1" dirty="0">
              <a:solidFill>
                <a:schemeClr val="accent6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B3C3091-7086-47C3-8C4F-CA2F62F9F16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62769" y="1957030"/>
            <a:ext cx="5771304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Strip of 10 tablets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overwhelmingly the most common pack size, with over 50,000 occurrences. This indicates that a large portion of medicines in the dataset are packaged in strips containing 10 tablets.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Other common pack sizes include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vials for injection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strips of capsules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(both regular and slow-release), though these have significantly fewer occurrences compared to "strip of 10 tablets.“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Liquid formulations like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syrups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also common, with pack sizes such as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60 ml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100 ml bottles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appearing in the top 10. </a:t>
            </a:r>
          </a:p>
        </p:txBody>
      </p:sp>
    </p:spTree>
    <p:extLst>
      <p:ext uri="{BB962C8B-B14F-4D97-AF65-F5344CB8AC3E}">
        <p14:creationId xmlns:p14="http://schemas.microsoft.com/office/powerpoint/2010/main" val="2307988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0C2F95-8B36-4975-AF82-BA12AD88E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49" y="925520"/>
            <a:ext cx="4676776" cy="57324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F425E3-3428-4ADD-A0BF-9536A844521D}"/>
              </a:ext>
            </a:extLst>
          </p:cNvPr>
          <p:cNvSpPr txBox="1"/>
          <p:nvPr/>
        </p:nvSpPr>
        <p:spPr>
          <a:xfrm>
            <a:off x="809627" y="787137"/>
            <a:ext cx="4429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'Top 5 Most Used Short Composition1</a:t>
            </a:r>
            <a:r>
              <a:rPr lang="en-US" u="sng" dirty="0"/>
              <a:t>'</a:t>
            </a:r>
            <a:endParaRPr lang="en-IN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59112-987A-4818-85A3-2EF70499468D}"/>
              </a:ext>
            </a:extLst>
          </p:cNvPr>
          <p:cNvSpPr txBox="1"/>
          <p:nvPr/>
        </p:nvSpPr>
        <p:spPr>
          <a:xfrm>
            <a:off x="-159544" y="1485900"/>
            <a:ext cx="91392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 algn="just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Key insights</a:t>
            </a:r>
            <a:endParaRPr lang="en-IN" sz="2000" b="1" dirty="0">
              <a:solidFill>
                <a:schemeClr val="accent6"/>
              </a:solidFill>
            </a:endParaRPr>
          </a:p>
          <a:p>
            <a:pPr marL="1657350" lvl="3" indent="-285750" algn="just">
              <a:buFont typeface="Wingdings" panose="05000000000000000000" pitchFamily="2" charset="2"/>
              <a:buChar char="Ø"/>
            </a:pPr>
            <a:endParaRPr lang="en-IN" sz="2000" b="1" dirty="0">
              <a:solidFill>
                <a:schemeClr val="accent6"/>
              </a:solidFill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957430DA-F74F-45B7-B2D4-FA685AD7B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6" y="2384718"/>
            <a:ext cx="6267450" cy="1749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Aceclofenac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(100mg)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Highest usage, with nearly 7,000 occurrences.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Domperidone (30mg)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Approximately 5,000 occurrences.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Cefixime (200mg)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Around 3,500 occurrences.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Diclofenac (50mg)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Around 3,000 occurrences.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Domperidone (10mg)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Also around 3,000 occurrences. </a:t>
            </a:r>
          </a:p>
        </p:txBody>
      </p:sp>
    </p:spTree>
    <p:extLst>
      <p:ext uri="{BB962C8B-B14F-4D97-AF65-F5344CB8AC3E}">
        <p14:creationId xmlns:p14="http://schemas.microsoft.com/office/powerpoint/2010/main" val="533411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7585</TotalTime>
  <Words>640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inherit</vt:lpstr>
      <vt:lpstr>Tw Cen MT</vt:lpstr>
      <vt:lpstr>var(--jp-code-font-family)</vt:lpstr>
      <vt:lpstr>Wingdings</vt:lpstr>
      <vt:lpstr>Circuit</vt:lpstr>
      <vt:lpstr>Project Name : Medicine Analysis</vt:lpstr>
      <vt:lpstr>PowerPoint Presentation</vt:lpstr>
      <vt:lpstr>PowerPoint Presentation</vt:lpstr>
      <vt:lpstr>min 1.25000  25% 55.00000  50% 85.00000  75% 140.00000  max 119500.00000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 : Medicine Analysis</dc:title>
  <dc:creator>Admin</dc:creator>
  <cp:lastModifiedBy>Admin</cp:lastModifiedBy>
  <cp:revision>2</cp:revision>
  <dcterms:created xsi:type="dcterms:W3CDTF">2024-10-02T11:23:42Z</dcterms:created>
  <dcterms:modified xsi:type="dcterms:W3CDTF">2024-10-07T17:51:35Z</dcterms:modified>
</cp:coreProperties>
</file>