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6"/>
  </p:notesMasterIdLst>
  <p:sldIdLst>
    <p:sldId id="257" r:id="rId2"/>
    <p:sldId id="258" r:id="rId3"/>
    <p:sldId id="259" r:id="rId4"/>
    <p:sldId id="260" r:id="rId5"/>
    <p:sldId id="261" r:id="rId6"/>
    <p:sldId id="262" r:id="rId7"/>
    <p:sldId id="271" r:id="rId8"/>
    <p:sldId id="276" r:id="rId9"/>
    <p:sldId id="263" r:id="rId10"/>
    <p:sldId id="264" r:id="rId11"/>
    <p:sldId id="277" r:id="rId12"/>
    <p:sldId id="280" r:id="rId13"/>
    <p:sldId id="265" r:id="rId14"/>
    <p:sldId id="281" r:id="rId15"/>
    <p:sldId id="282" r:id="rId16"/>
    <p:sldId id="283" r:id="rId17"/>
    <p:sldId id="266" r:id="rId18"/>
    <p:sldId id="267" r:id="rId19"/>
    <p:sldId id="268" r:id="rId20"/>
    <p:sldId id="269" r:id="rId21"/>
    <p:sldId id="270" r:id="rId22"/>
    <p:sldId id="272" r:id="rId23"/>
    <p:sldId id="273" r:id="rId24"/>
    <p:sldId id="274" r:id="rId25"/>
    <p:sldId id="275" r:id="rId26"/>
    <p:sldId id="296" r:id="rId27"/>
    <p:sldId id="297" r:id="rId28"/>
    <p:sldId id="298" r:id="rId29"/>
    <p:sldId id="299" r:id="rId30"/>
    <p:sldId id="300" r:id="rId31"/>
    <p:sldId id="312" r:id="rId32"/>
    <p:sldId id="313" r:id="rId33"/>
    <p:sldId id="314" r:id="rId34"/>
    <p:sldId id="315" r:id="rId35"/>
    <p:sldId id="316" r:id="rId36"/>
    <p:sldId id="303" r:id="rId37"/>
    <p:sldId id="304" r:id="rId38"/>
    <p:sldId id="305" r:id="rId39"/>
    <p:sldId id="306" r:id="rId40"/>
    <p:sldId id="307" r:id="rId41"/>
    <p:sldId id="308" r:id="rId42"/>
    <p:sldId id="309" r:id="rId43"/>
    <p:sldId id="310" r:id="rId44"/>
    <p:sldId id="311" r:id="rId45"/>
    <p:sldId id="302" r:id="rId46"/>
    <p:sldId id="285" r:id="rId47"/>
    <p:sldId id="286" r:id="rId48"/>
    <p:sldId id="287" r:id="rId49"/>
    <p:sldId id="294" r:id="rId50"/>
    <p:sldId id="292" r:id="rId51"/>
    <p:sldId id="295" r:id="rId52"/>
    <p:sldId id="293" r:id="rId53"/>
    <p:sldId id="317" r:id="rId54"/>
    <p:sldId id="318" r:id="rId55"/>
    <p:sldId id="319" r:id="rId56"/>
    <p:sldId id="320" r:id="rId57"/>
    <p:sldId id="321" r:id="rId58"/>
    <p:sldId id="322" r:id="rId59"/>
    <p:sldId id="323" r:id="rId60"/>
    <p:sldId id="324" r:id="rId61"/>
    <p:sldId id="327" r:id="rId62"/>
    <p:sldId id="326"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5" r:id="rId78"/>
    <p:sldId id="342" r:id="rId79"/>
    <p:sldId id="343" r:id="rId80"/>
    <p:sldId id="346" r:id="rId81"/>
    <p:sldId id="347" r:id="rId82"/>
    <p:sldId id="348" r:id="rId83"/>
    <p:sldId id="349" r:id="rId84"/>
    <p:sldId id="350" r:id="rId85"/>
    <p:sldId id="351" r:id="rId86"/>
    <p:sldId id="352" r:id="rId87"/>
    <p:sldId id="353" r:id="rId88"/>
    <p:sldId id="356" r:id="rId89"/>
    <p:sldId id="354" r:id="rId90"/>
    <p:sldId id="355" r:id="rId91"/>
    <p:sldId id="288" r:id="rId92"/>
    <p:sldId id="344" r:id="rId93"/>
    <p:sldId id="357" r:id="rId94"/>
    <p:sldId id="291"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38" autoAdjust="0"/>
    <p:restoredTop sz="83154" autoAdjust="0"/>
  </p:normalViewPr>
  <p:slideViewPr>
    <p:cSldViewPr>
      <p:cViewPr>
        <p:scale>
          <a:sx n="66" d="100"/>
          <a:sy n="66" d="100"/>
        </p:scale>
        <p:origin x="-1548"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4B5E63-D30D-4FE7-B52C-F21EC38ABFEA}" type="datetimeFigureOut">
              <a:rPr lang="en-US" smtClean="0"/>
              <a:pPr/>
              <a:t>6/5/2015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A2C4ED-337E-4F47-BFA7-E065150FE7D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AA2C4ED-337E-4F47-BFA7-E065150FE7D5}" type="slidenum">
              <a:rPr lang="en-IN" smtClean="0"/>
              <a:pPr/>
              <a:t>11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AA2C4ED-337E-4F47-BFA7-E065150FE7D5}" type="slidenum">
              <a:rPr lang="en-IN" smtClean="0"/>
              <a:pPr/>
              <a:t>54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2115072-7936-4283-9B2B-75F37A1AF6FD}" type="datetimeFigureOut">
              <a:rPr lang="en-US" smtClean="0"/>
              <a:pPr/>
              <a:t>6/5/2015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0AF17A3-F20D-4AB7-9144-19C8028EA11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115072-7936-4283-9B2B-75F37A1AF6FD}" type="datetimeFigureOut">
              <a:rPr lang="en-US" smtClean="0"/>
              <a:pPr/>
              <a:t>6/5/2015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115072-7936-4283-9B2B-75F37A1AF6FD}" type="datetimeFigureOut">
              <a:rPr lang="en-US" smtClean="0"/>
              <a:pPr/>
              <a:t>6/5/2015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115072-7936-4283-9B2B-75F37A1AF6FD}" type="datetimeFigureOut">
              <a:rPr lang="en-US" smtClean="0"/>
              <a:pPr/>
              <a:t>6/5/2015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115072-7936-4283-9B2B-75F37A1AF6FD}" type="datetimeFigureOut">
              <a:rPr lang="en-US" smtClean="0"/>
              <a:pPr/>
              <a:t>6/5/2015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AF17A3-F20D-4AB7-9144-19C8028EA11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115072-7936-4283-9B2B-75F37A1AF6FD}" type="datetimeFigureOut">
              <a:rPr lang="en-US" smtClean="0"/>
              <a:pPr/>
              <a:t>6/5/2015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115072-7936-4283-9B2B-75F37A1AF6FD}" type="datetimeFigureOut">
              <a:rPr lang="en-US" smtClean="0"/>
              <a:pPr/>
              <a:t>6/5/2015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115072-7936-4283-9B2B-75F37A1AF6FD}" type="datetimeFigureOut">
              <a:rPr lang="en-US" smtClean="0"/>
              <a:pPr/>
              <a:t>6/5/2015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15072-7936-4283-9B2B-75F37A1AF6FD}" type="datetimeFigureOut">
              <a:rPr lang="en-US" smtClean="0"/>
              <a:pPr/>
              <a:t>6/5/2015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115072-7936-4283-9B2B-75F37A1AF6FD}" type="datetimeFigureOut">
              <a:rPr lang="en-US" smtClean="0"/>
              <a:pPr/>
              <a:t>6/5/2015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AF17A3-F20D-4AB7-9144-19C8028EA11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115072-7936-4283-9B2B-75F37A1AF6FD}" type="datetimeFigureOut">
              <a:rPr lang="en-US" smtClean="0"/>
              <a:pPr/>
              <a:t>6/5/2015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E0AF17A3-F20D-4AB7-9144-19C8028EA11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2115072-7936-4283-9B2B-75F37A1AF6FD}" type="datetimeFigureOut">
              <a:rPr lang="en-US" smtClean="0"/>
              <a:pPr/>
              <a:t>6/5/2015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AF17A3-F20D-4AB7-9144-19C8028EA11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techonthenet.com/oracle/foreign_keys/index.php" TargetMode="External"/><Relationship Id="rId2" Type="http://schemas.openxmlformats.org/officeDocument/2006/relationships/hyperlink" Target="http://www.techonthenet.com/oracle/check.php" TargetMode="External"/><Relationship Id="rId1" Type="http://schemas.openxmlformats.org/officeDocument/2006/relationships/slideLayout" Target="../slideLayouts/slideLayout2.xml"/><Relationship Id="rId4" Type="http://schemas.openxmlformats.org/officeDocument/2006/relationships/hyperlink" Target="http://www.techonthenet.com/oracle/unique.ph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techonthenet.com/oracle/primary_keys.p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techonthenet.com/oracle/subqueries.php" TargetMode="External"/><Relationship Id="rId2" Type="http://schemas.openxmlformats.org/officeDocument/2006/relationships/hyperlink" Target="http://www.techonthenet.com/oracle/views.php" TargetMode="External"/><Relationship Id="rId1" Type="http://schemas.openxmlformats.org/officeDocument/2006/relationships/slideLayout" Target="../slideLayouts/slideLayout2.xml"/><Relationship Id="rId5" Type="http://schemas.openxmlformats.org/officeDocument/2006/relationships/hyperlink" Target="http://www.techonthenet.com/oracle/tables/alter_table.php" TargetMode="External"/><Relationship Id="rId4" Type="http://schemas.openxmlformats.org/officeDocument/2006/relationships/hyperlink" Target="http://www.techonthenet.com/oracle/tables/create_table.ph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hyperlink" Target="http://www.techonthenet.com/oracle/select.ph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docs.oracle.com/cd/E11882_01/server.112/e25494/indexes.ht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docs.oracle.com/cd/E11882_01/server.112/e25494/clustrs.htm"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r>
              <a:rPr lang="en-US" dirty="0" smtClean="0"/>
              <a:t>Introduction to SQL</a:t>
            </a:r>
            <a:endParaRPr lang="en-IN" dirty="0"/>
          </a:p>
        </p:txBody>
      </p:sp>
      <p:sp>
        <p:nvSpPr>
          <p:cNvPr id="3" name="Content Placeholder 2"/>
          <p:cNvSpPr>
            <a:spLocks noGrp="1"/>
          </p:cNvSpPr>
          <p:nvPr>
            <p:ph idx="1"/>
          </p:nvPr>
        </p:nvSpPr>
        <p:spPr>
          <a:xfrm>
            <a:off x="457200" y="1500174"/>
            <a:ext cx="8229600" cy="4824426"/>
          </a:xfrm>
        </p:spPr>
        <p:txBody>
          <a:bodyPr/>
          <a:lstStyle/>
          <a:p>
            <a:r>
              <a:rPr lang="en-IN" dirty="0" smtClean="0"/>
              <a:t>SQL (pronounced “sequel”) is an acronym for Structured Query Language.</a:t>
            </a:r>
          </a:p>
          <a:p>
            <a:r>
              <a:rPr lang="en-US" dirty="0" smtClean="0"/>
              <a:t>SQL publish by </a:t>
            </a:r>
            <a:r>
              <a:rPr lang="en-IN" dirty="0" smtClean="0"/>
              <a:t>Dr. E. F. </a:t>
            </a:r>
            <a:r>
              <a:rPr lang="en-IN" dirty="0" err="1" smtClean="0"/>
              <a:t>Codd</a:t>
            </a:r>
            <a:r>
              <a:rPr lang="en-IN" dirty="0" smtClean="0"/>
              <a:t> at. IBM in 1970</a:t>
            </a:r>
          </a:p>
          <a:p>
            <a:r>
              <a:rPr lang="en-IN" dirty="0" smtClean="0"/>
              <a:t>The SQL language (originally called “System R” in the prototype and later called “SEQUEL”) was developed by the IBM Research Laboratory as a standard language to use with relational databases</a:t>
            </a:r>
          </a:p>
          <a:p>
            <a:r>
              <a:rPr lang="en-US" dirty="0" smtClean="0"/>
              <a:t>SQL obey ANSI ( American National Standards Institute) guidelines.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71504"/>
          </a:xfrm>
        </p:spPr>
        <p:txBody>
          <a:bodyPr>
            <a:noAutofit/>
          </a:bodyPr>
          <a:lstStyle/>
          <a:p>
            <a:r>
              <a:rPr lang="en-US" sz="3600" dirty="0" smtClean="0"/>
              <a:t>Second Normal Form</a:t>
            </a:r>
            <a:endParaRPr lang="en-IN" sz="3600" dirty="0"/>
          </a:p>
        </p:txBody>
      </p:sp>
      <p:sp>
        <p:nvSpPr>
          <p:cNvPr id="3" name="Content Placeholder 2"/>
          <p:cNvSpPr>
            <a:spLocks noGrp="1"/>
          </p:cNvSpPr>
          <p:nvPr>
            <p:ph idx="1"/>
          </p:nvPr>
        </p:nvSpPr>
        <p:spPr>
          <a:xfrm>
            <a:off x="457200" y="1071546"/>
            <a:ext cx="8229600" cy="2000264"/>
          </a:xfrm>
        </p:spPr>
        <p:txBody>
          <a:bodyPr>
            <a:normAutofit fontScale="92500"/>
          </a:bodyPr>
          <a:lstStyle/>
          <a:p>
            <a:r>
              <a:rPr lang="en-IN" dirty="0" smtClean="0"/>
              <a:t>Second normal form : For a table to be in Second Normal Form, every non-key field must depend on the entire primary key, not on part of a composite primary key. </a:t>
            </a:r>
          </a:p>
          <a:p>
            <a:r>
              <a:rPr lang="en-IN" dirty="0" smtClean="0"/>
              <a:t>If a database has  only single-field primary keys, it is automatically in Second Normal Form.</a:t>
            </a:r>
          </a:p>
        </p:txBody>
      </p:sp>
      <p:pic>
        <p:nvPicPr>
          <p:cNvPr id="4101" name="Picture 5" descr="C:\Users\hp\Desktop\Oracle Image\SecNormalform.png"/>
          <p:cNvPicPr>
            <a:picLocks noChangeAspect="1" noChangeArrowheads="1"/>
          </p:cNvPicPr>
          <p:nvPr/>
        </p:nvPicPr>
        <p:blipFill>
          <a:blip r:embed="rId2"/>
          <a:srcRect/>
          <a:stretch>
            <a:fillRect/>
          </a:stretch>
        </p:blipFill>
        <p:spPr bwMode="auto">
          <a:xfrm>
            <a:off x="785786" y="5214950"/>
            <a:ext cx="7858180" cy="1243008"/>
          </a:xfrm>
          <a:prstGeom prst="rect">
            <a:avLst/>
          </a:prstGeom>
          <a:noFill/>
        </p:spPr>
      </p:pic>
      <p:pic>
        <p:nvPicPr>
          <p:cNvPr id="6146" name="Picture 2"/>
          <p:cNvPicPr>
            <a:picLocks noChangeAspect="1" noChangeArrowheads="1"/>
          </p:cNvPicPr>
          <p:nvPr/>
        </p:nvPicPr>
        <p:blipFill>
          <a:blip r:embed="rId3"/>
          <a:srcRect/>
          <a:stretch>
            <a:fillRect/>
          </a:stretch>
        </p:blipFill>
        <p:spPr bwMode="auto">
          <a:xfrm>
            <a:off x="785786" y="3214686"/>
            <a:ext cx="7858180"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571504"/>
          </a:xfrm>
        </p:spPr>
        <p:txBody>
          <a:bodyPr>
            <a:normAutofit fontScale="90000"/>
          </a:bodyPr>
          <a:lstStyle/>
          <a:p>
            <a:r>
              <a:rPr lang="en-US" dirty="0" smtClean="0"/>
              <a:t>Example of Second Normal Form</a:t>
            </a:r>
            <a:endParaRPr lang="en-IN" dirty="0"/>
          </a:p>
        </p:txBody>
      </p:sp>
      <p:pic>
        <p:nvPicPr>
          <p:cNvPr id="4" name="Picture 2"/>
          <p:cNvPicPr>
            <a:picLocks noGrp="1" noChangeAspect="1" noChangeArrowheads="1"/>
          </p:cNvPicPr>
          <p:nvPr>
            <p:ph idx="1"/>
          </p:nvPr>
        </p:nvPicPr>
        <p:blipFill>
          <a:blip r:embed="rId3"/>
          <a:srcRect/>
          <a:stretch>
            <a:fillRect/>
          </a:stretch>
        </p:blipFill>
        <p:spPr bwMode="auto">
          <a:xfrm>
            <a:off x="714348" y="1071546"/>
            <a:ext cx="7286676" cy="1857388"/>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a:srcRect/>
          <a:stretch>
            <a:fillRect/>
          </a:stretch>
        </p:blipFill>
        <p:spPr bwMode="auto">
          <a:xfrm>
            <a:off x="714348" y="3714752"/>
            <a:ext cx="7286676" cy="2652712"/>
          </a:xfrm>
          <a:prstGeom prst="rect">
            <a:avLst/>
          </a:prstGeom>
          <a:noFill/>
          <a:ln w="9525">
            <a:noFill/>
            <a:miter lim="800000"/>
            <a:headEnd/>
            <a:tailEnd/>
          </a:ln>
          <a:effectLst/>
        </p:spPr>
      </p:pic>
      <p:sp>
        <p:nvSpPr>
          <p:cNvPr id="6" name="Content Placeholder 2"/>
          <p:cNvSpPr txBox="1">
            <a:spLocks/>
          </p:cNvSpPr>
          <p:nvPr/>
        </p:nvSpPr>
        <p:spPr>
          <a:xfrm>
            <a:off x="428596" y="3214686"/>
            <a:ext cx="8501122" cy="428628"/>
          </a:xfrm>
          <a:prstGeom prst="rect">
            <a:avLst/>
          </a:prstGeom>
        </p:spPr>
        <p:txBody>
          <a:bodyPr vert="horz">
            <a:normAutofit fontScale="70000" lnSpcReduction="20000"/>
          </a:bodyPr>
          <a:lstStyle/>
          <a:p>
            <a:pPr>
              <a:buFont typeface="Arial" pitchFamily="34" charset="0"/>
              <a:buChar char="•"/>
            </a:pPr>
            <a:r>
              <a:rPr lang="en-IN" sz="2800" b="1" dirty="0" smtClean="0"/>
              <a:t> Correcting Second Normal Form violations by creating two tables</a:t>
            </a:r>
            <a:endParaRPr kumimoji="0" lang="en-IN" sz="2600" b="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571504"/>
          </a:xfrm>
        </p:spPr>
        <p:txBody>
          <a:bodyPr>
            <a:normAutofit fontScale="90000"/>
          </a:bodyPr>
          <a:lstStyle/>
          <a:p>
            <a:r>
              <a:rPr lang="en-US" dirty="0" smtClean="0"/>
              <a:t>Example 2: Second Normal Form</a:t>
            </a:r>
            <a:endParaRPr lang="en-IN" dirty="0"/>
          </a:p>
        </p:txBody>
      </p:sp>
      <p:sp>
        <p:nvSpPr>
          <p:cNvPr id="6" name="Content Placeholder 2"/>
          <p:cNvSpPr txBox="1">
            <a:spLocks/>
          </p:cNvSpPr>
          <p:nvPr/>
        </p:nvSpPr>
        <p:spPr>
          <a:xfrm>
            <a:off x="428596" y="3214686"/>
            <a:ext cx="8501122" cy="428628"/>
          </a:xfrm>
          <a:prstGeom prst="rect">
            <a:avLst/>
          </a:prstGeom>
        </p:spPr>
        <p:txBody>
          <a:bodyPr vert="horz">
            <a:normAutofit fontScale="77500" lnSpcReduction="20000"/>
          </a:bodyPr>
          <a:lstStyle/>
          <a:p>
            <a:r>
              <a:rPr lang="en-IN" sz="2800" b="1" dirty="0" smtClean="0"/>
              <a:t>Correcting First Normal Form violations by creating two tables</a:t>
            </a:r>
            <a:endParaRPr kumimoji="0" lang="en-IN" sz="2600" b="1"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5" descr="C:\Users\hp\Desktop\Oracle Image\SecNormalform.png"/>
          <p:cNvPicPr>
            <a:picLocks noChangeAspect="1" noChangeArrowheads="1"/>
          </p:cNvPicPr>
          <p:nvPr/>
        </p:nvPicPr>
        <p:blipFill>
          <a:blip r:embed="rId2"/>
          <a:srcRect/>
          <a:stretch>
            <a:fillRect/>
          </a:stretch>
        </p:blipFill>
        <p:spPr bwMode="auto">
          <a:xfrm>
            <a:off x="571472" y="1285860"/>
            <a:ext cx="7858180" cy="157163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714380"/>
          </a:xfrm>
        </p:spPr>
        <p:txBody>
          <a:bodyPr>
            <a:normAutofit fontScale="90000"/>
          </a:bodyPr>
          <a:lstStyle/>
          <a:p>
            <a:r>
              <a:rPr lang="en-US" dirty="0" smtClean="0"/>
              <a:t>Third Normal Form : Example 1</a:t>
            </a:r>
            <a:endParaRPr lang="en-IN" dirty="0"/>
          </a:p>
        </p:txBody>
      </p:sp>
      <p:sp>
        <p:nvSpPr>
          <p:cNvPr id="3" name="Content Placeholder 2"/>
          <p:cNvSpPr>
            <a:spLocks noGrp="1"/>
          </p:cNvSpPr>
          <p:nvPr>
            <p:ph idx="1"/>
          </p:nvPr>
        </p:nvSpPr>
        <p:spPr>
          <a:xfrm>
            <a:off x="5715008" y="2571744"/>
            <a:ext cx="3000396" cy="3643338"/>
          </a:xfrm>
        </p:spPr>
        <p:txBody>
          <a:bodyPr>
            <a:noAutofit/>
          </a:bodyPr>
          <a:lstStyle/>
          <a:p>
            <a:r>
              <a:rPr lang="en-IN" sz="2400" b="1" dirty="0" smtClean="0"/>
              <a:t>Third normal form </a:t>
            </a:r>
            <a:r>
              <a:rPr lang="en-IN" sz="2400" dirty="0" smtClean="0"/>
              <a:t>: It goes a step further than the second normal form: It states that every </a:t>
            </a:r>
            <a:r>
              <a:rPr lang="en-IN" sz="2400" dirty="0" err="1" smtClean="0"/>
              <a:t>nonkey</a:t>
            </a:r>
            <a:r>
              <a:rPr lang="en-IN" sz="2400" dirty="0" smtClean="0"/>
              <a:t> column must be a fact about the primary key.</a:t>
            </a:r>
            <a:endParaRPr lang="en-IN" sz="2400" dirty="0"/>
          </a:p>
        </p:txBody>
      </p:sp>
      <p:pic>
        <p:nvPicPr>
          <p:cNvPr id="5122" name="Picture 2"/>
          <p:cNvPicPr>
            <a:picLocks noChangeAspect="1" noChangeArrowheads="1"/>
          </p:cNvPicPr>
          <p:nvPr/>
        </p:nvPicPr>
        <p:blipFill>
          <a:blip r:embed="rId2"/>
          <a:srcRect/>
          <a:stretch>
            <a:fillRect/>
          </a:stretch>
        </p:blipFill>
        <p:spPr bwMode="auto">
          <a:xfrm>
            <a:off x="642910" y="1142984"/>
            <a:ext cx="7677150" cy="1357321"/>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42910" y="2500306"/>
            <a:ext cx="4933950" cy="3362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Autofit/>
          </a:bodyPr>
          <a:lstStyle/>
          <a:p>
            <a:r>
              <a:rPr lang="en-US" sz="3200" dirty="0" smtClean="0"/>
              <a:t>Third Normal Form : Example 2</a:t>
            </a:r>
            <a:endParaRPr lang="en-IN" sz="3200" dirty="0"/>
          </a:p>
        </p:txBody>
      </p:sp>
      <p:sp>
        <p:nvSpPr>
          <p:cNvPr id="3" name="Content Placeholder 2"/>
          <p:cNvSpPr>
            <a:spLocks noGrp="1"/>
          </p:cNvSpPr>
          <p:nvPr>
            <p:ph idx="1"/>
          </p:nvPr>
        </p:nvSpPr>
        <p:spPr>
          <a:xfrm>
            <a:off x="714348" y="785794"/>
            <a:ext cx="8001056" cy="714380"/>
          </a:xfrm>
        </p:spPr>
        <p:txBody>
          <a:bodyPr>
            <a:noAutofit/>
          </a:bodyPr>
          <a:lstStyle/>
          <a:p>
            <a:r>
              <a:rPr lang="en-IN" sz="2000" b="1" dirty="0" smtClean="0"/>
              <a:t>Third normal form </a:t>
            </a:r>
            <a:r>
              <a:rPr lang="en-IN" sz="2000" dirty="0" smtClean="0"/>
              <a:t>For a table to be in Third Normal Form, a non-key field cannot depend on  another non-key field..</a:t>
            </a:r>
            <a:endParaRPr lang="en-IN" sz="2000" dirty="0"/>
          </a:p>
        </p:txBody>
      </p:sp>
      <p:pic>
        <p:nvPicPr>
          <p:cNvPr id="8194" name="Picture 2"/>
          <p:cNvPicPr>
            <a:picLocks noChangeAspect="1" noChangeArrowheads="1"/>
          </p:cNvPicPr>
          <p:nvPr/>
        </p:nvPicPr>
        <p:blipFill>
          <a:blip r:embed="rId2"/>
          <a:srcRect/>
          <a:stretch>
            <a:fillRect/>
          </a:stretch>
        </p:blipFill>
        <p:spPr bwMode="auto">
          <a:xfrm>
            <a:off x="714348" y="1571612"/>
            <a:ext cx="6429420" cy="235745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00034" y="4429132"/>
            <a:ext cx="3957631" cy="2071702"/>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5143504" y="4429132"/>
            <a:ext cx="3257550" cy="2143140"/>
          </a:xfrm>
          <a:prstGeom prst="rect">
            <a:avLst/>
          </a:prstGeom>
          <a:noFill/>
          <a:ln w="9525">
            <a:noFill/>
            <a:miter lim="800000"/>
            <a:headEnd/>
            <a:tailEnd/>
          </a:ln>
          <a:effectLst/>
        </p:spPr>
      </p:pic>
      <p:sp>
        <p:nvSpPr>
          <p:cNvPr id="9" name="Content Placeholder 2"/>
          <p:cNvSpPr txBox="1">
            <a:spLocks/>
          </p:cNvSpPr>
          <p:nvPr/>
        </p:nvSpPr>
        <p:spPr>
          <a:xfrm>
            <a:off x="428596" y="4000504"/>
            <a:ext cx="8501122" cy="357190"/>
          </a:xfrm>
          <a:prstGeom prst="rect">
            <a:avLst/>
          </a:prstGeom>
        </p:spPr>
        <p:txBody>
          <a:bodyPr vert="horz">
            <a:normAutofit fontScale="70000" lnSpcReduction="20000"/>
          </a:bodyPr>
          <a:lstStyle/>
          <a:p>
            <a:pPr>
              <a:buFont typeface="Arial" pitchFamily="34" charset="0"/>
              <a:buChar char="•"/>
            </a:pPr>
            <a:r>
              <a:rPr lang="en-IN" sz="2800" b="1" dirty="0" smtClean="0"/>
              <a:t> Correcting Third Normal Form violations by creating two tables</a:t>
            </a:r>
            <a:endParaRPr kumimoji="0" lang="en-IN" sz="2600" b="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00066"/>
          </a:xfrm>
        </p:spPr>
        <p:txBody>
          <a:bodyPr>
            <a:normAutofit fontScale="90000"/>
          </a:bodyPr>
          <a:lstStyle/>
          <a:p>
            <a:r>
              <a:rPr lang="en-US" dirty="0" err="1" smtClean="0"/>
              <a:t>Denormalization</a:t>
            </a:r>
            <a:endParaRPr lang="en-IN" dirty="0"/>
          </a:p>
        </p:txBody>
      </p:sp>
      <p:sp>
        <p:nvSpPr>
          <p:cNvPr id="3" name="Content Placeholder 2"/>
          <p:cNvSpPr>
            <a:spLocks noGrp="1"/>
          </p:cNvSpPr>
          <p:nvPr>
            <p:ph idx="1"/>
          </p:nvPr>
        </p:nvSpPr>
        <p:spPr>
          <a:xfrm>
            <a:off x="457200" y="1214422"/>
            <a:ext cx="8229600" cy="4929222"/>
          </a:xfrm>
        </p:spPr>
        <p:txBody>
          <a:bodyPr>
            <a:normAutofit fontScale="92500" lnSpcReduction="10000"/>
          </a:bodyPr>
          <a:lstStyle/>
          <a:p>
            <a:r>
              <a:rPr lang="en-IN" sz="2400" dirty="0" smtClean="0"/>
              <a:t>Once you have normalized your database, you can run benchmark tests to verify performance. You may have to denormalize for specific queries and/or applications.</a:t>
            </a:r>
          </a:p>
          <a:p>
            <a:r>
              <a:rPr lang="en-IN" sz="2400" dirty="0" err="1" smtClean="0"/>
              <a:t>Denormalizing</a:t>
            </a:r>
            <a:r>
              <a:rPr lang="en-IN" sz="2400" dirty="0" smtClean="0"/>
              <a:t>:</a:t>
            </a:r>
          </a:p>
          <a:p>
            <a:pPr lvl="1"/>
            <a:r>
              <a:rPr lang="en-IN" sz="2200" dirty="0" smtClean="0"/>
              <a:t> Can be done with tables or columns</a:t>
            </a:r>
          </a:p>
          <a:p>
            <a:pPr lvl="1"/>
            <a:r>
              <a:rPr lang="en-IN" sz="2200" dirty="0" smtClean="0"/>
              <a:t> Assumes prior normalization</a:t>
            </a:r>
          </a:p>
          <a:p>
            <a:pPr lvl="1"/>
            <a:r>
              <a:rPr lang="en-IN" sz="2200" dirty="0" smtClean="0"/>
              <a:t>Requires a thorough knowledge of how the data is being used</a:t>
            </a:r>
          </a:p>
          <a:p>
            <a:r>
              <a:rPr lang="en-IN" sz="2400" dirty="0" smtClean="0"/>
              <a:t>You may want to denormalize if:</a:t>
            </a:r>
          </a:p>
          <a:p>
            <a:pPr lvl="1"/>
            <a:r>
              <a:rPr lang="en-IN" sz="2200" dirty="0" smtClean="0"/>
              <a:t>All or nearly all of the most frequent queries require access to the full set </a:t>
            </a:r>
            <a:r>
              <a:rPr lang="en-IN" sz="2400" dirty="0" smtClean="0"/>
              <a:t>of joined data.</a:t>
            </a:r>
          </a:p>
          <a:p>
            <a:pPr lvl="1"/>
            <a:r>
              <a:rPr lang="en-IN" dirty="0" smtClean="0"/>
              <a:t>A majority of applications perform table scans when joining tables.</a:t>
            </a:r>
          </a:p>
          <a:p>
            <a:pPr lvl="1"/>
            <a:r>
              <a:rPr lang="en-IN" dirty="0" smtClean="0"/>
              <a:t>Computational complexity of derived columns requires temporary tables or excessively complex queries.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571504"/>
          </a:xfrm>
        </p:spPr>
        <p:txBody>
          <a:bodyPr>
            <a:noAutofit/>
          </a:bodyPr>
          <a:lstStyle/>
          <a:p>
            <a:r>
              <a:rPr lang="en-US" sz="3200" dirty="0" smtClean="0"/>
              <a:t>Advantage and Disadvantage of </a:t>
            </a:r>
            <a:r>
              <a:rPr lang="en-US" sz="3200" dirty="0" err="1" smtClean="0"/>
              <a:t>Denormalization</a:t>
            </a:r>
            <a:endParaRPr lang="en-IN" sz="3200" dirty="0"/>
          </a:p>
        </p:txBody>
      </p:sp>
      <p:sp>
        <p:nvSpPr>
          <p:cNvPr id="3" name="Content Placeholder 2"/>
          <p:cNvSpPr>
            <a:spLocks noGrp="1"/>
          </p:cNvSpPr>
          <p:nvPr>
            <p:ph idx="1"/>
          </p:nvPr>
        </p:nvSpPr>
        <p:spPr>
          <a:xfrm>
            <a:off x="457200" y="1071546"/>
            <a:ext cx="8229600" cy="5253054"/>
          </a:xfrm>
        </p:spPr>
        <p:txBody>
          <a:bodyPr>
            <a:normAutofit fontScale="77500" lnSpcReduction="20000"/>
          </a:bodyPr>
          <a:lstStyle/>
          <a:p>
            <a:r>
              <a:rPr lang="en-IN" b="1" dirty="0" smtClean="0"/>
              <a:t>Disadvantages</a:t>
            </a:r>
          </a:p>
          <a:p>
            <a:r>
              <a:rPr lang="en-IN" dirty="0" err="1" smtClean="0"/>
              <a:t>Denormalization</a:t>
            </a:r>
            <a:r>
              <a:rPr lang="en-IN" dirty="0" smtClean="0"/>
              <a:t> has these disadvantages:</a:t>
            </a:r>
          </a:p>
          <a:p>
            <a:pPr>
              <a:buNone/>
            </a:pPr>
            <a:r>
              <a:rPr lang="en-IN" dirty="0" smtClean="0"/>
              <a:t>	• It usually speeds retrieval but can slow data modification.</a:t>
            </a:r>
          </a:p>
          <a:p>
            <a:pPr>
              <a:buNone/>
            </a:pPr>
            <a:r>
              <a:rPr lang="en-IN" dirty="0" smtClean="0"/>
              <a:t>	• It is always application-specific and must be re-evaluated if the application changes.</a:t>
            </a:r>
          </a:p>
          <a:p>
            <a:pPr>
              <a:buNone/>
            </a:pPr>
            <a:r>
              <a:rPr lang="en-IN" dirty="0" smtClean="0"/>
              <a:t>	• It can increase the size of tables.</a:t>
            </a:r>
          </a:p>
          <a:p>
            <a:pPr>
              <a:buNone/>
            </a:pPr>
            <a:r>
              <a:rPr lang="en-IN" dirty="0" smtClean="0"/>
              <a:t>	• In some instances, it simplifies coding; in others, it makes coding more complex.</a:t>
            </a:r>
          </a:p>
          <a:p>
            <a:r>
              <a:rPr lang="en-IN" b="1" dirty="0" smtClean="0"/>
              <a:t>Performance advantages</a:t>
            </a:r>
          </a:p>
          <a:p>
            <a:r>
              <a:rPr lang="en-IN" dirty="0" err="1" smtClean="0"/>
              <a:t>Denormalization</a:t>
            </a:r>
            <a:r>
              <a:rPr lang="en-IN" dirty="0" smtClean="0"/>
              <a:t> can improve performance by:</a:t>
            </a:r>
          </a:p>
          <a:p>
            <a:pPr lvl="1"/>
            <a:r>
              <a:rPr lang="en-IN" dirty="0" smtClean="0"/>
              <a:t>Minimizing the need for joins</a:t>
            </a:r>
          </a:p>
          <a:p>
            <a:pPr lvl="1"/>
            <a:r>
              <a:rPr lang="en-IN" dirty="0" smtClean="0"/>
              <a:t> Reducing the number of foreign keys on tables</a:t>
            </a:r>
          </a:p>
          <a:p>
            <a:pPr lvl="1"/>
            <a:r>
              <a:rPr lang="en-IN" dirty="0" smtClean="0"/>
              <a:t>Reducing the number of indexes, saving storage space, and reducing data modification time</a:t>
            </a:r>
          </a:p>
          <a:p>
            <a:pPr lvl="1"/>
            <a:r>
              <a:rPr lang="en-IN" dirty="0" smtClean="0"/>
              <a:t>Pre-computing aggregate values, that is, computing them at data modification time rather than at select time</a:t>
            </a:r>
          </a:p>
          <a:p>
            <a:pPr lvl="1"/>
            <a:r>
              <a:rPr lang="en-IN" dirty="0" smtClean="0"/>
              <a:t>Reducing the number of tables (in some cases)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14380"/>
          </a:xfrm>
        </p:spPr>
        <p:txBody>
          <a:bodyPr>
            <a:normAutofit fontScale="90000"/>
          </a:bodyPr>
          <a:lstStyle/>
          <a:p>
            <a:r>
              <a:rPr lang="en-US" dirty="0" smtClean="0"/>
              <a:t>Table relationship</a:t>
            </a:r>
            <a:endParaRPr lang="en-IN" dirty="0"/>
          </a:p>
        </p:txBody>
      </p:sp>
      <p:sp>
        <p:nvSpPr>
          <p:cNvPr id="3" name="Content Placeholder 2"/>
          <p:cNvSpPr>
            <a:spLocks noGrp="1"/>
          </p:cNvSpPr>
          <p:nvPr>
            <p:ph idx="1"/>
          </p:nvPr>
        </p:nvSpPr>
        <p:spPr>
          <a:xfrm>
            <a:off x="428596" y="1142984"/>
            <a:ext cx="8229600" cy="4000528"/>
          </a:xfrm>
        </p:spPr>
        <p:txBody>
          <a:bodyPr>
            <a:normAutofit/>
          </a:bodyPr>
          <a:lstStyle/>
          <a:p>
            <a:r>
              <a:rPr lang="en-IN" dirty="0" smtClean="0"/>
              <a:t>When two tables have a common column or columns, the tables are said to have a relationship between them</a:t>
            </a:r>
          </a:p>
          <a:p>
            <a:endParaRPr lang="en-US" dirty="0" smtClean="0"/>
          </a:p>
          <a:p>
            <a:r>
              <a:rPr lang="en-US" dirty="0" smtClean="0"/>
              <a:t>Three type of relationship </a:t>
            </a:r>
          </a:p>
          <a:p>
            <a:pPr lvl="1"/>
            <a:r>
              <a:rPr lang="en-US" dirty="0" smtClean="0"/>
              <a:t>1. One-to-Many  (1:M) </a:t>
            </a:r>
          </a:p>
          <a:p>
            <a:pPr lvl="1"/>
            <a:r>
              <a:rPr lang="en-US" dirty="0" smtClean="0"/>
              <a:t>2. One-to-One ( 1:1) </a:t>
            </a:r>
          </a:p>
          <a:p>
            <a:pPr lvl="1"/>
            <a:r>
              <a:rPr lang="en-US" dirty="0" smtClean="0"/>
              <a:t>3.  Many-to-Many (M:M)</a:t>
            </a:r>
            <a:endParaRPr lang="en-I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US" dirty="0" smtClean="0"/>
              <a:t>One-To-Many Relationship </a:t>
            </a:r>
            <a:endParaRPr lang="en-IN" dirty="0"/>
          </a:p>
        </p:txBody>
      </p:sp>
      <p:pic>
        <p:nvPicPr>
          <p:cNvPr id="4" name="Picture 2"/>
          <p:cNvPicPr>
            <a:picLocks noGrp="1" noChangeAspect="1" noChangeArrowheads="1"/>
          </p:cNvPicPr>
          <p:nvPr>
            <p:ph idx="1"/>
          </p:nvPr>
        </p:nvPicPr>
        <p:blipFill>
          <a:blip r:embed="rId2"/>
          <a:srcRect/>
          <a:stretch>
            <a:fillRect/>
          </a:stretch>
        </p:blipFill>
        <p:spPr bwMode="auto">
          <a:xfrm>
            <a:off x="500034" y="1643050"/>
            <a:ext cx="8001056" cy="4606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US" dirty="0" smtClean="0"/>
              <a:t>One-To-One Relationship </a:t>
            </a:r>
            <a:endParaRPr lang="en-IN" dirty="0"/>
          </a:p>
        </p:txBody>
      </p:sp>
      <p:sp>
        <p:nvSpPr>
          <p:cNvPr id="5" name="Content Placeholder 4"/>
          <p:cNvSpPr>
            <a:spLocks noGrp="1"/>
          </p:cNvSpPr>
          <p:nvPr>
            <p:ph idx="1"/>
          </p:nvPr>
        </p:nvSpPr>
        <p:spPr>
          <a:xfrm>
            <a:off x="457200" y="1643050"/>
            <a:ext cx="8186766" cy="4786346"/>
          </a:xfrm>
        </p:spPr>
        <p:txBody>
          <a:bodyPr/>
          <a:lstStyle/>
          <a:p>
            <a:pPr>
              <a:buNone/>
            </a:pPr>
            <a:r>
              <a:rPr lang="en-US" dirty="0" smtClean="0"/>
              <a:t> </a:t>
            </a:r>
            <a:endParaRPr lang="en-IN" dirty="0"/>
          </a:p>
        </p:txBody>
      </p:sp>
      <p:pic>
        <p:nvPicPr>
          <p:cNvPr id="7170" name="Picture 2"/>
          <p:cNvPicPr>
            <a:picLocks noChangeAspect="1" noChangeArrowheads="1"/>
          </p:cNvPicPr>
          <p:nvPr/>
        </p:nvPicPr>
        <p:blipFill>
          <a:blip r:embed="rId2"/>
          <a:srcRect/>
          <a:stretch>
            <a:fillRect/>
          </a:stretch>
        </p:blipFill>
        <p:spPr bwMode="auto">
          <a:xfrm>
            <a:off x="500034" y="2009774"/>
            <a:ext cx="8072494" cy="42053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714380"/>
          </a:xfrm>
        </p:spPr>
        <p:txBody>
          <a:bodyPr>
            <a:normAutofit fontScale="90000"/>
          </a:bodyPr>
          <a:lstStyle/>
          <a:p>
            <a:r>
              <a:rPr lang="en-US" dirty="0" smtClean="0"/>
              <a:t>Why Learn SQL</a:t>
            </a:r>
            <a:endParaRPr lang="en-IN" dirty="0"/>
          </a:p>
        </p:txBody>
      </p:sp>
      <p:sp>
        <p:nvSpPr>
          <p:cNvPr id="3" name="Content Placeholder 2"/>
          <p:cNvSpPr>
            <a:spLocks noGrp="1"/>
          </p:cNvSpPr>
          <p:nvPr>
            <p:ph idx="1"/>
          </p:nvPr>
        </p:nvSpPr>
        <p:spPr>
          <a:xfrm>
            <a:off x="457200" y="1357298"/>
            <a:ext cx="8229600" cy="4967302"/>
          </a:xfrm>
        </p:spPr>
        <p:txBody>
          <a:bodyPr>
            <a:normAutofit fontScale="92500"/>
          </a:bodyPr>
          <a:lstStyle/>
          <a:p>
            <a:r>
              <a:rPr lang="en-IN" dirty="0" smtClean="0"/>
              <a:t>SQL is used by most commercial database applications.</a:t>
            </a:r>
          </a:p>
          <a:p>
            <a:r>
              <a:rPr lang="en-IN" dirty="0" smtClean="0"/>
              <a:t>Although the language has evolved over the years with a large array of syntax enhancements and additions, most of the basic functionality has remained essentially unchanged.</a:t>
            </a:r>
          </a:p>
          <a:p>
            <a:r>
              <a:rPr lang="en-IN" dirty="0" smtClean="0"/>
              <a:t>SQL knowledge will continue to be a fundamental skill because there is currently no mature and viable alternative language that accomplishes the same functionality.</a:t>
            </a:r>
          </a:p>
          <a:p>
            <a:r>
              <a:rPr lang="en-IN" dirty="0" smtClean="0"/>
              <a:t>Learning Oracle’s specific SQL implementation allows you great insight into the feature-rich functionality of one of the largest and most successful database vendors.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US" dirty="0" smtClean="0"/>
              <a:t>Many-to-Many Relationship </a:t>
            </a:r>
            <a:endParaRPr lang="en-IN" dirty="0"/>
          </a:p>
        </p:txBody>
      </p:sp>
      <p:sp>
        <p:nvSpPr>
          <p:cNvPr id="5" name="Content Placeholder 4"/>
          <p:cNvSpPr>
            <a:spLocks noGrp="1"/>
          </p:cNvSpPr>
          <p:nvPr>
            <p:ph idx="1"/>
          </p:nvPr>
        </p:nvSpPr>
        <p:spPr>
          <a:xfrm>
            <a:off x="457200" y="1357298"/>
            <a:ext cx="8186766" cy="1643074"/>
          </a:xfrm>
        </p:spPr>
        <p:txBody>
          <a:bodyPr/>
          <a:lstStyle/>
          <a:p>
            <a:r>
              <a:rPr lang="en-US" dirty="0" smtClean="0"/>
              <a:t> </a:t>
            </a:r>
            <a:r>
              <a:rPr lang="en-US" sz="2400" dirty="0" smtClean="0"/>
              <a:t>O</a:t>
            </a:r>
            <a:r>
              <a:rPr lang="en-IN" sz="2400" dirty="0" smtClean="0"/>
              <a:t>ne book can have one or more authors, and one author can write one or more books. The relational database model requires the resolution of many-to-many relationships into one-to-many relationship tables.</a:t>
            </a:r>
            <a:endParaRPr lang="en-IN" dirty="0"/>
          </a:p>
        </p:txBody>
      </p:sp>
      <p:pic>
        <p:nvPicPr>
          <p:cNvPr id="8194" name="Picture 2"/>
          <p:cNvPicPr>
            <a:picLocks noChangeAspect="1" noChangeArrowheads="1"/>
          </p:cNvPicPr>
          <p:nvPr/>
        </p:nvPicPr>
        <p:blipFill>
          <a:blip r:embed="rId2"/>
          <a:srcRect/>
          <a:stretch>
            <a:fillRect/>
          </a:stretch>
        </p:blipFill>
        <p:spPr bwMode="auto">
          <a:xfrm>
            <a:off x="714348" y="3000372"/>
            <a:ext cx="3714776" cy="3286148"/>
          </a:xfrm>
          <a:prstGeom prst="rect">
            <a:avLst/>
          </a:prstGeom>
          <a:noFill/>
          <a:ln w="9525">
            <a:noFill/>
            <a:miter lim="800000"/>
            <a:headEnd/>
            <a:tailEnd/>
          </a:ln>
          <a:effectLst/>
        </p:spPr>
      </p:pic>
      <p:sp>
        <p:nvSpPr>
          <p:cNvPr id="7" name="Content Placeholder 4"/>
          <p:cNvSpPr txBox="1">
            <a:spLocks/>
          </p:cNvSpPr>
          <p:nvPr/>
        </p:nvSpPr>
        <p:spPr>
          <a:xfrm>
            <a:off x="4572000" y="3214686"/>
            <a:ext cx="4224366" cy="3071834"/>
          </a:xfrm>
          <a:prstGeom prst="rect">
            <a:avLst/>
          </a:prstGeom>
        </p:spPr>
        <p:txBody>
          <a:bodyPr vert="horz">
            <a:normAutofit/>
          </a:bodyPr>
          <a:lstStyle/>
          <a:p>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IN" sz="2400" dirty="0" smtClean="0"/>
              <a:t>The solution in this example is achieved by creating an associative table (also called an intersection table) via the BOOK_AUTHOR table. </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642942"/>
          </a:xfrm>
        </p:spPr>
        <p:txBody>
          <a:bodyPr>
            <a:normAutofit fontScale="90000"/>
          </a:bodyPr>
          <a:lstStyle/>
          <a:p>
            <a:r>
              <a:rPr lang="en-US" dirty="0" smtClean="0"/>
              <a:t>Many-to-Many continue..</a:t>
            </a:r>
            <a:endParaRPr lang="en-IN" dirty="0"/>
          </a:p>
        </p:txBody>
      </p:sp>
      <p:pic>
        <p:nvPicPr>
          <p:cNvPr id="9218" name="Picture 2"/>
          <p:cNvPicPr>
            <a:picLocks noGrp="1" noChangeAspect="1" noChangeArrowheads="1"/>
          </p:cNvPicPr>
          <p:nvPr>
            <p:ph idx="1"/>
          </p:nvPr>
        </p:nvPicPr>
        <p:blipFill>
          <a:blip r:embed="rId2"/>
          <a:srcRect/>
          <a:stretch>
            <a:fillRect/>
          </a:stretch>
        </p:blipFill>
        <p:spPr bwMode="auto">
          <a:xfrm>
            <a:off x="500034" y="1214422"/>
            <a:ext cx="8143932" cy="4963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42942"/>
          </a:xfrm>
        </p:spPr>
        <p:txBody>
          <a:bodyPr>
            <a:normAutofit fontScale="90000"/>
          </a:bodyPr>
          <a:lstStyle/>
          <a:p>
            <a:r>
              <a:rPr lang="en-IN" b="1" dirty="0" smtClean="0"/>
              <a:t>Database Schema Diagrams</a:t>
            </a:r>
            <a:endParaRPr lang="en-IN" dirty="0"/>
          </a:p>
        </p:txBody>
      </p:sp>
      <p:sp>
        <p:nvSpPr>
          <p:cNvPr id="3" name="Content Placeholder 2"/>
          <p:cNvSpPr>
            <a:spLocks noGrp="1"/>
          </p:cNvSpPr>
          <p:nvPr>
            <p:ph idx="1"/>
          </p:nvPr>
        </p:nvSpPr>
        <p:spPr>
          <a:xfrm>
            <a:off x="457200" y="1142984"/>
            <a:ext cx="8229600" cy="1357322"/>
          </a:xfrm>
        </p:spPr>
        <p:txBody>
          <a:bodyPr>
            <a:normAutofit fontScale="92500" lnSpcReduction="20000"/>
          </a:bodyPr>
          <a:lstStyle/>
          <a:p>
            <a:r>
              <a:rPr lang="en-IN" dirty="0" smtClean="0"/>
              <a:t>For clarity of meaning and conceptual consistency, it is useful to show table relationships using database schema diagrams. There are a number of standard notations for this type of diagram.</a:t>
            </a:r>
          </a:p>
          <a:p>
            <a:endParaRPr lang="en-IN" dirty="0"/>
          </a:p>
        </p:txBody>
      </p:sp>
      <p:pic>
        <p:nvPicPr>
          <p:cNvPr id="1028" name="Picture 4"/>
          <p:cNvPicPr>
            <a:picLocks noChangeAspect="1" noChangeArrowheads="1"/>
          </p:cNvPicPr>
          <p:nvPr/>
        </p:nvPicPr>
        <p:blipFill>
          <a:blip r:embed="rId2"/>
          <a:srcRect/>
          <a:stretch>
            <a:fillRect/>
          </a:stretch>
        </p:blipFill>
        <p:spPr bwMode="auto">
          <a:xfrm>
            <a:off x="5286380" y="2214554"/>
            <a:ext cx="3643338" cy="1857388"/>
          </a:xfrm>
          <a:prstGeom prst="rect">
            <a:avLst/>
          </a:prstGeom>
          <a:noFill/>
          <a:ln w="9525">
            <a:noFill/>
            <a:miter lim="800000"/>
            <a:headEnd/>
            <a:tailEnd/>
          </a:ln>
          <a:effectLst/>
        </p:spPr>
      </p:pic>
      <p:sp>
        <p:nvSpPr>
          <p:cNvPr id="7" name="Content Placeholder 2"/>
          <p:cNvSpPr txBox="1">
            <a:spLocks/>
          </p:cNvSpPr>
          <p:nvPr/>
        </p:nvSpPr>
        <p:spPr>
          <a:xfrm>
            <a:off x="642910" y="2428868"/>
            <a:ext cx="4714908" cy="2143140"/>
          </a:xfrm>
          <a:prstGeom prst="rect">
            <a:avLst/>
          </a:prstGeom>
        </p:spPr>
        <p:txBody>
          <a:bodyPr vert="horz">
            <a:normAutofit fontScale="55000" lnSpcReduction="20000"/>
          </a:bodyPr>
          <a:lstStyle/>
          <a:p>
            <a:r>
              <a:rPr lang="en-IN" sz="4400" b="1" dirty="0" smtClean="0"/>
              <a:t>Cardinality : </a:t>
            </a:r>
            <a:r>
              <a:rPr lang="en-IN" sz="4400" dirty="0" smtClean="0"/>
              <a:t>The cardinality expresses the ratio of a parent and child table from the perspective of the parent table. It describes how many rows you may find between the two tables</a:t>
            </a:r>
          </a:p>
          <a:p>
            <a:r>
              <a:rPr lang="en-IN" sz="4400" dirty="0" smtClean="0"/>
              <a:t>for a given primary key value.</a:t>
            </a:r>
          </a:p>
          <a:p>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642910" y="4500570"/>
            <a:ext cx="8286808" cy="1857388"/>
          </a:xfrm>
          <a:prstGeom prst="rect">
            <a:avLst/>
          </a:prstGeom>
        </p:spPr>
        <p:txBody>
          <a:bodyPr vert="horz">
            <a:normAutofit lnSpcReduction="10000"/>
          </a:bodyPr>
          <a:lstStyle/>
          <a:p>
            <a:r>
              <a:rPr lang="en-IN" sz="2400" b="1" dirty="0" err="1" smtClean="0"/>
              <a:t>Optionality</a:t>
            </a:r>
            <a:r>
              <a:rPr lang="en-IN" sz="2400" b="1" dirty="0" smtClean="0"/>
              <a:t> : </a:t>
            </a:r>
            <a:r>
              <a:rPr lang="en-IN" sz="2400" dirty="0" smtClean="0"/>
              <a:t>Graphical relationship lines also indicate the </a:t>
            </a:r>
            <a:r>
              <a:rPr lang="en-IN" sz="2400" dirty="0" err="1" smtClean="0"/>
              <a:t>optionality</a:t>
            </a:r>
            <a:r>
              <a:rPr lang="en-IN" sz="2400" dirty="0" smtClean="0"/>
              <a:t> of a relationship, whether a row is required or not (mandatory or optional). Specifically, </a:t>
            </a:r>
            <a:r>
              <a:rPr lang="en-IN" sz="2400" dirty="0" err="1" smtClean="0"/>
              <a:t>optionality</a:t>
            </a:r>
            <a:r>
              <a:rPr lang="en-IN" sz="2400" dirty="0" smtClean="0"/>
              <a:t> shows </a:t>
            </a:r>
            <a:r>
              <a:rPr lang="en-IN" sz="2400" dirty="0" err="1" smtClean="0"/>
              <a:t>whetherone</a:t>
            </a:r>
            <a:r>
              <a:rPr lang="en-IN" sz="2400" dirty="0" smtClean="0"/>
              <a:t> row in a table can exist without a row in the related table.</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00066"/>
          </a:xfrm>
        </p:spPr>
        <p:txBody>
          <a:bodyPr>
            <a:noAutofit/>
          </a:bodyPr>
          <a:lstStyle/>
          <a:p>
            <a:r>
              <a:rPr lang="en-IN" sz="3200" b="1" dirty="0" smtClean="0"/>
              <a:t>Optional relationship notation on both sides</a:t>
            </a:r>
            <a:endParaRPr lang="en-IN" sz="3200" dirty="0"/>
          </a:p>
        </p:txBody>
      </p:sp>
      <p:pic>
        <p:nvPicPr>
          <p:cNvPr id="2050" name="Picture 2"/>
          <p:cNvPicPr>
            <a:picLocks noGrp="1" noChangeAspect="1" noChangeArrowheads="1"/>
          </p:cNvPicPr>
          <p:nvPr>
            <p:ph idx="1"/>
          </p:nvPr>
        </p:nvPicPr>
        <p:blipFill>
          <a:blip r:embed="rId2"/>
          <a:srcRect/>
          <a:stretch>
            <a:fillRect/>
          </a:stretch>
        </p:blipFill>
        <p:spPr bwMode="auto">
          <a:xfrm>
            <a:off x="4000496" y="1357298"/>
            <a:ext cx="4572032" cy="1357322"/>
          </a:xfrm>
          <a:prstGeom prst="rect">
            <a:avLst/>
          </a:prstGeom>
          <a:noFill/>
          <a:ln w="9525">
            <a:noFill/>
            <a:miter lim="800000"/>
            <a:headEnd/>
            <a:tailEnd/>
          </a:ln>
          <a:effectLst/>
        </p:spPr>
      </p:pic>
      <p:sp>
        <p:nvSpPr>
          <p:cNvPr id="5" name="TextBox 4"/>
          <p:cNvSpPr txBox="1"/>
          <p:nvPr/>
        </p:nvSpPr>
        <p:spPr>
          <a:xfrm>
            <a:off x="714348" y="1357298"/>
            <a:ext cx="3143272" cy="4401205"/>
          </a:xfrm>
          <a:prstGeom prst="rect">
            <a:avLst/>
          </a:prstGeom>
          <a:noFill/>
        </p:spPr>
        <p:txBody>
          <a:bodyPr wrap="square" rtlCol="0">
            <a:spAutoFit/>
          </a:bodyPr>
          <a:lstStyle/>
          <a:p>
            <a:r>
              <a:rPr lang="en-IN" sz="2000" dirty="0" smtClean="0"/>
              <a:t>First depicted diagram shows an optional relationship on both sides; a book may be published by zero or one publisher. Effectively, this means the value in the PUBLISHER_ID column in BOOK is optional. Reading the relationship from PUBLISHER, you can say that “one publisher may publish zero, one, or many books”</a:t>
            </a:r>
            <a:endParaRPr lang="en-IN" sz="2000" dirty="0"/>
          </a:p>
        </p:txBody>
      </p:sp>
      <p:pic>
        <p:nvPicPr>
          <p:cNvPr id="2051" name="Picture 3"/>
          <p:cNvPicPr>
            <a:picLocks noChangeAspect="1" noChangeArrowheads="1"/>
          </p:cNvPicPr>
          <p:nvPr/>
        </p:nvPicPr>
        <p:blipFill>
          <a:blip r:embed="rId3"/>
          <a:srcRect/>
          <a:stretch>
            <a:fillRect/>
          </a:stretch>
        </p:blipFill>
        <p:spPr bwMode="auto">
          <a:xfrm>
            <a:off x="4000496" y="2714620"/>
            <a:ext cx="4643470"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571504"/>
          </a:xfrm>
        </p:spPr>
        <p:txBody>
          <a:bodyPr>
            <a:noAutofit/>
          </a:bodyPr>
          <a:lstStyle/>
          <a:p>
            <a:r>
              <a:rPr lang="en-IN" sz="3200" b="1" dirty="0" smtClean="0"/>
              <a:t>Real-World Business Practice</a:t>
            </a:r>
            <a:endParaRPr lang="en-IN" sz="3200" dirty="0"/>
          </a:p>
        </p:txBody>
      </p:sp>
      <p:sp>
        <p:nvSpPr>
          <p:cNvPr id="3" name="Content Placeholder 2"/>
          <p:cNvSpPr>
            <a:spLocks noGrp="1"/>
          </p:cNvSpPr>
          <p:nvPr>
            <p:ph idx="1"/>
          </p:nvPr>
        </p:nvSpPr>
        <p:spPr>
          <a:xfrm>
            <a:off x="457200" y="1142984"/>
            <a:ext cx="8229600" cy="5181616"/>
          </a:xfrm>
        </p:spPr>
        <p:txBody>
          <a:bodyPr>
            <a:normAutofit fontScale="92500" lnSpcReduction="20000"/>
          </a:bodyPr>
          <a:lstStyle/>
          <a:p>
            <a:r>
              <a:rPr lang="en-IN" dirty="0" smtClean="0"/>
              <a:t>You typically see only two types of relationships: </a:t>
            </a:r>
          </a:p>
          <a:p>
            <a:pPr lvl="1"/>
            <a:r>
              <a:rPr lang="en-IN" dirty="0" smtClean="0"/>
              <a:t>First: mandatory on the “one” side and optional on the “many” end; </a:t>
            </a:r>
          </a:p>
          <a:p>
            <a:pPr lvl="1"/>
            <a:r>
              <a:rPr lang="en-IN" dirty="0" smtClean="0"/>
              <a:t>Second : optional on both ends.</a:t>
            </a:r>
          </a:p>
          <a:p>
            <a:r>
              <a:rPr lang="en-IN" dirty="0" smtClean="0"/>
              <a:t>Only rarely do you find other types of relationships. For example, mandatory relationships on both sides are </a:t>
            </a:r>
            <a:r>
              <a:rPr lang="en-IN" b="1" dirty="0" smtClean="0"/>
              <a:t>infrequently</a:t>
            </a:r>
            <a:r>
              <a:rPr lang="en-IN" dirty="0" smtClean="0"/>
              <a:t> implemented; this means that rows must  be inserted in both tables simultaneously.</a:t>
            </a:r>
          </a:p>
          <a:p>
            <a:r>
              <a:rPr lang="en-IN" dirty="0" smtClean="0"/>
              <a:t>Occasionally, you find one-to-one relationships, but most often, the columns from both tables are combined into one table.</a:t>
            </a:r>
          </a:p>
          <a:p>
            <a:r>
              <a:rPr lang="en-IN" dirty="0" smtClean="0"/>
              <a:t>Many-to-many relationships are not allowed in the relational database; they must be resolved via an associative, or intersection, table into one-to-many relationships.</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00066"/>
          </a:xfrm>
        </p:spPr>
        <p:txBody>
          <a:bodyPr>
            <a:normAutofit/>
          </a:bodyPr>
          <a:lstStyle/>
          <a:p>
            <a:r>
              <a:rPr lang="en-IN" sz="2800" b="1" dirty="0" smtClean="0"/>
              <a:t>Identifying and </a:t>
            </a:r>
            <a:r>
              <a:rPr lang="en-IN" sz="2800" b="1" dirty="0" err="1" smtClean="0"/>
              <a:t>Nonidentifying</a:t>
            </a:r>
            <a:r>
              <a:rPr lang="en-IN" sz="2800" b="1" dirty="0" smtClean="0"/>
              <a:t> Relationships</a:t>
            </a:r>
            <a:endParaRPr lang="en-IN" dirty="0"/>
          </a:p>
        </p:txBody>
      </p:sp>
      <p:sp>
        <p:nvSpPr>
          <p:cNvPr id="3" name="Content Placeholder 2"/>
          <p:cNvSpPr>
            <a:spLocks noGrp="1"/>
          </p:cNvSpPr>
          <p:nvPr>
            <p:ph idx="1"/>
          </p:nvPr>
        </p:nvSpPr>
        <p:spPr>
          <a:xfrm>
            <a:off x="500034" y="857232"/>
            <a:ext cx="8229600" cy="1643074"/>
          </a:xfrm>
        </p:spPr>
        <p:txBody>
          <a:bodyPr>
            <a:normAutofit/>
          </a:bodyPr>
          <a:lstStyle/>
          <a:p>
            <a:r>
              <a:rPr lang="en-IN" sz="2000" dirty="0" smtClean="0"/>
              <a:t>In an identifying relationship, the primary key is propagated to the child entity as part of the primary key. This is in contrast to a </a:t>
            </a:r>
            <a:r>
              <a:rPr lang="en-IN" sz="2000" dirty="0" err="1" smtClean="0"/>
              <a:t>nonidentifying</a:t>
            </a:r>
            <a:r>
              <a:rPr lang="en-IN" sz="2000" dirty="0" smtClean="0"/>
              <a:t> relationship, in which the foreign key becomes one of the </a:t>
            </a:r>
            <a:r>
              <a:rPr lang="en-IN" sz="2000" dirty="0" err="1" smtClean="0"/>
              <a:t>nonkey</a:t>
            </a:r>
            <a:r>
              <a:rPr lang="en-IN" sz="2000" dirty="0" smtClean="0"/>
              <a:t> columns. A </a:t>
            </a:r>
            <a:r>
              <a:rPr lang="en-IN" sz="2000" dirty="0" err="1" smtClean="0"/>
              <a:t>nonidentifying</a:t>
            </a:r>
            <a:r>
              <a:rPr lang="en-IN" sz="2000" dirty="0" smtClean="0"/>
              <a:t> relationship may accept a null value in the foreign key column.</a:t>
            </a:r>
            <a:endParaRPr lang="en-IN" sz="2000" dirty="0"/>
          </a:p>
        </p:txBody>
      </p:sp>
      <p:pic>
        <p:nvPicPr>
          <p:cNvPr id="3074" name="Picture 2"/>
          <p:cNvPicPr>
            <a:picLocks noChangeAspect="1" noChangeArrowheads="1"/>
          </p:cNvPicPr>
          <p:nvPr/>
        </p:nvPicPr>
        <p:blipFill>
          <a:blip r:embed="rId2"/>
          <a:srcRect/>
          <a:stretch>
            <a:fillRect/>
          </a:stretch>
        </p:blipFill>
        <p:spPr bwMode="auto">
          <a:xfrm>
            <a:off x="857224" y="2643182"/>
            <a:ext cx="7572428"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714380"/>
          </a:xfrm>
        </p:spPr>
        <p:txBody>
          <a:bodyPr>
            <a:normAutofit fontScale="90000"/>
          </a:bodyPr>
          <a:lstStyle/>
          <a:p>
            <a:r>
              <a:rPr lang="en-US" dirty="0" smtClean="0"/>
              <a:t>Oracle DDL Command</a:t>
            </a:r>
            <a:endParaRPr lang="en-IN" dirty="0"/>
          </a:p>
        </p:txBody>
      </p:sp>
      <p:sp>
        <p:nvSpPr>
          <p:cNvPr id="3" name="Content Placeholder 2"/>
          <p:cNvSpPr>
            <a:spLocks noGrp="1"/>
          </p:cNvSpPr>
          <p:nvPr>
            <p:ph idx="1"/>
          </p:nvPr>
        </p:nvSpPr>
        <p:spPr>
          <a:xfrm>
            <a:off x="457200" y="1357298"/>
            <a:ext cx="8229600" cy="4967302"/>
          </a:xfrm>
        </p:spPr>
        <p:txBody>
          <a:bodyPr>
            <a:noAutofit/>
          </a:bodyPr>
          <a:lstStyle/>
          <a:p>
            <a:pPr marL="514350" indent="-514350"/>
            <a:r>
              <a:rPr lang="en-IN" sz="1600" dirty="0" smtClean="0"/>
              <a:t>The Oracle CREATE TABLE statement allows you to create and define a table.</a:t>
            </a:r>
          </a:p>
          <a:p>
            <a:pPr marL="514350" indent="-514350"/>
            <a:r>
              <a:rPr lang="en-IN" sz="1600" dirty="0" smtClean="0"/>
              <a:t>Create Table - By Copying all columns from another table</a:t>
            </a:r>
          </a:p>
          <a:p>
            <a:pPr marL="514350" indent="-514350"/>
            <a:r>
              <a:rPr lang="en-US" sz="1600" dirty="0" smtClean="0"/>
              <a:t>Create Table – By Copying some column from another table</a:t>
            </a:r>
          </a:p>
          <a:p>
            <a:pPr marL="514350" indent="-514350"/>
            <a:r>
              <a:rPr lang="en-IN" sz="1600" b="1" dirty="0" smtClean="0"/>
              <a:t>Create table - By Copying selected columns from multiple tables</a:t>
            </a:r>
          </a:p>
          <a:p>
            <a:pPr marL="514350" indent="-514350"/>
            <a:r>
              <a:rPr lang="en-US" sz="1600" b="1" dirty="0" smtClean="0"/>
              <a:t>Global  Temporary  Table</a:t>
            </a:r>
          </a:p>
          <a:p>
            <a:pPr marL="514350" indent="-514350"/>
            <a:r>
              <a:rPr lang="en-US" sz="1600" b="1" dirty="0" smtClean="0"/>
              <a:t> Local Temporary Table</a:t>
            </a:r>
            <a:endParaRPr lang="en-IN" sz="1600" b="1" dirty="0" smtClean="0"/>
          </a:p>
          <a:p>
            <a:pPr>
              <a:buNone/>
            </a:pPr>
            <a:endParaRPr lang="en-IN" sz="1600" dirty="0" smtClean="0"/>
          </a:p>
          <a:p>
            <a:pPr>
              <a:buNone/>
            </a:pPr>
            <a:r>
              <a:rPr lang="en-US" sz="1600" dirty="0" smtClean="0"/>
              <a:t>Example : -</a:t>
            </a:r>
          </a:p>
          <a:p>
            <a:pPr>
              <a:buNone/>
            </a:pPr>
            <a:r>
              <a:rPr lang="en-IN" sz="1600" dirty="0" smtClean="0"/>
              <a:t>CREATE TABLE suppliers</a:t>
            </a:r>
          </a:p>
          <a:p>
            <a:pPr>
              <a:buNone/>
            </a:pPr>
            <a:r>
              <a:rPr lang="en-IN" sz="1600" dirty="0" smtClean="0"/>
              <a:t>( </a:t>
            </a:r>
          </a:p>
          <a:p>
            <a:pPr>
              <a:buNone/>
            </a:pPr>
            <a:r>
              <a:rPr lang="en-IN" sz="1600" dirty="0" smtClean="0"/>
              <a:t>  </a:t>
            </a:r>
            <a:r>
              <a:rPr lang="en-IN" sz="1600" dirty="0" err="1" smtClean="0"/>
              <a:t>supplier_id</a:t>
            </a:r>
            <a:r>
              <a:rPr lang="en-IN" sz="1600" dirty="0" smtClean="0"/>
              <a:t>            number(10)   NOT NULL,</a:t>
            </a:r>
          </a:p>
          <a:p>
            <a:pPr>
              <a:buNone/>
            </a:pPr>
            <a:r>
              <a:rPr lang="en-IN" sz="1600" dirty="0" smtClean="0"/>
              <a:t>  </a:t>
            </a:r>
            <a:r>
              <a:rPr lang="en-IN" sz="1600" dirty="0" err="1" smtClean="0"/>
              <a:t>supplier_name</a:t>
            </a:r>
            <a:r>
              <a:rPr lang="en-IN" sz="1600" dirty="0" smtClean="0"/>
              <a:t>      varchar2(50) NOT NULL,</a:t>
            </a:r>
          </a:p>
          <a:p>
            <a:pPr>
              <a:buNone/>
            </a:pPr>
            <a:r>
              <a:rPr lang="en-IN" sz="1600" dirty="0" smtClean="0"/>
              <a:t>  </a:t>
            </a:r>
            <a:r>
              <a:rPr lang="en-IN" sz="1600" dirty="0" err="1" smtClean="0"/>
              <a:t>suppl_date</a:t>
            </a:r>
            <a:r>
              <a:rPr lang="en-IN" sz="1600" dirty="0" smtClean="0"/>
              <a:t>            date ,</a:t>
            </a:r>
          </a:p>
          <a:p>
            <a:pPr>
              <a:buNone/>
            </a:pPr>
            <a:r>
              <a:rPr lang="en-IN" sz="1600" dirty="0" smtClean="0"/>
              <a:t>  address                   varchar2(50),</a:t>
            </a:r>
          </a:p>
          <a:p>
            <a:pPr>
              <a:buNone/>
            </a:pPr>
            <a:r>
              <a:rPr lang="en-IN" sz="1600" dirty="0" smtClean="0"/>
              <a:t>  city                          varchar2(50),</a:t>
            </a:r>
          </a:p>
          <a:p>
            <a:pPr>
              <a:buNone/>
            </a:pPr>
            <a:r>
              <a:rPr lang="en-IN" sz="1600" dirty="0" smtClean="0"/>
              <a:t>  state                        varchar2(25),</a:t>
            </a:r>
          </a:p>
          <a:p>
            <a:pPr>
              <a:buNone/>
            </a:pPr>
            <a:r>
              <a:rPr lang="en-IN" sz="1600" dirty="0" smtClean="0"/>
              <a:t>  </a:t>
            </a:r>
            <a:r>
              <a:rPr lang="en-IN" sz="1600" dirty="0" err="1" smtClean="0"/>
              <a:t>zip_code</a:t>
            </a:r>
            <a:r>
              <a:rPr lang="en-IN" sz="1600" dirty="0" smtClean="0"/>
              <a:t>                 varchar2(10)</a:t>
            </a:r>
          </a:p>
          <a:p>
            <a:pPr>
              <a:buNone/>
            </a:pPr>
            <a:r>
              <a:rPr lang="en-IN" sz="1600" dirty="0" smtClean="0"/>
              <a:t>);</a:t>
            </a:r>
          </a:p>
          <a:p>
            <a:pPr>
              <a:buNone/>
            </a:pPr>
            <a:r>
              <a:rPr lang="en-IN" sz="1600" dirty="0" smtClean="0"/>
              <a:t> </a:t>
            </a:r>
            <a:endParaRPr lang="en-IN"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Create table with constraints</a:t>
            </a:r>
            <a:endParaRPr lang="en-IN" dirty="0"/>
          </a:p>
        </p:txBody>
      </p:sp>
      <p:sp>
        <p:nvSpPr>
          <p:cNvPr id="3" name="Content Placeholder 2"/>
          <p:cNvSpPr>
            <a:spLocks noGrp="1"/>
          </p:cNvSpPr>
          <p:nvPr>
            <p:ph idx="1"/>
          </p:nvPr>
        </p:nvSpPr>
        <p:spPr>
          <a:xfrm>
            <a:off x="457200" y="1571612"/>
            <a:ext cx="8229600" cy="4752988"/>
          </a:xfrm>
        </p:spPr>
        <p:txBody>
          <a:bodyPr>
            <a:normAutofit/>
          </a:bodyPr>
          <a:lstStyle/>
          <a:p>
            <a:pPr>
              <a:buNone/>
            </a:pPr>
            <a:r>
              <a:rPr lang="en-IN" sz="1800" dirty="0" smtClean="0">
                <a:latin typeface="Verdana" pitchFamily="34" charset="0"/>
                <a:ea typeface="Verdana" pitchFamily="34" charset="0"/>
                <a:cs typeface="Verdana" pitchFamily="34" charset="0"/>
              </a:rPr>
              <a:t>CREATE TABLE employees</a:t>
            </a:r>
          </a:p>
          <a:p>
            <a:pPr>
              <a:buNone/>
            </a:pPr>
            <a:r>
              <a:rPr lang="en-IN" sz="1800" dirty="0" smtClean="0">
                <a:latin typeface="Verdana" pitchFamily="34" charset="0"/>
                <a:ea typeface="Verdana" pitchFamily="34" charset="0"/>
                <a:cs typeface="Verdana" pitchFamily="34" charset="0"/>
              </a:rPr>
              <a:t>( </a:t>
            </a:r>
            <a:r>
              <a:rPr lang="en-IN" sz="1800" dirty="0" err="1" smtClean="0">
                <a:latin typeface="Verdana" pitchFamily="34" charset="0"/>
                <a:ea typeface="Verdana" pitchFamily="34" charset="0"/>
                <a:cs typeface="Verdana" pitchFamily="34" charset="0"/>
              </a:rPr>
              <a:t>employee_number</a:t>
            </a:r>
            <a:r>
              <a:rPr lang="en-IN" sz="1800" dirty="0" smtClean="0">
                <a:latin typeface="Verdana" pitchFamily="34" charset="0"/>
                <a:ea typeface="Verdana" pitchFamily="34" charset="0"/>
                <a:cs typeface="Verdana" pitchFamily="34" charset="0"/>
              </a:rPr>
              <a:t> number(10) NOT NULL,</a:t>
            </a:r>
          </a:p>
          <a:p>
            <a:pPr>
              <a:buNone/>
            </a:pPr>
            <a:r>
              <a:rPr lang="en-IN" sz="1800" dirty="0" smtClean="0">
                <a:latin typeface="Verdana" pitchFamily="34" charset="0"/>
                <a:ea typeface="Verdana" pitchFamily="34" charset="0"/>
                <a:cs typeface="Verdana" pitchFamily="34" charset="0"/>
              </a:rPr>
              <a:t>  </a:t>
            </a:r>
            <a:r>
              <a:rPr lang="en-IN" sz="1800" dirty="0" err="1" smtClean="0">
                <a:latin typeface="Verdana" pitchFamily="34" charset="0"/>
                <a:ea typeface="Verdana" pitchFamily="34" charset="0"/>
                <a:cs typeface="Verdana" pitchFamily="34" charset="0"/>
              </a:rPr>
              <a:t>employee_name</a:t>
            </a:r>
            <a:r>
              <a:rPr lang="en-IN" sz="1800" dirty="0" smtClean="0">
                <a:latin typeface="Verdana" pitchFamily="34" charset="0"/>
                <a:ea typeface="Verdana" pitchFamily="34" charset="0"/>
                <a:cs typeface="Verdana" pitchFamily="34" charset="0"/>
              </a:rPr>
              <a:t> varchar2(50) NOT NULL,</a:t>
            </a:r>
          </a:p>
          <a:p>
            <a:pPr>
              <a:buNone/>
            </a:pPr>
            <a:r>
              <a:rPr lang="en-IN" sz="1800" dirty="0" smtClean="0">
                <a:latin typeface="Verdana" pitchFamily="34" charset="0"/>
                <a:ea typeface="Verdana" pitchFamily="34" charset="0"/>
                <a:cs typeface="Verdana" pitchFamily="34" charset="0"/>
              </a:rPr>
              <a:t>  </a:t>
            </a:r>
            <a:r>
              <a:rPr lang="en-IN" sz="1800" dirty="0" err="1" smtClean="0">
                <a:latin typeface="Verdana" pitchFamily="34" charset="0"/>
                <a:ea typeface="Verdana" pitchFamily="34" charset="0"/>
                <a:cs typeface="Verdana" pitchFamily="34" charset="0"/>
              </a:rPr>
              <a:t>department_id</a:t>
            </a:r>
            <a:r>
              <a:rPr lang="en-IN" sz="1800" dirty="0" smtClean="0">
                <a:latin typeface="Verdana" pitchFamily="34" charset="0"/>
                <a:ea typeface="Verdana" pitchFamily="34" charset="0"/>
                <a:cs typeface="Verdana" pitchFamily="34" charset="0"/>
              </a:rPr>
              <a:t> number(10),</a:t>
            </a:r>
          </a:p>
          <a:p>
            <a:pPr>
              <a:buNone/>
            </a:pPr>
            <a:r>
              <a:rPr lang="en-IN" sz="1800" dirty="0" smtClean="0">
                <a:latin typeface="Verdana" pitchFamily="34" charset="0"/>
                <a:ea typeface="Verdana" pitchFamily="34" charset="0"/>
                <a:cs typeface="Verdana" pitchFamily="34" charset="0"/>
              </a:rPr>
              <a:t>  salary number(6),</a:t>
            </a:r>
          </a:p>
          <a:p>
            <a:pPr>
              <a:buNone/>
            </a:pPr>
            <a:r>
              <a:rPr lang="en-IN" sz="1800" dirty="0" smtClean="0">
                <a:latin typeface="Verdana" pitchFamily="34" charset="0"/>
                <a:ea typeface="Verdana" pitchFamily="34" charset="0"/>
                <a:cs typeface="Verdana" pitchFamily="34" charset="0"/>
              </a:rPr>
              <a:t>  CONSTRAINT </a:t>
            </a:r>
            <a:r>
              <a:rPr lang="en-IN" sz="1800" dirty="0" err="1" smtClean="0">
                <a:latin typeface="Verdana" pitchFamily="34" charset="0"/>
                <a:ea typeface="Verdana" pitchFamily="34" charset="0"/>
                <a:cs typeface="Verdana" pitchFamily="34" charset="0"/>
              </a:rPr>
              <a:t>employees_pk</a:t>
            </a:r>
            <a:r>
              <a:rPr lang="en-IN" sz="1800" dirty="0" smtClean="0">
                <a:latin typeface="Verdana" pitchFamily="34" charset="0"/>
                <a:ea typeface="Verdana" pitchFamily="34" charset="0"/>
                <a:cs typeface="Verdana" pitchFamily="34" charset="0"/>
              </a:rPr>
              <a:t> PRIMARY KEY (</a:t>
            </a:r>
            <a:r>
              <a:rPr lang="en-IN" sz="1800" dirty="0" err="1" smtClean="0">
                <a:latin typeface="Verdana" pitchFamily="34" charset="0"/>
                <a:ea typeface="Verdana" pitchFamily="34" charset="0"/>
                <a:cs typeface="Verdana" pitchFamily="34" charset="0"/>
              </a:rPr>
              <a:t>employee_number</a:t>
            </a:r>
            <a:r>
              <a:rPr lang="en-IN" sz="1800" dirty="0" smtClean="0">
                <a:latin typeface="Verdana" pitchFamily="34" charset="0"/>
                <a:ea typeface="Verdana" pitchFamily="34" charset="0"/>
                <a:cs typeface="Verdana" pitchFamily="34" charset="0"/>
              </a:rPr>
              <a:t>),</a:t>
            </a:r>
          </a:p>
          <a:p>
            <a:pPr>
              <a:buNone/>
            </a:pPr>
            <a:r>
              <a:rPr lang="en-IN" sz="1800" dirty="0" smtClean="0">
                <a:latin typeface="Verdana" pitchFamily="34" charset="0"/>
                <a:ea typeface="Verdana" pitchFamily="34" charset="0"/>
                <a:cs typeface="Verdana" pitchFamily="34" charset="0"/>
              </a:rPr>
              <a:t>  CONSTRAINT </a:t>
            </a:r>
            <a:r>
              <a:rPr lang="en-IN" sz="1800" dirty="0" err="1" smtClean="0">
                <a:latin typeface="Verdana" pitchFamily="34" charset="0"/>
                <a:ea typeface="Verdana" pitchFamily="34" charset="0"/>
                <a:cs typeface="Verdana" pitchFamily="34" charset="0"/>
              </a:rPr>
              <a:t>fk_departments</a:t>
            </a:r>
            <a:endParaRPr lang="en-IN" sz="1800" dirty="0" smtClean="0">
              <a:latin typeface="Verdana" pitchFamily="34" charset="0"/>
              <a:ea typeface="Verdana" pitchFamily="34" charset="0"/>
              <a:cs typeface="Verdana" pitchFamily="34" charset="0"/>
            </a:endParaRPr>
          </a:p>
          <a:p>
            <a:pPr>
              <a:buNone/>
            </a:pPr>
            <a:r>
              <a:rPr lang="en-IN" sz="1800" dirty="0" smtClean="0">
                <a:latin typeface="Verdana" pitchFamily="34" charset="0"/>
                <a:ea typeface="Verdana" pitchFamily="34" charset="0"/>
                <a:cs typeface="Verdana" pitchFamily="34" charset="0"/>
              </a:rPr>
              <a:t>    FOREIGN KEY (</a:t>
            </a:r>
            <a:r>
              <a:rPr lang="en-IN" sz="1800" dirty="0" err="1" smtClean="0">
                <a:latin typeface="Verdana" pitchFamily="34" charset="0"/>
                <a:ea typeface="Verdana" pitchFamily="34" charset="0"/>
                <a:cs typeface="Verdana" pitchFamily="34" charset="0"/>
              </a:rPr>
              <a:t>department_id</a:t>
            </a:r>
            <a:r>
              <a:rPr lang="en-IN" sz="1800" dirty="0" smtClean="0">
                <a:latin typeface="Verdana" pitchFamily="34" charset="0"/>
                <a:ea typeface="Verdana" pitchFamily="34" charset="0"/>
                <a:cs typeface="Verdana" pitchFamily="34" charset="0"/>
              </a:rPr>
              <a:t>)</a:t>
            </a:r>
          </a:p>
          <a:p>
            <a:pPr>
              <a:buNone/>
            </a:pPr>
            <a:r>
              <a:rPr lang="en-IN" sz="1800" dirty="0" smtClean="0">
                <a:latin typeface="Verdana" pitchFamily="34" charset="0"/>
                <a:ea typeface="Verdana" pitchFamily="34" charset="0"/>
                <a:cs typeface="Verdana" pitchFamily="34" charset="0"/>
              </a:rPr>
              <a:t>    REFERENCES departments(</a:t>
            </a:r>
            <a:r>
              <a:rPr lang="en-IN" sz="1800" dirty="0" err="1" smtClean="0">
                <a:latin typeface="Verdana" pitchFamily="34" charset="0"/>
                <a:ea typeface="Verdana" pitchFamily="34" charset="0"/>
                <a:cs typeface="Verdana" pitchFamily="34" charset="0"/>
              </a:rPr>
              <a:t>department_id</a:t>
            </a:r>
            <a:r>
              <a:rPr lang="en-IN" sz="1800" dirty="0" smtClean="0">
                <a:latin typeface="Verdana" pitchFamily="34" charset="0"/>
                <a:ea typeface="Verdana" pitchFamily="34" charset="0"/>
                <a:cs typeface="Verdana" pitchFamily="34" charset="0"/>
              </a:rPr>
              <a:t>)</a:t>
            </a:r>
          </a:p>
          <a:p>
            <a:pPr>
              <a:buNone/>
            </a:pPr>
            <a:r>
              <a:rPr lang="en-IN" sz="1800" dirty="0" smtClean="0">
                <a:latin typeface="Verdana" pitchFamily="34" charset="0"/>
                <a:ea typeface="Verdana" pitchFamily="34" charset="0"/>
                <a:cs typeface="Verdana" pitchFamily="34" charset="0"/>
              </a:rPr>
              <a:t>);</a:t>
            </a:r>
          </a:p>
          <a:p>
            <a:pPr>
              <a:buNone/>
            </a:pPr>
            <a:endParaRPr lang="en-IN" sz="1800" dirty="0" smtClean="0">
              <a:latin typeface="Verdana" pitchFamily="34" charset="0"/>
              <a:ea typeface="Verdana" pitchFamily="34" charset="0"/>
              <a:cs typeface="Verdana" pitchFamily="34" charset="0"/>
            </a:endParaRPr>
          </a:p>
          <a:p>
            <a:pPr>
              <a:buNone/>
            </a:pPr>
            <a:r>
              <a:rPr lang="en-US" sz="1800" dirty="0" smtClean="0"/>
              <a:t>&gt; We can give constraints name,</a:t>
            </a:r>
            <a:r>
              <a:rPr lang="en-IN" sz="1800" dirty="0" smtClean="0"/>
              <a:t> next to column name.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428628"/>
          </a:xfrm>
        </p:spPr>
        <p:txBody>
          <a:bodyPr>
            <a:noAutofit/>
          </a:bodyPr>
          <a:lstStyle/>
          <a:p>
            <a:r>
              <a:rPr lang="en-IN" sz="2400" b="1" dirty="0" smtClean="0"/>
              <a:t>Create Table - By Copying all/Some columns from another table</a:t>
            </a:r>
            <a:endParaRPr lang="en-IN" sz="2400" dirty="0"/>
          </a:p>
        </p:txBody>
      </p:sp>
      <p:sp>
        <p:nvSpPr>
          <p:cNvPr id="3" name="Content Placeholder 2"/>
          <p:cNvSpPr>
            <a:spLocks noGrp="1"/>
          </p:cNvSpPr>
          <p:nvPr>
            <p:ph idx="1"/>
          </p:nvPr>
        </p:nvSpPr>
        <p:spPr>
          <a:xfrm>
            <a:off x="457200" y="1214422"/>
            <a:ext cx="8229600" cy="5110178"/>
          </a:xfrm>
        </p:spPr>
        <p:txBody>
          <a:bodyPr>
            <a:normAutofit fontScale="92500" lnSpcReduction="20000"/>
          </a:bodyPr>
          <a:lstStyle/>
          <a:p>
            <a:r>
              <a:rPr lang="en-US" dirty="0" smtClean="0"/>
              <a:t>By copying all columns</a:t>
            </a:r>
          </a:p>
          <a:p>
            <a:pPr>
              <a:buNone/>
            </a:pPr>
            <a:endParaRPr lang="en-IN" dirty="0" smtClean="0"/>
          </a:p>
          <a:p>
            <a:pPr>
              <a:buNone/>
            </a:pPr>
            <a:r>
              <a:rPr lang="en-IN" sz="2000" dirty="0" smtClean="0"/>
              <a:t>CREATE TABLE suppliers AS </a:t>
            </a:r>
          </a:p>
          <a:p>
            <a:pPr>
              <a:buNone/>
            </a:pPr>
            <a:r>
              <a:rPr lang="en-IN" sz="2000" dirty="0" smtClean="0"/>
              <a:t>(SELECT * FROM companies WHERE </a:t>
            </a:r>
            <a:r>
              <a:rPr lang="en-IN" sz="2000" dirty="0" err="1" smtClean="0"/>
              <a:t>company_id</a:t>
            </a:r>
            <a:r>
              <a:rPr lang="en-IN" sz="2000" dirty="0" smtClean="0"/>
              <a:t> &lt; 5000);</a:t>
            </a:r>
          </a:p>
          <a:p>
            <a:pPr>
              <a:buNone/>
            </a:pPr>
            <a:endParaRPr lang="en-US" sz="2000" dirty="0" smtClean="0"/>
          </a:p>
          <a:p>
            <a:r>
              <a:rPr lang="en-US" sz="2000" dirty="0" smtClean="0"/>
              <a:t>By copying all columns</a:t>
            </a:r>
            <a:endParaRPr lang="en-IN" sz="2000" dirty="0" smtClean="0"/>
          </a:p>
          <a:p>
            <a:pPr>
              <a:buNone/>
            </a:pPr>
            <a:endParaRPr lang="en-US" sz="2000" dirty="0" smtClean="0"/>
          </a:p>
          <a:p>
            <a:pPr>
              <a:buNone/>
            </a:pPr>
            <a:r>
              <a:rPr lang="en-IN" sz="2000" dirty="0" smtClean="0"/>
              <a:t>CREATE TABLE suppliers</a:t>
            </a:r>
          </a:p>
          <a:p>
            <a:pPr>
              <a:buNone/>
            </a:pPr>
            <a:r>
              <a:rPr lang="en-IN" sz="2000" dirty="0" smtClean="0"/>
              <a:t>  AS (SELECT </a:t>
            </a:r>
            <a:r>
              <a:rPr lang="en-IN" sz="2000" dirty="0" err="1" smtClean="0"/>
              <a:t>company_id</a:t>
            </a:r>
            <a:r>
              <a:rPr lang="en-IN" sz="2000" dirty="0" smtClean="0"/>
              <a:t>, address, city, state, zip</a:t>
            </a:r>
          </a:p>
          <a:p>
            <a:pPr>
              <a:buNone/>
            </a:pPr>
            <a:r>
              <a:rPr lang="en-IN" sz="2000" dirty="0" smtClean="0"/>
              <a:t>      FROM companies</a:t>
            </a:r>
          </a:p>
          <a:p>
            <a:pPr>
              <a:buNone/>
            </a:pPr>
            <a:r>
              <a:rPr lang="en-IN" sz="2000" dirty="0" smtClean="0"/>
              <a:t>      WHERE </a:t>
            </a:r>
            <a:r>
              <a:rPr lang="en-IN" sz="2000" dirty="0" err="1" smtClean="0"/>
              <a:t>company_id</a:t>
            </a:r>
            <a:r>
              <a:rPr lang="en-IN" sz="2000" dirty="0" smtClean="0"/>
              <a:t> &lt; 5000);</a:t>
            </a:r>
          </a:p>
          <a:p>
            <a:pPr>
              <a:buNone/>
            </a:pPr>
            <a:endParaRPr lang="en-US" sz="2000" dirty="0" smtClean="0"/>
          </a:p>
          <a:p>
            <a:pPr>
              <a:buNone/>
            </a:pPr>
            <a:r>
              <a:rPr lang="en-US" sz="2000" b="1" dirty="0" smtClean="0"/>
              <a:t>Note : </a:t>
            </a:r>
          </a:p>
          <a:p>
            <a:r>
              <a:rPr lang="en-US" sz="2000" dirty="0" smtClean="0"/>
              <a:t>Table created by all/some columns from another table, </a:t>
            </a:r>
            <a:r>
              <a:rPr lang="en-US" sz="2000" b="1" dirty="0" smtClean="0"/>
              <a:t>does not copy  constraints.</a:t>
            </a:r>
          </a:p>
          <a:p>
            <a:r>
              <a:rPr lang="en-US" sz="2000" b="1" dirty="0" smtClean="0"/>
              <a:t>All the columns  constraints resides in USER_CONSTRAINTS dictionary tables.</a:t>
            </a:r>
            <a:endParaRPr lang="en-IN" sz="2000" b="1" dirty="0" smtClean="0"/>
          </a:p>
          <a:p>
            <a:pPr>
              <a:buNone/>
            </a:pPr>
            <a:endParaRPr lang="en-IN"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714380"/>
          </a:xfrm>
        </p:spPr>
        <p:txBody>
          <a:bodyPr>
            <a:normAutofit fontScale="90000"/>
          </a:bodyPr>
          <a:lstStyle/>
          <a:p>
            <a:r>
              <a:rPr lang="en-IN" b="1" dirty="0" smtClean="0"/>
              <a:t>ALTER TABLE Statement</a:t>
            </a:r>
            <a:endParaRPr lang="en-IN" dirty="0"/>
          </a:p>
        </p:txBody>
      </p:sp>
      <p:sp>
        <p:nvSpPr>
          <p:cNvPr id="3" name="Content Placeholder 2"/>
          <p:cNvSpPr>
            <a:spLocks noGrp="1"/>
          </p:cNvSpPr>
          <p:nvPr>
            <p:ph idx="1"/>
          </p:nvPr>
        </p:nvSpPr>
        <p:spPr>
          <a:xfrm>
            <a:off x="457200" y="1142984"/>
            <a:ext cx="8229600" cy="5181616"/>
          </a:xfrm>
        </p:spPr>
        <p:txBody>
          <a:bodyPr>
            <a:normAutofit/>
          </a:bodyPr>
          <a:lstStyle/>
          <a:p>
            <a:r>
              <a:rPr lang="en-IN" dirty="0" smtClean="0"/>
              <a:t>The Oracle ALTER TABLE statement is used to add, modify, </a:t>
            </a:r>
            <a:r>
              <a:rPr lang="en-IN" smtClean="0"/>
              <a:t>or drop </a:t>
            </a:r>
            <a:r>
              <a:rPr lang="en-IN" dirty="0" smtClean="0"/>
              <a:t>columns in a table. The Oracle ALTER TABLE statement is also used to rename a table.</a:t>
            </a:r>
          </a:p>
          <a:p>
            <a:r>
              <a:rPr lang="en-IN" b="1" dirty="0" smtClean="0"/>
              <a:t>Add column in table</a:t>
            </a:r>
          </a:p>
          <a:p>
            <a:r>
              <a:rPr lang="en-IN" b="1" dirty="0" smtClean="0"/>
              <a:t>Add multiple columns in table</a:t>
            </a:r>
          </a:p>
          <a:p>
            <a:r>
              <a:rPr lang="en-IN" b="1" dirty="0" smtClean="0"/>
              <a:t>Modify column in table</a:t>
            </a:r>
          </a:p>
          <a:p>
            <a:r>
              <a:rPr lang="en-IN" b="1" dirty="0" smtClean="0"/>
              <a:t>Modify Multiple columns in table</a:t>
            </a:r>
          </a:p>
          <a:p>
            <a:r>
              <a:rPr lang="en-IN" b="1" dirty="0" smtClean="0"/>
              <a:t>Drop column in table</a:t>
            </a:r>
          </a:p>
          <a:p>
            <a:r>
              <a:rPr lang="en-IN" b="1" dirty="0" smtClean="0"/>
              <a:t>Rename column in table</a:t>
            </a:r>
          </a:p>
          <a:p>
            <a:r>
              <a:rPr lang="en-IN" b="1" dirty="0" smtClean="0"/>
              <a:t>Rename table</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14380"/>
          </a:xfrm>
        </p:spPr>
        <p:txBody>
          <a:bodyPr>
            <a:normAutofit fontScale="90000"/>
          </a:bodyPr>
          <a:lstStyle/>
          <a:p>
            <a:r>
              <a:rPr lang="en-IN" dirty="0" smtClean="0"/>
              <a:t>What is a database</a:t>
            </a:r>
            <a:endParaRPr lang="en-IN" dirty="0"/>
          </a:p>
        </p:txBody>
      </p:sp>
      <p:sp>
        <p:nvSpPr>
          <p:cNvPr id="3" name="Content Placeholder 2"/>
          <p:cNvSpPr>
            <a:spLocks noGrp="1"/>
          </p:cNvSpPr>
          <p:nvPr>
            <p:ph idx="1"/>
          </p:nvPr>
        </p:nvSpPr>
        <p:spPr>
          <a:xfrm>
            <a:off x="457200" y="1500174"/>
            <a:ext cx="8229600" cy="4824426"/>
          </a:xfrm>
        </p:spPr>
        <p:txBody>
          <a:bodyPr>
            <a:normAutofit fontScale="92500"/>
          </a:bodyPr>
          <a:lstStyle/>
          <a:p>
            <a:r>
              <a:rPr lang="en-IN" dirty="0" smtClean="0"/>
              <a:t>A database is an organized collection of data. </a:t>
            </a:r>
          </a:p>
          <a:p>
            <a:r>
              <a:rPr lang="en-IN" dirty="0" smtClean="0"/>
              <a:t>A database management system (DBMS) is software that allows the creation, retrieval, and manipulation of data.</a:t>
            </a:r>
          </a:p>
          <a:p>
            <a:r>
              <a:rPr lang="en-IN" dirty="0" smtClean="0"/>
              <a:t>A relational database management system (RDBMS) provides this functionality within the context of the relational database theory and the rules defined for relational databases by </a:t>
            </a:r>
            <a:r>
              <a:rPr lang="en-IN" dirty="0" err="1" smtClean="0"/>
              <a:t>Codd</a:t>
            </a:r>
            <a:r>
              <a:rPr lang="en-IN" dirty="0" smtClean="0"/>
              <a:t>. These rules, called “</a:t>
            </a:r>
            <a:r>
              <a:rPr lang="en-IN" dirty="0" err="1" smtClean="0"/>
              <a:t>Codd’s</a:t>
            </a:r>
            <a:r>
              <a:rPr lang="en-IN" dirty="0" smtClean="0"/>
              <a:t> Twelve Rules,”</a:t>
            </a:r>
          </a:p>
          <a:p>
            <a:r>
              <a:rPr lang="en-IN" dirty="0" smtClean="0"/>
              <a:t>Compliance with </a:t>
            </a:r>
            <a:r>
              <a:rPr lang="en-IN" dirty="0" err="1" smtClean="0"/>
              <a:t>Codd’s</a:t>
            </a:r>
            <a:r>
              <a:rPr lang="en-IN" dirty="0" smtClean="0"/>
              <a:t> Rules has been a major challenge for database vendors, and early versions of relational databases complied with only a handful of the rules.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IN" b="1" dirty="0" smtClean="0"/>
              <a:t>DROP TABLE Statement</a:t>
            </a:r>
            <a:endParaRPr lang="en-IN" dirty="0"/>
          </a:p>
        </p:txBody>
      </p:sp>
      <p:sp>
        <p:nvSpPr>
          <p:cNvPr id="3" name="Content Placeholder 2"/>
          <p:cNvSpPr>
            <a:spLocks noGrp="1"/>
          </p:cNvSpPr>
          <p:nvPr>
            <p:ph idx="1"/>
          </p:nvPr>
        </p:nvSpPr>
        <p:spPr>
          <a:xfrm>
            <a:off x="457200" y="1142984"/>
            <a:ext cx="8229600" cy="5181616"/>
          </a:xfrm>
        </p:spPr>
        <p:txBody>
          <a:bodyPr>
            <a:normAutofit fontScale="77500" lnSpcReduction="20000"/>
          </a:bodyPr>
          <a:lstStyle/>
          <a:p>
            <a:pPr>
              <a:buNone/>
            </a:pPr>
            <a:r>
              <a:rPr lang="en-IN" dirty="0" smtClean="0"/>
              <a:t>DROP [</a:t>
            </a:r>
            <a:r>
              <a:rPr lang="en-IN" dirty="0" err="1" smtClean="0"/>
              <a:t>schema_name</a:t>
            </a:r>
            <a:r>
              <a:rPr lang="en-IN" dirty="0" smtClean="0"/>
              <a:t>].TABLE </a:t>
            </a:r>
            <a:r>
              <a:rPr lang="en-IN" dirty="0" err="1" smtClean="0"/>
              <a:t>table_name</a:t>
            </a:r>
            <a:endParaRPr lang="en-IN" dirty="0" smtClean="0"/>
          </a:p>
          <a:p>
            <a:pPr>
              <a:buNone/>
            </a:pPr>
            <a:r>
              <a:rPr lang="en-IN" dirty="0" smtClean="0"/>
              <a:t>[ CASCADE CONSTRAINTS ]</a:t>
            </a:r>
          </a:p>
          <a:p>
            <a:pPr>
              <a:buNone/>
            </a:pPr>
            <a:r>
              <a:rPr lang="en-IN" dirty="0" smtClean="0"/>
              <a:t>[ PURGE ];</a:t>
            </a:r>
          </a:p>
          <a:p>
            <a:pPr>
              <a:buNone/>
            </a:pPr>
            <a:endParaRPr lang="en-US" dirty="0" smtClean="0"/>
          </a:p>
          <a:p>
            <a:pPr>
              <a:buNone/>
            </a:pPr>
            <a:r>
              <a:rPr lang="en-US" dirty="0" smtClean="0"/>
              <a:t>DROP TABLE customers PURGE;</a:t>
            </a:r>
          </a:p>
          <a:p>
            <a:pPr>
              <a:buNone/>
            </a:pPr>
            <a:endParaRPr lang="en-US" dirty="0" smtClean="0"/>
          </a:p>
          <a:p>
            <a:r>
              <a:rPr lang="en-IN" dirty="0" smtClean="0"/>
              <a:t>CASCADE CONSTRAINTS Optional. If specified, all referential integrity constraints will be dropped as well. </a:t>
            </a:r>
          </a:p>
          <a:p>
            <a:pPr>
              <a:buNone/>
            </a:pPr>
            <a:endParaRPr lang="en-IN" dirty="0" smtClean="0"/>
          </a:p>
          <a:p>
            <a:r>
              <a:rPr lang="en-IN" dirty="0" smtClean="0"/>
              <a:t>PURGE Optional. If specified, the table and its dependent objects will be purged from the recycle bin and you will not be able to recover the table. If not specified, the table and its dependent objects are placed in the recycle bin and can be recovered later, if needed. </a:t>
            </a:r>
          </a:p>
          <a:p>
            <a:endParaRPr lang="en-IN" dirty="0" smtClean="0"/>
          </a:p>
          <a:p>
            <a:r>
              <a:rPr lang="en-IN" b="1" dirty="0" smtClean="0"/>
              <a:t>Note:</a:t>
            </a:r>
            <a:r>
              <a:rPr lang="en-IN" dirty="0" smtClean="0"/>
              <a:t> If there are referential integrity constraints on </a:t>
            </a:r>
            <a:r>
              <a:rPr lang="en-IN" i="1" dirty="0" err="1" smtClean="0"/>
              <a:t>table_name</a:t>
            </a:r>
            <a:r>
              <a:rPr lang="en-IN" dirty="0" smtClean="0"/>
              <a:t> and you do not specify the </a:t>
            </a:r>
            <a:r>
              <a:rPr lang="en-IN" i="1" dirty="0" smtClean="0"/>
              <a:t>CASCADE CONSTRAINTS</a:t>
            </a:r>
            <a:r>
              <a:rPr lang="en-IN" dirty="0" smtClean="0"/>
              <a:t> option, the DROP TABLE statement will return an error and Oracle will not drop the table.</a:t>
            </a:r>
          </a:p>
          <a:p>
            <a:pPr>
              <a:buNone/>
            </a:pP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pPr algn="ctr"/>
            <a:r>
              <a:rPr lang="en-US" dirty="0" smtClean="0"/>
              <a:t>Database constraints</a:t>
            </a:r>
            <a:endParaRPr lang="en-IN" dirty="0"/>
          </a:p>
        </p:txBody>
      </p:sp>
      <p:sp>
        <p:nvSpPr>
          <p:cNvPr id="3" name="Content Placeholder 2"/>
          <p:cNvSpPr>
            <a:spLocks noGrp="1"/>
          </p:cNvSpPr>
          <p:nvPr>
            <p:ph idx="1"/>
          </p:nvPr>
        </p:nvSpPr>
        <p:spPr>
          <a:xfrm>
            <a:off x="457200" y="1142984"/>
            <a:ext cx="8229600" cy="5181616"/>
          </a:xfrm>
        </p:spPr>
        <p:txBody>
          <a:bodyPr>
            <a:normAutofit/>
          </a:bodyPr>
          <a:lstStyle/>
          <a:p>
            <a:pPr>
              <a:buNone/>
            </a:pPr>
            <a:r>
              <a:rPr lang="en-US" dirty="0" smtClean="0"/>
              <a:t>There 8 constraints in Oracle Database</a:t>
            </a:r>
          </a:p>
          <a:p>
            <a:endParaRPr lang="en-US" dirty="0" smtClean="0"/>
          </a:p>
          <a:p>
            <a:r>
              <a:rPr lang="en-IN" dirty="0" smtClean="0">
                <a:hlinkClick r:id="rId2"/>
              </a:rPr>
              <a:t>Primary Keys</a:t>
            </a:r>
          </a:p>
          <a:p>
            <a:pPr lvl="1"/>
            <a:r>
              <a:rPr lang="en-IN" b="1" dirty="0" smtClean="0"/>
              <a:t>Using CREATE TABLE statement</a:t>
            </a:r>
          </a:p>
          <a:p>
            <a:pPr lvl="1"/>
            <a:r>
              <a:rPr lang="en-IN" b="1" dirty="0" smtClean="0"/>
              <a:t>Using ALTER TABLE statement</a:t>
            </a:r>
            <a:endParaRPr lang="en-IN" dirty="0" smtClean="0">
              <a:hlinkClick r:id="rId2"/>
            </a:endParaRPr>
          </a:p>
          <a:p>
            <a:r>
              <a:rPr lang="en-IN" dirty="0" smtClean="0">
                <a:hlinkClick r:id="rId3"/>
              </a:rPr>
              <a:t>Foreign Keys</a:t>
            </a:r>
            <a:endParaRPr lang="en-IN" dirty="0" smtClean="0"/>
          </a:p>
          <a:p>
            <a:pPr lvl="1"/>
            <a:r>
              <a:rPr lang="en-IN" b="1" dirty="0" smtClean="0"/>
              <a:t>Using CREATE TABLE statement</a:t>
            </a:r>
          </a:p>
          <a:p>
            <a:pPr lvl="1"/>
            <a:r>
              <a:rPr lang="en-IN" b="1" dirty="0" smtClean="0"/>
              <a:t>Using ALTER TABLE statement</a:t>
            </a:r>
            <a:endParaRPr lang="en-IN" dirty="0" smtClean="0">
              <a:hlinkClick r:id="rId2"/>
            </a:endParaRPr>
          </a:p>
          <a:p>
            <a:r>
              <a:rPr lang="en-IN" dirty="0" smtClean="0">
                <a:hlinkClick r:id="rId4"/>
              </a:rPr>
              <a:t>Unique Constraints</a:t>
            </a:r>
            <a:endParaRPr lang="en-IN" dirty="0" smtClean="0">
              <a:hlinkClick r:id="rId2"/>
            </a:endParaRPr>
          </a:p>
          <a:p>
            <a:r>
              <a:rPr lang="en-IN" dirty="0" smtClean="0">
                <a:hlinkClick r:id="rId2"/>
              </a:rPr>
              <a:t>Check Constraints</a:t>
            </a:r>
          </a:p>
          <a:p>
            <a:r>
              <a:rPr lang="en-US" dirty="0" smtClean="0">
                <a:hlinkClick r:id="rId2"/>
              </a:rPr>
              <a:t>NOT NULL</a:t>
            </a:r>
            <a:endParaRPr lang="en-IN" dirty="0" smtClean="0">
              <a:hlinkClick r:id="rId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785818"/>
          </a:xfrm>
        </p:spPr>
        <p:txBody>
          <a:bodyPr>
            <a:normAutofit fontScale="90000"/>
          </a:bodyPr>
          <a:lstStyle/>
          <a:p>
            <a:pPr algn="ctr"/>
            <a:r>
              <a:rPr lang="en-IN" b="1" dirty="0" smtClean="0"/>
              <a:t>Primary key</a:t>
            </a:r>
            <a:endParaRPr lang="en-IN" dirty="0"/>
          </a:p>
        </p:txBody>
      </p:sp>
      <p:sp>
        <p:nvSpPr>
          <p:cNvPr id="3" name="Content Placeholder 2"/>
          <p:cNvSpPr>
            <a:spLocks noGrp="1"/>
          </p:cNvSpPr>
          <p:nvPr>
            <p:ph idx="1"/>
          </p:nvPr>
        </p:nvSpPr>
        <p:spPr>
          <a:xfrm>
            <a:off x="457200" y="1214422"/>
            <a:ext cx="8229600" cy="5110178"/>
          </a:xfrm>
        </p:spPr>
        <p:txBody>
          <a:bodyPr/>
          <a:lstStyle/>
          <a:p>
            <a:r>
              <a:rPr lang="en-IN" dirty="0" smtClean="0"/>
              <a:t>In Oracle, a </a:t>
            </a:r>
            <a:r>
              <a:rPr lang="en-IN" b="1" dirty="0" smtClean="0"/>
              <a:t>primary key</a:t>
            </a:r>
            <a:r>
              <a:rPr lang="en-IN" dirty="0" smtClean="0"/>
              <a:t> is a single field or combination of fields that uniquely defines a record. None of the fields that are part of the primary key can contain a null value. A table can have only one primary key.</a:t>
            </a:r>
          </a:p>
          <a:p>
            <a:r>
              <a:rPr lang="en-US" dirty="0" smtClean="0"/>
              <a:t>NOT NULL + UNIQUE KEY</a:t>
            </a:r>
            <a:endParaRPr lang="en-IN" dirty="0" smtClean="0"/>
          </a:p>
          <a:p>
            <a:r>
              <a:rPr lang="en-IN" dirty="0" smtClean="0"/>
              <a:t>In Oracle, a primary key can not contain more than 32 columns.</a:t>
            </a:r>
          </a:p>
          <a:p>
            <a:r>
              <a:rPr lang="en-IN" dirty="0" smtClean="0"/>
              <a:t>A primary key can be defined in either a CREATE TABLE statement or an ALTER TABLE statement.</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00066"/>
          </a:xfrm>
        </p:spPr>
        <p:txBody>
          <a:bodyPr>
            <a:normAutofit fontScale="90000"/>
          </a:bodyPr>
          <a:lstStyle/>
          <a:p>
            <a:pPr algn="ctr"/>
            <a:r>
              <a:rPr lang="en-IN" b="1" dirty="0" smtClean="0"/>
              <a:t>Foreign Keys</a:t>
            </a:r>
            <a:endParaRPr lang="en-IN" dirty="0"/>
          </a:p>
        </p:txBody>
      </p:sp>
      <p:sp>
        <p:nvSpPr>
          <p:cNvPr id="3" name="Content Placeholder 2"/>
          <p:cNvSpPr>
            <a:spLocks noGrp="1"/>
          </p:cNvSpPr>
          <p:nvPr>
            <p:ph idx="1"/>
          </p:nvPr>
        </p:nvSpPr>
        <p:spPr>
          <a:xfrm>
            <a:off x="457200" y="1071546"/>
            <a:ext cx="8229600" cy="5253054"/>
          </a:xfrm>
        </p:spPr>
        <p:txBody>
          <a:bodyPr>
            <a:normAutofit fontScale="85000" lnSpcReduction="10000"/>
          </a:bodyPr>
          <a:lstStyle/>
          <a:p>
            <a:r>
              <a:rPr lang="en-IN" dirty="0" smtClean="0"/>
              <a:t>A foreign key is a way to enforce referential integrity within your Oracle database. A foreign key means that values in one table must also appear in another table.</a:t>
            </a:r>
          </a:p>
          <a:p>
            <a:r>
              <a:rPr lang="en-IN" dirty="0" smtClean="0"/>
              <a:t>The referenced table is called the </a:t>
            </a:r>
            <a:r>
              <a:rPr lang="en-IN" i="1" dirty="0" smtClean="0"/>
              <a:t>parent table</a:t>
            </a:r>
            <a:r>
              <a:rPr lang="en-IN" dirty="0" smtClean="0"/>
              <a:t> while the table with the foreign key is called the </a:t>
            </a:r>
            <a:r>
              <a:rPr lang="en-IN" i="1" dirty="0" smtClean="0"/>
              <a:t>child table</a:t>
            </a:r>
            <a:r>
              <a:rPr lang="en-IN" dirty="0" smtClean="0"/>
              <a:t>. The foreign key in the child table will generally reference a </a:t>
            </a:r>
            <a:r>
              <a:rPr lang="en-IN" dirty="0" smtClean="0">
                <a:hlinkClick r:id="rId2"/>
              </a:rPr>
              <a:t>primary key</a:t>
            </a:r>
            <a:r>
              <a:rPr lang="en-IN" dirty="0" smtClean="0"/>
              <a:t> in the parent table.</a:t>
            </a:r>
          </a:p>
          <a:p>
            <a:r>
              <a:rPr lang="en-IN" dirty="0" smtClean="0"/>
              <a:t>ON CASCADE DELETE : A foreign key with cascade delete means that if a record in the parent table is deleted, then the corresponding records in the child table will automatically be deleted. This is called a cascade delete in Oracle.</a:t>
            </a:r>
          </a:p>
          <a:p>
            <a:r>
              <a:rPr lang="en-IN" dirty="0" smtClean="0"/>
              <a:t>DELETE SET NULL : A foreign key with "set null on delete" means that if a record in the parent table is deleted, then the corresponding records in the child table will have the foreign key fields set to null. The records in the child table will </a:t>
            </a:r>
            <a:r>
              <a:rPr lang="en-IN" b="1" dirty="0" smtClean="0"/>
              <a:t>not</a:t>
            </a:r>
            <a:r>
              <a:rPr lang="en-IN" dirty="0" smtClean="0"/>
              <a:t> be deleted.</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571504"/>
          </a:xfrm>
        </p:spPr>
        <p:txBody>
          <a:bodyPr>
            <a:normAutofit fontScale="90000"/>
          </a:bodyPr>
          <a:lstStyle/>
          <a:p>
            <a:pPr algn="ctr"/>
            <a:r>
              <a:rPr lang="en-IN" b="1" dirty="0" smtClean="0"/>
              <a:t>Unique constraint</a:t>
            </a:r>
            <a:endParaRPr lang="en-IN" dirty="0"/>
          </a:p>
        </p:txBody>
      </p:sp>
      <p:sp>
        <p:nvSpPr>
          <p:cNvPr id="3" name="Content Placeholder 2"/>
          <p:cNvSpPr>
            <a:spLocks noGrp="1"/>
          </p:cNvSpPr>
          <p:nvPr>
            <p:ph idx="1"/>
          </p:nvPr>
        </p:nvSpPr>
        <p:spPr>
          <a:xfrm>
            <a:off x="457200" y="1285860"/>
            <a:ext cx="8229600" cy="5038740"/>
          </a:xfrm>
        </p:spPr>
        <p:txBody>
          <a:bodyPr/>
          <a:lstStyle/>
          <a:p>
            <a:r>
              <a:rPr lang="en-IN" dirty="0" smtClean="0"/>
              <a:t>A unique constraint is a single field or combination of fields that uniquely defines a record. Some of the fields can contain null values as long as the combination of values is unique.</a:t>
            </a:r>
          </a:p>
          <a:p>
            <a:r>
              <a:rPr lang="en-IN" dirty="0" smtClean="0"/>
              <a:t>In Oracle, a unique constraint can not contain more than 32 columns.</a:t>
            </a:r>
          </a:p>
          <a:p>
            <a:r>
              <a:rPr lang="en-IN" dirty="0" smtClean="0"/>
              <a:t>Some of the fields that are part of the unique constraint can contain null values as long as the combination of values is unique.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r>
              <a:rPr lang="en-IN" b="1" dirty="0" smtClean="0"/>
              <a:t>Check Constraints</a:t>
            </a:r>
            <a:endParaRPr lang="en-IN" dirty="0"/>
          </a:p>
        </p:txBody>
      </p:sp>
      <p:sp>
        <p:nvSpPr>
          <p:cNvPr id="3" name="Content Placeholder 2"/>
          <p:cNvSpPr>
            <a:spLocks noGrp="1"/>
          </p:cNvSpPr>
          <p:nvPr>
            <p:ph idx="1"/>
          </p:nvPr>
        </p:nvSpPr>
        <p:spPr>
          <a:xfrm>
            <a:off x="457200" y="1428736"/>
            <a:ext cx="8229600" cy="4895864"/>
          </a:xfrm>
        </p:spPr>
        <p:txBody>
          <a:bodyPr/>
          <a:lstStyle/>
          <a:p>
            <a:r>
              <a:rPr lang="en-IN" dirty="0" smtClean="0"/>
              <a:t>A </a:t>
            </a:r>
            <a:r>
              <a:rPr lang="en-IN" b="1" dirty="0" smtClean="0"/>
              <a:t>check constraint</a:t>
            </a:r>
            <a:r>
              <a:rPr lang="en-IN" dirty="0" smtClean="0"/>
              <a:t> allows you to specify a condition on each row in a table</a:t>
            </a:r>
          </a:p>
          <a:p>
            <a:r>
              <a:rPr lang="en-IN" dirty="0" smtClean="0"/>
              <a:t>A check constraint can NOT be defined on a </a:t>
            </a:r>
            <a:r>
              <a:rPr lang="en-IN" dirty="0" smtClean="0">
                <a:hlinkClick r:id="rId2"/>
              </a:rPr>
              <a:t>SQL View</a:t>
            </a:r>
            <a:r>
              <a:rPr lang="en-IN" dirty="0" smtClean="0"/>
              <a:t>. </a:t>
            </a:r>
          </a:p>
          <a:p>
            <a:r>
              <a:rPr lang="en-IN" dirty="0" smtClean="0"/>
              <a:t>The check constraint defined on a table must refer to only columns in that table. It can not refer to columns in other tables. </a:t>
            </a:r>
          </a:p>
          <a:p>
            <a:r>
              <a:rPr lang="en-IN" dirty="0" smtClean="0"/>
              <a:t>A check constraint can NOT include a </a:t>
            </a:r>
            <a:r>
              <a:rPr lang="en-IN" dirty="0" smtClean="0">
                <a:hlinkClick r:id="rId3"/>
              </a:rPr>
              <a:t>SQL </a:t>
            </a:r>
            <a:r>
              <a:rPr lang="en-IN" dirty="0" err="1" smtClean="0">
                <a:hlinkClick r:id="rId3"/>
              </a:rPr>
              <a:t>Subquery</a:t>
            </a:r>
            <a:r>
              <a:rPr lang="en-IN" dirty="0" smtClean="0"/>
              <a:t>.</a:t>
            </a:r>
          </a:p>
          <a:p>
            <a:r>
              <a:rPr lang="en-IN" dirty="0" smtClean="0"/>
              <a:t>A check constraint can be defined in either a </a:t>
            </a:r>
            <a:r>
              <a:rPr lang="en-IN" dirty="0" smtClean="0">
                <a:hlinkClick r:id="rId4"/>
              </a:rPr>
              <a:t>SQL CREATE TABLE statement</a:t>
            </a:r>
            <a:r>
              <a:rPr lang="en-IN" dirty="0" smtClean="0"/>
              <a:t> or a </a:t>
            </a:r>
            <a:r>
              <a:rPr lang="en-IN" dirty="0" smtClean="0">
                <a:hlinkClick r:id="rId5"/>
              </a:rPr>
              <a:t>SQL ALTER TABLE statement</a:t>
            </a:r>
            <a:r>
              <a:rPr lang="en-IN" dirty="0" smtClean="0"/>
              <a:t>.</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14380"/>
          </a:xfrm>
        </p:spPr>
        <p:txBody>
          <a:bodyPr>
            <a:normAutofit fontScale="90000"/>
          </a:bodyPr>
          <a:lstStyle/>
          <a:p>
            <a:pPr algn="ctr"/>
            <a:r>
              <a:rPr lang="en-US" dirty="0" smtClean="0"/>
              <a:t>DML - Insert</a:t>
            </a:r>
            <a:endParaRPr lang="en-IN" dirty="0"/>
          </a:p>
        </p:txBody>
      </p:sp>
      <p:sp>
        <p:nvSpPr>
          <p:cNvPr id="3" name="Content Placeholder 2"/>
          <p:cNvSpPr>
            <a:spLocks noGrp="1"/>
          </p:cNvSpPr>
          <p:nvPr>
            <p:ph idx="1"/>
          </p:nvPr>
        </p:nvSpPr>
        <p:spPr>
          <a:xfrm>
            <a:off x="457200" y="1357298"/>
            <a:ext cx="8229600" cy="4967302"/>
          </a:xfrm>
        </p:spPr>
        <p:txBody>
          <a:bodyPr/>
          <a:lstStyle/>
          <a:p>
            <a:r>
              <a:rPr lang="en-US" dirty="0" smtClean="0"/>
              <a:t>The Oracle INSERT statement is used to insert a single record or multiple records into a table in Oracle.</a:t>
            </a:r>
          </a:p>
          <a:p>
            <a:r>
              <a:rPr lang="en-US" b="1" dirty="0" smtClean="0"/>
              <a:t>Using VALUES keyword</a:t>
            </a:r>
          </a:p>
          <a:p>
            <a:r>
              <a:rPr lang="en-US" b="1" dirty="0" smtClean="0"/>
              <a:t>Using SELECT statement – With Column</a:t>
            </a:r>
          </a:p>
          <a:p>
            <a:r>
              <a:rPr lang="en-US" dirty="0" smtClean="0"/>
              <a:t>INSERT ALL</a:t>
            </a:r>
          </a:p>
          <a:p>
            <a:r>
              <a:rPr lang="en-US" dirty="0" smtClean="0"/>
              <a:t>INSERT INTO TABLE    -- Without columns</a:t>
            </a:r>
          </a:p>
          <a:p>
            <a:r>
              <a:rPr lang="en-US" b="1" dirty="0" smtClean="0"/>
              <a:t>How to insert partial column(Null)</a:t>
            </a:r>
          </a:p>
          <a:p>
            <a:pPr>
              <a:buNone/>
            </a:pP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pPr algn="ctr"/>
            <a:r>
              <a:rPr lang="en-US" dirty="0" smtClean="0"/>
              <a:t>DML - Update</a:t>
            </a:r>
            <a:endParaRPr lang="en-IN" dirty="0"/>
          </a:p>
        </p:txBody>
      </p:sp>
      <p:sp>
        <p:nvSpPr>
          <p:cNvPr id="3" name="Content Placeholder 2"/>
          <p:cNvSpPr>
            <a:spLocks noGrp="1"/>
          </p:cNvSpPr>
          <p:nvPr>
            <p:ph idx="1"/>
          </p:nvPr>
        </p:nvSpPr>
        <p:spPr>
          <a:xfrm>
            <a:off x="457200" y="1500174"/>
            <a:ext cx="8229600" cy="5143536"/>
          </a:xfrm>
        </p:spPr>
        <p:txBody>
          <a:bodyPr>
            <a:normAutofit fontScale="70000" lnSpcReduction="20000"/>
          </a:bodyPr>
          <a:lstStyle/>
          <a:p>
            <a:r>
              <a:rPr lang="en-US" sz="2800" dirty="0" smtClean="0"/>
              <a:t>The Oracle UPDATE statement is used to update existing records in a table in an Oracle database</a:t>
            </a:r>
          </a:p>
          <a:p>
            <a:endParaRPr lang="en-US" sz="2800" dirty="0" smtClean="0"/>
          </a:p>
          <a:p>
            <a:r>
              <a:rPr lang="en-US" sz="2800" dirty="0" smtClean="0"/>
              <a:t>UPDATE statement when updating one table </a:t>
            </a:r>
          </a:p>
          <a:p>
            <a:pPr marL="0" indent="0">
              <a:buNone/>
            </a:pPr>
            <a:r>
              <a:rPr lang="en-US" sz="2800" dirty="0" smtClean="0"/>
              <a:t>          UPDATE table </a:t>
            </a:r>
          </a:p>
          <a:p>
            <a:pPr marL="0" indent="0">
              <a:buNone/>
            </a:pPr>
            <a:r>
              <a:rPr lang="en-US" sz="2800" dirty="0" smtClean="0"/>
              <a:t>          SET column1 = expression1, </a:t>
            </a:r>
          </a:p>
          <a:p>
            <a:pPr marL="0" indent="0">
              <a:buNone/>
            </a:pPr>
            <a:r>
              <a:rPr lang="en-US" sz="2800" dirty="0" smtClean="0"/>
              <a:t>                  column2 = expression2, ... </a:t>
            </a:r>
          </a:p>
          <a:p>
            <a:pPr marL="0" indent="0">
              <a:buNone/>
            </a:pPr>
            <a:r>
              <a:rPr lang="en-US" sz="2800" dirty="0" smtClean="0"/>
              <a:t>                  </a:t>
            </a:r>
            <a:r>
              <a:rPr lang="en-US" sz="2800" dirty="0" err="1" smtClean="0"/>
              <a:t>column_n</a:t>
            </a:r>
            <a:r>
              <a:rPr lang="en-US" sz="2800" dirty="0" smtClean="0"/>
              <a:t> = </a:t>
            </a:r>
            <a:r>
              <a:rPr lang="en-US" sz="2800" dirty="0" err="1" smtClean="0"/>
              <a:t>expression_n</a:t>
            </a:r>
            <a:r>
              <a:rPr lang="en-US" sz="2800" dirty="0" smtClean="0"/>
              <a:t>,</a:t>
            </a:r>
          </a:p>
          <a:p>
            <a:pPr marL="0" indent="0">
              <a:buNone/>
            </a:pPr>
            <a:r>
              <a:rPr lang="en-US" sz="2800" dirty="0" smtClean="0"/>
              <a:t>         WHERE conditions;</a:t>
            </a:r>
          </a:p>
          <a:p>
            <a:pPr marL="0" indent="0">
              <a:buNone/>
            </a:pPr>
            <a:endParaRPr lang="en-US" sz="2800" dirty="0" smtClean="0"/>
          </a:p>
          <a:p>
            <a:r>
              <a:rPr lang="en-US" sz="2800" dirty="0" smtClean="0"/>
              <a:t>Oracle UPDATE statement when updating one table with data from another table </a:t>
            </a:r>
          </a:p>
          <a:p>
            <a:pPr marL="0" indent="0">
              <a:buNone/>
            </a:pPr>
            <a:endParaRPr lang="en-US" sz="2800" dirty="0" smtClean="0"/>
          </a:p>
          <a:p>
            <a:pPr marL="0" indent="0">
              <a:buNone/>
            </a:pPr>
            <a:r>
              <a:rPr lang="en-US" sz="2800" dirty="0" smtClean="0"/>
              <a:t>           UPDATE table1 </a:t>
            </a:r>
          </a:p>
          <a:p>
            <a:pPr marL="0" indent="0">
              <a:buNone/>
            </a:pPr>
            <a:r>
              <a:rPr lang="en-US" sz="2800" dirty="0" smtClean="0"/>
              <a:t>            SET column1 = (SELECT expression1 FROM table2 WHERE conditions) </a:t>
            </a:r>
          </a:p>
          <a:p>
            <a:pPr marL="0" indent="0">
              <a:buNone/>
            </a:pPr>
            <a:r>
              <a:rPr lang="en-US" sz="2800" dirty="0" smtClean="0"/>
              <a:t>           WHERE conditions;</a:t>
            </a:r>
          </a:p>
          <a:p>
            <a:pPr marL="0" indent="0">
              <a:buNone/>
            </a:pPr>
            <a:endParaRPr lang="en-US" b="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714380"/>
          </a:xfrm>
        </p:spPr>
        <p:txBody>
          <a:bodyPr>
            <a:normAutofit fontScale="90000"/>
          </a:bodyPr>
          <a:lstStyle/>
          <a:p>
            <a:pPr algn="ctr"/>
            <a:r>
              <a:rPr lang="en-US" dirty="0" smtClean="0"/>
              <a:t>DML – DELETE/TRUNCATE</a:t>
            </a:r>
            <a:endParaRPr lang="en-IN" dirty="0"/>
          </a:p>
        </p:txBody>
      </p:sp>
      <p:sp>
        <p:nvSpPr>
          <p:cNvPr id="3" name="Content Placeholder 2"/>
          <p:cNvSpPr>
            <a:spLocks noGrp="1"/>
          </p:cNvSpPr>
          <p:nvPr>
            <p:ph idx="1"/>
          </p:nvPr>
        </p:nvSpPr>
        <p:spPr>
          <a:xfrm>
            <a:off x="457200" y="1071546"/>
            <a:ext cx="8229600" cy="5429288"/>
          </a:xfrm>
        </p:spPr>
        <p:txBody>
          <a:bodyPr>
            <a:normAutofit fontScale="77500" lnSpcReduction="20000"/>
          </a:bodyPr>
          <a:lstStyle/>
          <a:p>
            <a:r>
              <a:rPr lang="en-US" sz="2800" dirty="0" smtClean="0"/>
              <a:t>The Oracle DELETE statement is used to delete a single record or multiple records from a table</a:t>
            </a:r>
          </a:p>
          <a:p>
            <a:r>
              <a:rPr lang="en-US" sz="2800" dirty="0" smtClean="0"/>
              <a:t>DELETE FROM table WHERE conditions;</a:t>
            </a:r>
          </a:p>
          <a:p>
            <a:r>
              <a:rPr lang="en-US" sz="2800" b="1" dirty="0" smtClean="0"/>
              <a:t>Using EXISTS Clause</a:t>
            </a:r>
          </a:p>
          <a:p>
            <a:pPr marL="0" indent="0">
              <a:buNone/>
            </a:pPr>
            <a:r>
              <a:rPr lang="en-US" sz="2800" dirty="0" smtClean="0"/>
              <a:t>DELETE FROM suppliers </a:t>
            </a:r>
          </a:p>
          <a:p>
            <a:pPr marL="0" indent="0">
              <a:buNone/>
            </a:pPr>
            <a:r>
              <a:rPr lang="en-US" sz="2800" dirty="0" smtClean="0"/>
              <a:t>WHERE EXISTS ( SELECT </a:t>
            </a:r>
            <a:r>
              <a:rPr lang="en-US" sz="2800" dirty="0" err="1" smtClean="0"/>
              <a:t>customers.customer_name</a:t>
            </a:r>
            <a:r>
              <a:rPr lang="en-US" sz="2800" dirty="0" smtClean="0"/>
              <a:t> FROM customers WHERE         </a:t>
            </a:r>
            <a:r>
              <a:rPr lang="en-US" sz="2800" dirty="0" err="1" smtClean="0"/>
              <a:t>customers.customer_id</a:t>
            </a:r>
            <a:r>
              <a:rPr lang="en-US" sz="2800" dirty="0" smtClean="0"/>
              <a:t> = </a:t>
            </a:r>
            <a:r>
              <a:rPr lang="en-US" sz="2800" dirty="0" err="1" smtClean="0"/>
              <a:t>suppliers.supplier_id</a:t>
            </a:r>
            <a:r>
              <a:rPr lang="en-US" sz="2800" dirty="0" smtClean="0"/>
              <a:t> AND </a:t>
            </a:r>
            <a:r>
              <a:rPr lang="en-US" sz="2800" dirty="0" err="1" smtClean="0"/>
              <a:t>customer_id</a:t>
            </a:r>
            <a:r>
              <a:rPr lang="en-US" sz="2800" dirty="0" smtClean="0"/>
              <a:t> &gt; 25 );</a:t>
            </a:r>
          </a:p>
          <a:p>
            <a:pPr marL="0" indent="0">
              <a:buNone/>
            </a:pPr>
            <a:endParaRPr lang="en-US" sz="2800" dirty="0" smtClean="0"/>
          </a:p>
          <a:p>
            <a:pPr marL="0" indent="0">
              <a:buNone/>
            </a:pPr>
            <a:r>
              <a:rPr lang="en-US" sz="2800" dirty="0" smtClean="0"/>
              <a:t>TRUNCATE : The TRUNCATE TABLE statement is used to remove all records from a table in Oracle</a:t>
            </a:r>
          </a:p>
          <a:p>
            <a:pPr marL="0" indent="0">
              <a:buNone/>
            </a:pPr>
            <a:r>
              <a:rPr lang="en-US" sz="2800" dirty="0" smtClean="0"/>
              <a:t>Syntax : </a:t>
            </a:r>
          </a:p>
          <a:p>
            <a:pPr marL="0" indent="0">
              <a:buNone/>
            </a:pPr>
            <a:r>
              <a:rPr lang="en-US" sz="2800" dirty="0" smtClean="0"/>
              <a:t>TRUNCATE TABLE [</a:t>
            </a:r>
            <a:r>
              <a:rPr lang="en-US" sz="2800" dirty="0" err="1" smtClean="0"/>
              <a:t>schema_name</a:t>
            </a:r>
            <a:r>
              <a:rPr lang="en-US" sz="2800" dirty="0" smtClean="0"/>
              <a:t>.]</a:t>
            </a:r>
            <a:r>
              <a:rPr lang="en-US" sz="2800" dirty="0" err="1" smtClean="0"/>
              <a:t>table_name</a:t>
            </a:r>
            <a:endParaRPr lang="en-US" sz="2800" dirty="0" smtClean="0"/>
          </a:p>
          <a:p>
            <a:pPr marL="0" indent="0">
              <a:buNone/>
            </a:pPr>
            <a:r>
              <a:rPr lang="en-US" sz="2800" dirty="0" smtClean="0"/>
              <a:t> [ PRESERVE MATERIALIZED VIEW LOG | PURGE MATERIALIZED VIEW LOG ] </a:t>
            </a:r>
          </a:p>
          <a:p>
            <a:pPr marL="0" indent="0">
              <a:buNone/>
            </a:pPr>
            <a:r>
              <a:rPr lang="en-US" sz="2800" dirty="0" smtClean="0"/>
              <a:t>[ DROP STORAGE | REUSE STORAGE ] ;</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85818"/>
          </a:xfrm>
        </p:spPr>
        <p:txBody>
          <a:bodyPr>
            <a:normAutofit fontScale="90000"/>
          </a:bodyPr>
          <a:lstStyle/>
          <a:p>
            <a:r>
              <a:rPr lang="en-US" dirty="0" smtClean="0"/>
              <a:t>Difference b/n Delete and Truncate</a:t>
            </a:r>
            <a:endParaRPr lang="en-IN" dirty="0"/>
          </a:p>
        </p:txBody>
      </p:sp>
      <p:graphicFrame>
        <p:nvGraphicFramePr>
          <p:cNvPr id="4" name="Content Placeholder 3"/>
          <p:cNvGraphicFramePr>
            <a:graphicFrameLocks noGrp="1"/>
          </p:cNvGraphicFramePr>
          <p:nvPr>
            <p:ph idx="1"/>
          </p:nvPr>
        </p:nvGraphicFramePr>
        <p:xfrm>
          <a:off x="457200" y="1285861"/>
          <a:ext cx="8229600" cy="3467167"/>
        </p:xfrm>
        <a:graphic>
          <a:graphicData uri="http://schemas.openxmlformats.org/drawingml/2006/table">
            <a:tbl>
              <a:tblPr firstRow="1" bandRow="1">
                <a:tableStyleId>{5C22544A-7EE6-4342-B048-85BDC9FD1C3A}</a:tableStyleId>
              </a:tblPr>
              <a:tblGrid>
                <a:gridCol w="4114800"/>
                <a:gridCol w="4114800"/>
              </a:tblGrid>
              <a:tr h="425245">
                <a:tc>
                  <a:txBody>
                    <a:bodyPr/>
                    <a:lstStyle/>
                    <a:p>
                      <a:pPr algn="ctr"/>
                      <a:r>
                        <a:rPr lang="en-US" dirty="0" smtClean="0"/>
                        <a:t>DELETE</a:t>
                      </a:r>
                      <a:endParaRPr lang="en-IN" dirty="0"/>
                    </a:p>
                  </a:txBody>
                  <a:tcPr/>
                </a:tc>
                <a:tc>
                  <a:txBody>
                    <a:bodyPr/>
                    <a:lstStyle/>
                    <a:p>
                      <a:pPr algn="ctr"/>
                      <a:r>
                        <a:rPr lang="en-US" dirty="0" smtClean="0"/>
                        <a:t>TRUNCATE</a:t>
                      </a:r>
                      <a:endParaRPr lang="en-IN" dirty="0"/>
                    </a:p>
                  </a:txBody>
                  <a:tcPr/>
                </a:tc>
              </a:tr>
              <a:tr h="4543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DELETE</a:t>
                      </a:r>
                      <a:r>
                        <a:rPr lang="en-US" sz="1800" baseline="0" dirty="0" smtClean="0"/>
                        <a:t> TABLE </a:t>
                      </a:r>
                      <a:r>
                        <a:rPr lang="en-US" sz="1800" baseline="0" dirty="0" err="1" smtClean="0"/>
                        <a:t>TableName</a:t>
                      </a:r>
                      <a:endParaRPr lang="en-US"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TUNCATE TABLE </a:t>
                      </a:r>
                      <a:r>
                        <a:rPr lang="en-US" sz="1800" dirty="0" err="1" smtClean="0"/>
                        <a:t>TableName</a:t>
                      </a:r>
                      <a:endParaRPr lang="en-US" sz="1800" dirty="0" smtClean="0"/>
                    </a:p>
                  </a:txBody>
                  <a:tcPr/>
                </a:tc>
              </a:tr>
              <a:tr h="454370">
                <a:tc>
                  <a:txBody>
                    <a:bodyPr/>
                    <a:lstStyle/>
                    <a:p>
                      <a:r>
                        <a:rPr lang="en-US" sz="2000" dirty="0" smtClean="0"/>
                        <a:t>Rollback Possible</a:t>
                      </a:r>
                      <a:endParaRPr lang="en-US" sz="2000" dirty="0"/>
                    </a:p>
                  </a:txBody>
                  <a:tcPr/>
                </a:tc>
                <a:tc>
                  <a:txBody>
                    <a:bodyPr/>
                    <a:lstStyle/>
                    <a:p>
                      <a:r>
                        <a:rPr lang="en-US" sz="2000" dirty="0" smtClean="0"/>
                        <a:t>Rollback Not possible</a:t>
                      </a:r>
                      <a:endParaRPr lang="en-US" sz="2000" dirty="0"/>
                    </a:p>
                  </a:txBody>
                  <a:tcPr/>
                </a:tc>
              </a:tr>
              <a:tr h="523402">
                <a:tc>
                  <a:txBody>
                    <a:bodyPr/>
                    <a:lstStyle/>
                    <a:p>
                      <a:r>
                        <a:rPr lang="en-US" sz="2000" dirty="0" smtClean="0"/>
                        <a:t>Slow way of deleting the data</a:t>
                      </a:r>
                      <a:r>
                        <a:rPr lang="en-US" sz="2000" baseline="0" dirty="0" smtClean="0"/>
                        <a:t> </a:t>
                      </a:r>
                      <a:endParaRPr lang="en-US" sz="2000" dirty="0"/>
                    </a:p>
                  </a:txBody>
                  <a:tcPr/>
                </a:tc>
                <a:tc>
                  <a:txBody>
                    <a:bodyPr/>
                    <a:lstStyle/>
                    <a:p>
                      <a:r>
                        <a:rPr lang="en-US" sz="2000" dirty="0" smtClean="0"/>
                        <a:t>Fast</a:t>
                      </a:r>
                      <a:r>
                        <a:rPr lang="en-US" sz="2000" baseline="0" dirty="0" smtClean="0"/>
                        <a:t> way of deleting the data</a:t>
                      </a:r>
                      <a:endParaRPr lang="en-US" sz="2000" dirty="0"/>
                    </a:p>
                  </a:txBody>
                  <a:tcPr/>
                </a:tc>
              </a:tr>
              <a:tr h="668165">
                <a:tc>
                  <a:txBody>
                    <a:bodyPr/>
                    <a:lstStyle/>
                    <a:p>
                      <a:r>
                        <a:rPr lang="en-US" sz="2000" dirty="0" smtClean="0"/>
                        <a:t>It affects Index, trigger and dependencies</a:t>
                      </a:r>
                      <a:endParaRPr lang="en-US" sz="2000" dirty="0"/>
                    </a:p>
                  </a:txBody>
                  <a:tcPr/>
                </a:tc>
                <a:tc>
                  <a:txBody>
                    <a:bodyPr/>
                    <a:lstStyle/>
                    <a:p>
                      <a:r>
                        <a:rPr lang="en-US" sz="2000" dirty="0" smtClean="0"/>
                        <a:t>Doesn’t affect</a:t>
                      </a:r>
                      <a:r>
                        <a:rPr lang="en-US" sz="2000" baseline="0" dirty="0" smtClean="0"/>
                        <a:t> index, trigger and dependency</a:t>
                      </a:r>
                      <a:endParaRPr lang="en-US" sz="2000" dirty="0"/>
                    </a:p>
                  </a:txBody>
                  <a:tcPr/>
                </a:tc>
              </a:tr>
              <a:tr h="454370">
                <a:tc>
                  <a:txBody>
                    <a:bodyPr/>
                    <a:lstStyle/>
                    <a:p>
                      <a:r>
                        <a:rPr lang="en-US" sz="2000" dirty="0" smtClean="0"/>
                        <a:t>Doesn’t Reset HWM</a:t>
                      </a:r>
                      <a:endParaRPr lang="en-US" sz="2000" dirty="0"/>
                    </a:p>
                  </a:txBody>
                  <a:tcPr/>
                </a:tc>
                <a:tc>
                  <a:txBody>
                    <a:bodyPr/>
                    <a:lstStyle/>
                    <a:p>
                      <a:r>
                        <a:rPr lang="en-US" sz="2000" dirty="0" smtClean="0"/>
                        <a:t>Reset</a:t>
                      </a:r>
                      <a:r>
                        <a:rPr lang="en-US" sz="2000" baseline="0" dirty="0" smtClean="0"/>
                        <a:t> HWM</a:t>
                      </a:r>
                    </a:p>
                  </a:txBody>
                  <a:tcPr/>
                </a:tc>
              </a:tr>
              <a:tr h="454370">
                <a:tc>
                  <a:txBody>
                    <a:bodyPr/>
                    <a:lstStyle/>
                    <a:p>
                      <a:r>
                        <a:rPr lang="en-US" sz="2000" dirty="0" smtClean="0"/>
                        <a:t>We can use</a:t>
                      </a:r>
                      <a:r>
                        <a:rPr lang="en-US" sz="2000" baseline="0" dirty="0" smtClean="0"/>
                        <a:t> Where clause</a:t>
                      </a:r>
                      <a:endParaRPr lang="en-US" sz="2000" dirty="0"/>
                    </a:p>
                  </a:txBody>
                  <a:tcPr/>
                </a:tc>
                <a:tc>
                  <a:txBody>
                    <a:bodyPr/>
                    <a:lstStyle/>
                    <a:p>
                      <a:r>
                        <a:rPr lang="en-US" sz="2000" baseline="0" dirty="0" smtClean="0"/>
                        <a:t>Can’t use where clause</a:t>
                      </a:r>
                    </a:p>
                  </a:txBody>
                  <a:tcPr/>
                </a:tc>
              </a:tr>
            </a:tbl>
          </a:graphicData>
        </a:graphic>
      </p:graphicFrame>
      <p:sp>
        <p:nvSpPr>
          <p:cNvPr id="5" name="Rectangle 4"/>
          <p:cNvSpPr/>
          <p:nvPr/>
        </p:nvSpPr>
        <p:spPr>
          <a:xfrm>
            <a:off x="228600" y="5286388"/>
            <a:ext cx="8458200" cy="1323439"/>
          </a:xfrm>
          <a:prstGeom prst="rect">
            <a:avLst/>
          </a:prstGeom>
        </p:spPr>
        <p:txBody>
          <a:bodyPr wrap="square">
            <a:spAutoFit/>
          </a:bodyPr>
          <a:lstStyle/>
          <a:p>
            <a:r>
              <a:rPr lang="en-US" sz="2000" b="1" dirty="0" smtClean="0"/>
              <a:t>Note : </a:t>
            </a:r>
            <a:r>
              <a:rPr lang="en-US" sz="2000" dirty="0" smtClean="0"/>
              <a:t>If you want conditional truncate then you can partition the table and do truncate for specific partition. Moreover </a:t>
            </a:r>
            <a:r>
              <a:rPr lang="en-US" sz="2000" dirty="0"/>
              <a:t>You cannot roll back a TRUNCATE TABLE statement, nor can you use a FLASHBACK TABLE statement to retrieve the contents of a table that has been truncated.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71504"/>
          </a:xfrm>
        </p:spPr>
        <p:txBody>
          <a:bodyPr>
            <a:normAutofit fontScale="90000"/>
          </a:bodyPr>
          <a:lstStyle/>
          <a:p>
            <a:r>
              <a:rPr lang="en-US" dirty="0" smtClean="0"/>
              <a:t>RDBMS Terminology</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71472" y="2786058"/>
            <a:ext cx="8143932" cy="328614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1571612"/>
            <a:ext cx="8072494" cy="117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71504"/>
          </a:xfrm>
        </p:spPr>
        <p:txBody>
          <a:bodyPr>
            <a:normAutofit fontScale="90000"/>
          </a:bodyPr>
          <a:lstStyle/>
          <a:p>
            <a:pPr algn="ctr"/>
            <a:r>
              <a:rPr lang="en-US" dirty="0" smtClean="0"/>
              <a:t>SQL Data Type</a:t>
            </a:r>
            <a:endParaRPr lang="en-IN" dirty="0"/>
          </a:p>
        </p:txBody>
      </p:sp>
      <p:sp>
        <p:nvSpPr>
          <p:cNvPr id="3" name="Content Placeholder 2"/>
          <p:cNvSpPr>
            <a:spLocks noGrp="1"/>
          </p:cNvSpPr>
          <p:nvPr>
            <p:ph idx="1"/>
          </p:nvPr>
        </p:nvSpPr>
        <p:spPr>
          <a:xfrm>
            <a:off x="457200" y="928670"/>
            <a:ext cx="8401080" cy="5572164"/>
          </a:xfrm>
        </p:spPr>
        <p:txBody>
          <a:bodyPr/>
          <a:lstStyle/>
          <a:p>
            <a:pPr>
              <a:buNone/>
            </a:pPr>
            <a:r>
              <a:rPr lang="en-US" dirty="0" smtClean="0"/>
              <a:t> In SQL there are following family group of data type</a:t>
            </a:r>
          </a:p>
          <a:p>
            <a:pPr>
              <a:buNone/>
            </a:pPr>
            <a:endParaRPr lang="en-US" dirty="0" smtClean="0"/>
          </a:p>
          <a:p>
            <a:r>
              <a:rPr lang="en-IN" b="1" dirty="0" smtClean="0"/>
              <a:t>Character Data type</a:t>
            </a:r>
          </a:p>
          <a:p>
            <a:r>
              <a:rPr lang="en-IN" b="1" dirty="0" smtClean="0"/>
              <a:t>Numeric Data types</a:t>
            </a:r>
          </a:p>
          <a:p>
            <a:r>
              <a:rPr lang="en-IN" b="1" dirty="0" smtClean="0"/>
              <a:t>Date/Time Data types</a:t>
            </a:r>
          </a:p>
          <a:p>
            <a:r>
              <a:rPr lang="en-IN" b="1" dirty="0" smtClean="0"/>
              <a:t>Large Object (LOB) Data types</a:t>
            </a:r>
          </a:p>
          <a:p>
            <a:r>
              <a:rPr lang="en-IN" b="1" dirty="0" err="1" smtClean="0"/>
              <a:t>Rowid</a:t>
            </a:r>
            <a:r>
              <a:rPr lang="en-IN" b="1" dirty="0" smtClean="0"/>
              <a:t> Data types</a:t>
            </a:r>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928694"/>
          </a:xfrm>
        </p:spPr>
        <p:txBody>
          <a:bodyPr>
            <a:normAutofit/>
          </a:bodyPr>
          <a:lstStyle/>
          <a:p>
            <a:pPr algn="ctr"/>
            <a:r>
              <a:rPr lang="en-IN" b="1" dirty="0" smtClean="0"/>
              <a:t>Character Data types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142984"/>
            <a:ext cx="8572560" cy="5357849"/>
          </a:xfrm>
          <a:prstGeom prst="rect">
            <a:avLst/>
          </a:prstGeom>
          <a:noFill/>
          <a:ln w="9525">
            <a:noFill/>
            <a:miter lim="800000"/>
            <a:headEnd/>
            <a:tailEnd/>
          </a:ln>
          <a:effectLst/>
        </p:spPr>
      </p:pic>
      <p:sp>
        <p:nvSpPr>
          <p:cNvPr id="4" name="Rectangle 3"/>
          <p:cNvSpPr/>
          <p:nvPr/>
        </p:nvSpPr>
        <p:spPr>
          <a:xfrm>
            <a:off x="428596" y="6474178"/>
            <a:ext cx="8501122" cy="369332"/>
          </a:xfrm>
          <a:prstGeom prst="rect">
            <a:avLst/>
          </a:prstGeom>
        </p:spPr>
        <p:txBody>
          <a:bodyPr wrap="square">
            <a:spAutoFit/>
          </a:bodyPr>
          <a:lstStyle/>
          <a:p>
            <a:r>
              <a:rPr lang="en-IN" dirty="0" smtClean="0"/>
              <a:t> select * from </a:t>
            </a:r>
            <a:r>
              <a:rPr lang="en-IN" dirty="0" err="1" smtClean="0"/>
              <a:t>nls_database_parameters</a:t>
            </a:r>
            <a:r>
              <a:rPr lang="en-IN" dirty="0" smtClean="0"/>
              <a:t> where parameter like '%CHARACTERSET';</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571504"/>
          </a:xfrm>
        </p:spPr>
        <p:txBody>
          <a:bodyPr>
            <a:normAutofit fontScale="90000"/>
          </a:bodyPr>
          <a:lstStyle/>
          <a:p>
            <a:pPr algn="ctr"/>
            <a:r>
              <a:rPr lang="en-US" dirty="0" smtClean="0"/>
              <a:t>Number Data type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00034" y="928671"/>
            <a:ext cx="8215370" cy="53959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85794"/>
          </a:xfrm>
        </p:spPr>
        <p:txBody>
          <a:bodyPr>
            <a:normAutofit fontScale="90000"/>
          </a:bodyPr>
          <a:lstStyle/>
          <a:p>
            <a:pPr algn="ctr"/>
            <a:r>
              <a:rPr lang="en-US" dirty="0" smtClean="0"/>
              <a:t>Date data type</a:t>
            </a:r>
            <a:endParaRPr lang="en-IN" dirty="0"/>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142844" y="714356"/>
            <a:ext cx="8858312"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642942"/>
          </a:xfrm>
        </p:spPr>
        <p:txBody>
          <a:bodyPr>
            <a:noAutofit/>
          </a:bodyPr>
          <a:lstStyle/>
          <a:p>
            <a:r>
              <a:rPr lang="en-IN" sz="3600" b="1" dirty="0" smtClean="0"/>
              <a:t>Large Object (LOB)/ </a:t>
            </a:r>
            <a:r>
              <a:rPr lang="en-IN" sz="3600" b="1" dirty="0" err="1" smtClean="0"/>
              <a:t>Rowid</a:t>
            </a:r>
            <a:r>
              <a:rPr lang="en-IN" sz="3600" b="1" dirty="0" smtClean="0"/>
              <a:t> Data types</a:t>
            </a:r>
            <a:endParaRPr lang="en-IN" sz="3600" dirty="0"/>
          </a:p>
        </p:txBody>
      </p:sp>
      <p:pic>
        <p:nvPicPr>
          <p:cNvPr id="4099" name="Picture 3"/>
          <p:cNvPicPr>
            <a:picLocks noChangeAspect="1" noChangeArrowheads="1"/>
          </p:cNvPicPr>
          <p:nvPr/>
        </p:nvPicPr>
        <p:blipFill>
          <a:blip r:embed="rId2"/>
          <a:srcRect/>
          <a:stretch>
            <a:fillRect/>
          </a:stretch>
        </p:blipFill>
        <p:spPr bwMode="auto">
          <a:xfrm>
            <a:off x="214282" y="4000504"/>
            <a:ext cx="8572560" cy="2352676"/>
          </a:xfrm>
          <a:prstGeom prst="rect">
            <a:avLst/>
          </a:prstGeom>
          <a:noFill/>
          <a:ln w="9525">
            <a:noFill/>
            <a:miter lim="800000"/>
            <a:headEnd/>
            <a:tailEnd/>
          </a:ln>
          <a:effectLst/>
        </p:spPr>
      </p:pic>
      <p:pic>
        <p:nvPicPr>
          <p:cNvPr id="8" name="Picture 4"/>
          <p:cNvPicPr>
            <a:picLocks noGrp="1" noChangeAspect="1" noChangeArrowheads="1"/>
          </p:cNvPicPr>
          <p:nvPr>
            <p:ph idx="1"/>
          </p:nvPr>
        </p:nvPicPr>
        <p:blipFill>
          <a:blip r:embed="rId3"/>
          <a:srcRect/>
          <a:stretch>
            <a:fillRect/>
          </a:stretch>
        </p:blipFill>
        <p:spPr bwMode="auto">
          <a:xfrm>
            <a:off x="214282" y="1071546"/>
            <a:ext cx="8572560" cy="29337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r>
              <a:rPr lang="en-US" dirty="0" smtClean="0"/>
              <a:t>               Select Statement</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0034" y="1500174"/>
            <a:ext cx="8143932" cy="150019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0034" y="3286124"/>
            <a:ext cx="8143932"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034" y="500042"/>
            <a:ext cx="8215369" cy="5824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428628"/>
          </a:xfrm>
        </p:spPr>
        <p:txBody>
          <a:bodyPr>
            <a:noAutofit/>
          </a:bodyPr>
          <a:lstStyle/>
          <a:p>
            <a:r>
              <a:rPr lang="en-US" sz="3200" dirty="0" smtClean="0"/>
              <a:t>WHERE clause with comparison operators</a:t>
            </a:r>
            <a:endParaRPr lang="en-IN" sz="3200" dirty="0"/>
          </a:p>
        </p:txBody>
      </p:sp>
      <p:sp>
        <p:nvSpPr>
          <p:cNvPr id="3" name="Content Placeholder 2"/>
          <p:cNvSpPr>
            <a:spLocks noGrp="1"/>
          </p:cNvSpPr>
          <p:nvPr>
            <p:ph idx="1"/>
          </p:nvPr>
        </p:nvSpPr>
        <p:spPr>
          <a:xfrm>
            <a:off x="457200" y="1071546"/>
            <a:ext cx="8229600" cy="5253054"/>
          </a:xfrm>
        </p:spPr>
        <p:txBody>
          <a:bodyPr>
            <a:normAutofit fontScale="92500" lnSpcReduction="10000"/>
          </a:bodyPr>
          <a:lstStyle/>
          <a:p>
            <a:r>
              <a:rPr lang="en-IN" dirty="0" smtClean="0"/>
              <a:t>To filter a data set, you need to specify a WHERE clause condition, which results in true, false, or unknown. </a:t>
            </a:r>
          </a:p>
          <a:p>
            <a:r>
              <a:rPr lang="en-IN" dirty="0" smtClean="0"/>
              <a:t>The condition consists of an expression that can be a column of any data type, a string or text literal (sometimes referred to as a text constant or character literal), a number, a function, a mathematical computation, or any combination of these. </a:t>
            </a:r>
          </a:p>
          <a:p>
            <a:r>
              <a:rPr lang="en-IN" dirty="0" smtClean="0"/>
              <a:t>The comparison operators evaluate the expressions for the selection of the appropriate data.</a:t>
            </a:r>
          </a:p>
          <a:p>
            <a:r>
              <a:rPr lang="en-IN" dirty="0" smtClean="0"/>
              <a:t>Character strings and date values are enclosed in single quotation marks.</a:t>
            </a:r>
          </a:p>
          <a:p>
            <a:r>
              <a:rPr lang="en-IN" dirty="0" smtClean="0"/>
              <a:t>Character values are case sensitive, and date values are format sensitive.</a:t>
            </a:r>
          </a:p>
          <a:p>
            <a:r>
              <a:rPr lang="en-IN" dirty="0" smtClean="0"/>
              <a:t>The default date format is DD-MON-RR.</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500066"/>
          </a:xfrm>
        </p:spPr>
        <p:txBody>
          <a:bodyPr>
            <a:noAutofit/>
          </a:bodyPr>
          <a:lstStyle/>
          <a:p>
            <a:r>
              <a:rPr lang="en-US" sz="2800" dirty="0" smtClean="0"/>
              <a:t>WHERE clause with comparison operators continue..</a:t>
            </a:r>
            <a:endParaRPr lang="en-IN" sz="2400" dirty="0"/>
          </a:p>
        </p:txBody>
      </p:sp>
      <p:pic>
        <p:nvPicPr>
          <p:cNvPr id="3075" name="Picture 3"/>
          <p:cNvPicPr>
            <a:picLocks noGrp="1" noChangeAspect="1" noChangeArrowheads="1"/>
          </p:cNvPicPr>
          <p:nvPr>
            <p:ph idx="1"/>
          </p:nvPr>
        </p:nvPicPr>
        <p:blipFill>
          <a:blip r:embed="rId2"/>
          <a:srcRect/>
          <a:stretch>
            <a:fillRect/>
          </a:stretch>
        </p:blipFill>
        <p:spPr bwMode="auto">
          <a:xfrm>
            <a:off x="1962552" y="1357298"/>
            <a:ext cx="5072098" cy="29813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1962552" y="4286256"/>
            <a:ext cx="5072098"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pPr algn="ctr"/>
            <a:r>
              <a:rPr lang="en-US" dirty="0" smtClean="0"/>
              <a:t>Like condition</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00034" y="1428736"/>
            <a:ext cx="8001056" cy="49292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Autofit/>
          </a:bodyPr>
          <a:lstStyle/>
          <a:p>
            <a:r>
              <a:rPr lang="en-IN" sz="3200" b="1" dirty="0" smtClean="0"/>
              <a:t>Overview of SQL Language Commands</a:t>
            </a:r>
            <a:endParaRPr lang="en-IN" sz="3200" dirty="0"/>
          </a:p>
        </p:txBody>
      </p:sp>
      <p:pic>
        <p:nvPicPr>
          <p:cNvPr id="2050" name="Picture 2" descr="C:\Users\hp\Desktop\Oracle Image\SQL Statements.png"/>
          <p:cNvPicPr>
            <a:picLocks noGrp="1" noChangeAspect="1" noChangeArrowheads="1"/>
          </p:cNvPicPr>
          <p:nvPr>
            <p:ph idx="1"/>
          </p:nvPr>
        </p:nvPicPr>
        <p:blipFill>
          <a:blip r:embed="rId2"/>
          <a:srcRect/>
          <a:stretch>
            <a:fillRect/>
          </a:stretch>
        </p:blipFill>
        <p:spPr bwMode="auto">
          <a:xfrm>
            <a:off x="1000100" y="1285861"/>
            <a:ext cx="7000924" cy="5286412"/>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500066"/>
          </a:xfrm>
        </p:spPr>
        <p:txBody>
          <a:bodyPr>
            <a:normAutofit fontScale="90000"/>
          </a:bodyPr>
          <a:lstStyle/>
          <a:p>
            <a:r>
              <a:rPr lang="en-US" dirty="0" smtClean="0"/>
              <a:t>What is NULL in Oracle</a:t>
            </a:r>
            <a:endParaRPr lang="en-IN" dirty="0"/>
          </a:p>
        </p:txBody>
      </p:sp>
      <p:sp>
        <p:nvSpPr>
          <p:cNvPr id="5" name="Content Placeholder 4"/>
          <p:cNvSpPr>
            <a:spLocks noGrp="1"/>
          </p:cNvSpPr>
          <p:nvPr>
            <p:ph idx="1"/>
          </p:nvPr>
        </p:nvSpPr>
        <p:spPr>
          <a:xfrm>
            <a:off x="457200" y="1357298"/>
            <a:ext cx="8229600" cy="4967302"/>
          </a:xfrm>
        </p:spPr>
        <p:txBody>
          <a:bodyPr>
            <a:normAutofit fontScale="92500" lnSpcReduction="20000"/>
          </a:bodyPr>
          <a:lstStyle/>
          <a:p>
            <a:r>
              <a:rPr lang="en-IN" dirty="0" smtClean="0"/>
              <a:t>A null is a value that is unavailable, unassigned, unknown, or inapplicable.</a:t>
            </a:r>
          </a:p>
          <a:p>
            <a:r>
              <a:rPr lang="en-IN" dirty="0" smtClean="0"/>
              <a:t>A null is not the same as zero or a blank space.</a:t>
            </a:r>
          </a:p>
          <a:p>
            <a:r>
              <a:rPr lang="en-IN" dirty="0" smtClean="0"/>
              <a:t>Arithmetic expressions containing a null value evaluate to null.</a:t>
            </a:r>
          </a:p>
          <a:p>
            <a:r>
              <a:rPr lang="en-US" dirty="0" smtClean="0"/>
              <a:t>Null is never equal to Null it evaluate NULL.</a:t>
            </a:r>
          </a:p>
          <a:p>
            <a:r>
              <a:rPr lang="en-US" dirty="0" smtClean="0"/>
              <a:t>NULL &lt;&gt; ‘NULL’</a:t>
            </a:r>
          </a:p>
          <a:p>
            <a:r>
              <a:rPr lang="en-IN" dirty="0" smtClean="0"/>
              <a:t>The IS NULL and IS NOT NULL operators evaluate whether a data value is NULL or not, However oracle internally compare “NULL = NULL”.</a:t>
            </a:r>
          </a:p>
          <a:p>
            <a:r>
              <a:rPr lang="en-IN" dirty="0" smtClean="0"/>
              <a:t>SQL uses tri-value logic; this means a condition can evaluate to true, false, or unknown</a:t>
            </a:r>
          </a:p>
          <a:p>
            <a:r>
              <a:rPr lang="en-US" dirty="0" smtClean="0"/>
              <a:t>By default NULL comes last in Order by clause. To make null first use (</a:t>
            </a:r>
            <a:r>
              <a:rPr lang="en-IN" dirty="0" smtClean="0"/>
              <a:t>ORDER BY cost NULLS FIRST)</a:t>
            </a: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28596" y="785794"/>
            <a:ext cx="8358246"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28596" y="642919"/>
            <a:ext cx="8143932" cy="5681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034" y="642918"/>
            <a:ext cx="7858180" cy="25527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00034" y="3214686"/>
            <a:ext cx="7858180" cy="533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00034" y="3743780"/>
            <a:ext cx="7858180" cy="6096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71472" y="4786322"/>
            <a:ext cx="7858180"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00066"/>
          </a:xfrm>
        </p:spPr>
        <p:txBody>
          <a:bodyPr>
            <a:normAutofit fontScale="90000"/>
          </a:bodyPr>
          <a:lstStyle/>
          <a:p>
            <a:pPr algn="ctr"/>
            <a:r>
              <a:rPr lang="en-US" dirty="0" smtClean="0"/>
              <a:t>Distinct and Unique</a:t>
            </a:r>
            <a:endParaRPr lang="en-IN" dirty="0"/>
          </a:p>
        </p:txBody>
      </p:sp>
      <p:sp>
        <p:nvSpPr>
          <p:cNvPr id="3" name="Content Placeholder 2"/>
          <p:cNvSpPr>
            <a:spLocks noGrp="1"/>
          </p:cNvSpPr>
          <p:nvPr>
            <p:ph idx="1"/>
          </p:nvPr>
        </p:nvSpPr>
        <p:spPr>
          <a:xfrm>
            <a:off x="457200" y="1142984"/>
            <a:ext cx="8229600" cy="5181616"/>
          </a:xfrm>
        </p:spPr>
        <p:txBody>
          <a:bodyPr>
            <a:normAutofit fontScale="92500" lnSpcReduction="20000"/>
          </a:bodyPr>
          <a:lstStyle/>
          <a:p>
            <a:r>
              <a:rPr lang="en-IN" dirty="0" smtClean="0"/>
              <a:t>The Oracle DISTINCT clause is used to remove duplicates from the result set. The DISTINCT clause can only be used with </a:t>
            </a:r>
            <a:r>
              <a:rPr lang="en-IN" dirty="0" smtClean="0">
                <a:hlinkClick r:id="rId3"/>
              </a:rPr>
              <a:t>SELECT statements</a:t>
            </a:r>
            <a:r>
              <a:rPr lang="en-IN" dirty="0" smtClean="0"/>
              <a:t>.</a:t>
            </a:r>
          </a:p>
          <a:p>
            <a:r>
              <a:rPr lang="en-IN" dirty="0" smtClean="0"/>
              <a:t>SELECT DISTINCT/Unique expressions FROM tables;</a:t>
            </a:r>
          </a:p>
          <a:p>
            <a:r>
              <a:rPr lang="en-IN" dirty="0" smtClean="0"/>
              <a:t>When only one expression is provided in the DISTINCT clause, the query will return the unique values for that expression.</a:t>
            </a:r>
          </a:p>
          <a:p>
            <a:r>
              <a:rPr lang="en-IN" dirty="0" smtClean="0"/>
              <a:t>When more than one expression is provided in the DISTINCT clause, the query will retrieve unique combinations for the expressions listed.</a:t>
            </a:r>
          </a:p>
          <a:p>
            <a:r>
              <a:rPr lang="en-IN" dirty="0" smtClean="0"/>
              <a:t>In Oracle, the DISTINCT clause doesn't ignore NULL values. So when using the DISTINCT clause in your SQL statement, your result set will include NULL as a distinct value.</a:t>
            </a:r>
          </a:p>
          <a:p>
            <a:r>
              <a:rPr lang="en-US" dirty="0" smtClean="0"/>
              <a:t>We can find distinct value by GROUP BY Clause, when only SINGLE COLUMN available in select list.</a:t>
            </a:r>
            <a:endParaRPr lang="en-IN"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57158" y="214290"/>
            <a:ext cx="8215370" cy="307183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7158" y="3429000"/>
            <a:ext cx="8215370" cy="3000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rmAutofit fontScale="90000"/>
          </a:bodyPr>
          <a:lstStyle/>
          <a:p>
            <a:r>
              <a:rPr lang="en-IN" b="1" dirty="0" smtClean="0"/>
              <a:t>Single-Row Functions</a:t>
            </a:r>
            <a:endParaRPr lang="en-IN" dirty="0"/>
          </a:p>
        </p:txBody>
      </p:sp>
      <p:sp>
        <p:nvSpPr>
          <p:cNvPr id="3" name="Content Placeholder 2"/>
          <p:cNvSpPr>
            <a:spLocks noGrp="1"/>
          </p:cNvSpPr>
          <p:nvPr>
            <p:ph idx="1"/>
          </p:nvPr>
        </p:nvSpPr>
        <p:spPr>
          <a:xfrm>
            <a:off x="457200" y="1214422"/>
            <a:ext cx="8229600" cy="5110178"/>
          </a:xfrm>
        </p:spPr>
        <p:txBody>
          <a:bodyPr>
            <a:normAutofit/>
          </a:bodyPr>
          <a:lstStyle/>
          <a:p>
            <a:pPr>
              <a:buNone/>
            </a:pPr>
            <a:r>
              <a:rPr lang="en-IN" b="1" dirty="0" smtClean="0"/>
              <a:t>Single row functions:</a:t>
            </a:r>
          </a:p>
          <a:p>
            <a:r>
              <a:rPr lang="en-IN" b="1" dirty="0" smtClean="0"/>
              <a:t>Manipulate data items</a:t>
            </a:r>
          </a:p>
          <a:p>
            <a:r>
              <a:rPr lang="en-IN" b="1" dirty="0" smtClean="0"/>
              <a:t>Accept arguments and return one value</a:t>
            </a:r>
          </a:p>
          <a:p>
            <a:r>
              <a:rPr lang="en-IN" b="1" dirty="0" smtClean="0"/>
              <a:t>Act on each row returned</a:t>
            </a:r>
          </a:p>
          <a:p>
            <a:r>
              <a:rPr lang="en-IN" b="1" dirty="0" smtClean="0"/>
              <a:t>Return one result per row</a:t>
            </a:r>
          </a:p>
          <a:p>
            <a:r>
              <a:rPr lang="en-IN" b="1" dirty="0" smtClean="0"/>
              <a:t>May modify the data type</a:t>
            </a:r>
          </a:p>
          <a:p>
            <a:r>
              <a:rPr lang="en-IN" b="1" dirty="0" smtClean="0"/>
              <a:t>Can be nested</a:t>
            </a:r>
          </a:p>
          <a:p>
            <a:r>
              <a:rPr lang="en-IN" b="1" dirty="0" smtClean="0"/>
              <a:t>Accept arguments which can be a column or an Expression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357158" y="357166"/>
            <a:ext cx="8501122" cy="35719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57158" y="4071942"/>
            <a:ext cx="8501122"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00066"/>
          </a:xfrm>
        </p:spPr>
        <p:txBody>
          <a:bodyPr>
            <a:noAutofit/>
          </a:bodyPr>
          <a:lstStyle/>
          <a:p>
            <a:pPr algn="ctr"/>
            <a:r>
              <a:rPr lang="en-US" sz="4000" b="1" dirty="0" smtClean="0"/>
              <a:t>Number Function</a:t>
            </a:r>
            <a:endParaRPr lang="en-IN" sz="4000" b="1" dirty="0"/>
          </a:p>
        </p:txBody>
      </p:sp>
      <p:sp>
        <p:nvSpPr>
          <p:cNvPr id="3" name="Content Placeholder 2"/>
          <p:cNvSpPr>
            <a:spLocks noGrp="1"/>
          </p:cNvSpPr>
          <p:nvPr>
            <p:ph idx="1"/>
          </p:nvPr>
        </p:nvSpPr>
        <p:spPr>
          <a:xfrm>
            <a:off x="457200" y="1214422"/>
            <a:ext cx="8229600" cy="5110178"/>
          </a:xfrm>
        </p:spPr>
        <p:txBody>
          <a:bodyPr>
            <a:normAutofit/>
          </a:bodyPr>
          <a:lstStyle/>
          <a:p>
            <a:r>
              <a:rPr lang="en-IN" sz="2400" dirty="0" smtClean="0"/>
              <a:t>ABS( number )</a:t>
            </a:r>
          </a:p>
          <a:p>
            <a:r>
              <a:rPr lang="en-IN" sz="2400" dirty="0" smtClean="0"/>
              <a:t>CEIL( number )</a:t>
            </a:r>
          </a:p>
          <a:p>
            <a:r>
              <a:rPr lang="en-IN" sz="2400" dirty="0" smtClean="0"/>
              <a:t>FLOOR( number )</a:t>
            </a:r>
          </a:p>
          <a:p>
            <a:r>
              <a:rPr lang="en-IN" sz="2400" dirty="0" smtClean="0"/>
              <a:t>ROUND( number [, </a:t>
            </a:r>
            <a:r>
              <a:rPr lang="en-IN" sz="2400" dirty="0" err="1" smtClean="0"/>
              <a:t>decimal_places</a:t>
            </a:r>
            <a:r>
              <a:rPr lang="en-IN" sz="2400" dirty="0" smtClean="0"/>
              <a:t>] )</a:t>
            </a:r>
          </a:p>
          <a:p>
            <a:r>
              <a:rPr lang="en-IN" sz="2400" dirty="0" smtClean="0"/>
              <a:t>TRUNC( number [, </a:t>
            </a:r>
            <a:r>
              <a:rPr lang="en-IN" sz="2400" dirty="0" err="1" smtClean="0"/>
              <a:t>decimal_places</a:t>
            </a:r>
            <a:r>
              <a:rPr lang="en-IN" sz="2400" dirty="0" smtClean="0"/>
              <a:t>] )</a:t>
            </a:r>
          </a:p>
          <a:p>
            <a:r>
              <a:rPr lang="en-IN" sz="2400" dirty="0" smtClean="0"/>
              <a:t>SIGN( number )</a:t>
            </a:r>
          </a:p>
          <a:p>
            <a:r>
              <a:rPr lang="en-IN" sz="2400" dirty="0" smtClean="0"/>
              <a:t>MOD( m, n )   		-- cal:  m - n * floor(m/n)</a:t>
            </a:r>
          </a:p>
          <a:p>
            <a:r>
              <a:rPr lang="en-US" sz="2400" dirty="0" smtClean="0"/>
              <a:t>REMAINDER(</a:t>
            </a:r>
            <a:r>
              <a:rPr lang="en-US" sz="2400" dirty="0" err="1" smtClean="0"/>
              <a:t>m,n</a:t>
            </a:r>
            <a:r>
              <a:rPr lang="en-US" sz="2400" dirty="0" smtClean="0"/>
              <a:t>)            --cal;   m- n * round(m/n)</a:t>
            </a:r>
            <a:endParaRPr lang="en-IN" sz="2400" dirty="0" smtClean="0"/>
          </a:p>
          <a:p>
            <a:pPr>
              <a:buNone/>
            </a:pPr>
            <a:endParaRPr lang="en-I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71504"/>
          </a:xfrm>
        </p:spPr>
        <p:txBody>
          <a:bodyPr>
            <a:noAutofit/>
          </a:bodyPr>
          <a:lstStyle/>
          <a:p>
            <a:r>
              <a:rPr lang="en-IN" sz="4000" dirty="0" smtClean="0"/>
              <a:t>Case-Manipulation</a:t>
            </a:r>
            <a:endParaRPr lang="en-IN" sz="4000" dirty="0"/>
          </a:p>
        </p:txBody>
      </p:sp>
      <p:sp>
        <p:nvSpPr>
          <p:cNvPr id="3" name="Content Placeholder 2"/>
          <p:cNvSpPr>
            <a:spLocks noGrp="1"/>
          </p:cNvSpPr>
          <p:nvPr>
            <p:ph idx="1"/>
          </p:nvPr>
        </p:nvSpPr>
        <p:spPr>
          <a:xfrm>
            <a:off x="457200" y="1000108"/>
            <a:ext cx="8229600" cy="1000132"/>
          </a:xfrm>
        </p:spPr>
        <p:txBody>
          <a:bodyPr>
            <a:normAutofit fontScale="77500" lnSpcReduction="20000"/>
          </a:bodyPr>
          <a:lstStyle/>
          <a:p>
            <a:r>
              <a:rPr lang="en-US" dirty="0" smtClean="0"/>
              <a:t>LOWER(char)                                              </a:t>
            </a:r>
            <a:endParaRPr lang="en-IN" dirty="0" smtClean="0"/>
          </a:p>
          <a:p>
            <a:r>
              <a:rPr lang="en-US" dirty="0" smtClean="0"/>
              <a:t>UPPER(char)                                               </a:t>
            </a:r>
            <a:endParaRPr lang="en-IN" dirty="0" smtClean="0"/>
          </a:p>
          <a:p>
            <a:r>
              <a:rPr lang="en-US" dirty="0" smtClean="0"/>
              <a:t>INITCAP(char)                                             </a:t>
            </a:r>
            <a:endParaRPr lang="en-IN" dirty="0" smtClean="0"/>
          </a:p>
          <a:p>
            <a:endParaRPr lang="en-IN" dirty="0"/>
          </a:p>
        </p:txBody>
      </p:sp>
      <p:sp>
        <p:nvSpPr>
          <p:cNvPr id="4" name="Content Placeholder 2"/>
          <p:cNvSpPr txBox="1">
            <a:spLocks/>
          </p:cNvSpPr>
          <p:nvPr/>
        </p:nvSpPr>
        <p:spPr>
          <a:xfrm>
            <a:off x="500034" y="2571744"/>
            <a:ext cx="8229600" cy="4071966"/>
          </a:xfrm>
          <a:prstGeom prst="rect">
            <a:avLst/>
          </a:prstGeom>
        </p:spPr>
        <p:txBody>
          <a:bodyPr vert="horz">
            <a:noAutofit/>
          </a:bodyPr>
          <a:lstStyle/>
          <a:p>
            <a:pPr marL="274320" indent="-274320">
              <a:spcBef>
                <a:spcPct val="20000"/>
              </a:spcBef>
              <a:buClr>
                <a:schemeClr val="accent3"/>
              </a:buClr>
              <a:buSzPct val="95000"/>
              <a:buFont typeface="Wingdings 2"/>
              <a:buChar char=""/>
            </a:pPr>
            <a:r>
              <a:rPr lang="en-IN" sz="1600" dirty="0" smtClean="0"/>
              <a:t>ASCII(</a:t>
            </a:r>
            <a:r>
              <a:rPr lang="en-IN" sz="1600" i="1" dirty="0" smtClean="0"/>
              <a:t>x)</a:t>
            </a:r>
          </a:p>
          <a:p>
            <a:pPr marL="274320" indent="-274320">
              <a:spcBef>
                <a:spcPct val="20000"/>
              </a:spcBef>
              <a:buClr>
                <a:schemeClr val="accent3"/>
              </a:buClr>
              <a:buSzPct val="95000"/>
              <a:buFont typeface="Wingdings 2"/>
              <a:buChar char=""/>
            </a:pPr>
            <a:r>
              <a:rPr lang="en-US" sz="1600" i="1" dirty="0" smtClean="0"/>
              <a:t>CHR(x)</a:t>
            </a:r>
            <a:endParaRPr lang="en-IN" sz="1600" i="1" dirty="0" smtClean="0"/>
          </a:p>
          <a:p>
            <a:pPr marL="274320" indent="-274320">
              <a:spcBef>
                <a:spcPct val="20000"/>
              </a:spcBef>
              <a:buClr>
                <a:schemeClr val="accent3"/>
              </a:buClr>
              <a:buSzPct val="95000"/>
              <a:buFont typeface="Wingdings 2"/>
              <a:buChar char=""/>
            </a:pPr>
            <a:r>
              <a:rPr lang="en-US" sz="1600" dirty="0" smtClean="0"/>
              <a:t>LPAD(char1, n [, char2])                              </a:t>
            </a:r>
            <a:endParaRPr lang="en-IN" sz="1600" dirty="0" smtClean="0"/>
          </a:p>
          <a:p>
            <a:pPr marL="274320" indent="-274320">
              <a:spcBef>
                <a:spcPct val="20000"/>
              </a:spcBef>
              <a:buClr>
                <a:schemeClr val="accent3"/>
              </a:buClr>
              <a:buSzPct val="95000"/>
              <a:buFont typeface="Wingdings 2"/>
              <a:buChar char=""/>
            </a:pPr>
            <a:r>
              <a:rPr lang="en-US" sz="1600" dirty="0" smtClean="0"/>
              <a:t>RPAD(char1, n [, char2])                             </a:t>
            </a:r>
            <a:endParaRPr lang="en-IN" sz="1600" dirty="0" smtClean="0"/>
          </a:p>
          <a:p>
            <a:pPr marL="274320" indent="-274320">
              <a:spcBef>
                <a:spcPct val="20000"/>
              </a:spcBef>
              <a:buClr>
                <a:schemeClr val="accent3"/>
              </a:buClr>
              <a:buSzPct val="95000"/>
              <a:buFont typeface="Wingdings 2"/>
              <a:buChar char=""/>
            </a:pPr>
            <a:r>
              <a:rPr lang="en-US" sz="1600" dirty="0" smtClean="0"/>
              <a:t>LTRIM(char1 [, char2])                                </a:t>
            </a:r>
            <a:endParaRPr lang="en-IN" sz="1600" dirty="0" smtClean="0"/>
          </a:p>
          <a:p>
            <a:pPr marL="274320" indent="-274320">
              <a:spcBef>
                <a:spcPct val="20000"/>
              </a:spcBef>
              <a:buClr>
                <a:schemeClr val="accent3"/>
              </a:buClr>
              <a:buSzPct val="95000"/>
              <a:buFont typeface="Wingdings 2"/>
              <a:buChar char=""/>
            </a:pPr>
            <a:r>
              <a:rPr lang="en-US" sz="1600" dirty="0" smtClean="0"/>
              <a:t>RTRIM(char1 [, char2])                                </a:t>
            </a:r>
            <a:endParaRPr lang="en-IN" sz="1600" dirty="0" smtClean="0"/>
          </a:p>
          <a:p>
            <a:pPr marL="274320" indent="-274320">
              <a:spcBef>
                <a:spcPct val="20000"/>
              </a:spcBef>
              <a:buClr>
                <a:schemeClr val="accent3"/>
              </a:buClr>
              <a:buSzPct val="95000"/>
              <a:buFont typeface="Wingdings 2"/>
              <a:buChar char=""/>
            </a:pPr>
            <a:r>
              <a:rPr lang="en-US" sz="1600" dirty="0" smtClean="0"/>
              <a:t>TRIM([LEADING|TRAILING|BOTH] char1 FROM char2)                                    </a:t>
            </a:r>
            <a:endParaRPr lang="en-IN" sz="1600" dirty="0" smtClean="0"/>
          </a:p>
          <a:p>
            <a:pPr marL="274320" indent="-274320">
              <a:spcBef>
                <a:spcPct val="20000"/>
              </a:spcBef>
              <a:buClr>
                <a:schemeClr val="accent3"/>
              </a:buClr>
              <a:buSzPct val="95000"/>
              <a:buFont typeface="Wingdings 2"/>
              <a:buChar char=""/>
            </a:pPr>
            <a:r>
              <a:rPr lang="en-US" sz="1600" dirty="0" smtClean="0"/>
              <a:t>SUBSTR(char1, </a:t>
            </a:r>
            <a:r>
              <a:rPr lang="en-US" sz="1600" dirty="0" err="1" smtClean="0"/>
              <a:t>starting_position</a:t>
            </a:r>
            <a:r>
              <a:rPr lang="en-US" sz="1600" dirty="0" smtClean="0"/>
              <a:t>[,</a:t>
            </a:r>
            <a:r>
              <a:rPr lang="en-US" sz="1600" dirty="0" err="1" smtClean="0"/>
              <a:t>substring_length</a:t>
            </a:r>
            <a:r>
              <a:rPr lang="en-US" sz="1600" dirty="0" smtClean="0"/>
              <a:t>])                                     </a:t>
            </a:r>
            <a:endParaRPr lang="en-IN" sz="1600" dirty="0" smtClean="0"/>
          </a:p>
          <a:p>
            <a:pPr marL="274320" indent="-274320">
              <a:spcBef>
                <a:spcPct val="20000"/>
              </a:spcBef>
              <a:buClr>
                <a:schemeClr val="accent3"/>
              </a:buClr>
              <a:buSzPct val="95000"/>
              <a:buFont typeface="Wingdings 2"/>
              <a:buChar char=""/>
            </a:pPr>
            <a:r>
              <a:rPr lang="en-US" sz="1600" dirty="0" smtClean="0"/>
              <a:t>INSTR(char1, char2 [,</a:t>
            </a:r>
            <a:r>
              <a:rPr lang="en-US" sz="1600" dirty="0" err="1" smtClean="0"/>
              <a:t>starting_position</a:t>
            </a:r>
            <a:r>
              <a:rPr lang="en-US" sz="1600" dirty="0" smtClean="0"/>
              <a:t>[,occurrence]])                                             </a:t>
            </a:r>
            <a:endParaRPr lang="en-IN" sz="1600" dirty="0" smtClean="0"/>
          </a:p>
          <a:p>
            <a:pPr marL="274320" indent="-274320">
              <a:spcBef>
                <a:spcPct val="20000"/>
              </a:spcBef>
              <a:buClr>
                <a:schemeClr val="accent3"/>
              </a:buClr>
              <a:buSzPct val="95000"/>
              <a:buFont typeface="Wingdings 2"/>
              <a:buChar char=""/>
            </a:pPr>
            <a:r>
              <a:rPr lang="en-US" sz="1600" dirty="0" smtClean="0"/>
              <a:t>LENGTH(char)                                            </a:t>
            </a:r>
            <a:endParaRPr lang="en-IN" sz="1600" dirty="0" smtClean="0"/>
          </a:p>
          <a:p>
            <a:pPr marL="274320" indent="-274320">
              <a:spcBef>
                <a:spcPct val="20000"/>
              </a:spcBef>
              <a:buClr>
                <a:schemeClr val="accent3"/>
              </a:buClr>
              <a:buSzPct val="95000"/>
              <a:buFont typeface="Wingdings 2"/>
              <a:buChar char=""/>
            </a:pPr>
            <a:r>
              <a:rPr lang="en-US" sz="1600" dirty="0" smtClean="0"/>
              <a:t>CONCAT(char1, char2)            -- Same as ||                               </a:t>
            </a:r>
            <a:endParaRPr lang="en-IN" sz="1600" dirty="0" smtClean="0"/>
          </a:p>
          <a:p>
            <a:pPr marL="274320" indent="-274320">
              <a:spcBef>
                <a:spcPct val="20000"/>
              </a:spcBef>
              <a:buClr>
                <a:schemeClr val="accent3"/>
              </a:buClr>
              <a:buSzPct val="95000"/>
              <a:buFont typeface="Wingdings 2"/>
              <a:buChar char=""/>
            </a:pPr>
            <a:r>
              <a:rPr lang="en-US" sz="1600" dirty="0" smtClean="0"/>
              <a:t>REPLACE(char, if, then)                             </a:t>
            </a:r>
            <a:endParaRPr lang="en-IN" sz="1600" dirty="0" smtClean="0"/>
          </a:p>
          <a:p>
            <a:pPr marL="274320" indent="-274320">
              <a:spcBef>
                <a:spcPct val="20000"/>
              </a:spcBef>
              <a:buClr>
                <a:schemeClr val="accent3"/>
              </a:buClr>
              <a:buSzPct val="95000"/>
              <a:buFont typeface="Wingdings 2"/>
              <a:buChar char=""/>
            </a:pPr>
            <a:r>
              <a:rPr lang="en-US" sz="1600" dirty="0" smtClean="0"/>
              <a:t>TRANSLATE(char, if, then)                        </a:t>
            </a:r>
            <a:endParaRPr lang="en-IN" sz="1600" dirty="0" smtClean="0"/>
          </a:p>
        </p:txBody>
      </p:sp>
      <p:sp>
        <p:nvSpPr>
          <p:cNvPr id="5" name="Title 1"/>
          <p:cNvSpPr txBox="1">
            <a:spLocks/>
          </p:cNvSpPr>
          <p:nvPr/>
        </p:nvSpPr>
        <p:spPr>
          <a:xfrm>
            <a:off x="500034" y="1857364"/>
            <a:ext cx="8229600" cy="500066"/>
          </a:xfrm>
          <a:prstGeom prst="rect">
            <a:avLst/>
          </a:prstGeom>
        </p:spPr>
        <p:txBody>
          <a:bodyPr vert="horz" lIns="0" rIns="0" bIns="0" anchor="b">
            <a:normAutofit fontScale="92500" lnSpcReduction="10000"/>
          </a:bodyPr>
          <a:lstStyle/>
          <a:p>
            <a:pPr lvl="0">
              <a:spcBef>
                <a:spcPct val="0"/>
              </a:spcBef>
            </a:pPr>
            <a:r>
              <a:rPr lang="en-IN" sz="3600" dirty="0" smtClean="0">
                <a:solidFill>
                  <a:schemeClr val="tx2"/>
                </a:solidFill>
                <a:latin typeface="+mj-lt"/>
                <a:ea typeface="+mj-ea"/>
                <a:cs typeface="+mj-cs"/>
              </a:rPr>
              <a:t>Character-Manipulation</a:t>
            </a:r>
            <a:endParaRPr lang="en-IN" sz="40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US" dirty="0" smtClean="0"/>
              <a:t>Data Normalization</a:t>
            </a:r>
            <a:endParaRPr lang="en-IN" dirty="0"/>
          </a:p>
        </p:txBody>
      </p:sp>
      <p:sp>
        <p:nvSpPr>
          <p:cNvPr id="3" name="Content Placeholder 2"/>
          <p:cNvSpPr>
            <a:spLocks noGrp="1"/>
          </p:cNvSpPr>
          <p:nvPr>
            <p:ph idx="1"/>
          </p:nvPr>
        </p:nvSpPr>
        <p:spPr>
          <a:xfrm>
            <a:off x="457200" y="1142984"/>
            <a:ext cx="8229600" cy="5181616"/>
          </a:xfrm>
        </p:spPr>
        <p:txBody>
          <a:bodyPr>
            <a:noAutofit/>
          </a:bodyPr>
          <a:lstStyle/>
          <a:p>
            <a:r>
              <a:rPr lang="en-IN" sz="2000" dirty="0" smtClean="0"/>
              <a:t>The objective of normalization is to eliminate redundancy in tables, therefore avoiding any future data manipulation problems. </a:t>
            </a:r>
            <a:endParaRPr lang="en-US" sz="2000" dirty="0" smtClean="0"/>
          </a:p>
          <a:p>
            <a:r>
              <a:rPr lang="en-US" sz="2000" dirty="0" smtClean="0"/>
              <a:t>When a table is normalized, the non-key columns depend on the key used.</a:t>
            </a:r>
          </a:p>
          <a:p>
            <a:r>
              <a:rPr lang="en-US" sz="2000" dirty="0" smtClean="0"/>
              <a:t>From a relational model point of view, it is standard to have tables that are in Third Normal Form. Normalized physical design provides the greatest ease of maintenance, and databases in this form are clearly understood by developers. However, a fully normalized design may not always yield the best performance. </a:t>
            </a:r>
          </a:p>
          <a:p>
            <a:r>
              <a:rPr lang="en-US" sz="2000" dirty="0" smtClean="0"/>
              <a:t>RDBMS recommends that you design databases till Third Normal Form, however, if performance degrade, you may have to denormalize to solve them</a:t>
            </a:r>
            <a:endParaRPr lang="en-IN" sz="2000" dirty="0" smtClean="0"/>
          </a:p>
          <a:p>
            <a:r>
              <a:rPr lang="en-US" sz="2000" dirty="0" smtClean="0"/>
              <a:t>While fully normalized databases require more joins, Joins are generally very fast if indexes are available on the join columns.</a:t>
            </a:r>
            <a:endParaRPr lang="en-IN" sz="20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85818"/>
          </a:xfrm>
        </p:spPr>
        <p:txBody>
          <a:bodyPr>
            <a:noAutofit/>
          </a:bodyPr>
          <a:lstStyle/>
          <a:p>
            <a:r>
              <a:rPr lang="en-IN" sz="3600" b="1" dirty="0" smtClean="0"/>
              <a:t>General Functions and CASE Expressions</a:t>
            </a:r>
            <a:endParaRPr lang="en-IN" sz="3600" dirty="0"/>
          </a:p>
        </p:txBody>
      </p:sp>
      <p:sp>
        <p:nvSpPr>
          <p:cNvPr id="3" name="Content Placeholder 2"/>
          <p:cNvSpPr>
            <a:spLocks noGrp="1"/>
          </p:cNvSpPr>
          <p:nvPr>
            <p:ph idx="1"/>
          </p:nvPr>
        </p:nvSpPr>
        <p:spPr>
          <a:xfrm>
            <a:off x="457200" y="1357298"/>
            <a:ext cx="8229600" cy="5143536"/>
          </a:xfrm>
        </p:spPr>
        <p:txBody>
          <a:bodyPr>
            <a:normAutofit fontScale="25000" lnSpcReduction="20000"/>
          </a:bodyPr>
          <a:lstStyle/>
          <a:p>
            <a:r>
              <a:rPr lang="en-US" sz="8000" dirty="0" smtClean="0"/>
              <a:t>NVL(input_expression , </a:t>
            </a:r>
            <a:r>
              <a:rPr lang="en-US" sz="8000" dirty="0" err="1" smtClean="0"/>
              <a:t>substitution_expression</a:t>
            </a:r>
            <a:r>
              <a:rPr lang="en-US" sz="8000" dirty="0" smtClean="0"/>
              <a:t>)                      </a:t>
            </a:r>
            <a:endParaRPr lang="en-IN" sz="8000" dirty="0" smtClean="0"/>
          </a:p>
          <a:p>
            <a:r>
              <a:rPr lang="en-US" sz="8000" dirty="0" smtClean="0"/>
              <a:t>COALESCE(input_expression, substitution_expression_1,    [,</a:t>
            </a:r>
            <a:r>
              <a:rPr lang="en-US" sz="8000" dirty="0" err="1" smtClean="0"/>
              <a:t>substitution_expression_n</a:t>
            </a:r>
            <a:r>
              <a:rPr lang="en-US" sz="8000" dirty="0" smtClean="0"/>
              <a:t>])                                               </a:t>
            </a:r>
            <a:endParaRPr lang="en-IN" sz="8000" dirty="0" smtClean="0"/>
          </a:p>
          <a:p>
            <a:r>
              <a:rPr lang="en-US" sz="8000" dirty="0" smtClean="0"/>
              <a:t>NVL</a:t>
            </a:r>
            <a:r>
              <a:rPr lang="en-US" sz="11200" dirty="0" smtClean="0"/>
              <a:t>2</a:t>
            </a:r>
            <a:r>
              <a:rPr lang="en-US" sz="8000" dirty="0" smtClean="0"/>
              <a:t> (</a:t>
            </a:r>
            <a:r>
              <a:rPr lang="en-US" sz="8000" dirty="0" err="1" smtClean="0"/>
              <a:t>input_expr,not_null_substitution_expr</a:t>
            </a:r>
            <a:r>
              <a:rPr lang="en-US" sz="8000" dirty="0" smtClean="0"/>
              <a:t>, </a:t>
            </a:r>
            <a:r>
              <a:rPr lang="en-US" sz="8000" dirty="0" err="1" smtClean="0"/>
              <a:t>null_substitution_expr</a:t>
            </a:r>
            <a:r>
              <a:rPr lang="en-US" sz="8000" dirty="0" smtClean="0"/>
              <a:t>)                                                          </a:t>
            </a:r>
            <a:endParaRPr lang="en-IN" sz="8000" dirty="0" smtClean="0"/>
          </a:p>
          <a:p>
            <a:r>
              <a:rPr lang="en-US" sz="8000" dirty="0" smtClean="0"/>
              <a:t>NULLIF(expression1,equal_expression2)                         </a:t>
            </a:r>
            <a:endParaRPr lang="en-IN" sz="8000" dirty="0" smtClean="0"/>
          </a:p>
          <a:p>
            <a:r>
              <a:rPr lang="en-US" sz="8000" dirty="0" smtClean="0"/>
              <a:t>DECODE (</a:t>
            </a:r>
            <a:r>
              <a:rPr lang="en-US" sz="8000" dirty="0" err="1" smtClean="0"/>
              <a:t>if_expr,equals_search</a:t>
            </a:r>
            <a:r>
              <a:rPr lang="en-US" sz="8000" dirty="0" smtClean="0"/>
              <a:t>, </a:t>
            </a:r>
            <a:r>
              <a:rPr lang="en-US" sz="8000" dirty="0" err="1" smtClean="0"/>
              <a:t>then_result</a:t>
            </a:r>
            <a:r>
              <a:rPr lang="en-US" sz="8000" dirty="0" smtClean="0"/>
              <a:t>[,</a:t>
            </a:r>
            <a:r>
              <a:rPr lang="en-US" sz="8000" dirty="0" err="1" smtClean="0"/>
              <a:t>else_default</a:t>
            </a:r>
            <a:r>
              <a:rPr lang="en-US" sz="8000" dirty="0" smtClean="0"/>
              <a:t>])                                                                  </a:t>
            </a:r>
            <a:endParaRPr lang="en-IN" sz="8000" dirty="0" smtClean="0"/>
          </a:p>
          <a:p>
            <a:r>
              <a:rPr lang="en-US" sz="7200" dirty="0" smtClean="0"/>
              <a:t>CASE</a:t>
            </a:r>
            <a:endParaRPr lang="en-IN" sz="7200" dirty="0" smtClean="0"/>
          </a:p>
          <a:p>
            <a:pPr>
              <a:buNone/>
            </a:pPr>
            <a:r>
              <a:rPr lang="en-US" sz="7200" dirty="0" smtClean="0"/>
              <a:t>         {WHEN </a:t>
            </a:r>
            <a:r>
              <a:rPr lang="en-US" sz="7200" dirty="0" err="1" smtClean="0"/>
              <a:t>cond</a:t>
            </a:r>
            <a:r>
              <a:rPr lang="en-US" sz="7200" dirty="0" smtClean="0"/>
              <a:t> THEN </a:t>
            </a:r>
            <a:r>
              <a:rPr lang="en-US" sz="7200" dirty="0" err="1" smtClean="0"/>
              <a:t>return_expr</a:t>
            </a:r>
            <a:endParaRPr lang="en-IN" sz="7200" dirty="0" smtClean="0"/>
          </a:p>
          <a:p>
            <a:pPr>
              <a:buNone/>
            </a:pPr>
            <a:r>
              <a:rPr lang="en-US" sz="7200" dirty="0" smtClean="0"/>
              <a:t>         [WHEN </a:t>
            </a:r>
            <a:r>
              <a:rPr lang="en-US" sz="7200" dirty="0" err="1" smtClean="0"/>
              <a:t>cond</a:t>
            </a:r>
            <a:r>
              <a:rPr lang="en-US" sz="7200" dirty="0" smtClean="0"/>
              <a:t> THEN return_ </a:t>
            </a:r>
            <a:r>
              <a:rPr lang="en-US" sz="7200" dirty="0" err="1" smtClean="0"/>
              <a:t>expr</a:t>
            </a:r>
            <a:r>
              <a:rPr lang="en-US" sz="7200" dirty="0" smtClean="0"/>
              <a:t>]...}</a:t>
            </a:r>
            <a:endParaRPr lang="en-IN" sz="7200" dirty="0" smtClean="0"/>
          </a:p>
          <a:p>
            <a:pPr>
              <a:buNone/>
            </a:pPr>
            <a:r>
              <a:rPr lang="en-US" sz="7200" dirty="0" smtClean="0"/>
              <a:t>        [ELSE </a:t>
            </a:r>
            <a:r>
              <a:rPr lang="en-US" sz="7200" dirty="0" err="1" smtClean="0"/>
              <a:t>else_expr</a:t>
            </a:r>
            <a:r>
              <a:rPr lang="en-US" sz="7200" dirty="0" smtClean="0"/>
              <a:t>]</a:t>
            </a:r>
            <a:endParaRPr lang="en-IN" sz="7200" dirty="0" smtClean="0"/>
          </a:p>
          <a:p>
            <a:pPr>
              <a:buNone/>
            </a:pPr>
            <a:r>
              <a:rPr lang="en-US" sz="7200" dirty="0" smtClean="0"/>
              <a:t>      END</a:t>
            </a:r>
            <a:endParaRPr lang="en-IN" sz="7200" dirty="0" smtClean="0"/>
          </a:p>
          <a:p>
            <a:pPr>
              <a:buNone/>
            </a:pPr>
            <a:r>
              <a:rPr lang="en-US" sz="7200" dirty="0" smtClean="0"/>
              <a:t> </a:t>
            </a:r>
            <a:endParaRPr lang="en-IN" sz="7200" dirty="0" smtClean="0"/>
          </a:p>
          <a:p>
            <a:r>
              <a:rPr lang="en-US" sz="7200" dirty="0" smtClean="0"/>
              <a:t>CASE {</a:t>
            </a:r>
            <a:r>
              <a:rPr lang="en-US" sz="7200" dirty="0" err="1" smtClean="0"/>
              <a:t>expr</a:t>
            </a:r>
            <a:endParaRPr lang="en-IN" sz="7200" dirty="0" smtClean="0"/>
          </a:p>
          <a:p>
            <a:pPr>
              <a:buNone/>
            </a:pPr>
            <a:r>
              <a:rPr lang="en-US" sz="7200" dirty="0" smtClean="0"/>
              <a:t>               WHEN </a:t>
            </a:r>
            <a:r>
              <a:rPr lang="en-US" sz="7200" dirty="0" err="1" smtClean="0"/>
              <a:t>expr</a:t>
            </a:r>
            <a:r>
              <a:rPr lang="en-US" sz="7200" dirty="0" smtClean="0"/>
              <a:t> THEN </a:t>
            </a:r>
            <a:r>
              <a:rPr lang="en-US" sz="7200" dirty="0" err="1" smtClean="0"/>
              <a:t>return_expr</a:t>
            </a:r>
            <a:endParaRPr lang="en-IN" sz="7200" dirty="0" smtClean="0"/>
          </a:p>
          <a:p>
            <a:pPr>
              <a:buNone/>
            </a:pPr>
            <a:r>
              <a:rPr lang="en-US" sz="7200" dirty="0" smtClean="0"/>
              <a:t>               [WHEN </a:t>
            </a:r>
            <a:r>
              <a:rPr lang="en-US" sz="7200" dirty="0" err="1" smtClean="0"/>
              <a:t>expr</a:t>
            </a:r>
            <a:r>
              <a:rPr lang="en-US" sz="7200" dirty="0" smtClean="0"/>
              <a:t> THEN </a:t>
            </a:r>
            <a:r>
              <a:rPr lang="en-US" sz="7200" dirty="0" err="1" smtClean="0"/>
              <a:t>return_expr</a:t>
            </a:r>
            <a:r>
              <a:rPr lang="en-US" sz="7200" dirty="0" smtClean="0"/>
              <a:t>]...}</a:t>
            </a:r>
            <a:endParaRPr lang="en-IN" sz="7200" dirty="0" smtClean="0"/>
          </a:p>
          <a:p>
            <a:pPr>
              <a:buNone/>
            </a:pPr>
            <a:r>
              <a:rPr lang="en-US" sz="7200" dirty="0" smtClean="0"/>
              <a:t>               [ELSE </a:t>
            </a:r>
            <a:r>
              <a:rPr lang="en-US" sz="7200" dirty="0" err="1" smtClean="0"/>
              <a:t>else_expr</a:t>
            </a:r>
            <a:r>
              <a:rPr lang="en-US" sz="7200" dirty="0" smtClean="0"/>
              <a:t>]</a:t>
            </a:r>
            <a:endParaRPr lang="en-IN" sz="7200" dirty="0" smtClean="0"/>
          </a:p>
          <a:p>
            <a:pPr>
              <a:buNone/>
            </a:pPr>
            <a:r>
              <a:rPr lang="en-US" sz="7200" dirty="0" smtClean="0"/>
              <a:t>      END</a:t>
            </a:r>
            <a:endParaRPr lang="en-IN" sz="7200" dirty="0" smtClean="0"/>
          </a:p>
          <a:p>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Autofit/>
          </a:bodyPr>
          <a:lstStyle/>
          <a:p>
            <a:pPr algn="ctr"/>
            <a:r>
              <a:rPr lang="en-US" sz="3600" dirty="0" smtClean="0"/>
              <a:t>Difference between CASE and DECODE</a:t>
            </a:r>
            <a:endParaRPr lang="en-IN" sz="3600" dirty="0"/>
          </a:p>
        </p:txBody>
      </p:sp>
      <p:sp>
        <p:nvSpPr>
          <p:cNvPr id="3" name="Content Placeholder 2"/>
          <p:cNvSpPr>
            <a:spLocks noGrp="1"/>
          </p:cNvSpPr>
          <p:nvPr>
            <p:ph idx="1"/>
          </p:nvPr>
        </p:nvSpPr>
        <p:spPr>
          <a:xfrm>
            <a:off x="457200" y="1285860"/>
            <a:ext cx="8229600" cy="5038740"/>
          </a:xfrm>
        </p:spPr>
        <p:txBody>
          <a:bodyPr/>
          <a:lstStyle/>
          <a:p>
            <a:r>
              <a:rPr lang="en-IN" sz="2400" b="1" dirty="0" smtClean="0"/>
              <a:t>CASE can work with logical operators other than ‘=’</a:t>
            </a:r>
          </a:p>
          <a:p>
            <a:r>
              <a:rPr lang="en-IN" sz="2400" dirty="0" smtClean="0"/>
              <a:t>DECODE works with expressions that are scalar values only. CASE can work with predicates and </a:t>
            </a:r>
            <a:r>
              <a:rPr lang="en-IN" sz="2400" dirty="0" err="1" smtClean="0"/>
              <a:t>subqueries</a:t>
            </a:r>
            <a:r>
              <a:rPr lang="en-IN" sz="2400" dirty="0" smtClean="0"/>
              <a:t> in searchable form.</a:t>
            </a:r>
          </a:p>
          <a:p>
            <a:r>
              <a:rPr lang="en-IN" sz="2400" b="1" dirty="0" smtClean="0"/>
              <a:t>CASE can work as a PL/SQL construct</a:t>
            </a:r>
          </a:p>
          <a:p>
            <a:r>
              <a:rPr lang="en-IN" sz="2400" b="1" dirty="0" smtClean="0"/>
              <a:t>CASE handles NULL differently</a:t>
            </a:r>
          </a:p>
          <a:p>
            <a:r>
              <a:rPr lang="en-IN" sz="2400" b="1" dirty="0" smtClean="0"/>
              <a:t>CASE expects </a:t>
            </a:r>
            <a:r>
              <a:rPr lang="en-IN" sz="2400" b="1" dirty="0" err="1" smtClean="0"/>
              <a:t>datatype</a:t>
            </a:r>
            <a:r>
              <a:rPr lang="en-IN" sz="2400" b="1" dirty="0" smtClean="0"/>
              <a:t> consistency, DECODE does not</a:t>
            </a:r>
          </a:p>
          <a:p>
            <a:r>
              <a:rPr lang="en-IN" sz="2400" b="1" dirty="0" smtClean="0"/>
              <a:t>CASE is ANSI SQL-compliant</a:t>
            </a:r>
          </a:p>
          <a:p>
            <a:endParaRPr lang="en-IN" sz="2000" b="1" dirty="0" smtClean="0"/>
          </a:p>
          <a:p>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pPr algn="ctr"/>
            <a:r>
              <a:rPr lang="en-US" dirty="0" smtClean="0"/>
              <a:t>Group By Clause</a:t>
            </a:r>
            <a:endParaRPr lang="en-IN" dirty="0"/>
          </a:p>
        </p:txBody>
      </p:sp>
      <p:sp>
        <p:nvSpPr>
          <p:cNvPr id="3" name="Content Placeholder 2"/>
          <p:cNvSpPr>
            <a:spLocks noGrp="1"/>
          </p:cNvSpPr>
          <p:nvPr>
            <p:ph idx="1"/>
          </p:nvPr>
        </p:nvSpPr>
        <p:spPr>
          <a:xfrm>
            <a:off x="457200" y="1285860"/>
            <a:ext cx="8229600" cy="5038740"/>
          </a:xfrm>
        </p:spPr>
        <p:txBody>
          <a:bodyPr/>
          <a:lstStyle/>
          <a:p>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a:bodyPr>
          <a:lstStyle/>
          <a:p>
            <a:pPr algn="ctr"/>
            <a:r>
              <a:rPr lang="en-IN" sz="3200" b="1" dirty="0" smtClean="0"/>
              <a:t>Multi-Row(Aggregate) Functions</a:t>
            </a:r>
            <a:endParaRPr lang="en-IN" sz="3200" dirty="0"/>
          </a:p>
        </p:txBody>
      </p:sp>
      <p:sp>
        <p:nvSpPr>
          <p:cNvPr id="3" name="Content Placeholder 2"/>
          <p:cNvSpPr>
            <a:spLocks noGrp="1"/>
          </p:cNvSpPr>
          <p:nvPr>
            <p:ph idx="1"/>
          </p:nvPr>
        </p:nvSpPr>
        <p:spPr>
          <a:xfrm>
            <a:off x="457200" y="1357298"/>
            <a:ext cx="8229600" cy="1071570"/>
          </a:xfrm>
        </p:spPr>
        <p:txBody>
          <a:bodyPr>
            <a:normAutofit fontScale="85000" lnSpcReduction="20000"/>
          </a:bodyPr>
          <a:lstStyle/>
          <a:p>
            <a:r>
              <a:rPr lang="en-US" dirty="0" smtClean="0"/>
              <a:t>COUNT( { * | [DISTINCT|ALL]            expression)                                                                       </a:t>
            </a:r>
            <a:endParaRPr lang="en-IN" dirty="0" smtClean="0"/>
          </a:p>
          <a:p>
            <a:r>
              <a:rPr lang="en-US" dirty="0" smtClean="0"/>
              <a:t>SUM([DISTINCT|ALL] value)                             </a:t>
            </a:r>
            <a:endParaRPr lang="en-IN" dirty="0" smtClean="0"/>
          </a:p>
          <a:p>
            <a:r>
              <a:rPr lang="en-US" dirty="0" smtClean="0"/>
              <a:t>AVG( [DISTINCT|ALL] value)                            </a:t>
            </a:r>
            <a:endParaRPr lang="en-IN" dirty="0" smtClean="0"/>
          </a:p>
          <a:p>
            <a:pPr>
              <a:buNone/>
            </a:pPr>
            <a:endParaRPr lang="en-IN" dirty="0"/>
          </a:p>
        </p:txBody>
      </p:sp>
      <p:pic>
        <p:nvPicPr>
          <p:cNvPr id="1027" name="Picture 3"/>
          <p:cNvPicPr>
            <a:picLocks noChangeAspect="1" noChangeArrowheads="1"/>
          </p:cNvPicPr>
          <p:nvPr/>
        </p:nvPicPr>
        <p:blipFill>
          <a:blip r:embed="rId2"/>
          <a:srcRect/>
          <a:stretch>
            <a:fillRect/>
          </a:stretch>
        </p:blipFill>
        <p:spPr bwMode="auto">
          <a:xfrm>
            <a:off x="500034" y="2428868"/>
            <a:ext cx="8072494" cy="3714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00066"/>
          </a:xfrm>
        </p:spPr>
        <p:txBody>
          <a:bodyPr>
            <a:normAutofit fontScale="90000"/>
          </a:bodyPr>
          <a:lstStyle/>
          <a:p>
            <a:pPr algn="ctr"/>
            <a:r>
              <a:rPr lang="en-US" dirty="0" smtClean="0"/>
              <a:t>Date Functions</a:t>
            </a:r>
            <a:endParaRPr lang="en-IN" dirty="0"/>
          </a:p>
        </p:txBody>
      </p:sp>
      <p:sp>
        <p:nvSpPr>
          <p:cNvPr id="3" name="Content Placeholder 2"/>
          <p:cNvSpPr>
            <a:spLocks noGrp="1"/>
          </p:cNvSpPr>
          <p:nvPr>
            <p:ph idx="1"/>
          </p:nvPr>
        </p:nvSpPr>
        <p:spPr>
          <a:xfrm>
            <a:off x="457200" y="857232"/>
            <a:ext cx="8229600" cy="5467368"/>
          </a:xfrm>
        </p:spPr>
        <p:txBody>
          <a:bodyPr>
            <a:normAutofit fontScale="92500"/>
          </a:bodyPr>
          <a:lstStyle/>
          <a:p>
            <a:r>
              <a:rPr lang="en-IN" dirty="0" smtClean="0"/>
              <a:t>By default the database uses the format DD-MON-YYYY to represent a date.</a:t>
            </a:r>
          </a:p>
          <a:p>
            <a:r>
              <a:rPr lang="en-IN" dirty="0" smtClean="0"/>
              <a:t>Using ANSI standard dates in SQL statements has the advantage that those statements could potentially run against non-Oracle databases.(YYYY-MM-DD)</a:t>
            </a:r>
          </a:p>
          <a:p>
            <a:r>
              <a:rPr lang="en-IN" dirty="0" smtClean="0"/>
              <a:t>TO_CHAR(</a:t>
            </a:r>
            <a:r>
              <a:rPr lang="en-IN" i="1" dirty="0" smtClean="0"/>
              <a:t>x [, format]) : </a:t>
            </a:r>
            <a:r>
              <a:rPr lang="en-IN" dirty="0" smtClean="0"/>
              <a:t>Converts </a:t>
            </a:r>
            <a:r>
              <a:rPr lang="en-IN" i="1" dirty="0" smtClean="0"/>
              <a:t>x to a string. You can also supply an optional format for x. You saw how to use TO_CHAR() to </a:t>
            </a:r>
            <a:r>
              <a:rPr lang="en-IN" dirty="0" smtClean="0"/>
              <a:t>convert a number to a string in the previous chapter.</a:t>
            </a:r>
          </a:p>
          <a:p>
            <a:r>
              <a:rPr lang="en-IN" dirty="0" smtClean="0"/>
              <a:t>TO_DATE(</a:t>
            </a:r>
            <a:r>
              <a:rPr lang="en-IN" i="1" dirty="0" smtClean="0"/>
              <a:t>x [, format]) : </a:t>
            </a:r>
            <a:r>
              <a:rPr lang="en-IN" dirty="0" smtClean="0"/>
              <a:t>Converts the string </a:t>
            </a:r>
            <a:r>
              <a:rPr lang="en-IN" i="1" dirty="0" smtClean="0"/>
              <a:t>x to a DATE.</a:t>
            </a:r>
          </a:p>
          <a:p>
            <a:r>
              <a:rPr lang="en-IN" dirty="0" smtClean="0"/>
              <a:t>The default date format is specified in the NLS_DATE_FORMAT database parameter.</a:t>
            </a:r>
          </a:p>
          <a:p>
            <a:r>
              <a:rPr lang="en-US" i="1" dirty="0" smtClean="0"/>
              <a:t>Date format YY and RR.</a:t>
            </a:r>
            <a:endParaRPr lang="en-IN" i="1"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42942"/>
          </a:xfrm>
        </p:spPr>
        <p:txBody>
          <a:bodyPr>
            <a:normAutofit fontScale="90000"/>
          </a:bodyPr>
          <a:lstStyle/>
          <a:p>
            <a:r>
              <a:rPr lang="en-US" dirty="0" err="1" smtClean="0"/>
              <a:t>To_CHAR</a:t>
            </a:r>
            <a:r>
              <a:rPr lang="en-US" dirty="0" smtClean="0"/>
              <a:t> : Format Parameter</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71472" y="1285860"/>
            <a:ext cx="8072494" cy="2214578"/>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71472" y="3500438"/>
            <a:ext cx="8072494" cy="186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642942"/>
          </a:xfrm>
        </p:spPr>
        <p:txBody>
          <a:bodyPr>
            <a:normAutofit fontScale="90000"/>
          </a:bodyPr>
          <a:lstStyle/>
          <a:p>
            <a:r>
              <a:rPr lang="en-US" dirty="0" smtClean="0"/>
              <a:t>YY and RR Format Example</a:t>
            </a:r>
            <a:endParaRPr lang="en-IN" dirty="0"/>
          </a:p>
        </p:txBody>
      </p:sp>
      <p:sp>
        <p:nvSpPr>
          <p:cNvPr id="3" name="Content Placeholder 2"/>
          <p:cNvSpPr>
            <a:spLocks noGrp="1"/>
          </p:cNvSpPr>
          <p:nvPr>
            <p:ph idx="1"/>
          </p:nvPr>
        </p:nvSpPr>
        <p:spPr>
          <a:xfrm>
            <a:off x="457200" y="1285860"/>
            <a:ext cx="8229600" cy="5038740"/>
          </a:xfrm>
        </p:spPr>
        <p:txBody>
          <a:bodyPr>
            <a:normAutofit/>
          </a:bodyPr>
          <a:lstStyle/>
          <a:p>
            <a:r>
              <a:rPr lang="en-US" sz="1800" dirty="0" smtClean="0"/>
              <a:t>YY Format : </a:t>
            </a:r>
            <a:r>
              <a:rPr lang="en-IN" sz="1800" dirty="0" smtClean="0"/>
              <a:t>If your date format uses YY for the year and you supply only two digits of a year, then the century for your year is assumed to be the same as the present century currently set on the database server. Therefore, </a:t>
            </a:r>
            <a:r>
              <a:rPr lang="en-IN" sz="1800" i="1" dirty="0" smtClean="0"/>
              <a:t>the first two digits of your supplied year are set to the first two digits of the present year.</a:t>
            </a:r>
          </a:p>
          <a:p>
            <a:r>
              <a:rPr lang="en-IN" sz="1800" dirty="0" smtClean="0"/>
              <a:t>RR Format: If your date format is RR and you supply the last two digits of a year, the first two digits of your year are determined using the two-digit year you supply (your </a:t>
            </a:r>
            <a:r>
              <a:rPr lang="en-IN" sz="1800" i="1" dirty="0" smtClean="0"/>
              <a:t>supplied year) and the last two </a:t>
            </a:r>
            <a:r>
              <a:rPr lang="en-IN" sz="1800" dirty="0" smtClean="0"/>
              <a:t>digits of the present date on the database server (the </a:t>
            </a:r>
            <a:r>
              <a:rPr lang="en-IN" sz="1800" i="1" dirty="0" smtClean="0"/>
              <a:t>present year). The rules used to determine the </a:t>
            </a:r>
            <a:r>
              <a:rPr lang="en-IN" sz="1800" dirty="0" smtClean="0"/>
              <a:t>century of your supplied year are as follows:</a:t>
            </a:r>
          </a:p>
          <a:p>
            <a:endParaRPr lang="en-IN" sz="1800" dirty="0" smtClean="0"/>
          </a:p>
          <a:p>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71504"/>
          </a:xfrm>
        </p:spPr>
        <p:txBody>
          <a:bodyPr>
            <a:normAutofit fontScale="90000"/>
          </a:bodyPr>
          <a:lstStyle/>
          <a:p>
            <a:r>
              <a:rPr lang="en-US" sz="4400" dirty="0" smtClean="0"/>
              <a:t>Rule to determine century in RR Format</a:t>
            </a:r>
            <a:endParaRPr lang="en-IN" dirty="0"/>
          </a:p>
        </p:txBody>
      </p:sp>
      <p:sp>
        <p:nvSpPr>
          <p:cNvPr id="3" name="Content Placeholder 2"/>
          <p:cNvSpPr>
            <a:spLocks noGrp="1"/>
          </p:cNvSpPr>
          <p:nvPr>
            <p:ph idx="1"/>
          </p:nvPr>
        </p:nvSpPr>
        <p:spPr>
          <a:xfrm>
            <a:off x="457200" y="928670"/>
            <a:ext cx="8229600" cy="5715040"/>
          </a:xfrm>
        </p:spPr>
        <p:txBody>
          <a:bodyPr>
            <a:noAutofit/>
          </a:bodyPr>
          <a:lstStyle/>
          <a:p>
            <a:r>
              <a:rPr lang="en-IN" sz="1800" b="1" dirty="0" smtClean="0"/>
              <a:t>Rule 1 :  If your supplied year is between 00 and 49 and the present year is between 00 </a:t>
            </a:r>
            <a:r>
              <a:rPr lang="en-IN" sz="1800" dirty="0" smtClean="0"/>
              <a:t>and 49, the century is the same as the present century. Therefore, </a:t>
            </a:r>
            <a:r>
              <a:rPr lang="en-IN" sz="1800" i="1" dirty="0" smtClean="0"/>
              <a:t>the first two digits of your supplied year are set to the first two digits of the present year. For example, if your </a:t>
            </a:r>
            <a:r>
              <a:rPr lang="en-IN" sz="1800" dirty="0" smtClean="0"/>
              <a:t>supplied year is 15 and the present year is 2007, your supplied year is set to 2015.</a:t>
            </a:r>
          </a:p>
          <a:p>
            <a:r>
              <a:rPr lang="en-IN" sz="1800" b="1" dirty="0" smtClean="0"/>
              <a:t>Rule 2 :  If your supplied year is between 50 and 99 and the present year is between 00 </a:t>
            </a:r>
            <a:r>
              <a:rPr lang="en-IN" sz="1800" dirty="0" smtClean="0"/>
              <a:t>and 49, the century is the present century minus 1. Therefore, </a:t>
            </a:r>
            <a:r>
              <a:rPr lang="en-IN" sz="1800" i="1" dirty="0" smtClean="0"/>
              <a:t>the first two digits of your supplied year are set to the present year’s first two digits minus 1. For example, if your </a:t>
            </a:r>
            <a:r>
              <a:rPr lang="en-IN" sz="1800" dirty="0" smtClean="0"/>
              <a:t>supplied year is 75 and the present year is 2007, your supplied year is set to 1975.</a:t>
            </a:r>
          </a:p>
          <a:p>
            <a:r>
              <a:rPr lang="en-IN" sz="1800" b="1" dirty="0" smtClean="0"/>
              <a:t>Rule 3 : If your supplied year is between 00 and 49 and the present year is between 50  </a:t>
            </a:r>
            <a:r>
              <a:rPr lang="en-IN" sz="1800" dirty="0" smtClean="0"/>
              <a:t>and 99, the century is the present century plus 1. Therefore, </a:t>
            </a:r>
            <a:r>
              <a:rPr lang="en-IN" sz="1800" i="1" dirty="0" smtClean="0"/>
              <a:t>the first two digits of your supplied year are set to the present year’s first two digits plus 1. For example, if your </a:t>
            </a:r>
            <a:r>
              <a:rPr lang="en-IN" sz="1800" dirty="0" smtClean="0"/>
              <a:t>supplied year is 15 and the present year is 2075, your supplied year is set to 2115.</a:t>
            </a:r>
          </a:p>
          <a:p>
            <a:r>
              <a:rPr lang="en-IN" sz="1800" b="1" dirty="0" smtClean="0"/>
              <a:t>Rule 4 : If your supplied year is between 50 and 99 and the present year is between 50 </a:t>
            </a:r>
            <a:r>
              <a:rPr lang="en-IN" sz="1800" dirty="0" smtClean="0"/>
              <a:t>and 99, the century is the same as the present century. Therefore, </a:t>
            </a:r>
            <a:r>
              <a:rPr lang="en-IN" sz="1800" i="1" dirty="0" smtClean="0"/>
              <a:t>the first two digits of your supplied year are set to the first two digits of the present year. For example, if your </a:t>
            </a:r>
            <a:r>
              <a:rPr lang="en-IN" sz="1800" dirty="0" smtClean="0"/>
              <a:t>supplied year is 55 and the present year is 2075, your supplied year is set to 2055.</a:t>
            </a:r>
            <a:endParaRPr lang="en-IN" sz="1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rmAutofit fontScale="90000"/>
          </a:bodyPr>
          <a:lstStyle/>
          <a:p>
            <a:r>
              <a:rPr lang="en-IN" b="1" dirty="0" err="1" smtClean="0"/>
              <a:t>Datetime</a:t>
            </a:r>
            <a:r>
              <a:rPr lang="en-IN" b="1" dirty="0" smtClean="0"/>
              <a:t> Functions</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642910" y="1285860"/>
            <a:ext cx="8001056"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00066"/>
          </a:xfrm>
        </p:spPr>
        <p:txBody>
          <a:bodyPr>
            <a:normAutofit fontScale="90000"/>
          </a:bodyPr>
          <a:lstStyle/>
          <a:p>
            <a:r>
              <a:rPr lang="en-US" dirty="0" smtClean="0"/>
              <a:t>Time Zone</a:t>
            </a:r>
            <a:endParaRPr lang="en-IN" dirty="0"/>
          </a:p>
        </p:txBody>
      </p:sp>
      <p:sp>
        <p:nvSpPr>
          <p:cNvPr id="3" name="Content Placeholder 2"/>
          <p:cNvSpPr>
            <a:spLocks noGrp="1"/>
          </p:cNvSpPr>
          <p:nvPr>
            <p:ph idx="1"/>
          </p:nvPr>
        </p:nvSpPr>
        <p:spPr>
          <a:xfrm>
            <a:off x="457200" y="1142984"/>
            <a:ext cx="8229600" cy="5181616"/>
          </a:xfrm>
        </p:spPr>
        <p:txBody>
          <a:bodyPr>
            <a:normAutofit fontScale="70000" lnSpcReduction="20000"/>
          </a:bodyPr>
          <a:lstStyle/>
          <a:p>
            <a:r>
              <a:rPr lang="en-IN" dirty="0" smtClean="0"/>
              <a:t>Oracle Database 9</a:t>
            </a:r>
            <a:r>
              <a:rPr lang="en-IN" i="1" dirty="0" smtClean="0"/>
              <a:t>i introduced the ability to use  </a:t>
            </a:r>
            <a:r>
              <a:rPr lang="en-IN" i="1" dirty="0" err="1" smtClean="0"/>
              <a:t>ifferent</a:t>
            </a:r>
            <a:r>
              <a:rPr lang="en-IN" i="1" dirty="0" smtClean="0"/>
              <a:t> time zones. A time zone is an offset </a:t>
            </a:r>
            <a:r>
              <a:rPr lang="en-IN" dirty="0" smtClean="0"/>
              <a:t>from the time in Greenwich, England. The time in Greenwich was once known as Greenwich Mean Time (GMT), but is now known as Coordinated Universal Time (UTC, which comes from the initials of the French wording).</a:t>
            </a:r>
          </a:p>
          <a:p>
            <a:r>
              <a:rPr lang="en-IN" dirty="0" smtClean="0"/>
              <a:t>You specify a time zone using either an offset from UTC or a  geographic region (e.g., PST, EST).</a:t>
            </a:r>
          </a:p>
          <a:p>
            <a:r>
              <a:rPr lang="en-IN" dirty="0" smtClean="0"/>
              <a:t>When you specify an offset, you use HH:MI prefixed with a plus or minus sign:   +|-HH:MI </a:t>
            </a:r>
          </a:p>
          <a:p>
            <a:r>
              <a:rPr lang="en-IN" dirty="0" smtClean="0"/>
              <a:t>Where + or – indicates an increase or decrease for the offset from UTC.</a:t>
            </a:r>
          </a:p>
          <a:p>
            <a:r>
              <a:rPr lang="en-IN" dirty="0" smtClean="0"/>
              <a:t>HH:MI specifies the offset in hours and minutes for the time zone.</a:t>
            </a:r>
          </a:p>
          <a:p>
            <a:r>
              <a:rPr lang="en-US" dirty="0" smtClean="0"/>
              <a:t>Examples : </a:t>
            </a:r>
          </a:p>
          <a:p>
            <a:pPr>
              <a:buNone/>
            </a:pPr>
            <a:endParaRPr lang="en-US" dirty="0" smtClean="0"/>
          </a:p>
          <a:p>
            <a:pPr lvl="1"/>
            <a:r>
              <a:rPr lang="en-IN" dirty="0" smtClean="0"/>
              <a:t>The following example shows offsets of 8 hours behind UTC and 2 hours 15 minutes ahead of UTC:</a:t>
            </a:r>
          </a:p>
          <a:p>
            <a:pPr lvl="3">
              <a:buNone/>
            </a:pPr>
            <a:r>
              <a:rPr lang="en-IN" dirty="0" smtClean="0"/>
              <a:t>-</a:t>
            </a:r>
            <a:r>
              <a:rPr lang="en-IN" sz="3100" dirty="0" smtClean="0"/>
              <a:t>08:00</a:t>
            </a:r>
          </a:p>
          <a:p>
            <a:pPr lvl="3">
              <a:buNone/>
            </a:pPr>
            <a:r>
              <a:rPr lang="en-IN" sz="3100" dirty="0" smtClean="0"/>
              <a:t>+02:15</a:t>
            </a:r>
            <a:endParaRPr lang="en-US" sz="3100" dirty="0" smtClean="0"/>
          </a:p>
          <a:p>
            <a:pPr lvl="3">
              <a:buNone/>
            </a:pPr>
            <a:r>
              <a:rPr lang="en-IN" sz="2400" dirty="0" smtClean="0"/>
              <a:t>You can obtain all the time zone names by selecting all the rows from </a:t>
            </a:r>
            <a:r>
              <a:rPr lang="en-IN" sz="2400" dirty="0" err="1" smtClean="0"/>
              <a:t>v$timezone_names</a:t>
            </a:r>
            <a:r>
              <a:rPr lang="en-IN" sz="2400" dirty="0" smtClean="0"/>
              <a:t>.</a:t>
            </a:r>
            <a:endParaRPr lang="en-IN" sz="31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428604"/>
            <a:ext cx="8329642" cy="571504"/>
          </a:xfrm>
        </p:spPr>
        <p:txBody>
          <a:bodyPr>
            <a:normAutofit fontScale="90000"/>
          </a:bodyPr>
          <a:lstStyle/>
          <a:p>
            <a:r>
              <a:rPr lang="en-US" dirty="0" smtClean="0"/>
              <a:t>First Normal Form</a:t>
            </a:r>
            <a:endParaRPr lang="en-IN" dirty="0"/>
          </a:p>
        </p:txBody>
      </p:sp>
      <p:sp>
        <p:nvSpPr>
          <p:cNvPr id="3" name="Content Placeholder 2"/>
          <p:cNvSpPr>
            <a:spLocks noGrp="1"/>
          </p:cNvSpPr>
          <p:nvPr>
            <p:ph idx="1"/>
          </p:nvPr>
        </p:nvSpPr>
        <p:spPr>
          <a:xfrm>
            <a:off x="457200" y="1000108"/>
            <a:ext cx="8229600" cy="5286412"/>
          </a:xfrm>
        </p:spPr>
        <p:txBody>
          <a:bodyPr>
            <a:normAutofit/>
          </a:bodyPr>
          <a:lstStyle/>
          <a:p>
            <a:r>
              <a:rPr lang="en-IN" sz="2400" dirty="0" smtClean="0"/>
              <a:t>There are three normal form in general for RDBMS.</a:t>
            </a:r>
          </a:p>
          <a:p>
            <a:pPr lvl="1"/>
            <a:r>
              <a:rPr lang="en-US" sz="2000" dirty="0" smtClean="0"/>
              <a:t>First Normal form</a:t>
            </a:r>
          </a:p>
          <a:p>
            <a:pPr lvl="1"/>
            <a:r>
              <a:rPr lang="en-US" sz="2000" dirty="0" smtClean="0"/>
              <a:t>Second Normal Form</a:t>
            </a:r>
          </a:p>
          <a:p>
            <a:pPr lvl="1"/>
            <a:r>
              <a:rPr lang="en-US" sz="2000" dirty="0" smtClean="0"/>
              <a:t>Third Normal Form</a:t>
            </a:r>
            <a:endParaRPr lang="en-IN" sz="2400" dirty="0" smtClean="0"/>
          </a:p>
          <a:p>
            <a:r>
              <a:rPr lang="en-US" sz="2400" b="1" dirty="0" smtClean="0"/>
              <a:t>First Normal Form </a:t>
            </a:r>
            <a:r>
              <a:rPr lang="en-US" sz="2400" dirty="0" smtClean="0"/>
              <a:t>: Rule of First Normal Form</a:t>
            </a:r>
          </a:p>
          <a:p>
            <a:pPr lvl="1"/>
            <a:r>
              <a:rPr lang="en-US" dirty="0" smtClean="0"/>
              <a:t>Every column must be atomic. It cannot be decompose into two or more sub-columns.</a:t>
            </a:r>
          </a:p>
          <a:p>
            <a:pPr lvl="1"/>
            <a:r>
              <a:rPr lang="en-US" dirty="0" smtClean="0"/>
              <a:t>You cannot have </a:t>
            </a:r>
            <a:r>
              <a:rPr lang="en-US" dirty="0" err="1" smtClean="0"/>
              <a:t>multivalue</a:t>
            </a:r>
            <a:r>
              <a:rPr lang="en-US" dirty="0" smtClean="0"/>
              <a:t> columns or repeating group.</a:t>
            </a:r>
          </a:p>
          <a:p>
            <a:pPr lvl="1"/>
            <a:r>
              <a:rPr lang="en-US" dirty="0" smtClean="0"/>
              <a:t>Each row and column position can have only one value.</a:t>
            </a:r>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00066"/>
          </a:xfrm>
        </p:spPr>
        <p:txBody>
          <a:bodyPr>
            <a:normAutofit fontScale="90000"/>
          </a:bodyPr>
          <a:lstStyle/>
          <a:p>
            <a:pPr algn="ctr"/>
            <a:r>
              <a:rPr lang="en-IN" b="1" dirty="0" smtClean="0"/>
              <a:t>Managing Views</a:t>
            </a:r>
            <a:endParaRPr lang="en-IN" dirty="0"/>
          </a:p>
        </p:txBody>
      </p:sp>
      <p:sp>
        <p:nvSpPr>
          <p:cNvPr id="3" name="Content Placeholder 2"/>
          <p:cNvSpPr>
            <a:spLocks noGrp="1"/>
          </p:cNvSpPr>
          <p:nvPr>
            <p:ph idx="1"/>
          </p:nvPr>
        </p:nvSpPr>
        <p:spPr>
          <a:xfrm>
            <a:off x="457200" y="1071546"/>
            <a:ext cx="8229600" cy="5253054"/>
          </a:xfrm>
        </p:spPr>
        <p:txBody>
          <a:bodyPr>
            <a:normAutofit fontScale="85000" lnSpcReduction="20000"/>
          </a:bodyPr>
          <a:lstStyle/>
          <a:p>
            <a:r>
              <a:rPr lang="en-IN" b="1" dirty="0" smtClean="0"/>
              <a:t>About Views : </a:t>
            </a:r>
            <a:r>
              <a:rPr lang="en-IN" dirty="0" smtClean="0"/>
              <a:t>A view is a logical representation of another table or combination of tables.</a:t>
            </a:r>
          </a:p>
          <a:p>
            <a:r>
              <a:rPr lang="en-IN" dirty="0" smtClean="0"/>
              <a:t>A view derives its data from the tables on which it is based. These tables are called base tables.</a:t>
            </a:r>
          </a:p>
          <a:p>
            <a:r>
              <a:rPr lang="en-IN" dirty="0" smtClean="0"/>
              <a:t>Base tables might in turn be actual tables or might be views themselves. </a:t>
            </a:r>
          </a:p>
          <a:p>
            <a:r>
              <a:rPr lang="en-IN" dirty="0" smtClean="0"/>
              <a:t>All operations performed on a view actually affect the base table of the view. </a:t>
            </a:r>
          </a:p>
          <a:p>
            <a:r>
              <a:rPr lang="en-IN" dirty="0" smtClean="0"/>
              <a:t>You can use views in almost the same way as tables. You can query, update, insert into, and delete from views, just as you can standard tables</a:t>
            </a:r>
          </a:p>
          <a:p>
            <a:r>
              <a:rPr lang="en-US" b="1" dirty="0" smtClean="0"/>
              <a:t>Use  of Views : </a:t>
            </a:r>
          </a:p>
          <a:p>
            <a:pPr lvl="1"/>
            <a:r>
              <a:rPr lang="en-IN" b="1" dirty="0" smtClean="0"/>
              <a:t>To restrict data access</a:t>
            </a:r>
          </a:p>
          <a:p>
            <a:pPr lvl="1"/>
            <a:r>
              <a:rPr lang="en-IN" b="1" dirty="0" smtClean="0"/>
              <a:t>To make complex queries easy</a:t>
            </a:r>
          </a:p>
          <a:p>
            <a:pPr lvl="1"/>
            <a:r>
              <a:rPr lang="en-IN" b="1" dirty="0" smtClean="0"/>
              <a:t>To provide data independence</a:t>
            </a:r>
          </a:p>
          <a:p>
            <a:pPr lvl="1"/>
            <a:r>
              <a:rPr lang="en-IN" b="1" dirty="0" smtClean="0"/>
              <a:t>To present different views of the same data</a:t>
            </a:r>
            <a:endParaRPr lang="en-US" b="1" dirty="0" smtClean="0"/>
          </a:p>
          <a:p>
            <a:pPr lvl="1"/>
            <a:endParaRPr lang="en-IN"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571504"/>
          </a:xfrm>
        </p:spPr>
        <p:txBody>
          <a:bodyPr>
            <a:normAutofit fontScale="90000"/>
          </a:bodyPr>
          <a:lstStyle/>
          <a:p>
            <a:r>
              <a:rPr lang="en-US" dirty="0" smtClean="0"/>
              <a:t>Create view privilege</a:t>
            </a:r>
            <a:endParaRPr lang="en-IN" dirty="0"/>
          </a:p>
        </p:txBody>
      </p:sp>
      <p:sp>
        <p:nvSpPr>
          <p:cNvPr id="3" name="Content Placeholder 2"/>
          <p:cNvSpPr>
            <a:spLocks noGrp="1"/>
          </p:cNvSpPr>
          <p:nvPr>
            <p:ph idx="1"/>
          </p:nvPr>
        </p:nvSpPr>
        <p:spPr>
          <a:xfrm>
            <a:off x="457200" y="1285860"/>
            <a:ext cx="8229600" cy="5038740"/>
          </a:xfrm>
        </p:spPr>
        <p:txBody>
          <a:bodyPr>
            <a:normAutofit fontScale="92500" lnSpcReduction="10000"/>
          </a:bodyPr>
          <a:lstStyle/>
          <a:p>
            <a:r>
              <a:rPr lang="en-IN" dirty="0" smtClean="0"/>
              <a:t>To create a view, you must meet the following requirements:</a:t>
            </a:r>
          </a:p>
          <a:p>
            <a:pPr lvl="1"/>
            <a:r>
              <a:rPr lang="en-IN" dirty="0" smtClean="0"/>
              <a:t>To create a view in your schema, you must have the CREATE VIEW privilege.</a:t>
            </a:r>
          </a:p>
          <a:p>
            <a:pPr lvl="1"/>
            <a:r>
              <a:rPr lang="en-IN" dirty="0" smtClean="0"/>
              <a:t>To create a view in another user's schema, you must have the CREATE ANY VIEW system privilege.</a:t>
            </a:r>
          </a:p>
          <a:p>
            <a:pPr lvl="1"/>
            <a:r>
              <a:rPr lang="en-IN" dirty="0" smtClean="0"/>
              <a:t>The functionality of the view depends on the privileges of the view owner. For example, if the owner of the view has only the INSERT privilege for Scott's </a:t>
            </a:r>
            <a:r>
              <a:rPr lang="en-IN" dirty="0" err="1" smtClean="0"/>
              <a:t>emp</a:t>
            </a:r>
            <a:r>
              <a:rPr lang="en-IN" dirty="0" smtClean="0"/>
              <a:t> table, then the view can be used only to insert new rows into the </a:t>
            </a:r>
            <a:r>
              <a:rPr lang="en-IN" dirty="0" err="1" smtClean="0"/>
              <a:t>emp</a:t>
            </a:r>
            <a:r>
              <a:rPr lang="en-IN" dirty="0" smtClean="0"/>
              <a:t> table, not to SELECT, UPDATE, or DELETE rows.</a:t>
            </a:r>
          </a:p>
          <a:p>
            <a:pPr lvl="1"/>
            <a:r>
              <a:rPr lang="en-IN" dirty="0" smtClean="0"/>
              <a:t>If the owner of the view intends to grant access to the view to other users, the owner must have received the object privileges to the base objects with the GRANT OPTION or the system privileges with the ADMIN OPTION</a:t>
            </a:r>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71504"/>
          </a:xfrm>
        </p:spPr>
        <p:txBody>
          <a:bodyPr>
            <a:normAutofit fontScale="90000"/>
          </a:bodyPr>
          <a:lstStyle/>
          <a:p>
            <a:pPr algn="ctr"/>
            <a:r>
              <a:rPr lang="en-US" dirty="0" smtClean="0"/>
              <a:t>View Syntax</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0034" y="857232"/>
            <a:ext cx="8143932" cy="1571636"/>
          </a:xfrm>
          <a:prstGeom prst="rect">
            <a:avLst/>
          </a:prstGeom>
          <a:noFill/>
          <a:ln w="9525">
            <a:noFill/>
            <a:miter lim="800000"/>
            <a:headEnd/>
            <a:tailEnd/>
          </a:ln>
          <a:effectLst/>
        </p:spPr>
      </p:pic>
      <p:sp>
        <p:nvSpPr>
          <p:cNvPr id="5" name="Rectangle 4"/>
          <p:cNvSpPr/>
          <p:nvPr/>
        </p:nvSpPr>
        <p:spPr>
          <a:xfrm>
            <a:off x="500034" y="2500306"/>
            <a:ext cx="8072494" cy="3416320"/>
          </a:xfrm>
          <a:prstGeom prst="rect">
            <a:avLst/>
          </a:prstGeom>
        </p:spPr>
        <p:txBody>
          <a:bodyPr wrap="square">
            <a:spAutoFit/>
          </a:bodyPr>
          <a:lstStyle/>
          <a:p>
            <a:r>
              <a:rPr lang="en-IN" b="1" dirty="0" smtClean="0"/>
              <a:t>WITH CHECK OPTION  : </a:t>
            </a:r>
            <a:r>
              <a:rPr lang="en-IN" dirty="0" smtClean="0"/>
              <a:t>You can ensure that DML operations performed on the view stay within the domain of the view by</a:t>
            </a:r>
          </a:p>
          <a:p>
            <a:r>
              <a:rPr lang="en-IN" dirty="0" smtClean="0"/>
              <a:t>using the WITH CHECK OPTION clause.</a:t>
            </a:r>
          </a:p>
          <a:p>
            <a:endParaRPr lang="en-US" dirty="0" smtClean="0"/>
          </a:p>
          <a:p>
            <a:r>
              <a:rPr lang="en-IN" dirty="0" smtClean="0"/>
              <a:t>Any attempt to change the department number for any row in the view fails because it violates the WITH CHECK OPTION constraint.</a:t>
            </a:r>
          </a:p>
          <a:p>
            <a:endParaRPr lang="en-US" dirty="0" smtClean="0"/>
          </a:p>
          <a:p>
            <a:r>
              <a:rPr lang="en-IN" b="1" dirty="0" smtClean="0"/>
              <a:t>WITH READ ONLY  : </a:t>
            </a:r>
          </a:p>
          <a:p>
            <a:pPr>
              <a:buFont typeface="Arial" pitchFamily="34" charset="0"/>
              <a:buChar char="•"/>
            </a:pPr>
            <a:r>
              <a:rPr lang="en-IN" dirty="0" smtClean="0"/>
              <a:t>   You can ensure that no DML operations occur by adding the WITH  READ    ONLY option to your view definition.</a:t>
            </a:r>
          </a:p>
          <a:p>
            <a:pPr>
              <a:buFont typeface="Arial" pitchFamily="34" charset="0"/>
              <a:buChar char="•"/>
            </a:pPr>
            <a:r>
              <a:rPr lang="en-IN" dirty="0" smtClean="0"/>
              <a:t>  Any attempt to perform a DML on any row in the view results in an Oracle server error.</a:t>
            </a:r>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Autofit/>
          </a:bodyPr>
          <a:lstStyle/>
          <a:p>
            <a:pPr algn="ctr"/>
            <a:r>
              <a:rPr lang="en-IN" sz="3600" b="1" dirty="0" smtClean="0"/>
              <a:t>Creating Views with Errors(Force View)</a:t>
            </a:r>
            <a:endParaRPr lang="en-IN" sz="3600" dirty="0"/>
          </a:p>
        </p:txBody>
      </p:sp>
      <p:sp>
        <p:nvSpPr>
          <p:cNvPr id="3" name="Content Placeholder 2"/>
          <p:cNvSpPr>
            <a:spLocks noGrp="1"/>
          </p:cNvSpPr>
          <p:nvPr>
            <p:ph idx="1"/>
          </p:nvPr>
        </p:nvSpPr>
        <p:spPr>
          <a:xfrm>
            <a:off x="457200" y="1500174"/>
            <a:ext cx="8229600" cy="4824426"/>
          </a:xfrm>
        </p:spPr>
        <p:txBody>
          <a:bodyPr>
            <a:normAutofit fontScale="92500" lnSpcReduction="20000"/>
          </a:bodyPr>
          <a:lstStyle/>
          <a:p>
            <a:r>
              <a:rPr lang="en-IN" dirty="0" smtClean="0"/>
              <a:t>If there are no syntax errors in a CREATE VIEW statement, the database can create the view even if the defining query of the view cannot be executed. In this case, the view is considered "created with errors.“</a:t>
            </a:r>
          </a:p>
          <a:p>
            <a:r>
              <a:rPr lang="en-US" dirty="0" smtClean="0"/>
              <a:t>Error view can be created in following condition</a:t>
            </a:r>
          </a:p>
          <a:p>
            <a:pPr lvl="1"/>
            <a:r>
              <a:rPr lang="en-US" dirty="0" err="1" smtClean="0"/>
              <a:t>Unerlaying</a:t>
            </a:r>
            <a:r>
              <a:rPr lang="en-US" dirty="0" smtClean="0"/>
              <a:t> table doesn’t exist</a:t>
            </a:r>
          </a:p>
          <a:p>
            <a:pPr lvl="1"/>
            <a:r>
              <a:rPr lang="en-IN" dirty="0" smtClean="0"/>
              <a:t>An invalid column of an existing table</a:t>
            </a:r>
          </a:p>
          <a:p>
            <a:pPr lvl="1"/>
            <a:r>
              <a:rPr lang="en-IN" dirty="0" smtClean="0"/>
              <a:t>When the view owner does not have the required privilege</a:t>
            </a:r>
          </a:p>
          <a:p>
            <a:pPr lvl="1"/>
            <a:endParaRPr lang="en-IN" dirty="0" smtClean="0"/>
          </a:p>
          <a:p>
            <a:pPr lvl="1">
              <a:buNone/>
            </a:pPr>
            <a:r>
              <a:rPr lang="en-IN" dirty="0" smtClean="0"/>
              <a:t>By default, views with errors are created as INVALID. When you try to create such a view, the database returns a message indicating the view was created with errors. If conditions later change so that the query of an invalid view can be executed, the view can be recompiled and be made valid (usable)</a:t>
            </a:r>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pPr algn="ctr"/>
            <a:r>
              <a:rPr lang="en-US" dirty="0" smtClean="0"/>
              <a:t>Modify Views(OR Replace )</a:t>
            </a:r>
            <a:endParaRPr lang="en-IN" dirty="0"/>
          </a:p>
        </p:txBody>
      </p:sp>
      <p:sp>
        <p:nvSpPr>
          <p:cNvPr id="3" name="Content Placeholder 2"/>
          <p:cNvSpPr>
            <a:spLocks noGrp="1"/>
          </p:cNvSpPr>
          <p:nvPr>
            <p:ph idx="1"/>
          </p:nvPr>
        </p:nvSpPr>
        <p:spPr>
          <a:xfrm>
            <a:off x="457200" y="1214422"/>
            <a:ext cx="8229600" cy="5110178"/>
          </a:xfrm>
        </p:spPr>
        <p:txBody>
          <a:bodyPr>
            <a:normAutofit fontScale="92500" lnSpcReduction="20000"/>
          </a:bodyPr>
          <a:lstStyle/>
          <a:p>
            <a:r>
              <a:rPr lang="en-IN" dirty="0" smtClean="0"/>
              <a:t>We can replace views in the following ways:</a:t>
            </a:r>
          </a:p>
          <a:p>
            <a:pPr lvl="1"/>
            <a:r>
              <a:rPr lang="en-IN" dirty="0" smtClean="0"/>
              <a:t>Drop and re-create the view.</a:t>
            </a:r>
          </a:p>
          <a:p>
            <a:pPr lvl="1"/>
            <a:r>
              <a:rPr lang="en-IN" dirty="0" smtClean="0"/>
              <a:t>You can redefine the view with a CREATE VIEW statement that contains the OR REPLACE clause. The OR REPLACE clause replaces the current definition of a view and preserves the current security authorizations.</a:t>
            </a:r>
          </a:p>
          <a:p>
            <a:pPr marL="274320" lvl="1" indent="-274320">
              <a:buClr>
                <a:schemeClr val="accent3"/>
              </a:buClr>
              <a:buSzPct val="95000"/>
            </a:pPr>
            <a:r>
              <a:rPr lang="en-IN" dirty="0" smtClean="0"/>
              <a:t>Before replacing a view, consider the following effects:</a:t>
            </a:r>
          </a:p>
          <a:p>
            <a:pPr lvl="1"/>
            <a:r>
              <a:rPr lang="en-IN" dirty="0" smtClean="0"/>
              <a:t>If a constraint in the CHECK OPTION was previously defined but not included in the new view definition, the constraint is dropped.</a:t>
            </a:r>
          </a:p>
          <a:p>
            <a:pPr lvl="1"/>
            <a:r>
              <a:rPr lang="en-IN" dirty="0" smtClean="0"/>
              <a:t>Replacing a view replaces the view definition in the data dictionary. All underlying objects referenced by the view are not affected.</a:t>
            </a:r>
          </a:p>
          <a:p>
            <a:pPr lvl="1"/>
            <a:r>
              <a:rPr lang="en-IN" dirty="0" smtClean="0"/>
              <a:t>All views dependent on a replaced view become invalid (not usable). n addition, dependent PL/SQL program units may become invalid, depending on what was changed in the new version of the view.</a:t>
            </a:r>
          </a:p>
          <a:p>
            <a:pPr lvl="1"/>
            <a:endParaRPr lang="en-IN" dirty="0" smtClean="0"/>
          </a:p>
          <a:p>
            <a:endParaRPr lang="en-IN" dirty="0" smtClean="0"/>
          </a:p>
          <a:p>
            <a:pPr lvl="1">
              <a:buNone/>
            </a:pPr>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pPr algn="ctr"/>
            <a:r>
              <a:rPr lang="en-IN" dirty="0" smtClean="0"/>
              <a:t>DML operations for views</a:t>
            </a:r>
            <a:endParaRPr lang="en-IN" dirty="0"/>
          </a:p>
        </p:txBody>
      </p:sp>
      <p:sp>
        <p:nvSpPr>
          <p:cNvPr id="3" name="Content Placeholder 2"/>
          <p:cNvSpPr>
            <a:spLocks noGrp="1"/>
          </p:cNvSpPr>
          <p:nvPr>
            <p:ph idx="1"/>
          </p:nvPr>
        </p:nvSpPr>
        <p:spPr>
          <a:xfrm>
            <a:off x="457200" y="1285860"/>
            <a:ext cx="8229600" cy="5038740"/>
          </a:xfrm>
        </p:spPr>
        <p:txBody>
          <a:bodyPr>
            <a:normAutofit fontScale="92500" lnSpcReduction="10000"/>
          </a:bodyPr>
          <a:lstStyle/>
          <a:p>
            <a:r>
              <a:rPr lang="en-IN" dirty="0" smtClean="0"/>
              <a:t>If a view is defined by a query that contains SET or DISTINCT operators, a GROUP BY clause, or a group function, then rows cannot be inserted into, updated in, or deleted from the base tables using the view.</a:t>
            </a:r>
          </a:p>
          <a:p>
            <a:r>
              <a:rPr lang="en-IN" dirty="0" smtClean="0"/>
              <a:t>If a view is defined with </a:t>
            </a:r>
            <a:r>
              <a:rPr lang="en-IN" dirty="0" err="1" smtClean="0"/>
              <a:t>WITH</a:t>
            </a:r>
            <a:r>
              <a:rPr lang="en-IN" dirty="0" smtClean="0"/>
              <a:t> CHECK OPTION, a row cannot be inserted into, or updated in, the base table (using the view), if the view cannot select the row from the base table.</a:t>
            </a:r>
          </a:p>
          <a:p>
            <a:r>
              <a:rPr lang="en-IN" dirty="0" smtClean="0"/>
              <a:t>If a NOT NULL column that does not have a DEFAULT clause is omitted from the view, then a row cannot be inserted into the base table using the view.</a:t>
            </a:r>
          </a:p>
          <a:p>
            <a:r>
              <a:rPr lang="en-IN" dirty="0" smtClean="0"/>
              <a:t>If the view was created by using an expression, such as DECODE(</a:t>
            </a:r>
            <a:r>
              <a:rPr lang="en-IN" dirty="0" err="1" smtClean="0"/>
              <a:t>deptno</a:t>
            </a:r>
            <a:r>
              <a:rPr lang="en-IN" dirty="0" smtClean="0"/>
              <a:t>, 10, "SALES", ...), then rows cannot be inserted into or updated in the base table using the view.</a:t>
            </a:r>
          </a:p>
          <a:p>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642942"/>
          </a:xfrm>
        </p:spPr>
        <p:txBody>
          <a:bodyPr>
            <a:noAutofit/>
          </a:bodyPr>
          <a:lstStyle/>
          <a:p>
            <a:pPr algn="ctr"/>
            <a:r>
              <a:rPr lang="en-IN" sz="3600" dirty="0" smtClean="0"/>
              <a:t>Updatable join/Modifiable join Views</a:t>
            </a:r>
            <a:endParaRPr lang="en-IN" sz="3600" dirty="0"/>
          </a:p>
        </p:txBody>
      </p:sp>
      <p:sp>
        <p:nvSpPr>
          <p:cNvPr id="3" name="Content Placeholder 2"/>
          <p:cNvSpPr>
            <a:spLocks noGrp="1"/>
          </p:cNvSpPr>
          <p:nvPr>
            <p:ph idx="1"/>
          </p:nvPr>
        </p:nvSpPr>
        <p:spPr>
          <a:xfrm>
            <a:off x="457200" y="1285860"/>
            <a:ext cx="8229600" cy="5038740"/>
          </a:xfrm>
        </p:spPr>
        <p:txBody>
          <a:bodyPr/>
          <a:lstStyle/>
          <a:p>
            <a:r>
              <a:rPr lang="en-IN" dirty="0" smtClean="0"/>
              <a:t>An updatable join view (also referred to as a modifiable join view) is a view that contains more than one table in the top-level FROM clause of the SELECT statement, and is not restricted by the WITH READ ONLY clause.</a:t>
            </a:r>
          </a:p>
          <a:p>
            <a:r>
              <a:rPr lang="en-IN" i="1" dirty="0" smtClean="0"/>
              <a:t>Any INSERT, UPDATE, or DELETE operation on a join view can modify only one underlying base table at a time.</a:t>
            </a:r>
            <a:endParaRPr lang="en-IN" i="1" smtClean="0"/>
          </a:p>
          <a:p>
            <a:endParaRPr lang="en-IN" i="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42942"/>
          </a:xfrm>
        </p:spPr>
        <p:txBody>
          <a:bodyPr>
            <a:normAutofit fontScale="90000"/>
          </a:bodyPr>
          <a:lstStyle/>
          <a:p>
            <a:pPr algn="ctr"/>
            <a:r>
              <a:rPr lang="en-IN" b="1" dirty="0" smtClean="0"/>
              <a:t>Key-Preserved Tables</a:t>
            </a:r>
            <a:endParaRPr lang="en-IN" dirty="0"/>
          </a:p>
        </p:txBody>
      </p:sp>
      <p:sp>
        <p:nvSpPr>
          <p:cNvPr id="3" name="Content Placeholder 2"/>
          <p:cNvSpPr>
            <a:spLocks noGrp="1"/>
          </p:cNvSpPr>
          <p:nvPr>
            <p:ph idx="1"/>
          </p:nvPr>
        </p:nvSpPr>
        <p:spPr>
          <a:xfrm>
            <a:off x="457200" y="1071546"/>
            <a:ext cx="8229600" cy="5253054"/>
          </a:xfrm>
        </p:spPr>
        <p:txBody>
          <a:bodyPr/>
          <a:lstStyle/>
          <a:p>
            <a:r>
              <a:rPr lang="en-IN" dirty="0" smtClean="0"/>
              <a:t>The concept of a key-preserved table is fundamental to understanding the restrictions on modifying join views</a:t>
            </a:r>
          </a:p>
          <a:p>
            <a:r>
              <a:rPr lang="en-IN" dirty="0" smtClean="0"/>
              <a:t>A table is key-preserved if every key of the table can also be a key of the result of the join. So, a key-preserved table has its keys preserved through a join.</a:t>
            </a:r>
          </a:p>
          <a:p>
            <a:r>
              <a:rPr lang="en-IN" dirty="0" smtClean="0"/>
              <a:t>The key-preserving property of a table does not depend on the actual data in the table. It is, rather, a property of its schema.</a:t>
            </a:r>
          </a:p>
          <a:p>
            <a:endParaRPr lang="en-I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pPr algn="ctr"/>
            <a:r>
              <a:rPr lang="en-IN" b="1" dirty="0" smtClean="0"/>
              <a:t>Sequences</a:t>
            </a:r>
            <a:endParaRPr lang="en-IN" dirty="0"/>
          </a:p>
        </p:txBody>
      </p:sp>
      <p:sp>
        <p:nvSpPr>
          <p:cNvPr id="3" name="Content Placeholder 2"/>
          <p:cNvSpPr>
            <a:spLocks noGrp="1"/>
          </p:cNvSpPr>
          <p:nvPr>
            <p:ph idx="1"/>
          </p:nvPr>
        </p:nvSpPr>
        <p:spPr>
          <a:xfrm>
            <a:off x="457200" y="1285860"/>
            <a:ext cx="8229600" cy="5038740"/>
          </a:xfrm>
        </p:spPr>
        <p:txBody>
          <a:bodyPr>
            <a:normAutofit fontScale="85000" lnSpcReduction="20000"/>
          </a:bodyPr>
          <a:lstStyle/>
          <a:p>
            <a:r>
              <a:rPr lang="en-IN" dirty="0" smtClean="0"/>
              <a:t>Sequences are database objects from which multiple users can generate unique integers. The sequence generator generates sequential numbers, which can help to generate unique primary keys automatically, and to coordinate keys across multiple rows or tables.</a:t>
            </a:r>
          </a:p>
          <a:p>
            <a:r>
              <a:rPr lang="en-IN" dirty="0" smtClean="0"/>
              <a:t>To create a sequence in your schema, you must have the CREATE SEQUENCE system privilege. To create a sequence in another user's schema, you must have the CREATE ANY SEQUENCE privilege.</a:t>
            </a:r>
          </a:p>
          <a:p>
            <a:r>
              <a:rPr lang="en-IN" dirty="0" smtClean="0"/>
              <a:t>A sequence is referenced in SQL statements with the NEXTVAL and CURRVAL </a:t>
            </a:r>
            <a:r>
              <a:rPr lang="en-IN" dirty="0" err="1" smtClean="0"/>
              <a:t>pseudocolumns</a:t>
            </a:r>
            <a:r>
              <a:rPr lang="en-IN" dirty="0" smtClean="0"/>
              <a:t>; each new sequence number is generated by a reference to the sequence </a:t>
            </a:r>
            <a:r>
              <a:rPr lang="en-IN" dirty="0" err="1" smtClean="0"/>
              <a:t>pseudocolumn</a:t>
            </a:r>
            <a:r>
              <a:rPr lang="en-IN" dirty="0" smtClean="0"/>
              <a:t> NEXTVAL, while the current sequence number can be repeatedly referenced using the pseudo-column CURRVAL. </a:t>
            </a:r>
          </a:p>
          <a:p>
            <a:r>
              <a:rPr lang="en-IN" dirty="0" smtClean="0"/>
              <a:t>NEXTVAL and CURRVAL are not reserved words or keywords and can be used as </a:t>
            </a:r>
            <a:r>
              <a:rPr lang="en-IN" dirty="0" err="1" smtClean="0"/>
              <a:t>pseudocolumn</a:t>
            </a:r>
            <a:r>
              <a:rPr lang="en-IN" dirty="0" smtClean="0"/>
              <a:t> names in SQL statements such as SELECT, INSERT, or UPDATE.</a:t>
            </a:r>
            <a:endParaRPr lang="en-US"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pPr algn="ctr"/>
            <a:r>
              <a:rPr lang="en-US" dirty="0" smtClean="0"/>
              <a:t>Use of sequences</a:t>
            </a:r>
            <a:endParaRPr lang="en-IN" dirty="0"/>
          </a:p>
        </p:txBody>
      </p:sp>
      <p:sp>
        <p:nvSpPr>
          <p:cNvPr id="3" name="Content Placeholder 2"/>
          <p:cNvSpPr>
            <a:spLocks noGrp="1"/>
          </p:cNvSpPr>
          <p:nvPr>
            <p:ph idx="1"/>
          </p:nvPr>
        </p:nvSpPr>
        <p:spPr>
          <a:xfrm>
            <a:off x="457200" y="1214422"/>
            <a:ext cx="8229600" cy="5110178"/>
          </a:xfrm>
        </p:spPr>
        <p:txBody>
          <a:bodyPr>
            <a:normAutofit fontScale="85000" lnSpcReduction="10000"/>
          </a:bodyPr>
          <a:lstStyle/>
          <a:p>
            <a:r>
              <a:rPr lang="en-IN" dirty="0" smtClean="0"/>
              <a:t>CURRVAL and NEXTVAL can be used in the following places:</a:t>
            </a:r>
          </a:p>
          <a:p>
            <a:pPr lvl="1"/>
            <a:r>
              <a:rPr lang="en-IN" dirty="0" smtClean="0"/>
              <a:t>VALUES clause of INSERT statements</a:t>
            </a:r>
          </a:p>
          <a:p>
            <a:pPr lvl="1"/>
            <a:r>
              <a:rPr lang="en-IN" dirty="0" smtClean="0"/>
              <a:t>The SELECT list of a SELECT statement</a:t>
            </a:r>
          </a:p>
          <a:p>
            <a:pPr lvl="1"/>
            <a:r>
              <a:rPr lang="en-IN" dirty="0" smtClean="0"/>
              <a:t>The SET clause of an UPDATE statement</a:t>
            </a:r>
          </a:p>
          <a:p>
            <a:r>
              <a:rPr lang="en-IN" dirty="0" smtClean="0"/>
              <a:t>CURRVAL and NEXTVAL cannot be used in these places:</a:t>
            </a:r>
          </a:p>
          <a:p>
            <a:pPr lvl="1"/>
            <a:r>
              <a:rPr lang="en-IN" dirty="0" smtClean="0"/>
              <a:t>A </a:t>
            </a:r>
            <a:r>
              <a:rPr lang="en-IN" dirty="0" err="1" smtClean="0"/>
              <a:t>subquery</a:t>
            </a:r>
            <a:endParaRPr lang="en-IN" dirty="0" smtClean="0"/>
          </a:p>
          <a:p>
            <a:pPr lvl="1"/>
            <a:r>
              <a:rPr lang="en-IN" dirty="0" smtClean="0"/>
              <a:t>A view query or materialized view query</a:t>
            </a:r>
          </a:p>
          <a:p>
            <a:pPr lvl="1"/>
            <a:r>
              <a:rPr lang="en-IN" dirty="0" smtClean="0"/>
              <a:t>A SELECT statement with the DISTINCT operator</a:t>
            </a:r>
          </a:p>
          <a:p>
            <a:pPr lvl="1"/>
            <a:r>
              <a:rPr lang="en-IN" dirty="0" smtClean="0"/>
              <a:t>A SELECT statement with a GROUP BY or ORDER BY clause</a:t>
            </a:r>
          </a:p>
          <a:p>
            <a:pPr lvl="1"/>
            <a:r>
              <a:rPr lang="en-IN" dirty="0" smtClean="0"/>
              <a:t>A SELECT statement that is combined with another SELECT statement with the UNION, INTERSECT, or MINUS set operator</a:t>
            </a:r>
          </a:p>
          <a:p>
            <a:pPr lvl="1"/>
            <a:r>
              <a:rPr lang="en-IN" dirty="0" smtClean="0"/>
              <a:t>The WHERE clause of a SELECT statement</a:t>
            </a:r>
          </a:p>
          <a:p>
            <a:pPr lvl="1"/>
            <a:r>
              <a:rPr lang="en-IN" dirty="0" smtClean="0"/>
              <a:t>DEFAULT value of a column in a CREATE TABLE or ALTER TABLE statement</a:t>
            </a:r>
          </a:p>
          <a:p>
            <a:pPr lvl="1"/>
            <a:r>
              <a:rPr lang="en-IN" dirty="0" smtClean="0"/>
              <a:t>The condition of a CHECK constraint</a:t>
            </a:r>
          </a:p>
          <a:p>
            <a:pPr lvl="1"/>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2471726" cy="1214446"/>
          </a:xfrm>
        </p:spPr>
        <p:txBody>
          <a:bodyPr>
            <a:normAutofit fontScale="92500"/>
          </a:bodyPr>
          <a:lstStyle/>
          <a:p>
            <a:r>
              <a:rPr lang="en-US" dirty="0" smtClean="0"/>
              <a:t>Adjacent table violates First Normal Form</a:t>
            </a:r>
          </a:p>
          <a:p>
            <a:endParaRPr lang="en-IN" dirty="0"/>
          </a:p>
        </p:txBody>
      </p:sp>
      <p:sp>
        <p:nvSpPr>
          <p:cNvPr id="4" name="Title 1"/>
          <p:cNvSpPr txBox="1">
            <a:spLocks/>
          </p:cNvSpPr>
          <p:nvPr/>
        </p:nvSpPr>
        <p:spPr>
          <a:xfrm>
            <a:off x="457200" y="214290"/>
            <a:ext cx="8115328" cy="642942"/>
          </a:xfrm>
          <a:prstGeom prst="rect">
            <a:avLst/>
          </a:prstGeom>
        </p:spPr>
        <p:txBody>
          <a:bodyPr vert="horz" lIns="0" rIns="0" bIns="0"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Example 1 : First Normal Form</a:t>
            </a:r>
            <a:endParaRPr kumimoji="0" lang="en-IN"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7" name="Picture 2"/>
          <p:cNvPicPr>
            <a:picLocks noChangeAspect="1" noChangeArrowheads="1"/>
          </p:cNvPicPr>
          <p:nvPr/>
        </p:nvPicPr>
        <p:blipFill>
          <a:blip r:embed="rId2"/>
          <a:srcRect/>
          <a:stretch>
            <a:fillRect/>
          </a:stretch>
        </p:blipFill>
        <p:spPr bwMode="auto">
          <a:xfrm>
            <a:off x="3000364" y="785794"/>
            <a:ext cx="5362575" cy="2076450"/>
          </a:xfrm>
          <a:prstGeom prst="rect">
            <a:avLst/>
          </a:prstGeom>
          <a:noFill/>
          <a:ln w="9525">
            <a:noFill/>
            <a:miter lim="800000"/>
            <a:headEnd/>
            <a:tailEnd/>
          </a:ln>
          <a:effectLst/>
        </p:spPr>
      </p:pic>
      <p:sp>
        <p:nvSpPr>
          <p:cNvPr id="8" name="Content Placeholder 2"/>
          <p:cNvSpPr txBox="1">
            <a:spLocks/>
          </p:cNvSpPr>
          <p:nvPr/>
        </p:nvSpPr>
        <p:spPr>
          <a:xfrm>
            <a:off x="428596" y="3071810"/>
            <a:ext cx="8501122" cy="500066"/>
          </a:xfrm>
          <a:prstGeom prst="rect">
            <a:avLst/>
          </a:prstGeom>
        </p:spPr>
        <p:txBody>
          <a:bodyPr vert="horz">
            <a:normAutofit fontScale="77500" lnSpcReduction="20000"/>
          </a:bodyPr>
          <a:lstStyle/>
          <a:p>
            <a:r>
              <a:rPr lang="en-IN" sz="2800" b="1" dirty="0" smtClean="0"/>
              <a:t>Correcting First Normal Form violations by creating two tables</a:t>
            </a:r>
            <a:endParaRPr kumimoji="0" lang="en-IN" sz="2600" b="1" u="none" strike="noStrike" kern="1200" cap="none" spc="0" normalizeH="0" baseline="0" noProof="0" dirty="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3"/>
          <a:srcRect/>
          <a:stretch>
            <a:fillRect/>
          </a:stretch>
        </p:blipFill>
        <p:spPr bwMode="auto">
          <a:xfrm>
            <a:off x="1142976" y="3571876"/>
            <a:ext cx="6286500" cy="260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00066"/>
          </a:xfrm>
        </p:spPr>
        <p:txBody>
          <a:bodyPr>
            <a:normAutofit fontScale="90000"/>
          </a:bodyPr>
          <a:lstStyle/>
          <a:p>
            <a:pPr algn="ctr"/>
            <a:r>
              <a:rPr lang="en-US" dirty="0" smtClean="0"/>
              <a:t>Index</a:t>
            </a:r>
            <a:endParaRPr lang="en-IN" dirty="0"/>
          </a:p>
        </p:txBody>
      </p:sp>
      <p:sp>
        <p:nvSpPr>
          <p:cNvPr id="3" name="Content Placeholder 2"/>
          <p:cNvSpPr>
            <a:spLocks noGrp="1"/>
          </p:cNvSpPr>
          <p:nvPr>
            <p:ph idx="1"/>
          </p:nvPr>
        </p:nvSpPr>
        <p:spPr>
          <a:xfrm>
            <a:off x="457200" y="1071546"/>
            <a:ext cx="8229600" cy="5253054"/>
          </a:xfrm>
        </p:spPr>
        <p:txBody>
          <a:bodyPr/>
          <a:lstStyle/>
          <a:p>
            <a:r>
              <a:rPr lang="en-IN" dirty="0" smtClean="0"/>
              <a:t>Indexes are optional structures associated with tables and clusters that allow SQL queries to execute more quickly against a table</a:t>
            </a:r>
          </a:p>
          <a:p>
            <a:r>
              <a:rPr lang="en-IN" dirty="0" smtClean="0"/>
              <a:t>Indexes are logically and physically independent of the data in the associated table. Being independent structures, they require storage space. You can create or drop an index without affecting the base tables, database applications, or other indexes</a:t>
            </a:r>
          </a:p>
          <a:p>
            <a:r>
              <a:rPr lang="en-IN" dirty="0" smtClean="0"/>
              <a:t>The database automatically maintains indexes when you insert, update, and delete rows of the associated table.</a:t>
            </a:r>
            <a:endParaRPr lang="en-I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IN" b="1" dirty="0" smtClean="0"/>
              <a:t>Guidelines for Managing Indexes</a:t>
            </a:r>
            <a:endParaRPr lang="en-IN" dirty="0"/>
          </a:p>
        </p:txBody>
      </p:sp>
      <p:sp>
        <p:nvSpPr>
          <p:cNvPr id="3" name="Content Placeholder 2"/>
          <p:cNvSpPr>
            <a:spLocks noGrp="1"/>
          </p:cNvSpPr>
          <p:nvPr>
            <p:ph idx="1"/>
          </p:nvPr>
        </p:nvSpPr>
        <p:spPr>
          <a:xfrm>
            <a:off x="457200" y="1142984"/>
            <a:ext cx="8229600" cy="5181616"/>
          </a:xfrm>
        </p:spPr>
        <p:txBody>
          <a:bodyPr>
            <a:normAutofit fontScale="85000" lnSpcReduction="10000"/>
          </a:bodyPr>
          <a:lstStyle/>
          <a:p>
            <a:r>
              <a:rPr lang="en-IN" dirty="0" smtClean="0">
                <a:hlinkClick r:id="rId2"/>
              </a:rPr>
              <a:t>Create Indexes After Inserting Table Data</a:t>
            </a:r>
            <a:endParaRPr lang="en-IN" dirty="0" smtClean="0"/>
          </a:p>
          <a:p>
            <a:r>
              <a:rPr lang="en-IN" dirty="0" smtClean="0">
                <a:hlinkClick r:id="rId2"/>
              </a:rPr>
              <a:t>Index the Correct Tables and Columns</a:t>
            </a:r>
            <a:endParaRPr lang="en-IN" dirty="0" smtClean="0"/>
          </a:p>
          <a:p>
            <a:r>
              <a:rPr lang="en-IN" dirty="0" smtClean="0"/>
              <a:t>LONG and LONG RAW columns cannot be indexed</a:t>
            </a:r>
          </a:p>
          <a:p>
            <a:r>
              <a:rPr lang="en-IN" dirty="0" smtClean="0">
                <a:hlinkClick r:id="rId2"/>
              </a:rPr>
              <a:t>Order Index Columns for Performance</a:t>
            </a:r>
            <a:endParaRPr lang="en-IN" dirty="0" smtClean="0"/>
          </a:p>
          <a:p>
            <a:r>
              <a:rPr lang="en-IN" dirty="0" smtClean="0">
                <a:hlinkClick r:id="rId2"/>
              </a:rPr>
              <a:t>Limit the Number of Indexes for Each Table</a:t>
            </a:r>
            <a:endParaRPr lang="en-IN" dirty="0" smtClean="0"/>
          </a:p>
          <a:p>
            <a:r>
              <a:rPr lang="en-IN" dirty="0" smtClean="0">
                <a:hlinkClick r:id="rId2"/>
              </a:rPr>
              <a:t>Drop Indexes That Are No Longer Required</a:t>
            </a:r>
            <a:endParaRPr lang="en-IN" dirty="0" smtClean="0"/>
          </a:p>
          <a:p>
            <a:r>
              <a:rPr lang="en-IN" dirty="0" smtClean="0">
                <a:hlinkClick r:id="rId2"/>
              </a:rPr>
              <a:t>Consider Costs and Benefits of Coalescing or Rebuilding Indexes</a:t>
            </a:r>
            <a:endParaRPr lang="en-IN" dirty="0" smtClean="0"/>
          </a:p>
          <a:p>
            <a:r>
              <a:rPr lang="en-IN" dirty="0" smtClean="0">
                <a:hlinkClick r:id="rId2"/>
              </a:rPr>
              <a:t>Consider Cost Before Disabling or Dropping Constraints</a:t>
            </a:r>
            <a:endParaRPr lang="en-IN" dirty="0" smtClean="0"/>
          </a:p>
          <a:p>
            <a:r>
              <a:rPr lang="en-IN" b="1" dirty="0" smtClean="0"/>
              <a:t>Consider Creating Indexes with NOLOGGING</a:t>
            </a:r>
          </a:p>
          <a:p>
            <a:pPr lvl="1">
              <a:buNone/>
            </a:pPr>
            <a:r>
              <a:rPr lang="en-IN" dirty="0" smtClean="0"/>
              <a:t>Creating an index with NOLOGGING has the following benefits:</a:t>
            </a:r>
          </a:p>
          <a:p>
            <a:pPr lvl="1"/>
            <a:r>
              <a:rPr lang="en-IN" dirty="0" smtClean="0"/>
              <a:t>Space is saved in the redo log files.</a:t>
            </a:r>
          </a:p>
          <a:p>
            <a:pPr lvl="1"/>
            <a:r>
              <a:rPr lang="en-IN" dirty="0" smtClean="0"/>
              <a:t>The time it takes to create the index is decreased.</a:t>
            </a:r>
          </a:p>
          <a:p>
            <a:pPr lvl="1"/>
            <a:r>
              <a:rPr lang="en-IN" dirty="0" smtClean="0"/>
              <a:t>Performance improves for parallel creation of large indexes</a:t>
            </a:r>
          </a:p>
          <a:p>
            <a:pPr lvl="1"/>
            <a:endParaRPr lang="en-IN" dirty="0" smtClean="0"/>
          </a:p>
          <a:p>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IN" dirty="0" smtClean="0"/>
              <a:t>Index fragmentation</a:t>
            </a:r>
            <a:endParaRPr lang="en-IN" dirty="0"/>
          </a:p>
        </p:txBody>
      </p:sp>
      <p:sp>
        <p:nvSpPr>
          <p:cNvPr id="3" name="Content Placeholder 2"/>
          <p:cNvSpPr>
            <a:spLocks noGrp="1"/>
          </p:cNvSpPr>
          <p:nvPr>
            <p:ph idx="1"/>
          </p:nvPr>
        </p:nvSpPr>
        <p:spPr>
          <a:xfrm>
            <a:off x="457200" y="1428736"/>
            <a:ext cx="8229600" cy="1214446"/>
          </a:xfrm>
        </p:spPr>
        <p:txBody>
          <a:bodyPr>
            <a:normAutofit lnSpcReduction="10000"/>
          </a:bodyPr>
          <a:lstStyle/>
          <a:p>
            <a:r>
              <a:rPr lang="en-IN" dirty="0" smtClean="0"/>
              <a:t>Improper sizing or increased growth can produce index fragmentation. To eliminate or reduce fragmentation, you can rebuild or coalesce the index.</a:t>
            </a:r>
          </a:p>
          <a:p>
            <a:endParaRPr lang="en-IN" dirty="0"/>
          </a:p>
        </p:txBody>
      </p:sp>
      <p:pic>
        <p:nvPicPr>
          <p:cNvPr id="1027" name="Picture 3"/>
          <p:cNvPicPr>
            <a:picLocks noChangeAspect="1" noChangeArrowheads="1"/>
          </p:cNvPicPr>
          <p:nvPr/>
        </p:nvPicPr>
        <p:blipFill>
          <a:blip r:embed="rId2"/>
          <a:srcRect/>
          <a:stretch>
            <a:fillRect/>
          </a:stretch>
        </p:blipFill>
        <p:spPr bwMode="auto">
          <a:xfrm>
            <a:off x="857224" y="2643182"/>
            <a:ext cx="7572375"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pPr algn="ctr"/>
            <a:r>
              <a:rPr lang="en-IN" dirty="0" smtClean="0"/>
              <a:t>Coalescing Indexes</a:t>
            </a:r>
            <a:endParaRPr lang="en-IN" dirty="0"/>
          </a:p>
        </p:txBody>
      </p:sp>
      <p:sp>
        <p:nvSpPr>
          <p:cNvPr id="3" name="Content Placeholder 2"/>
          <p:cNvSpPr>
            <a:spLocks noGrp="1"/>
          </p:cNvSpPr>
          <p:nvPr>
            <p:ph idx="1"/>
          </p:nvPr>
        </p:nvSpPr>
        <p:spPr>
          <a:xfrm>
            <a:off x="457200" y="1357298"/>
            <a:ext cx="8229600" cy="1357322"/>
          </a:xfrm>
        </p:spPr>
        <p:txBody>
          <a:bodyPr/>
          <a:lstStyle/>
          <a:p>
            <a:r>
              <a:rPr lang="en-IN" dirty="0" smtClean="0"/>
              <a:t>ALTER INDEX </a:t>
            </a:r>
            <a:r>
              <a:rPr lang="en-IN" dirty="0" err="1" smtClean="0"/>
              <a:t>vmoore</a:t>
            </a:r>
            <a:r>
              <a:rPr lang="en-IN" dirty="0" smtClean="0"/>
              <a:t> COALESCE;</a:t>
            </a:r>
            <a:endParaRPr lang="en-IN" dirty="0"/>
          </a:p>
        </p:txBody>
      </p:sp>
      <p:pic>
        <p:nvPicPr>
          <p:cNvPr id="2050" name="Picture 2"/>
          <p:cNvPicPr>
            <a:picLocks noChangeAspect="1" noChangeArrowheads="1"/>
          </p:cNvPicPr>
          <p:nvPr/>
        </p:nvPicPr>
        <p:blipFill>
          <a:blip r:embed="rId2"/>
          <a:srcRect/>
          <a:stretch>
            <a:fillRect/>
          </a:stretch>
        </p:blipFill>
        <p:spPr bwMode="auto">
          <a:xfrm>
            <a:off x="714348" y="2000240"/>
            <a:ext cx="7500990"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rmAutofit fontScale="90000"/>
          </a:bodyPr>
          <a:lstStyle/>
          <a:p>
            <a:pPr algn="ctr"/>
            <a:r>
              <a:rPr lang="en-IN" b="1" dirty="0" smtClean="0"/>
              <a:t>CLUSTERS</a:t>
            </a:r>
            <a:endParaRPr lang="en-IN" dirty="0"/>
          </a:p>
        </p:txBody>
      </p:sp>
      <p:sp>
        <p:nvSpPr>
          <p:cNvPr id="3" name="Content Placeholder 2"/>
          <p:cNvSpPr>
            <a:spLocks noGrp="1"/>
          </p:cNvSpPr>
          <p:nvPr>
            <p:ph idx="1"/>
          </p:nvPr>
        </p:nvSpPr>
        <p:spPr>
          <a:xfrm>
            <a:off x="457200" y="1142984"/>
            <a:ext cx="8229600" cy="5181616"/>
          </a:xfrm>
        </p:spPr>
        <p:txBody>
          <a:bodyPr>
            <a:normAutofit fontScale="92500" lnSpcReduction="20000"/>
          </a:bodyPr>
          <a:lstStyle/>
          <a:p>
            <a:r>
              <a:rPr lang="en-IN" dirty="0" smtClean="0"/>
              <a:t>A cluster provides an optional method of storing table data. A cluster is made up of a group of tables that share the same data blocks. The tables are grouped together because they share common columns and are often used together.</a:t>
            </a:r>
          </a:p>
          <a:p>
            <a:r>
              <a:rPr lang="en-IN" dirty="0" smtClean="0"/>
              <a:t>You should not use clusters for tables that are frequently accessed individually.</a:t>
            </a:r>
          </a:p>
          <a:p>
            <a:r>
              <a:rPr lang="en-IN" dirty="0" smtClean="0"/>
              <a:t>Because clusters store related rows of different tables together in the same data blocks, properly used clusters offer two primary benefits:</a:t>
            </a:r>
          </a:p>
          <a:p>
            <a:pPr lvl="1"/>
            <a:r>
              <a:rPr lang="en-IN" dirty="0" smtClean="0"/>
              <a:t>Since cluster stores related rows of different tables in same data blocks, Disk I/O is reduced and access time improves for joins of clustered tables. </a:t>
            </a:r>
          </a:p>
          <a:p>
            <a:pPr lvl="1"/>
            <a:r>
              <a:rPr lang="en-IN" dirty="0" smtClean="0"/>
              <a:t>Each cluster key value is stored only once each in the cluster and the cluster index, no matter how many rows of different tables contain the value. </a:t>
            </a:r>
          </a:p>
          <a:p>
            <a:pPr lvl="1"/>
            <a:endParaRPr lang="en-IN" dirty="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smtClean="0"/>
              <a:t>Cluster Looks like …</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0034" y="1428737"/>
            <a:ext cx="8215370" cy="51435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IN" b="1" dirty="0" smtClean="0"/>
              <a:t>Guidelines for Managing Clusters</a:t>
            </a:r>
            <a:endParaRPr lang="en-IN" dirty="0"/>
          </a:p>
        </p:txBody>
      </p:sp>
      <p:sp>
        <p:nvSpPr>
          <p:cNvPr id="3" name="Content Placeholder 2"/>
          <p:cNvSpPr>
            <a:spLocks noGrp="1"/>
          </p:cNvSpPr>
          <p:nvPr>
            <p:ph idx="1"/>
          </p:nvPr>
        </p:nvSpPr>
        <p:spPr>
          <a:xfrm>
            <a:off x="457200" y="1285860"/>
            <a:ext cx="8229600" cy="5038740"/>
          </a:xfrm>
        </p:spPr>
        <p:txBody>
          <a:bodyPr>
            <a:normAutofit fontScale="70000" lnSpcReduction="20000"/>
          </a:bodyPr>
          <a:lstStyle/>
          <a:p>
            <a:r>
              <a:rPr lang="en-IN" dirty="0" smtClean="0">
                <a:hlinkClick r:id="rId2"/>
              </a:rPr>
              <a:t>Choose Appropriate Tables for the Cluster</a:t>
            </a:r>
            <a:endParaRPr lang="en-IN" dirty="0" smtClean="0"/>
          </a:p>
          <a:p>
            <a:r>
              <a:rPr lang="en-IN" dirty="0" smtClean="0">
                <a:hlinkClick r:id="rId2"/>
              </a:rPr>
              <a:t>Choose Appropriate Columns for the Cluster Key</a:t>
            </a:r>
            <a:endParaRPr lang="en-IN" dirty="0" smtClean="0"/>
          </a:p>
          <a:p>
            <a:pPr lvl="1"/>
            <a:r>
              <a:rPr lang="en-US" dirty="0" smtClean="0"/>
              <a:t>Same guideline as choosing index column </a:t>
            </a:r>
            <a:endParaRPr lang="en-IN" dirty="0" smtClean="0"/>
          </a:p>
          <a:p>
            <a:r>
              <a:rPr lang="en-IN" dirty="0" smtClean="0">
                <a:hlinkClick r:id="rId2"/>
              </a:rPr>
              <a:t>Specify the Space Required by an Average Cluster Key and Its Associated Rows</a:t>
            </a:r>
            <a:r>
              <a:rPr lang="en-IN" dirty="0" smtClean="0"/>
              <a:t> ( Size Parameter ) </a:t>
            </a:r>
          </a:p>
          <a:p>
            <a:pPr lvl="1"/>
            <a:r>
              <a:rPr lang="en-IN" dirty="0" smtClean="0"/>
              <a:t>Estimating the number of cluster keys (and associated rows) that can fit in a clustered data block</a:t>
            </a:r>
          </a:p>
          <a:p>
            <a:pPr lvl="1"/>
            <a:r>
              <a:rPr lang="en-IN" dirty="0" smtClean="0"/>
              <a:t>Limiting the number of cluster keys placed in a clustered data block. This maximizes the storage efficiency of keys within a cluster.</a:t>
            </a:r>
          </a:p>
          <a:p>
            <a:pPr lvl="1"/>
            <a:r>
              <a:rPr lang="en-IN" dirty="0" smtClean="0"/>
              <a:t>By default, the database stores only one cluster key and its associated rows in each data block of the cluster data segment</a:t>
            </a:r>
          </a:p>
          <a:p>
            <a:pPr lvl="1"/>
            <a:r>
              <a:rPr lang="en-IN" dirty="0" smtClean="0"/>
              <a:t>If all the rows for a given cluster key value cannot fit in one block, the blocks are chained together to speed access to all the values with the given key. 	</a:t>
            </a:r>
          </a:p>
          <a:p>
            <a:r>
              <a:rPr lang="en-IN" dirty="0" smtClean="0">
                <a:hlinkClick r:id="rId2"/>
              </a:rPr>
              <a:t>Specify the Location of Each Cluster and Cluster Index Rows</a:t>
            </a:r>
            <a:endParaRPr lang="en-IN" dirty="0" smtClean="0"/>
          </a:p>
          <a:p>
            <a:r>
              <a:rPr lang="en-IN" dirty="0" smtClean="0">
                <a:hlinkClick r:id="rId2"/>
              </a:rPr>
              <a:t>Estimate Cluster Size and Set Storage Parameters</a:t>
            </a:r>
            <a:endParaRPr lang="en-IN" dirty="0" smtClean="0"/>
          </a:p>
          <a:p>
            <a:pPr lvl="1"/>
            <a:r>
              <a:rPr lang="en-IN" dirty="0" smtClean="0"/>
              <a:t>The cluster and its cluster index can be created in different </a:t>
            </a:r>
            <a:r>
              <a:rPr lang="en-IN" dirty="0" err="1" smtClean="0"/>
              <a:t>tablespaces</a:t>
            </a:r>
            <a:r>
              <a:rPr lang="en-IN" dirty="0" smtClean="0"/>
              <a:t>. In fact, creating a cluster and its index in different </a:t>
            </a:r>
            <a:r>
              <a:rPr lang="en-IN" dirty="0" err="1" smtClean="0"/>
              <a:t>tablespaces</a:t>
            </a:r>
            <a:r>
              <a:rPr lang="en-IN" dirty="0" smtClean="0"/>
              <a:t> that are stored on different storage devices allows table data and index data to be retrieved simultaneously with minimal disk contention.</a:t>
            </a:r>
          </a:p>
          <a:p>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14380"/>
          </a:xfrm>
        </p:spPr>
        <p:txBody>
          <a:bodyPr>
            <a:normAutofit fontScale="90000"/>
          </a:bodyPr>
          <a:lstStyle/>
          <a:p>
            <a:pPr algn="ctr"/>
            <a:r>
              <a:rPr lang="en-IN" b="1" dirty="0" smtClean="0"/>
              <a:t>Materialized Views in Oracle</a:t>
            </a:r>
            <a:endParaRPr lang="en-IN" b="1" dirty="0"/>
          </a:p>
        </p:txBody>
      </p:sp>
      <p:sp>
        <p:nvSpPr>
          <p:cNvPr id="3" name="Content Placeholder 2"/>
          <p:cNvSpPr>
            <a:spLocks noGrp="1"/>
          </p:cNvSpPr>
          <p:nvPr>
            <p:ph idx="1"/>
          </p:nvPr>
        </p:nvSpPr>
        <p:spPr>
          <a:xfrm>
            <a:off x="457200" y="1000108"/>
            <a:ext cx="8229600" cy="5643602"/>
          </a:xfrm>
        </p:spPr>
        <p:txBody>
          <a:bodyPr>
            <a:noAutofit/>
          </a:bodyPr>
          <a:lstStyle/>
          <a:p>
            <a:r>
              <a:rPr lang="en-IN" sz="2000" dirty="0" smtClean="0"/>
              <a:t>A materialized view in Oracle is a database object that contains the results of a query. They are local copies of data located remotely, or are used to create summary tables based on aggregations of a table's data. </a:t>
            </a:r>
          </a:p>
          <a:p>
            <a:r>
              <a:rPr lang="en-IN" sz="2000" dirty="0" smtClean="0"/>
              <a:t>Materialized views, which store data based on remote tables are also, know as snapshots.</a:t>
            </a:r>
          </a:p>
          <a:p>
            <a:r>
              <a:rPr lang="en-IN" sz="2000" dirty="0" smtClean="0"/>
              <a:t>A materialized view can query tables, views, and other materialized views. Collectively these are called master tables (a replication term) or detail tables (a data warehouse term).</a:t>
            </a:r>
          </a:p>
          <a:p>
            <a:r>
              <a:rPr lang="en-IN" sz="2000" dirty="0" smtClean="0"/>
              <a:t>For data warehousing purposes, the materialized views commonly created are aggregate views, single-table aggregate views, and join views.</a:t>
            </a:r>
          </a:p>
          <a:p>
            <a:r>
              <a:rPr lang="en-IN" sz="2000" dirty="0" smtClean="0"/>
              <a:t>For replication purposes, materialized views allow you to maintain copies of remote data on your local node. These copies are read-only. If you want to update the local copies, you have to use the Advanced Replication feature.</a:t>
            </a:r>
          </a:p>
          <a:p>
            <a:r>
              <a:rPr lang="en-IN" sz="2000" dirty="0" smtClean="0"/>
              <a:t>In replication environments, the materialized views commonly created are primary key, </a:t>
            </a:r>
            <a:r>
              <a:rPr lang="en-IN" sz="2000" dirty="0" err="1" smtClean="0"/>
              <a:t>rowid</a:t>
            </a:r>
            <a:r>
              <a:rPr lang="en-IN" sz="2000" dirty="0" smtClean="0"/>
              <a:t>, and </a:t>
            </a:r>
            <a:r>
              <a:rPr lang="en-IN" sz="2000" dirty="0" err="1" smtClean="0"/>
              <a:t>subquery</a:t>
            </a:r>
            <a:r>
              <a:rPr lang="en-IN" sz="2000" dirty="0" smtClean="0"/>
              <a:t> materialized views.</a:t>
            </a:r>
            <a:endParaRPr lang="en-IN" sz="2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IN" b="1" dirty="0" smtClean="0"/>
              <a:t>Materialized View Logs</a:t>
            </a:r>
            <a:endParaRPr lang="en-IN" dirty="0"/>
          </a:p>
        </p:txBody>
      </p:sp>
      <p:sp>
        <p:nvSpPr>
          <p:cNvPr id="3" name="Content Placeholder 2"/>
          <p:cNvSpPr>
            <a:spLocks noGrp="1"/>
          </p:cNvSpPr>
          <p:nvPr>
            <p:ph idx="1"/>
          </p:nvPr>
        </p:nvSpPr>
        <p:spPr>
          <a:xfrm>
            <a:off x="457200" y="1285860"/>
            <a:ext cx="8229600" cy="5038740"/>
          </a:xfrm>
        </p:spPr>
        <p:txBody>
          <a:bodyPr/>
          <a:lstStyle/>
          <a:p>
            <a:r>
              <a:rPr lang="en-IN" dirty="0" smtClean="0"/>
              <a:t>Complete refreshes of materialized views can be expensive operations. Fortunately there is a way to refresh only the changed rows in a materialized view's base table. This is called fast refreshing. Before a materialized view can perform a fast refresh however it needs a mechanism to capture any changes made to its base table. This mechanism is called </a:t>
            </a:r>
            <a:r>
              <a:rPr lang="en-IN" dirty="0" smtClean="0"/>
              <a:t>a </a:t>
            </a:r>
            <a:r>
              <a:rPr lang="en-IN" b="1" dirty="0" smtClean="0"/>
              <a:t>Materialized View Log.</a:t>
            </a:r>
            <a:endParaRPr lang="en-IN" b="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pPr algn="ctr"/>
            <a:r>
              <a:rPr lang="en-IN" b="1" dirty="0" smtClean="0"/>
              <a:t>Basic Syntax of Materialized Views</a:t>
            </a:r>
            <a:endParaRPr lang="en-IN" dirty="0"/>
          </a:p>
        </p:txBody>
      </p:sp>
      <p:sp>
        <p:nvSpPr>
          <p:cNvPr id="3" name="Content Placeholder 2"/>
          <p:cNvSpPr>
            <a:spLocks noGrp="1"/>
          </p:cNvSpPr>
          <p:nvPr>
            <p:ph idx="1"/>
          </p:nvPr>
        </p:nvSpPr>
        <p:spPr>
          <a:xfrm>
            <a:off x="457200" y="1214422"/>
            <a:ext cx="8229600" cy="5110178"/>
          </a:xfrm>
        </p:spPr>
        <p:txBody>
          <a:bodyPr/>
          <a:lstStyle/>
          <a:p>
            <a:pPr>
              <a:buNone/>
            </a:pPr>
            <a:r>
              <a:rPr lang="en-IN" dirty="0" smtClean="0"/>
              <a:t>CREATE MATERIALIZED VIEW </a:t>
            </a:r>
            <a:r>
              <a:rPr lang="en-IN" dirty="0" err="1" smtClean="0"/>
              <a:t>view</a:t>
            </a:r>
            <a:r>
              <a:rPr lang="en-IN" dirty="0" smtClean="0"/>
              <a:t>-name</a:t>
            </a:r>
          </a:p>
          <a:p>
            <a:pPr>
              <a:buNone/>
            </a:pPr>
            <a:r>
              <a:rPr lang="en-IN" dirty="0" smtClean="0"/>
              <a:t> 	BUILD [IMMEDIATE | DEFERRED] </a:t>
            </a:r>
          </a:p>
          <a:p>
            <a:pPr>
              <a:buNone/>
            </a:pPr>
            <a:r>
              <a:rPr lang="en-IN" dirty="0" smtClean="0"/>
              <a:t>	 [refresh [</a:t>
            </a:r>
            <a:r>
              <a:rPr lang="en-IN" dirty="0" err="1" smtClean="0"/>
              <a:t>fast|complete|force</a:t>
            </a:r>
            <a:r>
              <a:rPr lang="en-IN" dirty="0" smtClean="0"/>
              <a:t>] </a:t>
            </a:r>
          </a:p>
          <a:p>
            <a:pPr>
              <a:buNone/>
            </a:pPr>
            <a:r>
              <a:rPr lang="en-IN" dirty="0" smtClean="0"/>
              <a:t>[on demand | commit] </a:t>
            </a:r>
          </a:p>
          <a:p>
            <a:pPr>
              <a:buNone/>
            </a:pPr>
            <a:r>
              <a:rPr lang="en-IN" dirty="0" smtClean="0"/>
              <a:t>	[start with date] [next date] </a:t>
            </a:r>
          </a:p>
          <a:p>
            <a:pPr>
              <a:buNone/>
            </a:pPr>
            <a:r>
              <a:rPr lang="en-IN" dirty="0" smtClean="0"/>
              <a:t>	[with {primary </a:t>
            </a:r>
            <a:r>
              <a:rPr lang="en-IN" dirty="0" err="1" smtClean="0"/>
              <a:t>key|rowid</a:t>
            </a:r>
            <a:r>
              <a:rPr lang="en-IN" dirty="0" smtClean="0"/>
              <a:t>}]]</a:t>
            </a:r>
          </a:p>
          <a:p>
            <a:pPr>
              <a:buNone/>
            </a:pPr>
            <a:r>
              <a:rPr lang="en-IN" dirty="0" smtClean="0"/>
              <a:t> 	[[ENABLE | DISABLE] QUERY REWRITE]</a:t>
            </a:r>
          </a:p>
          <a:p>
            <a:pPr>
              <a:buNone/>
            </a:pPr>
            <a:r>
              <a:rPr lang="en-IN" dirty="0" smtClean="0"/>
              <a:t> 	[ON PREBUILT TABLE] </a:t>
            </a:r>
          </a:p>
          <a:p>
            <a:pPr>
              <a:buNone/>
            </a:pPr>
            <a:r>
              <a:rPr lang="en-IN" dirty="0" smtClean="0"/>
              <a:t>AS SELECT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115328" cy="642942"/>
          </a:xfrm>
        </p:spPr>
        <p:txBody>
          <a:bodyPr>
            <a:normAutofit fontScale="90000"/>
          </a:bodyPr>
          <a:lstStyle/>
          <a:p>
            <a:r>
              <a:rPr lang="en-US" dirty="0" smtClean="0"/>
              <a:t>Example 2: First Normal Form</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428596" y="857232"/>
            <a:ext cx="8429684" cy="164307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28596" y="2500306"/>
            <a:ext cx="5238751"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US" dirty="0" smtClean="0"/>
              <a:t>MV Syntax Key description</a:t>
            </a:r>
            <a:endParaRPr lang="en-IN" dirty="0"/>
          </a:p>
        </p:txBody>
      </p:sp>
      <p:sp>
        <p:nvSpPr>
          <p:cNvPr id="3" name="Content Placeholder 2"/>
          <p:cNvSpPr>
            <a:spLocks noGrp="1"/>
          </p:cNvSpPr>
          <p:nvPr>
            <p:ph idx="1"/>
          </p:nvPr>
        </p:nvSpPr>
        <p:spPr>
          <a:xfrm>
            <a:off x="457200" y="1214422"/>
            <a:ext cx="8229600" cy="5110178"/>
          </a:xfrm>
        </p:spPr>
        <p:txBody>
          <a:bodyPr>
            <a:normAutofit fontScale="70000" lnSpcReduction="20000"/>
          </a:bodyPr>
          <a:lstStyle/>
          <a:p>
            <a:r>
              <a:rPr lang="en-IN" dirty="0" smtClean="0"/>
              <a:t>The BUILD clause options are shown below.</a:t>
            </a:r>
          </a:p>
          <a:p>
            <a:pPr lvl="1"/>
            <a:r>
              <a:rPr lang="en-IN" dirty="0" smtClean="0"/>
              <a:t>IMMEDIATE : The materialized view is populated immediately.</a:t>
            </a:r>
          </a:p>
          <a:p>
            <a:pPr lvl="1"/>
            <a:r>
              <a:rPr lang="en-IN" dirty="0" smtClean="0"/>
              <a:t>DEFERRED : The materialized view is populated on the first requested refresh.</a:t>
            </a:r>
          </a:p>
          <a:p>
            <a:r>
              <a:rPr lang="en-IN" dirty="0" smtClean="0"/>
              <a:t>The following refresh types are available.</a:t>
            </a:r>
          </a:p>
          <a:p>
            <a:pPr lvl="1"/>
            <a:r>
              <a:rPr lang="en-IN" dirty="0" smtClean="0"/>
              <a:t>FAST : A fast refresh is attempted. If materialized view logs are not present against the source tables in advance, the creation fails.</a:t>
            </a:r>
          </a:p>
          <a:p>
            <a:pPr lvl="1"/>
            <a:r>
              <a:rPr lang="en-IN" dirty="0" smtClean="0"/>
              <a:t>COMPLETE : The table segment supporting the materialized view is truncated and repopulated completely using the associated query.</a:t>
            </a:r>
          </a:p>
          <a:p>
            <a:pPr lvl="1"/>
            <a:r>
              <a:rPr lang="en-IN" dirty="0" smtClean="0"/>
              <a:t>FORCE : A fast refresh is attempted. If one is not possible a complete refresh is performed.</a:t>
            </a:r>
          </a:p>
          <a:p>
            <a:r>
              <a:rPr lang="en-IN" dirty="0" smtClean="0"/>
              <a:t>A refresh can be triggered in one of two ways.</a:t>
            </a:r>
          </a:p>
          <a:p>
            <a:pPr lvl="1"/>
            <a:r>
              <a:rPr lang="en-IN" dirty="0" smtClean="0"/>
              <a:t>ON COMMIT : The refresh is triggered by a committed data change in one of the dependent tables.</a:t>
            </a:r>
          </a:p>
          <a:p>
            <a:pPr lvl="1"/>
            <a:r>
              <a:rPr lang="en-IN" dirty="0" smtClean="0"/>
              <a:t>ON DEMAND : The refresh is initiated by a manual request or a scheduled task.</a:t>
            </a:r>
          </a:p>
          <a:p>
            <a:r>
              <a:rPr lang="en-IN" dirty="0" smtClean="0"/>
              <a:t>The QUERY REWRITE clause tells the optimizer if the materialized view should be consider for query rewrite operations. An example of the query rewrite functionality is shown below.</a:t>
            </a:r>
          </a:p>
          <a:p>
            <a:r>
              <a:rPr lang="en-IN" dirty="0" smtClean="0"/>
              <a:t>The ON PREBUILT TABLE clause tells the database to use an existing table segment, which must have the same name as the materialized view and support the same column structure as the query.</a:t>
            </a:r>
          </a:p>
          <a:p>
            <a:endParaRPr lang="en-I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71504"/>
          </a:xfrm>
        </p:spPr>
        <p:txBody>
          <a:bodyPr>
            <a:normAutofit fontScale="90000"/>
          </a:bodyPr>
          <a:lstStyle/>
          <a:p>
            <a:pPr algn="ctr"/>
            <a:r>
              <a:rPr lang="en-US" dirty="0" smtClean="0"/>
              <a:t>Regular Expressions</a:t>
            </a:r>
            <a:endParaRPr lang="en-IN" dirty="0"/>
          </a:p>
        </p:txBody>
      </p:sp>
      <p:sp>
        <p:nvSpPr>
          <p:cNvPr id="3" name="Content Placeholder 2"/>
          <p:cNvSpPr>
            <a:spLocks noGrp="1"/>
          </p:cNvSpPr>
          <p:nvPr>
            <p:ph idx="1"/>
          </p:nvPr>
        </p:nvSpPr>
        <p:spPr>
          <a:xfrm>
            <a:off x="457200" y="785794"/>
            <a:ext cx="8229600" cy="5857916"/>
          </a:xfrm>
        </p:spPr>
        <p:txBody>
          <a:bodyPr>
            <a:noAutofit/>
          </a:bodyPr>
          <a:lstStyle/>
          <a:p>
            <a:r>
              <a:rPr lang="en-IN" sz="1800" dirty="0" smtClean="0"/>
              <a:t>A regular expression is a notation for describing textual patterns. It consists of one or more literals and/or </a:t>
            </a:r>
            <a:r>
              <a:rPr lang="en-IN" sz="1800" dirty="0" err="1" smtClean="0"/>
              <a:t>metacharacters</a:t>
            </a:r>
            <a:r>
              <a:rPr lang="en-IN" sz="1800" dirty="0" smtClean="0"/>
              <a:t> that specify algorithms for performing complex text searches and modifications</a:t>
            </a:r>
            <a:endParaRPr lang="en-US" sz="1800" dirty="0" smtClean="0"/>
          </a:p>
          <a:p>
            <a:r>
              <a:rPr lang="en-US" sz="1800" dirty="0" smtClean="0"/>
              <a:t>Why Regular Expression?</a:t>
            </a:r>
          </a:p>
          <a:p>
            <a:pPr lvl="1"/>
            <a:r>
              <a:rPr lang="en-IN" sz="1800" dirty="0" smtClean="0"/>
              <a:t>These functions allow you to search for a pattern of characters in a string. </a:t>
            </a:r>
          </a:p>
          <a:p>
            <a:pPr lvl="1"/>
            <a:r>
              <a:rPr lang="en-IN" sz="1800" dirty="0" smtClean="0"/>
              <a:t>You can take advantage of a regular expression to determine valid formats for phone numbers, zip codes, Social Security numbers, IP addresses, file and path names, and so on.</a:t>
            </a:r>
          </a:p>
          <a:p>
            <a:pPr lvl="1"/>
            <a:r>
              <a:rPr lang="en-IN" sz="1800" dirty="0" smtClean="0"/>
              <a:t>Furthermore, you can locate patterns such as HTML tags, e-mail addresses, numbers, dates, or anything else that fits a pattern within any textual data and replace them with another pattern.</a:t>
            </a:r>
          </a:p>
          <a:p>
            <a:r>
              <a:rPr lang="en-US" sz="1800" dirty="0" smtClean="0"/>
              <a:t>Understand Literals and </a:t>
            </a:r>
            <a:r>
              <a:rPr lang="en-US" sz="1800" dirty="0" err="1" smtClean="0"/>
              <a:t>metacharacters</a:t>
            </a:r>
            <a:r>
              <a:rPr lang="en-US" sz="1800" dirty="0" smtClean="0"/>
              <a:t>;</a:t>
            </a:r>
          </a:p>
          <a:p>
            <a:pPr lvl="1"/>
            <a:r>
              <a:rPr lang="en-IN" sz="1800" dirty="0" smtClean="0"/>
              <a:t>Example :, ‘DATA VEDA’   ,   ^196[5-8]$ </a:t>
            </a:r>
            <a:endParaRPr lang="en-US" sz="1800" dirty="0" smtClean="0"/>
          </a:p>
          <a:p>
            <a:r>
              <a:rPr lang="en-US" sz="1800" dirty="0" smtClean="0"/>
              <a:t>There are five regular expression function as follows</a:t>
            </a:r>
          </a:p>
          <a:p>
            <a:pPr lvl="1"/>
            <a:r>
              <a:rPr lang="en-US" sz="1800" dirty="0" smtClean="0"/>
              <a:t>REGEXP_LIKE (It is called operator as well instead of function)</a:t>
            </a:r>
          </a:p>
          <a:p>
            <a:pPr lvl="1"/>
            <a:r>
              <a:rPr lang="en-US" sz="1800" dirty="0" smtClean="0"/>
              <a:t>REGEXP_INSTR</a:t>
            </a:r>
          </a:p>
          <a:p>
            <a:pPr lvl="1"/>
            <a:r>
              <a:rPr lang="en-US" sz="1800" dirty="0" smtClean="0"/>
              <a:t>REGEXP_SUBSTR</a:t>
            </a:r>
          </a:p>
          <a:p>
            <a:pPr lvl="1"/>
            <a:r>
              <a:rPr lang="en-US" sz="1800" dirty="0" smtClean="0"/>
              <a:t>REGEXP_REPLACE</a:t>
            </a:r>
          </a:p>
          <a:p>
            <a:pPr lvl="1"/>
            <a:r>
              <a:rPr lang="en-US" sz="1800" smtClean="0"/>
              <a:t>REGEXP_COUNT </a:t>
            </a:r>
            <a:r>
              <a:rPr lang="en-US" sz="1800" dirty="0" smtClean="0"/>
              <a:t>( Oracle 11g )</a:t>
            </a:r>
            <a:endParaRPr lang="en-IN" sz="7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US" dirty="0" smtClean="0"/>
              <a:t>Regular Expression </a:t>
            </a:r>
            <a:r>
              <a:rPr lang="en-US" dirty="0" err="1" smtClean="0"/>
              <a:t>Metachracters</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0034" y="1142984"/>
            <a:ext cx="8072494" cy="51014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42942"/>
          </a:xfrm>
        </p:spPr>
        <p:txBody>
          <a:bodyPr>
            <a:normAutofit fontScale="90000"/>
          </a:bodyPr>
          <a:lstStyle/>
          <a:p>
            <a:r>
              <a:rPr lang="en-US" dirty="0" smtClean="0"/>
              <a:t>RE </a:t>
            </a:r>
            <a:r>
              <a:rPr lang="en-US" dirty="0" err="1" smtClean="0"/>
              <a:t>Metacharacter</a:t>
            </a:r>
            <a:r>
              <a:rPr lang="en-US" dirty="0" smtClean="0"/>
              <a:t> continue..</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00034" y="1142984"/>
            <a:ext cx="8286808" cy="4429156"/>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428596" y="5500702"/>
            <a:ext cx="8215370" cy="11430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00066"/>
          </a:xfrm>
        </p:spPr>
        <p:txBody>
          <a:bodyPr>
            <a:noAutofit/>
          </a:bodyPr>
          <a:lstStyle/>
          <a:p>
            <a:r>
              <a:rPr lang="en-IN" sz="4000" b="1" dirty="0" smtClean="0"/>
              <a:t>Perl Extensions in Regular Expression</a:t>
            </a:r>
            <a:endParaRPr lang="en-IN" sz="4000" dirty="0"/>
          </a:p>
        </p:txBody>
      </p:sp>
      <p:pic>
        <p:nvPicPr>
          <p:cNvPr id="4098" name="Picture 2"/>
          <p:cNvPicPr>
            <a:picLocks noGrp="1" noChangeAspect="1" noChangeArrowheads="1"/>
          </p:cNvPicPr>
          <p:nvPr>
            <p:ph idx="1"/>
          </p:nvPr>
        </p:nvPicPr>
        <p:blipFill>
          <a:blip r:embed="rId2"/>
          <a:srcRect/>
          <a:stretch>
            <a:fillRect/>
          </a:stretch>
        </p:blipFill>
        <p:spPr bwMode="auto">
          <a:xfrm>
            <a:off x="500034" y="1071546"/>
            <a:ext cx="7643866" cy="4643470"/>
          </a:xfrm>
          <a:prstGeom prst="rect">
            <a:avLst/>
          </a:prstGeom>
          <a:noFill/>
          <a:ln w="9525">
            <a:noFill/>
            <a:miter lim="800000"/>
            <a:headEnd/>
            <a:tailEnd/>
          </a:ln>
          <a:effectLst/>
        </p:spPr>
      </p:pic>
      <p:sp>
        <p:nvSpPr>
          <p:cNvPr id="6" name="Title 1"/>
          <p:cNvSpPr txBox="1">
            <a:spLocks/>
          </p:cNvSpPr>
          <p:nvPr/>
        </p:nvSpPr>
        <p:spPr>
          <a:xfrm>
            <a:off x="428596" y="5786454"/>
            <a:ext cx="8229600" cy="500066"/>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dirty="0" smtClean="0">
                <a:solidFill>
                  <a:schemeClr val="tx2"/>
                </a:solidFill>
                <a:latin typeface="+mj-lt"/>
                <a:ea typeface="+mj-ea"/>
                <a:cs typeface="+mj-cs"/>
              </a:rPr>
              <a:t>Introduced in Oracle 11g</a:t>
            </a:r>
            <a:endParaRPr kumimoji="0" lang="en-IN"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8621</TotalTime>
  <Words>6370</Words>
  <Application>Microsoft Office PowerPoint</Application>
  <PresentationFormat>On-screen Show (4:3)</PresentationFormat>
  <Paragraphs>559</Paragraphs>
  <Slides>94</Slides>
  <Notes>2</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Flow</vt:lpstr>
      <vt:lpstr>Introduction to SQL</vt:lpstr>
      <vt:lpstr>Why Learn SQL</vt:lpstr>
      <vt:lpstr>What is a database</vt:lpstr>
      <vt:lpstr>RDBMS Terminology</vt:lpstr>
      <vt:lpstr>Overview of SQL Language Commands</vt:lpstr>
      <vt:lpstr>Data Normalization</vt:lpstr>
      <vt:lpstr>First Normal Form</vt:lpstr>
      <vt:lpstr>Slide 8</vt:lpstr>
      <vt:lpstr>Example 2: First Normal Form</vt:lpstr>
      <vt:lpstr>Second Normal Form</vt:lpstr>
      <vt:lpstr>Example of Second Normal Form</vt:lpstr>
      <vt:lpstr>Example 2: Second Normal Form</vt:lpstr>
      <vt:lpstr>Third Normal Form : Example 1</vt:lpstr>
      <vt:lpstr>Third Normal Form : Example 2</vt:lpstr>
      <vt:lpstr>Denormalization</vt:lpstr>
      <vt:lpstr>Advantage and Disadvantage of Denormalization</vt:lpstr>
      <vt:lpstr>Table relationship</vt:lpstr>
      <vt:lpstr>One-To-Many Relationship </vt:lpstr>
      <vt:lpstr>One-To-One Relationship </vt:lpstr>
      <vt:lpstr>Many-to-Many Relationship </vt:lpstr>
      <vt:lpstr>Many-to-Many continue..</vt:lpstr>
      <vt:lpstr>Database Schema Diagrams</vt:lpstr>
      <vt:lpstr>Optional relationship notation on both sides</vt:lpstr>
      <vt:lpstr>Real-World Business Practice</vt:lpstr>
      <vt:lpstr>Identifying and Nonidentifying Relationships</vt:lpstr>
      <vt:lpstr>Oracle DDL Command</vt:lpstr>
      <vt:lpstr>Create table with constraints</vt:lpstr>
      <vt:lpstr>Create Table - By Copying all/Some columns from another table</vt:lpstr>
      <vt:lpstr>ALTER TABLE Statement</vt:lpstr>
      <vt:lpstr>DROP TABLE Statement</vt:lpstr>
      <vt:lpstr>Database constraints</vt:lpstr>
      <vt:lpstr>Primary key</vt:lpstr>
      <vt:lpstr>Foreign Keys</vt:lpstr>
      <vt:lpstr>Unique constraint</vt:lpstr>
      <vt:lpstr>Check Constraints</vt:lpstr>
      <vt:lpstr>DML - Insert</vt:lpstr>
      <vt:lpstr>DML - Update</vt:lpstr>
      <vt:lpstr>DML – DELETE/TRUNCATE</vt:lpstr>
      <vt:lpstr>Difference b/n Delete and Truncate</vt:lpstr>
      <vt:lpstr>SQL Data Type</vt:lpstr>
      <vt:lpstr>Character Data types</vt:lpstr>
      <vt:lpstr>Number Data type</vt:lpstr>
      <vt:lpstr>Date data type</vt:lpstr>
      <vt:lpstr>Large Object (LOB)/ Rowid Data types</vt:lpstr>
      <vt:lpstr>               Select Statement</vt:lpstr>
      <vt:lpstr>Slide 46</vt:lpstr>
      <vt:lpstr>WHERE clause with comparison operators</vt:lpstr>
      <vt:lpstr>WHERE clause with comparison operators continue..</vt:lpstr>
      <vt:lpstr>Like condition</vt:lpstr>
      <vt:lpstr>What is NULL in Oracle</vt:lpstr>
      <vt:lpstr>Slide 51</vt:lpstr>
      <vt:lpstr>Slide 52</vt:lpstr>
      <vt:lpstr>Slide 53</vt:lpstr>
      <vt:lpstr>Distinct and Unique</vt:lpstr>
      <vt:lpstr>Slide 55</vt:lpstr>
      <vt:lpstr>Single-Row Functions</vt:lpstr>
      <vt:lpstr>Slide 57</vt:lpstr>
      <vt:lpstr>Number Function</vt:lpstr>
      <vt:lpstr>Case-Manipulation</vt:lpstr>
      <vt:lpstr>General Functions and CASE Expressions</vt:lpstr>
      <vt:lpstr>Difference between CASE and DECODE</vt:lpstr>
      <vt:lpstr>Group By Clause</vt:lpstr>
      <vt:lpstr>Multi-Row(Aggregate) Functions</vt:lpstr>
      <vt:lpstr>Date Functions</vt:lpstr>
      <vt:lpstr>To_CHAR : Format Parameter</vt:lpstr>
      <vt:lpstr>YY and RR Format Example</vt:lpstr>
      <vt:lpstr>Rule to determine century in RR Format</vt:lpstr>
      <vt:lpstr>Datetime Functions</vt:lpstr>
      <vt:lpstr>Time Zone</vt:lpstr>
      <vt:lpstr>Managing Views</vt:lpstr>
      <vt:lpstr>Create view privilege</vt:lpstr>
      <vt:lpstr>View Syntax</vt:lpstr>
      <vt:lpstr>Creating Views with Errors(Force View)</vt:lpstr>
      <vt:lpstr>Modify Views(OR Replace )</vt:lpstr>
      <vt:lpstr>DML operations for views</vt:lpstr>
      <vt:lpstr>Updatable join/Modifiable join Views</vt:lpstr>
      <vt:lpstr>Key-Preserved Tables</vt:lpstr>
      <vt:lpstr>Sequences</vt:lpstr>
      <vt:lpstr>Use of sequences</vt:lpstr>
      <vt:lpstr>Index</vt:lpstr>
      <vt:lpstr>Guidelines for Managing Indexes</vt:lpstr>
      <vt:lpstr>Index fragmentation</vt:lpstr>
      <vt:lpstr>Coalescing Indexes</vt:lpstr>
      <vt:lpstr>CLUSTERS</vt:lpstr>
      <vt:lpstr>Cluster Looks like …</vt:lpstr>
      <vt:lpstr>Guidelines for Managing Clusters</vt:lpstr>
      <vt:lpstr>Materialized Views in Oracle</vt:lpstr>
      <vt:lpstr>Materialized View Logs</vt:lpstr>
      <vt:lpstr>Basic Syntax of Materialized Views</vt:lpstr>
      <vt:lpstr>MV Syntax Key description</vt:lpstr>
      <vt:lpstr>Regular Expressions</vt:lpstr>
      <vt:lpstr>Regular Expression Metachracters</vt:lpstr>
      <vt:lpstr>RE Metacharacter continue..</vt:lpstr>
      <vt:lpstr>Perl Extensions in Regular Expression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Oracle Database Server</dc:title>
  <dc:creator>hp</dc:creator>
  <cp:lastModifiedBy>windows 7</cp:lastModifiedBy>
  <cp:revision>743</cp:revision>
  <dcterms:created xsi:type="dcterms:W3CDTF">2014-12-21T08:17:27Z</dcterms:created>
  <dcterms:modified xsi:type="dcterms:W3CDTF">2015-06-05T06:29:35Z</dcterms:modified>
</cp:coreProperties>
</file>