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38700" cy="42976800"/>
  <p:notesSz cx="6858000" cy="9144000"/>
  <p:defaultTextStyle>
    <a:defPPr>
      <a:defRPr lang="en-US"/>
    </a:defPPr>
    <a:lvl1pPr marL="0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1827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3654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5481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7309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9136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50963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42790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34617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9F3"/>
    <a:srgbClr val="4BC969"/>
    <a:srgbClr val="00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22" y="6072"/>
      </p:cViewPr>
      <p:guideLst>
        <p:guide orient="horz" pos="13536"/>
        <p:guide pos="95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903" y="13350666"/>
            <a:ext cx="25702895" cy="9212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5805" y="24353520"/>
            <a:ext cx="21167090" cy="10982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1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3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7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9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50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42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34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861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888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99385" y="10783996"/>
            <a:ext cx="22500533" cy="2297965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97787" y="10783996"/>
            <a:ext cx="66997620" cy="2297965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071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5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649" y="27616576"/>
            <a:ext cx="25702895" cy="853567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649" y="18215405"/>
            <a:ext cx="25702895" cy="9401172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91827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3654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548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7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913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5096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427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346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50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97785" y="62843628"/>
            <a:ext cx="44749076" cy="17773692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50840" y="62843628"/>
            <a:ext cx="44749076" cy="17773692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100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35" y="1721065"/>
            <a:ext cx="27214830" cy="7162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5" y="9620042"/>
            <a:ext cx="13360677" cy="400917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1827" indent="0">
              <a:buNone/>
              <a:defRPr sz="9200" b="1"/>
            </a:lvl2pPr>
            <a:lvl3pPr marL="4183654" indent="0">
              <a:buNone/>
              <a:defRPr sz="8200" b="1"/>
            </a:lvl3pPr>
            <a:lvl4pPr marL="6275481" indent="0">
              <a:buNone/>
              <a:defRPr sz="7300" b="1"/>
            </a:lvl4pPr>
            <a:lvl5pPr marL="8367309" indent="0">
              <a:buNone/>
              <a:defRPr sz="7300" b="1"/>
            </a:lvl5pPr>
            <a:lvl6pPr marL="10459136" indent="0">
              <a:buNone/>
              <a:defRPr sz="7300" b="1"/>
            </a:lvl6pPr>
            <a:lvl7pPr marL="12550963" indent="0">
              <a:buNone/>
              <a:defRPr sz="7300" b="1"/>
            </a:lvl7pPr>
            <a:lvl8pPr marL="14642790" indent="0">
              <a:buNone/>
              <a:defRPr sz="7300" b="1"/>
            </a:lvl8pPr>
            <a:lvl9pPr marL="1673461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935" y="13629217"/>
            <a:ext cx="13360677" cy="24761405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0841" y="9620042"/>
            <a:ext cx="13365925" cy="400917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1827" indent="0">
              <a:buNone/>
              <a:defRPr sz="9200" b="1"/>
            </a:lvl2pPr>
            <a:lvl3pPr marL="4183654" indent="0">
              <a:buNone/>
              <a:defRPr sz="8200" b="1"/>
            </a:lvl3pPr>
            <a:lvl4pPr marL="6275481" indent="0">
              <a:buNone/>
              <a:defRPr sz="7300" b="1"/>
            </a:lvl4pPr>
            <a:lvl5pPr marL="8367309" indent="0">
              <a:buNone/>
              <a:defRPr sz="7300" b="1"/>
            </a:lvl5pPr>
            <a:lvl6pPr marL="10459136" indent="0">
              <a:buNone/>
              <a:defRPr sz="7300" b="1"/>
            </a:lvl6pPr>
            <a:lvl7pPr marL="12550963" indent="0">
              <a:buNone/>
              <a:defRPr sz="7300" b="1"/>
            </a:lvl7pPr>
            <a:lvl8pPr marL="14642790" indent="0">
              <a:buNone/>
              <a:defRPr sz="7300" b="1"/>
            </a:lvl8pPr>
            <a:lvl9pPr marL="1673461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0841" y="13629217"/>
            <a:ext cx="13365925" cy="24761405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54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722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00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37" y="1711113"/>
            <a:ext cx="9948324" cy="7282180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2492" y="1711117"/>
            <a:ext cx="16904273" cy="36679508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937" y="8993297"/>
            <a:ext cx="9948324" cy="29397328"/>
          </a:xfrm>
        </p:spPr>
        <p:txBody>
          <a:bodyPr/>
          <a:lstStyle>
            <a:lvl1pPr marL="0" indent="0">
              <a:buNone/>
              <a:defRPr sz="6400"/>
            </a:lvl1pPr>
            <a:lvl2pPr marL="2091827" indent="0">
              <a:buNone/>
              <a:defRPr sz="5500"/>
            </a:lvl2pPr>
            <a:lvl3pPr marL="4183654" indent="0">
              <a:buNone/>
              <a:defRPr sz="4600"/>
            </a:lvl3pPr>
            <a:lvl4pPr marL="6275481" indent="0">
              <a:buNone/>
              <a:defRPr sz="4100"/>
            </a:lvl4pPr>
            <a:lvl5pPr marL="8367309" indent="0">
              <a:buNone/>
              <a:defRPr sz="4100"/>
            </a:lvl5pPr>
            <a:lvl6pPr marL="10459136" indent="0">
              <a:buNone/>
              <a:defRPr sz="4100"/>
            </a:lvl6pPr>
            <a:lvl7pPr marL="12550963" indent="0">
              <a:buNone/>
              <a:defRPr sz="4100"/>
            </a:lvl7pPr>
            <a:lvl8pPr marL="14642790" indent="0">
              <a:buNone/>
              <a:defRPr sz="4100"/>
            </a:lvl8pPr>
            <a:lvl9pPr marL="1673461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702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97" y="30083760"/>
            <a:ext cx="18143220" cy="3551558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6997" y="3840057"/>
            <a:ext cx="18143220" cy="25786080"/>
          </a:xfrm>
        </p:spPr>
        <p:txBody>
          <a:bodyPr/>
          <a:lstStyle>
            <a:lvl1pPr marL="0" indent="0">
              <a:buNone/>
              <a:defRPr sz="14600"/>
            </a:lvl1pPr>
            <a:lvl2pPr marL="2091827" indent="0">
              <a:buNone/>
              <a:defRPr sz="12800"/>
            </a:lvl2pPr>
            <a:lvl3pPr marL="4183654" indent="0">
              <a:buNone/>
              <a:defRPr sz="11000"/>
            </a:lvl3pPr>
            <a:lvl4pPr marL="6275481" indent="0">
              <a:buNone/>
              <a:defRPr sz="9200"/>
            </a:lvl4pPr>
            <a:lvl5pPr marL="8367309" indent="0">
              <a:buNone/>
              <a:defRPr sz="9200"/>
            </a:lvl5pPr>
            <a:lvl6pPr marL="10459136" indent="0">
              <a:buNone/>
              <a:defRPr sz="9200"/>
            </a:lvl6pPr>
            <a:lvl7pPr marL="12550963" indent="0">
              <a:buNone/>
              <a:defRPr sz="9200"/>
            </a:lvl7pPr>
            <a:lvl8pPr marL="14642790" indent="0">
              <a:buNone/>
              <a:defRPr sz="9200"/>
            </a:lvl8pPr>
            <a:lvl9pPr marL="16734617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6997" y="33635318"/>
            <a:ext cx="18143220" cy="5043802"/>
          </a:xfrm>
        </p:spPr>
        <p:txBody>
          <a:bodyPr/>
          <a:lstStyle>
            <a:lvl1pPr marL="0" indent="0">
              <a:buNone/>
              <a:defRPr sz="6400"/>
            </a:lvl1pPr>
            <a:lvl2pPr marL="2091827" indent="0">
              <a:buNone/>
              <a:defRPr sz="5500"/>
            </a:lvl2pPr>
            <a:lvl3pPr marL="4183654" indent="0">
              <a:buNone/>
              <a:defRPr sz="4600"/>
            </a:lvl3pPr>
            <a:lvl4pPr marL="6275481" indent="0">
              <a:buNone/>
              <a:defRPr sz="4100"/>
            </a:lvl4pPr>
            <a:lvl5pPr marL="8367309" indent="0">
              <a:buNone/>
              <a:defRPr sz="4100"/>
            </a:lvl5pPr>
            <a:lvl6pPr marL="10459136" indent="0">
              <a:buNone/>
              <a:defRPr sz="4100"/>
            </a:lvl6pPr>
            <a:lvl7pPr marL="12550963" indent="0">
              <a:buNone/>
              <a:defRPr sz="4100"/>
            </a:lvl7pPr>
            <a:lvl8pPr marL="14642790" indent="0">
              <a:buNone/>
              <a:defRPr sz="4100"/>
            </a:lvl8pPr>
            <a:lvl9pPr marL="1673461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546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1935" y="1721065"/>
            <a:ext cx="27214830" cy="7162800"/>
          </a:xfrm>
          <a:prstGeom prst="rect">
            <a:avLst/>
          </a:prstGeom>
        </p:spPr>
        <p:txBody>
          <a:bodyPr vert="horz" lIns="418365" tIns="209183" rIns="418365" bIns="2091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5" y="10027923"/>
            <a:ext cx="27214830" cy="28362701"/>
          </a:xfrm>
          <a:prstGeom prst="rect">
            <a:avLst/>
          </a:prstGeom>
        </p:spPr>
        <p:txBody>
          <a:bodyPr vert="horz" lIns="418365" tIns="209183" rIns="418365" bIns="2091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1935" y="39833130"/>
            <a:ext cx="7055697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31556" y="39833130"/>
            <a:ext cx="9575588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71068" y="39833130"/>
            <a:ext cx="7055697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135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365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8870" indent="-1568870" algn="l" defTabSz="4183654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9219" indent="-1307392" algn="l" defTabSz="4183654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9568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21395" indent="-1045914" algn="l" defTabSz="4183654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13222" indent="-1045914" algn="l" defTabSz="4183654" rtl="0" eaLnBrk="1" latinLnBrk="0" hangingPunct="1">
        <a:spcBef>
          <a:spcPct val="20000"/>
        </a:spcBef>
        <a:buFont typeface="Arial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505049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96877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88704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80531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1827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3654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5481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7309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9136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0963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42790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34617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hmadassaf/KB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337971" y="4452878"/>
            <a:ext cx="131163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‡EURECOM </a:t>
            </a:r>
          </a:p>
          <a:p>
            <a:pPr algn="ctr"/>
            <a:r>
              <a:rPr lang="fr-FR" sz="3600" dirty="0" smtClean="0"/>
              <a:t>Sophia Antipolis, France </a:t>
            </a:r>
          </a:p>
          <a:p>
            <a:pPr algn="ctr"/>
            <a:r>
              <a:rPr lang="en-US" sz="3600" dirty="0" smtClean="0"/>
              <a:t>firstname.lastname@eurecom.fr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28463" y="228600"/>
            <a:ext cx="5820216" cy="2584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3750" y="185057"/>
            <a:ext cx="232310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What are the Important Properties of an Entity?</a:t>
            </a:r>
          </a:p>
          <a:p>
            <a:pPr>
              <a:lnSpc>
                <a:spcPct val="150000"/>
              </a:lnSpc>
            </a:pPr>
            <a:r>
              <a:rPr lang="en-US" sz="8000"/>
              <a:t>Comparing Users and Knowledge Graph Point of View</a:t>
            </a:r>
            <a:endParaRPr lang="en-US" sz="8000" b="1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6150" y="7772400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46149" y="11506200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87556" y="3969603"/>
            <a:ext cx="27904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Ahmad </a:t>
            </a:r>
            <a:r>
              <a:rPr lang="en-US" sz="4800" err="1" smtClean="0"/>
              <a:t>Assaf</a:t>
            </a:r>
            <a:r>
              <a:rPr lang="en-US" sz="4800" smtClean="0"/>
              <a:t>†, </a:t>
            </a:r>
            <a:r>
              <a:rPr lang="fr-FR" sz="4800" smtClean="0"/>
              <a:t>Ghislain A. </a:t>
            </a:r>
            <a:r>
              <a:rPr lang="fr-FR" sz="4800" err="1" smtClean="0"/>
              <a:t>Atemezing</a:t>
            </a:r>
            <a:r>
              <a:rPr lang="en-US" sz="4800" smtClean="0"/>
              <a:t>‡, </a:t>
            </a:r>
            <a:r>
              <a:rPr lang="en-US" sz="4800" err="1" smtClean="0"/>
              <a:t>Raphaël</a:t>
            </a:r>
            <a:r>
              <a:rPr lang="en-US" sz="4800"/>
              <a:t> </a:t>
            </a:r>
            <a:r>
              <a:rPr lang="en-US" sz="4800" err="1"/>
              <a:t>Troncy</a:t>
            </a:r>
            <a:r>
              <a:rPr lang="en-US" sz="4800" smtClean="0"/>
              <a:t>‡ and </a:t>
            </a:r>
            <a:r>
              <a:rPr lang="fr-FR" sz="4800" smtClean="0"/>
              <a:t>Elena </a:t>
            </a:r>
            <a:r>
              <a:rPr lang="fr-FR" sz="4800" err="1" smtClean="0"/>
              <a:t>Cabrio</a:t>
            </a:r>
            <a:r>
              <a:rPr lang="en-US" sz="4800" smtClean="0"/>
              <a:t>‡</a:t>
            </a:r>
            <a:endParaRPr lang="en-US" sz="4800"/>
          </a:p>
        </p:txBody>
      </p:sp>
      <p:sp>
        <p:nvSpPr>
          <p:cNvPr id="13" name="TextBox 12"/>
          <p:cNvSpPr txBox="1"/>
          <p:nvPr/>
        </p:nvSpPr>
        <p:spPr>
          <a:xfrm>
            <a:off x="1022350" y="5047833"/>
            <a:ext cx="131163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†SAP Research, SAP Labs France SAS </a:t>
            </a:r>
          </a:p>
          <a:p>
            <a:pPr algn="ctr"/>
            <a:r>
              <a:rPr lang="fr-FR" sz="3600" dirty="0" smtClean="0"/>
              <a:t>Mougins, France </a:t>
            </a:r>
          </a:p>
          <a:p>
            <a:pPr algn="ctr"/>
            <a:r>
              <a:rPr lang="en-US" sz="3600" dirty="0" smtClean="0"/>
              <a:t>ahmad.assaf@sap.com </a:t>
            </a:r>
          </a:p>
          <a:p>
            <a:pPr algn="ctr"/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012950" y="8077200"/>
            <a:ext cx="22631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3799F3"/>
                </a:solidFill>
              </a:rPr>
              <a:t>Entities are generally </a:t>
            </a:r>
            <a:r>
              <a:rPr lang="en-US" sz="6000" dirty="0" smtClean="0">
                <a:solidFill>
                  <a:srgbClr val="3799F3"/>
                </a:solidFill>
              </a:rPr>
              <a:t>described in knowledge bases </a:t>
            </a:r>
            <a:r>
              <a:rPr lang="en-US" sz="6000" dirty="0">
                <a:solidFill>
                  <a:srgbClr val="3799F3"/>
                </a:solidFill>
              </a:rPr>
              <a:t>with</a:t>
            </a:r>
          </a:p>
          <a:p>
            <a:pPr algn="ctr"/>
            <a:r>
              <a:rPr lang="en-US" sz="6000" dirty="0">
                <a:solidFill>
                  <a:srgbClr val="3799F3"/>
                </a:solidFill>
              </a:rPr>
              <a:t>a lot of properties, this is the case for </a:t>
            </a:r>
            <a:r>
              <a:rPr lang="en-US" sz="6000" dirty="0" err="1">
                <a:solidFill>
                  <a:srgbClr val="3799F3"/>
                </a:solidFill>
              </a:rPr>
              <a:t>DBpedia</a:t>
            </a:r>
            <a:r>
              <a:rPr lang="en-US" sz="6000" dirty="0">
                <a:solidFill>
                  <a:srgbClr val="3799F3"/>
                </a:solidFill>
              </a:rPr>
              <a:t>. It is, however, </a:t>
            </a:r>
            <a:r>
              <a:rPr lang="en-US" sz="6000" dirty="0" smtClean="0">
                <a:solidFill>
                  <a:srgbClr val="3799F3"/>
                </a:solidFill>
              </a:rPr>
              <a:t>difficult</a:t>
            </a:r>
            <a:endParaRPr lang="en-US" sz="6000" dirty="0">
              <a:solidFill>
                <a:srgbClr val="3799F3"/>
              </a:solidFill>
            </a:endParaRPr>
          </a:p>
          <a:p>
            <a:pPr algn="ctr"/>
            <a:r>
              <a:rPr lang="en-US" sz="6000" dirty="0">
                <a:solidFill>
                  <a:srgbClr val="3799F3"/>
                </a:solidFill>
              </a:rPr>
              <a:t>to assess which ones are more </a:t>
            </a:r>
            <a:r>
              <a:rPr lang="en-US" sz="6000" dirty="0" smtClean="0">
                <a:solidFill>
                  <a:srgbClr val="3799F3"/>
                </a:solidFill>
              </a:rPr>
              <a:t>“important” </a:t>
            </a:r>
            <a:r>
              <a:rPr lang="en-US" sz="6000" dirty="0">
                <a:solidFill>
                  <a:srgbClr val="3799F3"/>
                </a:solidFill>
              </a:rPr>
              <a:t>than others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4750" y="20515117"/>
            <a:ext cx="173295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Get all </a:t>
            </a:r>
            <a:r>
              <a:rPr lang="en-US" sz="4000" dirty="0" err="1"/>
              <a:t>DBpedia</a:t>
            </a:r>
            <a:r>
              <a:rPr lang="en-US" sz="4000" dirty="0"/>
              <a:t> concepts that have at least one instance which </a:t>
            </a:r>
            <a:r>
              <a:rPr lang="en-US" sz="4000" dirty="0" smtClean="0"/>
              <a:t>is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owl:sameAs</a:t>
            </a:r>
            <a:r>
              <a:rPr lang="en-US" sz="4000" dirty="0" smtClean="0"/>
              <a:t> </a:t>
            </a:r>
            <a:r>
              <a:rPr lang="en-US" sz="4000" dirty="0"/>
              <a:t>with a Freebase </a:t>
            </a:r>
            <a:r>
              <a:rPr lang="en-US" sz="4000" dirty="0" smtClean="0"/>
              <a:t>resource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Filter </a:t>
            </a:r>
            <a:r>
              <a:rPr lang="en-US" sz="4000" dirty="0"/>
              <a:t>out generic concepts by excluding those who are </a:t>
            </a:r>
            <a:r>
              <a:rPr lang="en-US" sz="4000" dirty="0" smtClean="0"/>
              <a:t>direct subclasses </a:t>
            </a:r>
            <a:r>
              <a:rPr lang="en-US" sz="4000" dirty="0"/>
              <a:t>of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owl:Thing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/>
              <a:t>since they will trigger ambiguous queries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1026" name="Picture 2" descr="C:\Users\i070192\Downloads\a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57383" y="7848600"/>
            <a:ext cx="3568688" cy="356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022350" y="13030200"/>
            <a:ext cx="1371600" cy="838200"/>
            <a:chOff x="8108950" y="13563600"/>
            <a:chExt cx="1371600" cy="838200"/>
          </a:xfrm>
        </p:grpSpPr>
        <p:sp>
          <p:nvSpPr>
            <p:cNvPr id="3" name="Oval 2"/>
            <p:cNvSpPr/>
            <p:nvPr/>
          </p:nvSpPr>
          <p:spPr>
            <a:xfrm>
              <a:off x="8108950" y="13563600"/>
              <a:ext cx="838200" cy="838200"/>
            </a:xfrm>
            <a:prstGeom prst="ellipse">
              <a:avLst/>
            </a:prstGeom>
            <a:solidFill>
              <a:srgbClr val="4BC969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261350" y="13570803"/>
              <a:ext cx="121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smtClean="0">
                  <a:solidFill>
                    <a:schemeClr val="bg1"/>
                  </a:solidFill>
                </a:rPr>
                <a:t>1</a:t>
              </a:r>
              <a:endParaRPr lang="fr-FR" sz="48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12950" y="13064579"/>
            <a:ext cx="2743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Question </a:t>
            </a:r>
            <a:r>
              <a:rPr lang="en-US" sz="4400" dirty="0"/>
              <a:t>A</a:t>
            </a:r>
            <a:r>
              <a:rPr lang="en-US" sz="4400" dirty="0" smtClean="0"/>
              <a:t>nswering </a:t>
            </a:r>
            <a:r>
              <a:rPr lang="en-US" sz="4400" dirty="0"/>
              <a:t>system such as </a:t>
            </a:r>
            <a:r>
              <a:rPr lang="en-US" sz="4400" dirty="0" err="1" smtClean="0"/>
              <a:t>QakisMedia</a:t>
            </a:r>
            <a:r>
              <a:rPr lang="en-US" sz="4400" dirty="0" smtClean="0"/>
              <a:t>: </a:t>
            </a:r>
            <a:r>
              <a:rPr lang="fr-FR" sz="4400" dirty="0" smtClean="0">
                <a:solidFill>
                  <a:srgbClr val="3799F3"/>
                </a:solidFill>
              </a:rPr>
              <a:t>http://qakis.org/</a:t>
            </a:r>
          </a:p>
          <a:p>
            <a:endParaRPr lang="fr-FR" sz="44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22350" y="14249400"/>
            <a:ext cx="1371600" cy="838200"/>
            <a:chOff x="8108950" y="13563600"/>
            <a:chExt cx="1371600" cy="838200"/>
          </a:xfrm>
        </p:grpSpPr>
        <p:sp>
          <p:nvSpPr>
            <p:cNvPr id="63" name="Oval 62"/>
            <p:cNvSpPr/>
            <p:nvPr/>
          </p:nvSpPr>
          <p:spPr>
            <a:xfrm>
              <a:off x="8108950" y="13563600"/>
              <a:ext cx="838200" cy="838200"/>
            </a:xfrm>
            <a:prstGeom prst="ellipse">
              <a:avLst/>
            </a:prstGeom>
            <a:solidFill>
              <a:srgbClr val="4BC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61350" y="13570803"/>
              <a:ext cx="121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smtClean="0">
                  <a:solidFill>
                    <a:schemeClr val="bg1"/>
                  </a:solidFill>
                </a:rPr>
                <a:t>2</a:t>
              </a:r>
              <a:endParaRPr lang="fr-FR" sz="480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22350" y="15468600"/>
            <a:ext cx="1371600" cy="838200"/>
            <a:chOff x="8108950" y="13563600"/>
            <a:chExt cx="1371600" cy="838200"/>
          </a:xfrm>
        </p:grpSpPr>
        <p:sp>
          <p:nvSpPr>
            <p:cNvPr id="66" name="Oval 65"/>
            <p:cNvSpPr/>
            <p:nvPr/>
          </p:nvSpPr>
          <p:spPr>
            <a:xfrm>
              <a:off x="8108950" y="13563600"/>
              <a:ext cx="838200" cy="838200"/>
            </a:xfrm>
            <a:prstGeom prst="ellipse">
              <a:avLst/>
            </a:prstGeom>
            <a:solidFill>
              <a:srgbClr val="4BC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61350" y="13570803"/>
              <a:ext cx="121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smtClean="0">
                  <a:solidFill>
                    <a:schemeClr val="bg1"/>
                  </a:solidFill>
                </a:rPr>
                <a:t>3</a:t>
              </a:r>
              <a:endParaRPr lang="fr-FR" sz="480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012949" y="14249400"/>
            <a:ext cx="27355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Second </a:t>
            </a:r>
            <a:r>
              <a:rPr lang="en-US" sz="4400" dirty="0" smtClean="0"/>
              <a:t>screen</a:t>
            </a:r>
            <a:r>
              <a:rPr lang="fr-FR" sz="4400" dirty="0" smtClean="0"/>
              <a:t> </a:t>
            </a:r>
            <a:r>
              <a:rPr lang="en-US" sz="4400" dirty="0" smtClean="0"/>
              <a:t>application for a TV program: </a:t>
            </a:r>
            <a:r>
              <a:rPr lang="fr-FR" sz="4400" dirty="0" smtClean="0">
                <a:solidFill>
                  <a:srgbClr val="3799F3"/>
                </a:solidFill>
              </a:rPr>
              <a:t>http://www.linkedtv.eu/demos/linkednews/</a:t>
            </a:r>
            <a:endParaRPr lang="fr-FR" sz="4400" dirty="0">
              <a:solidFill>
                <a:srgbClr val="3799F3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35840" y="15424298"/>
            <a:ext cx="14759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Data augmentation in business intelligence applications</a:t>
            </a:r>
            <a:endParaRPr lang="fr-FR" sz="440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174750" y="16437935"/>
            <a:ext cx="173295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174750" y="18897600"/>
            <a:ext cx="173295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98750" y="16730008"/>
            <a:ext cx="13955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fr-F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assume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our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that the properties displayed for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 entity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 and context-dependent (country, query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time,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etc.) which affect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results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75750" y="23123604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3799F3"/>
                </a:solidFill>
              </a:rPr>
              <a:t>352 </a:t>
            </a:r>
            <a:r>
              <a:rPr lang="en-US" sz="4400" dirty="0" smtClean="0">
                <a:solidFill>
                  <a:srgbClr val="3799F3"/>
                </a:solidFill>
              </a:rPr>
              <a:t>Concepts</a:t>
            </a:r>
            <a:endParaRPr lang="en-US" sz="6600" dirty="0">
              <a:solidFill>
                <a:srgbClr val="3799F3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13823950" y="23466319"/>
            <a:ext cx="228600" cy="553998"/>
          </a:xfrm>
          <a:prstGeom prst="chevron">
            <a:avLst/>
          </a:prstGeom>
          <a:solidFill>
            <a:srgbClr val="379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7" name="Chevron 76"/>
          <p:cNvSpPr/>
          <p:nvPr/>
        </p:nvSpPr>
        <p:spPr>
          <a:xfrm>
            <a:off x="13608493" y="23466319"/>
            <a:ext cx="228600" cy="553998"/>
          </a:xfrm>
          <a:prstGeom prst="chevron">
            <a:avLst/>
          </a:prstGeom>
          <a:solidFill>
            <a:srgbClr val="379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29291" y="24238089"/>
            <a:ext cx="173295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For each of these concepts, we retrieve </a:t>
            </a:r>
            <a:r>
              <a:rPr lang="en-US" sz="4000" dirty="0" smtClean="0">
                <a:solidFill>
                  <a:srgbClr val="FFC000"/>
                </a:solidFill>
              </a:rPr>
              <a:t>100 </a:t>
            </a:r>
            <a:r>
              <a:rPr lang="en-US" sz="4000" dirty="0" smtClean="0"/>
              <a:t>instances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/>
              <a:t>Google </a:t>
            </a:r>
            <a:r>
              <a:rPr lang="en-US" sz="4000" dirty="0" smtClean="0"/>
              <a:t>does </a:t>
            </a:r>
            <a:r>
              <a:rPr lang="en-US" sz="4000" dirty="0"/>
              <a:t>not serve the GKP for all user agents and we had to mimic a </a:t>
            </a:r>
            <a:r>
              <a:rPr lang="en-US" sz="4000" dirty="0" smtClean="0"/>
              <a:t>browser behavior </a:t>
            </a:r>
            <a:r>
              <a:rPr lang="en-US" sz="4000" dirty="0"/>
              <a:t>by setting </a:t>
            </a:r>
            <a:r>
              <a:rPr lang="en-US" sz="4000" dirty="0" smtClean="0"/>
              <a:t>a browser User Agent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err="1" smtClean="0"/>
              <a:t>We</a:t>
            </a:r>
            <a:r>
              <a:rPr lang="fr-FR" sz="4000" dirty="0" smtClean="0"/>
              <a:t> </a:t>
            </a:r>
            <a:r>
              <a:rPr lang="fr-FR" sz="4000" dirty="0"/>
              <a:t>use CSS </a:t>
            </a:r>
            <a:r>
              <a:rPr lang="en-US" sz="4000" dirty="0" smtClean="0"/>
              <a:t>selectors</a:t>
            </a:r>
            <a:r>
              <a:rPr lang="fr-FR" sz="4000" dirty="0" smtClean="0"/>
              <a:t> </a:t>
            </a:r>
            <a:r>
              <a:rPr lang="en-US" sz="4000" dirty="0" smtClean="0"/>
              <a:t>to </a:t>
            </a:r>
            <a:r>
              <a:rPr lang="en-US" sz="4000" dirty="0"/>
              <a:t>extract data from a GKP. An example of a query selector is .</a:t>
            </a:r>
            <a:r>
              <a:rPr lang="en-US" sz="4000" dirty="0" smtClean="0"/>
              <a:t>_</a:t>
            </a:r>
            <a:r>
              <a:rPr lang="en-US" sz="4000" dirty="0" err="1" smtClean="0"/>
              <a:t>om</a:t>
            </a:r>
            <a:r>
              <a:rPr lang="en-US" sz="4000" dirty="0" smtClean="0"/>
              <a:t> </a:t>
            </a:r>
            <a:r>
              <a:rPr lang="en-US" sz="4000" dirty="0"/>
              <a:t>(</a:t>
            </a:r>
            <a:r>
              <a:rPr lang="en-US" sz="4000" dirty="0" smtClean="0"/>
              <a:t>all elements </a:t>
            </a:r>
            <a:r>
              <a:rPr lang="en-US" sz="4000" dirty="0"/>
              <a:t>with class name </a:t>
            </a:r>
            <a:r>
              <a:rPr lang="en-US" sz="4000" dirty="0" err="1" smtClean="0"/>
              <a:t>om</a:t>
            </a:r>
            <a:r>
              <a:rPr lang="en-US" sz="4000" dirty="0"/>
              <a:t> </a:t>
            </a:r>
            <a:r>
              <a:rPr lang="en-US" sz="4000" dirty="0" smtClean="0"/>
              <a:t>-&gt; this returns all the properties)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If we do not find a GKP in a SERP, we </a:t>
            </a:r>
            <a:r>
              <a:rPr lang="en-US" sz="4000" dirty="0"/>
              <a:t>disambiguate </a:t>
            </a:r>
            <a:r>
              <a:rPr lang="en-US" sz="4000" dirty="0" smtClean="0"/>
              <a:t>the instance </a:t>
            </a:r>
            <a:r>
              <a:rPr lang="en-US" sz="4000" dirty="0"/>
              <a:t>by issuing a new query with the concept type </a:t>
            </a:r>
            <a:r>
              <a:rPr lang="en-US" sz="4000" dirty="0" smtClean="0"/>
              <a:t>attached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</a:t>
            </a:r>
            <a:r>
              <a:rPr lang="en-US" sz="4000" dirty="0" smtClean="0"/>
              <a:t>f no GKP </a:t>
            </a:r>
            <a:r>
              <a:rPr lang="en-US" sz="4000" dirty="0"/>
              <a:t>was found again, we capture that for manual inspection later </a:t>
            </a:r>
            <a:r>
              <a:rPr lang="en-US" sz="4000" dirty="0" smtClean="0"/>
              <a:t>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57683" y="15621000"/>
            <a:ext cx="10141560" cy="1338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9357683" y="20193000"/>
            <a:ext cx="1705267" cy="609600"/>
          </a:xfrm>
          <a:prstGeom prst="rect">
            <a:avLst/>
          </a:prstGeom>
          <a:noFill/>
          <a:ln>
            <a:solidFill>
              <a:srgbClr val="3799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19586283" y="19431000"/>
            <a:ext cx="2467267" cy="685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615150" y="22564728"/>
            <a:ext cx="1204766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19607932" y="23088600"/>
            <a:ext cx="2011680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19607932" y="23610700"/>
            <a:ext cx="1455018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19615150" y="24134572"/>
            <a:ext cx="1554480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19607932" y="24658444"/>
            <a:ext cx="1912218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19615150" y="25182316"/>
            <a:ext cx="2667000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/>
          <p:cNvSpPr txBox="1"/>
          <p:nvPr/>
        </p:nvSpPr>
        <p:spPr>
          <a:xfrm>
            <a:off x="21062950" y="20193000"/>
            <a:ext cx="3543299" cy="594360"/>
          </a:xfrm>
          <a:prstGeom prst="rect">
            <a:avLst/>
          </a:prstGeom>
          <a:noFill/>
          <a:ln>
            <a:solidFill>
              <a:srgbClr val="3799F3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3799F3"/>
                </a:solidFill>
              </a:rPr>
              <a:t>Concept</a:t>
            </a:r>
            <a:endParaRPr lang="fr-FR" sz="3200" b="1">
              <a:solidFill>
                <a:srgbClr val="3799F3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053550" y="19430999"/>
            <a:ext cx="3543299" cy="685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FFC000"/>
                </a:solidFill>
              </a:rPr>
              <a:t>Instance</a:t>
            </a:r>
            <a:endParaRPr lang="fr-FR" sz="3200" b="1">
              <a:solidFill>
                <a:srgbClr val="FFC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07390" y="22550551"/>
            <a:ext cx="3543299" cy="594360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4BC969"/>
                </a:solidFill>
              </a:rPr>
              <a:t>Property</a:t>
            </a:r>
            <a:endParaRPr lang="fr-FR" sz="3200" b="1">
              <a:solidFill>
                <a:srgbClr val="4BC969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1152843" y="30098464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441449" y="30403800"/>
            <a:ext cx="27851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3799F3"/>
                </a:solidFill>
              </a:rPr>
              <a:t>We aggregate the properties captured for all the instances of </a:t>
            </a:r>
            <a:r>
              <a:rPr lang="en-US" sz="4000" dirty="0" smtClean="0">
                <a:solidFill>
                  <a:srgbClr val="3799F3"/>
                </a:solidFill>
              </a:rPr>
              <a:t>each </a:t>
            </a:r>
            <a:r>
              <a:rPr lang="en-US" sz="4000" dirty="0">
                <a:solidFill>
                  <a:srgbClr val="3799F3"/>
                </a:solidFill>
              </a:rPr>
              <a:t>concept </a:t>
            </a:r>
            <a:r>
              <a:rPr lang="en-US" sz="4000" dirty="0" smtClean="0">
                <a:solidFill>
                  <a:srgbClr val="3799F3"/>
                </a:solidFill>
              </a:rPr>
              <a:t>and expose them with </a:t>
            </a:r>
            <a:r>
              <a:rPr lang="en-US" sz="4000" dirty="0">
                <a:solidFill>
                  <a:srgbClr val="3799F3"/>
                </a:solidFill>
              </a:rPr>
              <a:t>Fresnel and PROV-O ontologies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098550" y="31394400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marketing, optimization, optimized, seo, ui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86550" y="32537400"/>
            <a:ext cx="6597729" cy="659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15728950" y="38287404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3799F3"/>
                </a:solidFill>
              </a:rPr>
              <a:t>3 </a:t>
            </a:r>
            <a:r>
              <a:rPr lang="en-US" sz="4000" dirty="0" smtClean="0">
                <a:solidFill>
                  <a:srgbClr val="3799F3"/>
                </a:solidFill>
              </a:rPr>
              <a:t>Weeks survey</a:t>
            </a:r>
            <a:endParaRPr lang="en-US" sz="6600" dirty="0">
              <a:solidFill>
                <a:srgbClr val="3799F3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773086" y="38938200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4BC969"/>
                </a:solidFill>
              </a:rPr>
              <a:t>152 </a:t>
            </a:r>
            <a:r>
              <a:rPr lang="en-US" sz="4400" dirty="0" smtClean="0">
                <a:solidFill>
                  <a:srgbClr val="4BC969"/>
                </a:solidFill>
              </a:rPr>
              <a:t>Participants</a:t>
            </a:r>
            <a:endParaRPr lang="en-US" sz="6600" dirty="0">
              <a:solidFill>
                <a:srgbClr val="4BC969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0453350" y="31546800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4BC969"/>
                </a:solidFill>
              </a:rPr>
              <a:t>72% </a:t>
            </a:r>
            <a:r>
              <a:rPr lang="en-US" sz="4400" dirty="0" smtClean="0">
                <a:solidFill>
                  <a:srgbClr val="4BC969"/>
                </a:solidFill>
              </a:rPr>
              <a:t>From academia</a:t>
            </a:r>
            <a:endParaRPr lang="en-US" sz="4400" dirty="0">
              <a:solidFill>
                <a:srgbClr val="4BC969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613772" y="36153804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4BC969"/>
                </a:solidFill>
              </a:rPr>
              <a:t>20% </a:t>
            </a:r>
            <a:r>
              <a:rPr lang="en-US" sz="4400" dirty="0" smtClean="0">
                <a:solidFill>
                  <a:srgbClr val="4BC969"/>
                </a:solidFill>
              </a:rPr>
              <a:t>From industry</a:t>
            </a:r>
            <a:endParaRPr lang="en-US" sz="6600" dirty="0">
              <a:solidFill>
                <a:srgbClr val="4BC969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374210" y="31470600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C000"/>
                </a:solidFill>
              </a:rPr>
              <a:t>94% </a:t>
            </a:r>
            <a:r>
              <a:rPr lang="en-US" sz="4400" dirty="0" smtClean="0">
                <a:solidFill>
                  <a:srgbClr val="FFC000"/>
                </a:solidFill>
              </a:rPr>
              <a:t>Familiar with Semantic Web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4204950" y="35890200"/>
            <a:ext cx="69391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C00000"/>
                </a:solidFill>
              </a:rPr>
              <a:t>35% </a:t>
            </a:r>
            <a:r>
              <a:rPr lang="en-US" sz="4400" dirty="0" smtClean="0">
                <a:solidFill>
                  <a:srgbClr val="C00000"/>
                </a:solidFill>
              </a:rPr>
              <a:t>not familiar with visualization tools</a:t>
            </a:r>
            <a:endParaRPr lang="en-US" sz="6600" dirty="0">
              <a:solidFill>
                <a:srgbClr val="C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74939" y="31743432"/>
            <a:ext cx="134112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We empirically define </a:t>
            </a:r>
            <a:r>
              <a:rPr lang="en-US" sz="4000" dirty="0"/>
              <a:t>the most important properties when there is an </a:t>
            </a:r>
            <a:r>
              <a:rPr lang="en-US" sz="4000" dirty="0" smtClean="0"/>
              <a:t>agreement between one of </a:t>
            </a:r>
            <a:r>
              <a:rPr lang="en-US" sz="4000" dirty="0"/>
              <a:t>the biggest knowledge base (Google) and users </a:t>
            </a:r>
            <a:r>
              <a:rPr lang="en-US" sz="4000" dirty="0" smtClean="0"/>
              <a:t>preferences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We </a:t>
            </a:r>
            <a:r>
              <a:rPr lang="en-US" sz="4000" dirty="0"/>
              <a:t>are aware that this knowledge is highly </a:t>
            </a:r>
            <a:r>
              <a:rPr lang="en-US" sz="4000" dirty="0" smtClean="0"/>
              <a:t>dynamic, the </a:t>
            </a:r>
            <a:r>
              <a:rPr lang="en-US" sz="4000" dirty="0"/>
              <a:t>Google Knowledge Graph panel varies across </a:t>
            </a:r>
            <a:r>
              <a:rPr lang="en-US" sz="4000" dirty="0" smtClean="0"/>
              <a:t>top level countries and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We have provided </a:t>
            </a:r>
            <a:r>
              <a:rPr lang="en-US" sz="4000" dirty="0"/>
              <a:t>the code that enables to perform new </a:t>
            </a:r>
            <a:r>
              <a:rPr lang="en-US" sz="4000" dirty="0" smtClean="0"/>
              <a:t>calculation </a:t>
            </a:r>
            <a:r>
              <a:rPr lang="en-US" sz="4000" dirty="0"/>
              <a:t>at </a:t>
            </a:r>
            <a:r>
              <a:rPr lang="en-US" sz="4000" dirty="0" smtClean="0"/>
              <a:t>run time </a:t>
            </a:r>
            <a:r>
              <a:rPr lang="en-US" sz="4000" dirty="0"/>
              <a:t>and </a:t>
            </a:r>
            <a:r>
              <a:rPr lang="en-US" sz="4000" dirty="0" smtClean="0"/>
              <a:t>we aim </a:t>
            </a:r>
            <a:r>
              <a:rPr lang="en-US" sz="4000" dirty="0"/>
              <a:t>to study the temporal evolution of what are </a:t>
            </a:r>
            <a:r>
              <a:rPr lang="en-US" sz="4000" dirty="0" smtClean="0"/>
              <a:t>important properties </a:t>
            </a:r>
            <a:r>
              <a:rPr lang="en-US" sz="4000" dirty="0"/>
              <a:t>on a </a:t>
            </a:r>
            <a:r>
              <a:rPr lang="en-US" sz="4000" dirty="0" smtClean="0"/>
              <a:t>longer period</a:t>
            </a:r>
            <a:endParaRPr lang="en-US" sz="4000" dirty="0"/>
          </a:p>
        </p:txBody>
      </p:sp>
      <p:sp>
        <p:nvSpPr>
          <p:cNvPr id="56" name="TextBox 55"/>
          <p:cNvSpPr txBox="1"/>
          <p:nvPr/>
        </p:nvSpPr>
        <p:spPr>
          <a:xfrm>
            <a:off x="946150" y="11960094"/>
            <a:ext cx="2743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Motivation</a:t>
            </a:r>
            <a:endParaRPr lang="fr-FR" sz="4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022350" y="19347358"/>
            <a:ext cx="2743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Reverse Engineering the Knowledge Graph</a:t>
            </a:r>
            <a:endParaRPr lang="fr-FR" sz="4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0712463" y="29008755"/>
            <a:ext cx="2743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Google’s Knowledge Panel (GKP) for Greece </a:t>
            </a:r>
            <a:endParaRPr lang="fr-FR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152842" y="40233600"/>
            <a:ext cx="285761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By analyzing the results of the survey we discovered that concepts like </a:t>
            </a:r>
            <a:r>
              <a:rPr lang="en-US" sz="4400" b="1" dirty="0" smtClean="0">
                <a:solidFill>
                  <a:srgbClr val="3799F3"/>
                </a:solidFill>
              </a:rPr>
              <a:t>Book</a:t>
            </a:r>
            <a:r>
              <a:rPr lang="en-US" sz="4400" b="1" dirty="0" smtClean="0"/>
              <a:t> and </a:t>
            </a:r>
            <a:r>
              <a:rPr lang="en-US" sz="4400" b="1" dirty="0" smtClean="0">
                <a:solidFill>
                  <a:srgbClr val="3799F3"/>
                </a:solidFill>
              </a:rPr>
              <a:t>Museum</a:t>
            </a:r>
            <a:r>
              <a:rPr lang="en-US" sz="4400" b="1" dirty="0" smtClean="0"/>
              <a:t> are pretty stable (in agreement) compared to other concepts like </a:t>
            </a:r>
            <a:r>
              <a:rPr lang="en-US" sz="4400" b="1" dirty="0" smtClean="0">
                <a:solidFill>
                  <a:srgbClr val="3799F3"/>
                </a:solidFill>
              </a:rPr>
              <a:t>Person/Agent</a:t>
            </a:r>
          </a:p>
          <a:p>
            <a:r>
              <a:rPr lang="en-US" sz="4400" b="1" dirty="0" smtClean="0"/>
              <a:t>All results are reproducible from our code base at </a:t>
            </a:r>
            <a:r>
              <a:rPr lang="en-US" sz="4400" b="1" dirty="0" smtClean="0">
                <a:hlinkClick r:id="rId6"/>
              </a:rPr>
              <a:t>https://github.com/ahmadassaf/KBE</a:t>
            </a:r>
            <a:r>
              <a:rPr lang="en-US" sz="4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78352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476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ASSAF, Ahmad</dc:creator>
  <cp:lastModifiedBy>troncy</cp:lastModifiedBy>
  <cp:revision>33</cp:revision>
  <dcterms:created xsi:type="dcterms:W3CDTF">2013-05-22T10:16:20Z</dcterms:created>
  <dcterms:modified xsi:type="dcterms:W3CDTF">2014-05-20T16:14:12Z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233920287</vt:i4>
  </property>
  <property fmtid="{D5CDD505-2E9C-101B-9397-08002B2CF9AE}" pid="3" name="_NewReviewCycle">
    <vt:lpwstr/>
  </property>
  <property fmtid="{D5CDD505-2E9C-101B-9397-08002B2CF9AE}" pid="4" name="_EmailSubject">
    <vt:lpwstr>ESWC14 Poster</vt:lpwstr>
  </property>
  <property fmtid="{D5CDD505-2E9C-101B-9397-08002B2CF9AE}" pid="5" name="_AuthorEmail">
    <vt:lpwstr>ahmad.assaf@sap.com</vt:lpwstr>
  </property>
  <property fmtid="{D5CDD505-2E9C-101B-9397-08002B2CF9AE}" pid="6" name="_AuthorEmailDisplayName">
    <vt:lpwstr>ASSAF, Ahmad</vt:lpwstr>
  </property>
  <property fmtid="{D5CDD505-2E9C-101B-9397-08002B2CF9AE}" pid="7" name="_PreviousAdHocReviewCycleID">
    <vt:i4>946000980</vt:i4>
  </property>
</Properties>
</file>