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38700" cy="42976800"/>
  <p:notesSz cx="6858000" cy="9144000"/>
  <p:defaultTextStyle>
    <a:defPPr>
      <a:defRPr lang="en-US"/>
    </a:defPPr>
    <a:lvl1pPr marL="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182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3654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5481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7309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9136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50963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4279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3461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969"/>
    <a:srgbClr val="3799F3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22" y="6072"/>
      </p:cViewPr>
      <p:guideLst>
        <p:guide orient="horz" pos="13536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350666"/>
            <a:ext cx="25702895" cy="9212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5" y="24353520"/>
            <a:ext cx="2116709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1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61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88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99385" y="10783996"/>
            <a:ext cx="22500533" cy="229796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787" y="10783996"/>
            <a:ext cx="66997620" cy="229796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7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616576"/>
            <a:ext cx="25702895" cy="853567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215405"/>
            <a:ext cx="25702895" cy="940117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182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365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548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7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50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785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0840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0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620042"/>
            <a:ext cx="13360677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629217"/>
            <a:ext cx="13360677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1" y="9620042"/>
            <a:ext cx="13365925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1" y="13629217"/>
            <a:ext cx="13365925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54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72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0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11113"/>
            <a:ext cx="9948324" cy="728218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11117"/>
            <a:ext cx="16904273" cy="36679508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93297"/>
            <a:ext cx="9948324" cy="29397328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0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30083760"/>
            <a:ext cx="18143220" cy="355155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40057"/>
            <a:ext cx="18143220" cy="25786080"/>
          </a:xfrm>
        </p:spPr>
        <p:txBody>
          <a:bodyPr/>
          <a:lstStyle>
            <a:lvl1pPr marL="0" indent="0">
              <a:buNone/>
              <a:defRPr sz="14600"/>
            </a:lvl1pPr>
            <a:lvl2pPr marL="2091827" indent="0">
              <a:buNone/>
              <a:defRPr sz="12800"/>
            </a:lvl2pPr>
            <a:lvl3pPr marL="4183654" indent="0">
              <a:buNone/>
              <a:defRPr sz="11000"/>
            </a:lvl3pPr>
            <a:lvl4pPr marL="6275481" indent="0">
              <a:buNone/>
              <a:defRPr sz="9200"/>
            </a:lvl4pPr>
            <a:lvl5pPr marL="8367309" indent="0">
              <a:buNone/>
              <a:defRPr sz="9200"/>
            </a:lvl5pPr>
            <a:lvl6pPr marL="10459136" indent="0">
              <a:buNone/>
              <a:defRPr sz="9200"/>
            </a:lvl6pPr>
            <a:lvl7pPr marL="12550963" indent="0">
              <a:buNone/>
              <a:defRPr sz="9200"/>
            </a:lvl7pPr>
            <a:lvl8pPr marL="14642790" indent="0">
              <a:buNone/>
              <a:defRPr sz="9200"/>
            </a:lvl8pPr>
            <a:lvl9pPr marL="16734617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635318"/>
            <a:ext cx="18143220" cy="5043802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4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  <a:prstGeom prst="rect">
            <a:avLst/>
          </a:prstGeom>
        </p:spPr>
        <p:txBody>
          <a:bodyPr vert="horz" lIns="418365" tIns="209183" rIns="418365" bIns="209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10027923"/>
            <a:ext cx="27214830" cy="28362701"/>
          </a:xfrm>
          <a:prstGeom prst="rect">
            <a:avLst/>
          </a:prstGeom>
        </p:spPr>
        <p:txBody>
          <a:bodyPr vert="horz" lIns="418365" tIns="209183" rIns="418365" bIns="209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5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833130"/>
            <a:ext cx="9575588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8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36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8870" indent="-1568870" algn="l" defTabSz="418365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9219" indent="-1307392" algn="l" defTabSz="418365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9568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21395" indent="-1045914" algn="l" defTabSz="418365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13222" indent="-1045914" algn="l" defTabSz="418365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05049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6877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88704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80531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182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3654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5481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7309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9136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0963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4279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3461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inkedtv.eu/demos/linkednews/" TargetMode="External"/><Relationship Id="rId4" Type="http://schemas.openxmlformats.org/officeDocument/2006/relationships/hyperlink" Target="http://qaki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337971" y="4452878"/>
            <a:ext cx="13116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‡</a:t>
            </a:r>
            <a:r>
              <a:rPr lang="en-US" sz="3600" dirty="0" smtClean="0"/>
              <a:t>EURECOM </a:t>
            </a:r>
          </a:p>
          <a:p>
            <a:pPr algn="ctr"/>
            <a:r>
              <a:rPr lang="fr-FR" sz="3600" dirty="0" smtClean="0"/>
              <a:t>Sophia </a:t>
            </a:r>
            <a:r>
              <a:rPr lang="fr-FR" sz="3600" dirty="0" smtClean="0"/>
              <a:t>Antipolis, France </a:t>
            </a:r>
          </a:p>
          <a:p>
            <a:pPr algn="ctr"/>
            <a:r>
              <a:rPr lang="en-US" sz="3600" dirty="0" smtClean="0"/>
              <a:t>firstname.lastname@eurecom.fr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28463" y="228600"/>
            <a:ext cx="5820216" cy="2584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185057"/>
            <a:ext cx="232310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What are the Important Properties of an Entity?</a:t>
            </a:r>
          </a:p>
          <a:p>
            <a:pPr>
              <a:lnSpc>
                <a:spcPct val="150000"/>
              </a:lnSpc>
            </a:pPr>
            <a:r>
              <a:rPr lang="en-US" sz="8000"/>
              <a:t>Comparing Users and Knowledge Graph Point of View</a:t>
            </a:r>
            <a:endParaRPr lang="en-US" sz="8000" b="1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6150" y="77724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6149" y="115062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7556" y="3969603"/>
            <a:ext cx="2790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Ahmad </a:t>
            </a:r>
            <a:r>
              <a:rPr lang="en-US" sz="4800" err="1" smtClean="0"/>
              <a:t>Assaf</a:t>
            </a:r>
            <a:r>
              <a:rPr lang="en-US" sz="4800" smtClean="0"/>
              <a:t>†, </a:t>
            </a:r>
            <a:r>
              <a:rPr lang="fr-FR" sz="4800" smtClean="0"/>
              <a:t>Ghislain A. </a:t>
            </a:r>
            <a:r>
              <a:rPr lang="fr-FR" sz="4800" err="1" smtClean="0"/>
              <a:t>Atemezing</a:t>
            </a:r>
            <a:r>
              <a:rPr lang="en-US" sz="4800" smtClean="0"/>
              <a:t>‡, </a:t>
            </a:r>
            <a:r>
              <a:rPr lang="en-US" sz="4800" err="1" smtClean="0"/>
              <a:t>Raphaël</a:t>
            </a:r>
            <a:r>
              <a:rPr lang="en-US" sz="4800"/>
              <a:t> </a:t>
            </a:r>
            <a:r>
              <a:rPr lang="en-US" sz="4800" err="1"/>
              <a:t>Troncy</a:t>
            </a:r>
            <a:r>
              <a:rPr lang="en-US" sz="4800" smtClean="0"/>
              <a:t>‡ and </a:t>
            </a:r>
            <a:r>
              <a:rPr lang="fr-FR" sz="4800" smtClean="0"/>
              <a:t>Elena </a:t>
            </a:r>
            <a:r>
              <a:rPr lang="fr-FR" sz="4800" err="1" smtClean="0"/>
              <a:t>Cabrio</a:t>
            </a:r>
            <a:r>
              <a:rPr lang="en-US" sz="4800" smtClean="0"/>
              <a:t>‡</a:t>
            </a:r>
            <a:endParaRPr lang="en-US" sz="4800"/>
          </a:p>
        </p:txBody>
      </p:sp>
      <p:sp>
        <p:nvSpPr>
          <p:cNvPr id="13" name="TextBox 12"/>
          <p:cNvSpPr txBox="1"/>
          <p:nvPr/>
        </p:nvSpPr>
        <p:spPr>
          <a:xfrm>
            <a:off x="1022350" y="5047833"/>
            <a:ext cx="131163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†SAP Research, SAP Labs France SAS </a:t>
            </a:r>
          </a:p>
          <a:p>
            <a:pPr algn="ctr"/>
            <a:r>
              <a:rPr lang="fr-FR" sz="3600" dirty="0" smtClean="0"/>
              <a:t>Mougins, </a:t>
            </a:r>
            <a:r>
              <a:rPr lang="fr-FR" sz="3600" dirty="0" smtClean="0"/>
              <a:t>France </a:t>
            </a:r>
          </a:p>
          <a:p>
            <a:pPr algn="ctr"/>
            <a:r>
              <a:rPr lang="en-US" sz="3600" dirty="0" smtClean="0"/>
              <a:t>a</a:t>
            </a:r>
            <a:r>
              <a:rPr lang="en-US" sz="3600" dirty="0" smtClean="0"/>
              <a:t>hmad.assaf@sap.com </a:t>
            </a:r>
            <a:endParaRPr lang="en-US" sz="3600" dirty="0" smtClean="0"/>
          </a:p>
          <a:p>
            <a:pPr algn="ctr"/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12950" y="8077200"/>
            <a:ext cx="226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3799F3"/>
                </a:solidFill>
              </a:rPr>
              <a:t>Entities are generally </a:t>
            </a:r>
            <a:r>
              <a:rPr lang="en-US" sz="6000" dirty="0" smtClean="0">
                <a:solidFill>
                  <a:srgbClr val="3799F3"/>
                </a:solidFill>
              </a:rPr>
              <a:t>described in knowledge bases </a:t>
            </a:r>
            <a:r>
              <a:rPr lang="en-US" sz="6000" dirty="0">
                <a:solidFill>
                  <a:srgbClr val="3799F3"/>
                </a:solidFill>
              </a:rPr>
              <a:t>with</a:t>
            </a:r>
          </a:p>
          <a:p>
            <a:pPr algn="ctr"/>
            <a:r>
              <a:rPr lang="en-US" sz="6000" dirty="0">
                <a:solidFill>
                  <a:srgbClr val="3799F3"/>
                </a:solidFill>
              </a:rPr>
              <a:t>a lot of properties, this is the case for </a:t>
            </a:r>
            <a:r>
              <a:rPr lang="en-US" sz="6000" dirty="0" err="1">
                <a:solidFill>
                  <a:srgbClr val="3799F3"/>
                </a:solidFill>
              </a:rPr>
              <a:t>DBpedia</a:t>
            </a:r>
            <a:r>
              <a:rPr lang="en-US" sz="6000" dirty="0">
                <a:solidFill>
                  <a:srgbClr val="3799F3"/>
                </a:solidFill>
              </a:rPr>
              <a:t>. It is, however, </a:t>
            </a:r>
            <a:r>
              <a:rPr lang="en-US" sz="6000" dirty="0" smtClean="0">
                <a:solidFill>
                  <a:srgbClr val="3799F3"/>
                </a:solidFill>
              </a:rPr>
              <a:t>difficult</a:t>
            </a:r>
            <a:endParaRPr lang="en-US" sz="6000" dirty="0">
              <a:solidFill>
                <a:srgbClr val="3799F3"/>
              </a:solidFill>
            </a:endParaRPr>
          </a:p>
          <a:p>
            <a:pPr algn="ctr"/>
            <a:r>
              <a:rPr lang="en-US" sz="6000" dirty="0">
                <a:solidFill>
                  <a:srgbClr val="3799F3"/>
                </a:solidFill>
              </a:rPr>
              <a:t>to assess which ones are more </a:t>
            </a:r>
            <a:r>
              <a:rPr lang="en-US" sz="6000" dirty="0" smtClean="0">
                <a:solidFill>
                  <a:srgbClr val="3799F3"/>
                </a:solidFill>
              </a:rPr>
              <a:t>“important” </a:t>
            </a:r>
            <a:r>
              <a:rPr lang="en-US" sz="6000" dirty="0">
                <a:solidFill>
                  <a:srgbClr val="3799F3"/>
                </a:solidFill>
              </a:rPr>
              <a:t>than others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4750" y="19583400"/>
            <a:ext cx="17329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Get all </a:t>
            </a:r>
            <a:r>
              <a:rPr lang="en-US" sz="4000" dirty="0" err="1"/>
              <a:t>DBpedia</a:t>
            </a:r>
            <a:r>
              <a:rPr lang="en-US" sz="4000" dirty="0"/>
              <a:t> concepts that have at least one instance which </a:t>
            </a:r>
            <a:r>
              <a:rPr lang="en-US" sz="4000" dirty="0" smtClean="0"/>
              <a:t>is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owl:sameAs</a:t>
            </a:r>
            <a:r>
              <a:rPr lang="en-US" sz="4000" dirty="0" smtClean="0"/>
              <a:t> </a:t>
            </a:r>
            <a:r>
              <a:rPr lang="en-US" sz="4000" dirty="0"/>
              <a:t>with a Freebase </a:t>
            </a:r>
            <a:r>
              <a:rPr lang="en-US" sz="4000" dirty="0" smtClean="0"/>
              <a:t>resource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Filter </a:t>
            </a:r>
            <a:r>
              <a:rPr lang="en-US" sz="4000" dirty="0"/>
              <a:t>out generic concepts by excluding those who are </a:t>
            </a:r>
            <a:r>
              <a:rPr lang="en-US" sz="4000" dirty="0" smtClean="0"/>
              <a:t>direct subclasses </a:t>
            </a:r>
            <a:r>
              <a:rPr lang="en-US" sz="4000" dirty="0"/>
              <a:t>of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owl:Thing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/>
              <a:t>since they will trigger ambiguous queries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1026" name="Picture 2" descr="C:\Users\i070192\Downloads\a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57383" y="7848600"/>
            <a:ext cx="3568688" cy="35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022350" y="12344400"/>
            <a:ext cx="1371600" cy="838200"/>
            <a:chOff x="8108950" y="13563600"/>
            <a:chExt cx="1371600" cy="838200"/>
          </a:xfrm>
        </p:grpSpPr>
        <p:sp>
          <p:nvSpPr>
            <p:cNvPr id="3" name="Oval 2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1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12950" y="12378779"/>
            <a:ext cx="2743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 </a:t>
            </a:r>
            <a:r>
              <a:rPr lang="en-US" sz="4400" dirty="0"/>
              <a:t>A</a:t>
            </a:r>
            <a:r>
              <a:rPr lang="en-US" sz="4400" dirty="0" smtClean="0"/>
              <a:t>nswering </a:t>
            </a:r>
            <a:r>
              <a:rPr lang="en-US" sz="4400" dirty="0"/>
              <a:t>system such as </a:t>
            </a:r>
            <a:r>
              <a:rPr lang="en-US" sz="4400" dirty="0" err="1" smtClean="0"/>
              <a:t>QakisMedia</a:t>
            </a:r>
            <a:r>
              <a:rPr lang="en-US" sz="4400" dirty="0" smtClean="0"/>
              <a:t>:</a:t>
            </a:r>
            <a:r>
              <a:rPr lang="en-US" sz="4400" dirty="0" smtClean="0"/>
              <a:t> </a:t>
            </a:r>
            <a:r>
              <a:rPr lang="fr-FR" sz="4400" dirty="0" smtClean="0">
                <a:hlinkClick r:id="rId4"/>
              </a:rPr>
              <a:t>http://qakis.org/</a:t>
            </a:r>
            <a:endParaRPr lang="fr-FR" sz="4400" dirty="0" smtClean="0"/>
          </a:p>
          <a:p>
            <a:endParaRPr lang="fr-FR" sz="4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22350" y="13563600"/>
            <a:ext cx="1371600" cy="838200"/>
            <a:chOff x="8108950" y="13563600"/>
            <a:chExt cx="1371600" cy="838200"/>
          </a:xfrm>
        </p:grpSpPr>
        <p:sp>
          <p:nvSpPr>
            <p:cNvPr id="63" name="Oval 62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2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22350" y="14782800"/>
            <a:ext cx="1371600" cy="838200"/>
            <a:chOff x="8108950" y="13563600"/>
            <a:chExt cx="1371600" cy="838200"/>
          </a:xfrm>
        </p:grpSpPr>
        <p:sp>
          <p:nvSpPr>
            <p:cNvPr id="66" name="Oval 65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3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012949" y="13563600"/>
            <a:ext cx="27355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Second </a:t>
            </a:r>
            <a:r>
              <a:rPr lang="en-US" sz="4400" dirty="0" smtClean="0"/>
              <a:t>screen</a:t>
            </a:r>
            <a:r>
              <a:rPr lang="fr-FR" sz="4400" dirty="0" smtClean="0"/>
              <a:t> </a:t>
            </a:r>
            <a:r>
              <a:rPr lang="en-US" sz="4400" dirty="0" smtClean="0"/>
              <a:t>application </a:t>
            </a:r>
            <a:r>
              <a:rPr lang="en-US" sz="4400" dirty="0" smtClean="0"/>
              <a:t>for a TV program: </a:t>
            </a:r>
            <a:r>
              <a:rPr lang="fr-FR" sz="4400" dirty="0" smtClean="0">
                <a:hlinkClick r:id="rId5"/>
              </a:rPr>
              <a:t>http</a:t>
            </a:r>
            <a:r>
              <a:rPr lang="fr-FR" sz="4400" dirty="0" smtClean="0">
                <a:hlinkClick r:id="rId5"/>
              </a:rPr>
              <a:t>://www.linkedtv.eu/demos/linkednews/</a:t>
            </a:r>
            <a:endParaRPr lang="fr-FR" sz="4400" dirty="0"/>
          </a:p>
        </p:txBody>
      </p:sp>
      <p:sp>
        <p:nvSpPr>
          <p:cNvPr id="69" name="TextBox 68"/>
          <p:cNvSpPr txBox="1"/>
          <p:nvPr/>
        </p:nvSpPr>
        <p:spPr>
          <a:xfrm>
            <a:off x="2035840" y="14738498"/>
            <a:ext cx="14759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Data augmentation in business intelligence applications</a:t>
            </a:r>
            <a:endParaRPr lang="fr-FR" sz="440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174750" y="16437935"/>
            <a:ext cx="17329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74750" y="18897600"/>
            <a:ext cx="17329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98750" y="16730008"/>
            <a:ext cx="13955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our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the properties displayed for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 entity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 and context-dependent (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country, query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time,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etc.) which affect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results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75750" y="22191887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799F3"/>
                </a:solidFill>
              </a:rPr>
              <a:t>352 </a:t>
            </a:r>
            <a:r>
              <a:rPr lang="en-US" sz="4400" dirty="0" smtClean="0">
                <a:solidFill>
                  <a:srgbClr val="3799F3"/>
                </a:solidFill>
              </a:rPr>
              <a:t>Concepts</a:t>
            </a:r>
            <a:endParaRPr lang="en-US" sz="6600" dirty="0">
              <a:solidFill>
                <a:srgbClr val="3799F3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13823950" y="22534602"/>
            <a:ext cx="228600" cy="553998"/>
          </a:xfrm>
          <a:prstGeom prst="chevron">
            <a:avLst/>
          </a:prstGeom>
          <a:solidFill>
            <a:srgbClr val="379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Chevron 76"/>
          <p:cNvSpPr/>
          <p:nvPr/>
        </p:nvSpPr>
        <p:spPr>
          <a:xfrm>
            <a:off x="13608493" y="22534602"/>
            <a:ext cx="228600" cy="553998"/>
          </a:xfrm>
          <a:prstGeom prst="chevron">
            <a:avLst/>
          </a:prstGeom>
          <a:solidFill>
            <a:srgbClr val="379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291" y="23850600"/>
            <a:ext cx="173295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each of these concepts, we retrieve </a:t>
            </a:r>
            <a:r>
              <a:rPr lang="en-US" sz="4000" dirty="0" smtClean="0">
                <a:solidFill>
                  <a:srgbClr val="FFC000"/>
                </a:solidFill>
              </a:rPr>
              <a:t>100 </a:t>
            </a:r>
            <a:r>
              <a:rPr lang="en-US" sz="4000" dirty="0" smtClean="0"/>
              <a:t>instances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/>
              <a:t>Google </a:t>
            </a:r>
            <a:r>
              <a:rPr lang="en-US" sz="4000" dirty="0" smtClean="0"/>
              <a:t>does </a:t>
            </a:r>
            <a:r>
              <a:rPr lang="en-US" sz="4000" dirty="0"/>
              <a:t>not serve the GKP for all user agents and we had to mimic a </a:t>
            </a:r>
            <a:r>
              <a:rPr lang="en-US" sz="4000" dirty="0" smtClean="0"/>
              <a:t>browser behavior </a:t>
            </a:r>
            <a:r>
              <a:rPr lang="en-US" sz="4000" dirty="0"/>
              <a:t>by setting </a:t>
            </a:r>
            <a:r>
              <a:rPr lang="en-US" sz="4000" dirty="0" smtClean="0"/>
              <a:t>a browser User </a:t>
            </a:r>
            <a:r>
              <a:rPr lang="en-US" sz="4000" dirty="0" smtClean="0"/>
              <a:t>Agent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err="1" smtClean="0"/>
              <a:t>We</a:t>
            </a:r>
            <a:r>
              <a:rPr lang="fr-FR" sz="4000" dirty="0" smtClean="0"/>
              <a:t> </a:t>
            </a:r>
            <a:r>
              <a:rPr lang="fr-FR" sz="4000" dirty="0"/>
              <a:t>use CSS </a:t>
            </a:r>
            <a:r>
              <a:rPr lang="en-US" sz="4000" dirty="0" smtClean="0"/>
              <a:t>selectors</a:t>
            </a:r>
            <a:r>
              <a:rPr lang="fr-FR" sz="4000" dirty="0" smtClean="0"/>
              <a:t> </a:t>
            </a:r>
            <a:r>
              <a:rPr lang="en-US" sz="4000" dirty="0" smtClean="0"/>
              <a:t>to </a:t>
            </a:r>
            <a:r>
              <a:rPr lang="en-US" sz="4000" dirty="0"/>
              <a:t>extract data from a GKP. An example of a query selector is .</a:t>
            </a:r>
            <a:r>
              <a:rPr lang="en-US" sz="4000" dirty="0" smtClean="0"/>
              <a:t>_</a:t>
            </a:r>
            <a:r>
              <a:rPr lang="en-US" sz="4000" dirty="0" err="1" smtClean="0"/>
              <a:t>om</a:t>
            </a:r>
            <a:r>
              <a:rPr lang="en-US" sz="4000" dirty="0" smtClean="0"/>
              <a:t> </a:t>
            </a:r>
            <a:r>
              <a:rPr lang="en-US" sz="4000" dirty="0"/>
              <a:t>(</a:t>
            </a:r>
            <a:r>
              <a:rPr lang="en-US" sz="4000" dirty="0" smtClean="0"/>
              <a:t>all elements </a:t>
            </a:r>
            <a:r>
              <a:rPr lang="en-US" sz="4000" dirty="0"/>
              <a:t>with class name </a:t>
            </a:r>
            <a:r>
              <a:rPr lang="en-US" sz="4000" dirty="0" err="1" smtClean="0"/>
              <a:t>om</a:t>
            </a:r>
            <a:r>
              <a:rPr lang="en-US" sz="4000" dirty="0"/>
              <a:t> </a:t>
            </a:r>
            <a:r>
              <a:rPr lang="en-US" sz="4000" dirty="0" smtClean="0"/>
              <a:t>-&gt; this returns all the properties)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If we do not find a GKP in a </a:t>
            </a:r>
            <a:r>
              <a:rPr lang="en-US" sz="4000" dirty="0" smtClean="0"/>
              <a:t>SERP, we </a:t>
            </a:r>
            <a:r>
              <a:rPr lang="en-US" sz="4000" dirty="0"/>
              <a:t>disambiguate </a:t>
            </a:r>
            <a:r>
              <a:rPr lang="en-US" sz="4000" dirty="0" smtClean="0"/>
              <a:t>the instance </a:t>
            </a:r>
            <a:r>
              <a:rPr lang="en-US" sz="4000" dirty="0"/>
              <a:t>by issuing a new query with the concept type </a:t>
            </a:r>
            <a:r>
              <a:rPr lang="en-US" sz="4000" dirty="0" smtClean="0"/>
              <a:t>attached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</a:t>
            </a:r>
            <a:r>
              <a:rPr lang="en-US" sz="4000" dirty="0" smtClean="0"/>
              <a:t>f no GKP </a:t>
            </a:r>
            <a:r>
              <a:rPr lang="en-US" sz="4000" dirty="0"/>
              <a:t>was found again, we capture that for manual inspection later </a:t>
            </a:r>
            <a:r>
              <a:rPr lang="en-US" sz="4000" dirty="0" smtClean="0"/>
              <a:t>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57683" y="15621000"/>
            <a:ext cx="10141560" cy="133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9357683" y="20193000"/>
            <a:ext cx="1705267" cy="609600"/>
          </a:xfrm>
          <a:prstGeom prst="rect">
            <a:avLst/>
          </a:prstGeom>
          <a:noFill/>
          <a:ln>
            <a:solidFill>
              <a:srgbClr val="379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19586283" y="19431000"/>
            <a:ext cx="2467267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615150" y="22564728"/>
            <a:ext cx="1204766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19607932" y="23088600"/>
            <a:ext cx="201168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19607932" y="23610700"/>
            <a:ext cx="1455018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19615150" y="24134572"/>
            <a:ext cx="155448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19607932" y="24658444"/>
            <a:ext cx="1912218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19615150" y="25182316"/>
            <a:ext cx="266700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/>
          <p:cNvSpPr txBox="1"/>
          <p:nvPr/>
        </p:nvSpPr>
        <p:spPr>
          <a:xfrm>
            <a:off x="21062950" y="20193000"/>
            <a:ext cx="3543299" cy="594360"/>
          </a:xfrm>
          <a:prstGeom prst="rect">
            <a:avLst/>
          </a:prstGeom>
          <a:noFill/>
          <a:ln>
            <a:solidFill>
              <a:srgbClr val="3799F3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3799F3"/>
                </a:solidFill>
              </a:rPr>
              <a:t>Concept</a:t>
            </a:r>
            <a:endParaRPr lang="fr-FR" sz="3200" b="1">
              <a:solidFill>
                <a:srgbClr val="3799F3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053550" y="19430999"/>
            <a:ext cx="3543299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C000"/>
                </a:solidFill>
              </a:rPr>
              <a:t>Instance</a:t>
            </a:r>
            <a:endParaRPr lang="fr-FR" sz="3200" b="1">
              <a:solidFill>
                <a:srgbClr val="FFC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07390" y="22550551"/>
            <a:ext cx="3543299" cy="594360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4BC969"/>
                </a:solidFill>
              </a:rPr>
              <a:t>Property</a:t>
            </a:r>
            <a:endParaRPr lang="fr-FR" sz="3200" b="1">
              <a:solidFill>
                <a:srgbClr val="4BC969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152843" y="30098464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41449" y="30403800"/>
            <a:ext cx="2785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799F3"/>
                </a:solidFill>
              </a:rPr>
              <a:t>We aggregate the properties captured for all the instances of </a:t>
            </a:r>
            <a:r>
              <a:rPr lang="en-US" sz="4000" dirty="0" smtClean="0">
                <a:solidFill>
                  <a:srgbClr val="3799F3"/>
                </a:solidFill>
              </a:rPr>
              <a:t>each </a:t>
            </a:r>
            <a:r>
              <a:rPr lang="en-US" sz="4000" dirty="0">
                <a:solidFill>
                  <a:srgbClr val="3799F3"/>
                </a:solidFill>
              </a:rPr>
              <a:t>concept </a:t>
            </a:r>
            <a:r>
              <a:rPr lang="en-US" sz="4000" dirty="0" smtClean="0">
                <a:solidFill>
                  <a:srgbClr val="3799F3"/>
                </a:solidFill>
              </a:rPr>
              <a:t>and expose them with </a:t>
            </a:r>
            <a:r>
              <a:rPr lang="en-US" sz="4000" dirty="0">
                <a:solidFill>
                  <a:srgbClr val="3799F3"/>
                </a:solidFill>
              </a:rPr>
              <a:t>Fresnel and PROV-O ontologies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098550" y="313944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marketing, optimization, optimized, seo, ui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86550" y="32950071"/>
            <a:ext cx="6597729" cy="65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15773086" y="39222402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799F3"/>
                </a:solidFill>
              </a:rPr>
              <a:t>3 </a:t>
            </a:r>
            <a:r>
              <a:rPr lang="en-US" sz="4000" dirty="0" smtClean="0">
                <a:solidFill>
                  <a:srgbClr val="3799F3"/>
                </a:solidFill>
              </a:rPr>
              <a:t>Weeks survey</a:t>
            </a:r>
            <a:endParaRPr lang="en-US" sz="6600" dirty="0">
              <a:solidFill>
                <a:srgbClr val="3799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773086" y="400400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152 </a:t>
            </a:r>
            <a:r>
              <a:rPr lang="en-US" sz="4400" dirty="0" smtClean="0">
                <a:solidFill>
                  <a:srgbClr val="4BC969"/>
                </a:solidFill>
              </a:rPr>
              <a:t>Participants</a:t>
            </a:r>
            <a:endParaRPr lang="en-US" sz="6600" dirty="0">
              <a:solidFill>
                <a:srgbClr val="4BC969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453350" y="317342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72% </a:t>
            </a:r>
            <a:r>
              <a:rPr lang="en-US" sz="4400" dirty="0" smtClean="0">
                <a:solidFill>
                  <a:srgbClr val="4BC969"/>
                </a:solidFill>
              </a:rPr>
              <a:t>From academia</a:t>
            </a:r>
            <a:endParaRPr lang="en-US" sz="4400" dirty="0">
              <a:solidFill>
                <a:srgbClr val="4BC969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613772" y="361538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20% </a:t>
            </a:r>
            <a:r>
              <a:rPr lang="en-US" sz="4400" dirty="0" smtClean="0">
                <a:solidFill>
                  <a:srgbClr val="4BC969"/>
                </a:solidFill>
              </a:rPr>
              <a:t>From industry</a:t>
            </a:r>
            <a:endParaRPr lang="en-US" sz="6600" dirty="0">
              <a:solidFill>
                <a:srgbClr val="4BC969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374210" y="316580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C000"/>
                </a:solidFill>
              </a:rPr>
              <a:t>94% </a:t>
            </a:r>
            <a:r>
              <a:rPr lang="en-US" sz="4400" dirty="0" smtClean="0">
                <a:solidFill>
                  <a:srgbClr val="FFC000"/>
                </a:solidFill>
              </a:rPr>
              <a:t>Familiar with Semantic Web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04950" y="35890200"/>
            <a:ext cx="6939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</a:rPr>
              <a:t>35% </a:t>
            </a:r>
            <a:r>
              <a:rPr lang="en-US" sz="4400" dirty="0" smtClean="0">
                <a:solidFill>
                  <a:srgbClr val="C00000"/>
                </a:solidFill>
              </a:rPr>
              <a:t>not familiar with visualization tools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3750" y="33451800"/>
            <a:ext cx="1428818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</a:t>
            </a:r>
            <a:r>
              <a:rPr lang="en-US" sz="4000" dirty="0" smtClean="0"/>
              <a:t>empirically </a:t>
            </a:r>
            <a:r>
              <a:rPr lang="en-US" sz="4000" dirty="0" smtClean="0"/>
              <a:t>define </a:t>
            </a:r>
            <a:r>
              <a:rPr lang="en-US" sz="4000" dirty="0"/>
              <a:t>the most important properties when there is an </a:t>
            </a:r>
            <a:r>
              <a:rPr lang="en-US" sz="4000" dirty="0" smtClean="0"/>
              <a:t>agreement between one of </a:t>
            </a:r>
            <a:r>
              <a:rPr lang="en-US" sz="4000" dirty="0"/>
              <a:t>the biggest knowledge base (Google) and users </a:t>
            </a:r>
            <a:r>
              <a:rPr lang="en-US" sz="4000" dirty="0" smtClean="0"/>
              <a:t>preferences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</a:t>
            </a:r>
            <a:r>
              <a:rPr lang="en-US" sz="4000" dirty="0"/>
              <a:t>are aware that this knowledge is highly </a:t>
            </a:r>
            <a:r>
              <a:rPr lang="en-US" sz="4000" dirty="0" smtClean="0"/>
              <a:t>dynamic, the </a:t>
            </a:r>
            <a:r>
              <a:rPr lang="en-US" sz="4000" dirty="0"/>
              <a:t>Google Knowledge Graph panel varies across </a:t>
            </a:r>
            <a:r>
              <a:rPr lang="en-US" sz="4000" dirty="0" smtClean="0"/>
              <a:t>top level countries and </a:t>
            </a:r>
            <a:r>
              <a:rPr lang="en-US" sz="4000" dirty="0" smtClean="0"/>
              <a:t>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have provided </a:t>
            </a:r>
            <a:r>
              <a:rPr lang="en-US" sz="4000" dirty="0"/>
              <a:t>the code that enables to perform new </a:t>
            </a:r>
            <a:r>
              <a:rPr lang="en-US" sz="4000" dirty="0" smtClean="0"/>
              <a:t>calculation </a:t>
            </a:r>
            <a:r>
              <a:rPr lang="en-US" sz="4000" dirty="0"/>
              <a:t>at </a:t>
            </a:r>
            <a:r>
              <a:rPr lang="en-US" sz="4000" dirty="0" smtClean="0"/>
              <a:t>run time </a:t>
            </a:r>
            <a:r>
              <a:rPr lang="en-US" sz="4000" dirty="0"/>
              <a:t>and </a:t>
            </a:r>
            <a:r>
              <a:rPr lang="en-US" sz="4000" dirty="0" smtClean="0"/>
              <a:t>we aim </a:t>
            </a:r>
            <a:r>
              <a:rPr lang="en-US" sz="4000" dirty="0"/>
              <a:t>to study the temporal evolution of what are </a:t>
            </a:r>
            <a:r>
              <a:rPr lang="en-US" sz="4000" dirty="0" smtClean="0"/>
              <a:t>important properties </a:t>
            </a:r>
            <a:r>
              <a:rPr lang="en-US" sz="4000" dirty="0"/>
              <a:t>on a </a:t>
            </a:r>
            <a:r>
              <a:rPr lang="en-US" sz="4000" dirty="0" smtClean="0"/>
              <a:t>longer period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7835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422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troncy</cp:lastModifiedBy>
  <cp:revision>31</cp:revision>
  <dcterms:created xsi:type="dcterms:W3CDTF">2013-05-22T10:16:20Z</dcterms:created>
  <dcterms:modified xsi:type="dcterms:W3CDTF">2014-05-20T15:18:04Z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946000980</vt:i4>
  </property>
  <property fmtid="{D5CDD505-2E9C-101B-9397-08002B2CF9AE}" pid="3" name="_NewReviewCycle">
    <vt:lpwstr/>
  </property>
  <property fmtid="{D5CDD505-2E9C-101B-9397-08002B2CF9AE}" pid="4" name="_EmailSubject">
    <vt:lpwstr>ESWC14 Poster</vt:lpwstr>
  </property>
  <property fmtid="{D5CDD505-2E9C-101B-9397-08002B2CF9AE}" pid="5" name="_AuthorEmail">
    <vt:lpwstr>ahmad.assaf@sap.com</vt:lpwstr>
  </property>
  <property fmtid="{D5CDD505-2E9C-101B-9397-08002B2CF9AE}" pid="6" name="_AuthorEmailDisplayName">
    <vt:lpwstr>ASSAF, Ahmad</vt:lpwstr>
  </property>
</Properties>
</file>