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61" r:id="rId4"/>
    <p:sldId id="262" r:id="rId5"/>
    <p:sldId id="265" r:id="rId6"/>
    <p:sldId id="267" r:id="rId7"/>
    <p:sldId id="268" r:id="rId8"/>
    <p:sldId id="269" r:id="rId9"/>
    <p:sldId id="270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A0"/>
    <a:srgbClr val="288ABA"/>
    <a:srgbClr val="771D82"/>
    <a:srgbClr val="131D82"/>
    <a:srgbClr val="8CBE42"/>
    <a:srgbClr val="AA0533"/>
    <a:srgbClr val="4C2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5195" autoAdjust="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CD987-D5F0-423A-B571-656612AAA3E1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.pypa.io/get-pip.p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013176"/>
            <a:ext cx="3312368" cy="12708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64388" y="5857924"/>
            <a:ext cx="216000" cy="216000"/>
            <a:chOff x="2772000" y="1932221"/>
            <a:chExt cx="2340000" cy="2340000"/>
          </a:xfrm>
        </p:grpSpPr>
        <p:sp>
          <p:nvSpPr>
            <p:cNvPr id="9" name="Rectangle 8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24228" y="5857924"/>
            <a:ext cx="216000" cy="216000"/>
            <a:chOff x="2772000" y="1932221"/>
            <a:chExt cx="2340000" cy="2340000"/>
          </a:xfrm>
        </p:grpSpPr>
        <p:sp>
          <p:nvSpPr>
            <p:cNvPr id="15" name="Rectangle 1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064388" y="4417764"/>
            <a:ext cx="216000" cy="216000"/>
          </a:xfrm>
          <a:prstGeom prst="rect">
            <a:avLst/>
          </a:prstGeom>
          <a:solidFill>
            <a:srgbClr val="00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3583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84068" y="5857924"/>
            <a:ext cx="216000" cy="216000"/>
            <a:chOff x="2772000" y="1932221"/>
            <a:chExt cx="2340000" cy="2340000"/>
          </a:xfrm>
        </p:grpSpPr>
        <p:sp>
          <p:nvSpPr>
            <p:cNvPr id="18" name="Rectangle 17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4228" y="4417764"/>
            <a:ext cx="216000" cy="216000"/>
            <a:chOff x="2772000" y="1932221"/>
            <a:chExt cx="2340000" cy="2340000"/>
          </a:xfrm>
        </p:grpSpPr>
        <p:sp>
          <p:nvSpPr>
            <p:cNvPr id="24" name="Rectangle 23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64388" y="2977604"/>
            <a:ext cx="216000" cy="216000"/>
            <a:chOff x="2772000" y="1932221"/>
            <a:chExt cx="2340000" cy="2340000"/>
          </a:xfrm>
        </p:grpSpPr>
        <p:sp>
          <p:nvSpPr>
            <p:cNvPr id="27" name="Rectangle 26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97062" y="921140"/>
            <a:ext cx="36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UT Sans Bold" pitchFamily="50" charset="0"/>
              </a:rPr>
              <a:t>TeaPython</a:t>
            </a:r>
            <a:endParaRPr lang="en-US" sz="4400" dirty="0">
              <a:latin typeface="UT Sans Bold" pitchFamily="50" charset="0"/>
            </a:endParaRPr>
          </a:p>
          <a:p>
            <a:r>
              <a:rPr lang="en-US" sz="3600" dirty="0">
                <a:latin typeface="UT Sans Bold" pitchFamily="50" charset="0"/>
              </a:rPr>
              <a:t>Application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63588" y="2515939"/>
            <a:ext cx="36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UT Sans Bold" pitchFamily="50" charset="0"/>
              </a:rPr>
              <a:t>Olteanu</a:t>
            </a:r>
            <a:r>
              <a:rPr lang="en-US" sz="2400" dirty="0">
                <a:latin typeface="UT Sans Bold" pitchFamily="50" charset="0"/>
              </a:rPr>
              <a:t> Eduard Daniel</a:t>
            </a:r>
            <a:endParaRPr lang="en-US" sz="1200" dirty="0">
              <a:latin typeface="UT Sans Bold" pitchFamily="50" charset="0"/>
            </a:endParaRPr>
          </a:p>
          <a:p>
            <a:r>
              <a:rPr lang="en-US" sz="2400" dirty="0" err="1">
                <a:latin typeface="UT Sans Bold" pitchFamily="50" charset="0"/>
              </a:rPr>
              <a:t>Momoi</a:t>
            </a:r>
            <a:r>
              <a:rPr lang="en-US" sz="2400" dirty="0">
                <a:latin typeface="UT Sans Bold" pitchFamily="50" charset="0"/>
              </a:rPr>
              <a:t> </a:t>
            </a:r>
            <a:r>
              <a:rPr lang="en-US" sz="2400" dirty="0" err="1">
                <a:latin typeface="UT Sans Bold" pitchFamily="50" charset="0"/>
              </a:rPr>
              <a:t>Alexandru</a:t>
            </a:r>
            <a:endParaRPr lang="en-US" sz="2400" dirty="0">
              <a:latin typeface="UT Sans Bold" pitchFamily="50" charset="0"/>
            </a:endParaRPr>
          </a:p>
          <a:p>
            <a:r>
              <a:rPr lang="en-US" sz="2400" dirty="0" err="1">
                <a:latin typeface="UT Sans Bold" pitchFamily="50" charset="0"/>
              </a:rPr>
              <a:t>Teleki</a:t>
            </a:r>
            <a:r>
              <a:rPr lang="en-US" sz="2400" dirty="0">
                <a:latin typeface="UT Sans Bold" pitchFamily="50" charset="0"/>
              </a:rPr>
              <a:t> Ferenc-Tibor</a:t>
            </a:r>
          </a:p>
          <a:p>
            <a:r>
              <a:rPr lang="en-US" sz="2400" dirty="0">
                <a:latin typeface="UT Sans Bold" pitchFamily="50" charset="0"/>
              </a:rPr>
              <a:t>Gheorghe Luca-</a:t>
            </a:r>
            <a:r>
              <a:rPr lang="en-US" sz="2400" dirty="0" err="1">
                <a:latin typeface="UT Sans Bold" pitchFamily="50" charset="0"/>
              </a:rPr>
              <a:t>Teodor</a:t>
            </a:r>
            <a:endParaRPr lang="en-US" sz="2400" dirty="0">
              <a:latin typeface="UT Sans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11560" y="1124744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i="1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Instalare</a:t>
            </a:r>
            <a:endParaRPr lang="en-US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ABD50-F7A1-E7C4-E45F-7E08957D50E9}"/>
              </a:ext>
            </a:extLst>
          </p:cNvPr>
          <p:cNvSpPr txBox="1"/>
          <p:nvPr/>
        </p:nvSpPr>
        <p:spPr>
          <a:xfrm>
            <a:off x="611560" y="1880828"/>
            <a:ext cx="6336704" cy="1311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Pasul 1: 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Instalare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folosind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comanda</a:t>
            </a:r>
            <a:r>
              <a:rPr lang="en-US" sz="1400" b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pip.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i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curl </a:t>
            </a:r>
            <a:r>
              <a:rPr lang="en-US" sz="1400" u="sng" dirty="0">
                <a:solidFill>
                  <a:srgbClr val="0000FF"/>
                </a:solidFill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https://bootstrap.pypa.io/get-pip.py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-o get-pip.py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	python3 get-pip.py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apt install python3.10-venv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215804-F6B6-8F57-4C08-90D4DA0EBDFA}"/>
              </a:ext>
            </a:extLst>
          </p:cNvPr>
          <p:cNvSpPr txBox="1"/>
          <p:nvPr/>
        </p:nvSpPr>
        <p:spPr>
          <a:xfrm>
            <a:off x="611560" y="3187750"/>
            <a:ext cx="6336704" cy="87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Pasul 2:  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creează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un "virtual environment”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folder-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proiectului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rulând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comanda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	python3 -m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venv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teaenv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7E1329-E41B-E5B8-E8F2-392642B40C69}"/>
              </a:ext>
            </a:extLst>
          </p:cNvPr>
          <p:cNvSpPr txBox="1"/>
          <p:nvPr/>
        </p:nvSpPr>
        <p:spPr>
          <a:xfrm>
            <a:off x="601398" y="4063353"/>
            <a:ext cx="6336704" cy="645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Pasul 3:  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activează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“virtual environment-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” cu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pricina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rulând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comanda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	Source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teaenv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/bin/activate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54273-ECD4-3410-73D0-D1C6476865EE}"/>
              </a:ext>
            </a:extLst>
          </p:cNvPr>
          <p:cNvSpPr txBox="1"/>
          <p:nvPr/>
        </p:nvSpPr>
        <p:spPr>
          <a:xfrm>
            <a:off x="601398" y="4709107"/>
            <a:ext cx="6336704" cy="645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Pasul 4:  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instalează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cerințele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	pip install -r requirements.txt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E6A248-0A49-3451-6686-3112395A7F20}"/>
              </a:ext>
            </a:extLst>
          </p:cNvPr>
          <p:cNvSpPr txBox="1"/>
          <p:nvPr/>
        </p:nvSpPr>
        <p:spPr>
          <a:xfrm>
            <a:off x="647999" y="5354198"/>
            <a:ext cx="6336704" cy="645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Pasul 5:  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rulează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aplicația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	python3 run.py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69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1560" y="1044019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TeaPython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aplicație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web care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folosește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Flask API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oferi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utilizatorilor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un AppStore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unde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își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pot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regăsi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aplicațiile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preferate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o-RO" sz="2000" dirty="0">
              <a:latin typeface="UT Sans Bold"/>
              <a:ea typeface="UT Symbols" charset="0"/>
              <a:cs typeface="UT Symbols" charset="0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Aceasta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îi oferă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clientului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posibilitatea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descărca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instala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multe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aplicații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simultan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dar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poate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opta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bundle-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prestabilite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o-RO" sz="2000" dirty="0">
              <a:latin typeface="UT Sans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ABA05F-F8F6-FA7C-E6E9-81DC934E7D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837" y="3426840"/>
            <a:ext cx="2282325" cy="228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6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1560" y="182304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US" sz="2000" dirty="0">
                <a:latin typeface="UT Sans" pitchFamily="50" charset="0"/>
              </a:rPr>
              <a:t>Login Page: Ne-am </a:t>
            </a:r>
            <a:r>
              <a:rPr lang="en-US" sz="2000" dirty="0" err="1">
                <a:latin typeface="UT Sans" pitchFamily="50" charset="0"/>
              </a:rPr>
              <a:t>dorit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oferim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utilizatorilor</a:t>
            </a:r>
            <a:r>
              <a:rPr lang="en-US" sz="2000" dirty="0">
                <a:latin typeface="UT Sans" pitchFamily="50" charset="0"/>
              </a:rPr>
              <a:t> o </a:t>
            </a:r>
            <a:r>
              <a:rPr lang="en-US" sz="2000" dirty="0" err="1">
                <a:latin typeface="UT Sans" pitchFamily="50" charset="0"/>
              </a:rPr>
              <a:t>interfață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simplă</a:t>
            </a:r>
            <a:r>
              <a:rPr lang="en-US" sz="2000" dirty="0">
                <a:latin typeface="UT Sans" pitchFamily="50" charset="0"/>
              </a:rPr>
              <a:t>, </a:t>
            </a:r>
            <a:r>
              <a:rPr lang="en-US" sz="2000" dirty="0" err="1">
                <a:latin typeface="UT Sans" pitchFamily="50" charset="0"/>
              </a:rPr>
              <a:t>ce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poate</a:t>
            </a:r>
            <a:r>
              <a:rPr lang="en-US" sz="2000" dirty="0">
                <a:latin typeface="UT Sans" pitchFamily="50" charset="0"/>
              </a:rPr>
              <a:t> fi </a:t>
            </a:r>
            <a:r>
              <a:rPr lang="en-US" sz="2000" dirty="0" err="1">
                <a:latin typeface="UT Sans" pitchFamily="50" charset="0"/>
              </a:rPr>
              <a:t>utilizată</a:t>
            </a:r>
            <a:r>
              <a:rPr lang="en-US" sz="2000" dirty="0">
                <a:latin typeface="UT Sans" pitchFamily="50" charset="0"/>
              </a:rPr>
              <a:t> cu </a:t>
            </a:r>
            <a:r>
              <a:rPr lang="en-US" sz="2000" dirty="0" err="1">
                <a:latin typeface="UT Sans" pitchFamily="50" charset="0"/>
              </a:rPr>
              <a:t>ușurință</a:t>
            </a:r>
            <a:r>
              <a:rPr lang="en-US" sz="2000" dirty="0">
                <a:latin typeface="UT Sans" pitchFamily="50" charset="0"/>
              </a:rPr>
              <a:t>, </a:t>
            </a:r>
            <a:r>
              <a:rPr lang="en-US" sz="2000" dirty="0" err="1">
                <a:latin typeface="UT Sans" pitchFamily="50" charset="0"/>
              </a:rPr>
              <a:t>pentru</a:t>
            </a:r>
            <a:r>
              <a:rPr lang="en-US" sz="2000" dirty="0">
                <a:latin typeface="UT Sans" pitchFamily="50" charset="0"/>
              </a:rPr>
              <a:t> a se </a:t>
            </a:r>
            <a:r>
              <a:rPr lang="en-US" sz="2000" dirty="0" err="1">
                <a:latin typeface="UT Sans" pitchFamily="50" charset="0"/>
              </a:rPr>
              <a:t>înregistra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și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loga</a:t>
            </a:r>
            <a:r>
              <a:rPr lang="en-US" sz="2000" dirty="0">
                <a:latin typeface="UT Sans" pitchFamily="50" charset="0"/>
              </a:rPr>
              <a:t>.</a:t>
            </a:r>
            <a:endParaRPr lang="en-US" sz="2000" dirty="0">
              <a:latin typeface="UT Symbol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11560" y="112474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latin typeface="UT Sans"/>
              </a:rPr>
              <a:t>Front-end Mocks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FB9066-1B5D-B98B-E6F5-3BF25FCA78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718" y="3159398"/>
            <a:ext cx="5202555" cy="254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1560" y="1823048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US" sz="2000" dirty="0">
                <a:latin typeface="UT Sans" pitchFamily="50" charset="0"/>
              </a:rPr>
              <a:t>Landing Page: </a:t>
            </a:r>
            <a:r>
              <a:rPr lang="en-US" sz="2000" dirty="0" err="1">
                <a:latin typeface="UT Sans" pitchFamily="50" charset="0"/>
              </a:rPr>
              <a:t>Obiectivul</a:t>
            </a:r>
            <a:r>
              <a:rPr lang="en-US" sz="2000" dirty="0">
                <a:latin typeface="UT Sans" pitchFamily="50" charset="0"/>
              </a:rPr>
              <a:t> principal a </a:t>
            </a:r>
            <a:r>
              <a:rPr lang="en-US" sz="2000" dirty="0" err="1">
                <a:latin typeface="UT Sans" pitchFamily="50" charset="0"/>
              </a:rPr>
              <a:t>fost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contruirea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unui</a:t>
            </a:r>
            <a:r>
              <a:rPr lang="en-US" sz="2000" dirty="0">
                <a:latin typeface="UT Sans" pitchFamily="50" charset="0"/>
              </a:rPr>
              <a:t> design </a:t>
            </a:r>
            <a:r>
              <a:rPr lang="en-US" sz="2000" dirty="0" err="1">
                <a:latin typeface="UT Sans" pitchFamily="50" charset="0"/>
              </a:rPr>
              <a:t>simplu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și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intuitiv</a:t>
            </a:r>
            <a:r>
              <a:rPr lang="en-US" sz="2000" dirty="0">
                <a:latin typeface="UT Sans" pitchFamily="50" charset="0"/>
              </a:rPr>
              <a:t>, care le </a:t>
            </a:r>
            <a:r>
              <a:rPr lang="en-US" sz="2000" dirty="0" err="1">
                <a:latin typeface="UT Sans" pitchFamily="50" charset="0"/>
              </a:rPr>
              <a:t>poate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oferi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utilizatorilor</a:t>
            </a:r>
            <a:r>
              <a:rPr lang="en-US" sz="2000" dirty="0">
                <a:latin typeface="UT Sans" pitchFamily="50" charset="0"/>
              </a:rPr>
              <a:t> o </a:t>
            </a:r>
            <a:r>
              <a:rPr lang="en-US" sz="2000" dirty="0" err="1">
                <a:latin typeface="UT Sans" pitchFamily="50" charset="0"/>
              </a:rPr>
              <a:t>experiență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simplă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în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achizita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aplicațiilor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dorite</a:t>
            </a:r>
            <a:r>
              <a:rPr lang="en-US" sz="2000" dirty="0">
                <a:latin typeface="UT Sans" pitchFamily="50" charset="0"/>
              </a:rPr>
              <a:t>.</a:t>
            </a:r>
            <a:endParaRPr lang="en-US" sz="2000" dirty="0">
              <a:latin typeface="UT Symbol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11560" y="112474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latin typeface="UT Sans"/>
              </a:rPr>
              <a:t>Front-end Mocks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A31E7B-4162-51B6-5636-352C30E3A6D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"/>
          <a:stretch/>
        </p:blipFill>
        <p:spPr bwMode="auto">
          <a:xfrm>
            <a:off x="1948688" y="3169348"/>
            <a:ext cx="5174615" cy="25812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8944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11560" y="1124744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i="1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Librării</a:t>
            </a:r>
            <a:r>
              <a:rPr lang="en-US" sz="3600" i="1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3600" i="1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Folosite</a:t>
            </a:r>
            <a:endParaRPr lang="en-US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ABD50-F7A1-E7C4-E45F-7E08957D50E9}"/>
              </a:ext>
            </a:extLst>
          </p:cNvPr>
          <p:cNvSpPr txBox="1"/>
          <p:nvPr/>
        </p:nvSpPr>
        <p:spPr>
          <a:xfrm>
            <a:off x="611560" y="1783579"/>
            <a:ext cx="7412542" cy="274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Bcrypt-4.0.1  -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Soluție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pentru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criptarea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parolelor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și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a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informațiilor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Click-8.1.3 –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Librărie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în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Python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pentru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generarea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automată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de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pagini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Dnspython-2.2.1 –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Folosită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pentru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actualizări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dinamice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email-validator-1.3.0 –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Librării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pentru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validarea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mail-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ului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Flask-2.2.2 –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Utilizată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pentru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dezvoltarea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aplica</a:t>
            </a:r>
            <a:r>
              <a:rPr lang="ro-RO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țiilor web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Flask-Bcrypt-1.0.1 –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Extensie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Flask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Flask-Login-0.6.2 –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Folositor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pentru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managementul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user-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ilor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aplicației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Flask-SQLAlchemy-3.0.2 –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Suport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pentru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SQL Alchemy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Flask-WTF-1.0.1 – Include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încărcarea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de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fișiere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D01398-7389-3A88-20C2-66B6468636A9}"/>
              </a:ext>
            </a:extLst>
          </p:cNvPr>
          <p:cNvSpPr txBox="1"/>
          <p:nvPr/>
        </p:nvSpPr>
        <p:spPr>
          <a:xfrm>
            <a:off x="611560" y="4408368"/>
            <a:ext cx="3231976" cy="156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greenlet-2.0.1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idna-3.4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importlib-metadata-5.0.0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itsdangerous-2.1.2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Jinja2-3.1.2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629789-940E-60DA-A7E8-1253D781D77B}"/>
              </a:ext>
            </a:extLst>
          </p:cNvPr>
          <p:cNvSpPr txBox="1"/>
          <p:nvPr/>
        </p:nvSpPr>
        <p:spPr>
          <a:xfrm>
            <a:off x="4317831" y="4408368"/>
            <a:ext cx="3231976" cy="156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MarkupSafe-2.1.1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SQLAlchemy-1.4.44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Werkzeug-2.2.2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WTForms-3.0.1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Zipp-3.10.0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12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1560" y="1823048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US" sz="2000" dirty="0">
                <a:latin typeface="UT Sans" pitchFamily="50" charset="0"/>
              </a:rPr>
              <a:t>Management-</a:t>
            </a:r>
            <a:r>
              <a:rPr lang="en-US" sz="2000" dirty="0" err="1">
                <a:latin typeface="UT Sans" pitchFamily="50" charset="0"/>
              </a:rPr>
              <a:t>ul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Echipei</a:t>
            </a:r>
            <a:endParaRPr lang="en-US" sz="2000" dirty="0">
              <a:latin typeface="UT Sans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11560" y="1124744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600" i="1" kern="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Arhitectura</a:t>
            </a:r>
            <a:r>
              <a:rPr lang="en-US" sz="3600" i="1" kern="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3600" i="1" kern="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Aplicației</a:t>
            </a:r>
            <a:endParaRPr lang="en-US" sz="3600" i="1" kern="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78C47-728C-5292-9BCE-BF53DA02CC03}"/>
              </a:ext>
            </a:extLst>
          </p:cNvPr>
          <p:cNvSpPr txBox="1"/>
          <p:nvPr/>
        </p:nvSpPr>
        <p:spPr>
          <a:xfrm>
            <a:off x="611379" y="2213833"/>
            <a:ext cx="80648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management-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echipei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am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utilizat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ca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board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task-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uri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aplicația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meistertask</a:t>
            </a:r>
            <a:r>
              <a:rPr lang="en-US" sz="1600" b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F8B0AF-69CD-8D15-7BF2-D2B2F37D1CD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13"/>
          <a:stretch/>
        </p:blipFill>
        <p:spPr bwMode="auto">
          <a:xfrm>
            <a:off x="860298" y="2850823"/>
            <a:ext cx="7351395" cy="31178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4202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1560" y="1823048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US" sz="2000" dirty="0" err="1">
                <a:latin typeface="UT Sans" pitchFamily="50" charset="0"/>
              </a:rPr>
              <a:t>Versionarea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Codului</a:t>
            </a:r>
            <a:endParaRPr lang="en-US" sz="2000" dirty="0">
              <a:latin typeface="UT Sans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11560" y="1124744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600" i="1" kern="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Arhitectura</a:t>
            </a:r>
            <a:r>
              <a:rPr lang="en-US" sz="3600" i="1" kern="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3600" i="1" kern="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Aplicației</a:t>
            </a:r>
            <a:endParaRPr lang="en-US" sz="3600" i="1" kern="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78C47-728C-5292-9BCE-BF53DA02CC03}"/>
              </a:ext>
            </a:extLst>
          </p:cNvPr>
          <p:cNvSpPr txBox="1"/>
          <p:nvPr/>
        </p:nvSpPr>
        <p:spPr>
          <a:xfrm>
            <a:off x="611379" y="2213833"/>
            <a:ext cx="8064872" cy="607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2286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versionarea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codului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am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utilizat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GitHub,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mediu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care am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creat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branch-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dezvoltare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diferinte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etape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ale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proiectului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84E8C-CE2D-78AE-3697-B1F24595E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748" y="2968987"/>
            <a:ext cx="4536504" cy="336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3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11560" y="1124744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i="1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Management</a:t>
            </a:r>
            <a:endParaRPr lang="en-US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ABD50-F7A1-E7C4-E45F-7E08957D50E9}"/>
              </a:ext>
            </a:extLst>
          </p:cNvPr>
          <p:cNvSpPr txBox="1"/>
          <p:nvPr/>
        </p:nvSpPr>
        <p:spPr>
          <a:xfrm>
            <a:off x="611560" y="1783579"/>
            <a:ext cx="5220580" cy="364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en-US" sz="2000" dirty="0" err="1">
                <a:latin typeface="UT Sans" pitchFamily="50" charset="0"/>
              </a:rPr>
              <a:t>Etape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Realizare</a:t>
            </a:r>
            <a:r>
              <a:rPr lang="en-US" sz="2000" dirty="0">
                <a:latin typeface="UT Sans" pitchFamily="50" charset="0"/>
              </a:rPr>
              <a:t>:</a:t>
            </a:r>
          </a:p>
          <a:p>
            <a:pPr marL="742950" marR="0" lvl="1" indent="-28575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Realizarea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diagramelor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U.M.L.</a:t>
            </a:r>
          </a:p>
          <a:p>
            <a:pPr marL="742950" marR="0" lvl="1" indent="-28575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Realizare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mock-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urilor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partea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de front-end</a:t>
            </a:r>
          </a:p>
          <a:p>
            <a:pPr marL="742950" marR="0" lvl="1" indent="-28575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Implementarea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segmentelor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bază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atât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front-end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cât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backend):</a:t>
            </a:r>
          </a:p>
          <a:p>
            <a:pPr marL="1143000" marR="0" lvl="2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Sign-Up &amp; Login;</a:t>
            </a:r>
          </a:p>
          <a:p>
            <a:pPr marL="1143000" marR="0" lvl="2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Posibilitatea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putea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crea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sugestii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143000" marR="0" lvl="2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Editare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cont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143000" marR="0" lvl="2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Editare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sugestii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143000" marR="0" lvl="2" indent="-22860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Installere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147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11560" y="1124744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i="1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Management</a:t>
            </a:r>
            <a:endParaRPr lang="en-US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ABD50-F7A1-E7C4-E45F-7E08957D50E9}"/>
              </a:ext>
            </a:extLst>
          </p:cNvPr>
          <p:cNvSpPr txBox="1"/>
          <p:nvPr/>
        </p:nvSpPr>
        <p:spPr>
          <a:xfrm>
            <a:off x="359532" y="1783579"/>
            <a:ext cx="4536504" cy="364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en-US" sz="2000" dirty="0" err="1">
                <a:latin typeface="UT Sans" pitchFamily="50" charset="0"/>
              </a:rPr>
              <a:t>Cerințe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Funcționalitate</a:t>
            </a:r>
            <a:r>
              <a:rPr lang="en-US" sz="2000" dirty="0">
                <a:latin typeface="UT Sans" pitchFamily="50" charset="0"/>
              </a:rPr>
              <a:t>:</a:t>
            </a:r>
          </a:p>
          <a:p>
            <a:pPr marL="1143000" marR="0" lvl="2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Front-end: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Main Page: Login/Sign-up;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Home Page;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Aplicații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Disponibile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Profil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143000" marR="0" lvl="2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Back-end: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Salvare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date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utilizatori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Crearea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intaller-ului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droit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Selectarea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aplicațiilor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Descărcarea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aplicațiilor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6CEE15-654E-1559-B3B2-284EA9600F0B}"/>
              </a:ext>
            </a:extLst>
          </p:cNvPr>
          <p:cNvSpPr txBox="1"/>
          <p:nvPr/>
        </p:nvSpPr>
        <p:spPr>
          <a:xfrm>
            <a:off x="5616116" y="1778728"/>
            <a:ext cx="4536504" cy="299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en-US" sz="2000" dirty="0" err="1">
                <a:latin typeface="UT Sans" pitchFamily="50" charset="0"/>
              </a:rPr>
              <a:t>Cerințe</a:t>
            </a:r>
            <a:r>
              <a:rPr lang="en-US" sz="2000" dirty="0">
                <a:latin typeface="UT Sans" pitchFamily="50" charset="0"/>
              </a:rPr>
              <a:t> Non-</a:t>
            </a:r>
            <a:r>
              <a:rPr lang="en-US" sz="2000" dirty="0" err="1">
                <a:latin typeface="UT Sans" pitchFamily="50" charset="0"/>
              </a:rPr>
              <a:t>funcționale</a:t>
            </a:r>
            <a:r>
              <a:rPr lang="en-US" sz="2000" dirty="0">
                <a:latin typeface="UT Sans" pitchFamily="50" charset="0"/>
              </a:rPr>
              <a:t>:</a:t>
            </a:r>
          </a:p>
          <a:p>
            <a:pPr marL="1257300" lvl="2" indent="-342900" algn="just">
              <a:lnSpc>
                <a:spcPct val="106000"/>
              </a:lnSpc>
              <a:buFont typeface="+mj-lt"/>
              <a:buAutoNum type="romanUcPeriod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Front-end: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HTML;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CSS;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Python.</a:t>
            </a:r>
          </a:p>
          <a:p>
            <a:pPr marL="1257300" lvl="2" indent="-342900" algn="just">
              <a:lnSpc>
                <a:spcPct val="106000"/>
              </a:lnSpc>
              <a:buFont typeface="+mj-lt"/>
              <a:buAutoNum type="romanUcPeriod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Back-end: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Python.</a:t>
            </a:r>
          </a:p>
          <a:p>
            <a:pPr marL="1257300" lvl="2" indent="-342900" algn="just">
              <a:lnSpc>
                <a:spcPct val="106000"/>
              </a:lnSpc>
              <a:buFont typeface="+mj-lt"/>
              <a:buAutoNum type="romanUcPeriod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Database: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43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442</Words>
  <Application>Microsoft Office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UT Sans</vt:lpstr>
      <vt:lpstr>UT Sans Bold</vt:lpstr>
      <vt:lpstr>UT Symbols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Luca</cp:lastModifiedBy>
  <cp:revision>20</cp:revision>
  <dcterms:created xsi:type="dcterms:W3CDTF">2017-10-19T09:49:50Z</dcterms:created>
  <dcterms:modified xsi:type="dcterms:W3CDTF">2023-01-14T10:20:30Z</dcterms:modified>
</cp:coreProperties>
</file>