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1"/>
          <p:cNvGrpSpPr/>
          <p:nvPr/>
        </p:nvGrpSpPr>
        <p:grpSpPr>
          <a:xfrm>
            <a:off x="1763640" y="1397160"/>
            <a:ext cx="6551280" cy="1670400"/>
            <a:chOff x="1763640" y="1397160"/>
            <a:chExt cx="6551280" cy="1670400"/>
          </a:xfrm>
        </p:grpSpPr>
        <p:sp>
          <p:nvSpPr>
            <p:cNvPr id="37" name="CustomShape 2"/>
            <p:cNvSpPr/>
            <p:nvPr/>
          </p:nvSpPr>
          <p:spPr>
            <a:xfrm>
              <a:off x="1763640" y="1397160"/>
              <a:ext cx="3605040" cy="1670400"/>
            </a:xfrm>
            <a:prstGeom prst="homePlate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106560" rIns="26640" tIns="53280" bIns="53280" anchor="ctr"/>
            <a:p>
              <a:pPr>
                <a:lnSpc>
                  <a:spcPct val="90000"/>
                </a:lnSpc>
                <a:spcAft>
                  <a:spcPts val="700"/>
                </a:spcAft>
              </a:pPr>
              <a:r>
                <a:rPr b="1" lang="en-US" sz="20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Klartext</a:t>
              </a:r>
              <a:endParaRPr b="0" lang="en-US" sz="2000" spc="-1" strike="noStrike">
                <a:latin typeface="Arial"/>
              </a:endParaRPr>
            </a:p>
            <a:p>
              <a:pPr>
                <a:lnSpc>
                  <a:spcPct val="90000"/>
                </a:lnSpc>
                <a:spcAft>
                  <a:spcPts val="629"/>
                </a:spcAft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Alphabet: alle Alphabete möglich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90000"/>
                </a:lnSpc>
                <a:spcAft>
                  <a:spcPts val="629"/>
                </a:spcAft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Klartextlänge: n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38" name="CustomShape 3"/>
            <p:cNvSpPr/>
            <p:nvPr/>
          </p:nvSpPr>
          <p:spPr>
            <a:xfrm>
              <a:off x="4097160" y="1397160"/>
              <a:ext cx="4217760" cy="1670400"/>
            </a:xfrm>
            <a:prstGeom prst="chevron">
              <a:avLst>
                <a:gd name="adj" fmla="val 50000"/>
              </a:avLst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79920" rIns="26640" tIns="53280" bIns="53280" anchor="ctr"/>
            <a:p>
              <a:pPr>
                <a:lnSpc>
                  <a:spcPct val="90000"/>
                </a:lnSpc>
                <a:spcAft>
                  <a:spcPts val="700"/>
                </a:spcAft>
              </a:pPr>
              <a:r>
                <a:rPr b="1" lang="en-US" sz="20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Geheimtext</a:t>
              </a:r>
              <a:endParaRPr b="0" lang="en-US" sz="2000" spc="-1" strike="noStrike">
                <a:latin typeface="Arial"/>
              </a:endParaRPr>
            </a:p>
            <a:p>
              <a:pPr>
                <a:lnSpc>
                  <a:spcPct val="90000"/>
                </a:lnSpc>
                <a:spcAft>
                  <a:spcPts val="629"/>
                </a:spcAft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Alphabet: Klartextalphabet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90000"/>
                </a:lnSpc>
                <a:spcAft>
                  <a:spcPts val="629"/>
                </a:spcAft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Geheimtextlänge: n</a:t>
              </a:r>
              <a:endParaRPr b="0" lang="en-US" sz="1800" spc="-1" strike="noStrike">
                <a:latin typeface="Arial"/>
              </a:endParaRPr>
            </a:p>
          </p:txBody>
        </p:sp>
      </p:grpSp>
      <p:grpSp>
        <p:nvGrpSpPr>
          <p:cNvPr id="39" name="Group 4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sp>
        <p:nvSpPr>
          <p:cNvPr id="40" name="CustomShape 5"/>
          <p:cNvSpPr/>
          <p:nvPr/>
        </p:nvSpPr>
        <p:spPr>
          <a:xfrm>
            <a:off x="7452360" y="1052640"/>
            <a:ext cx="862560" cy="2230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41" name="Table 6"/>
          <p:cNvGraphicFramePr/>
          <p:nvPr/>
        </p:nvGraphicFramePr>
        <p:xfrm>
          <a:off x="1763640" y="3069000"/>
          <a:ext cx="5687640" cy="1173240"/>
        </p:xfrm>
        <a:graphic>
          <a:graphicData uri="http://schemas.openxmlformats.org/drawingml/2006/table">
            <a:tbl>
              <a:tblPr/>
              <a:tblGrid>
                <a:gridCol w="1027080"/>
                <a:gridCol w="4660920"/>
              </a:tblGrid>
              <a:tr h="43200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8eb4e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Parameter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6d9f1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Schlüssel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eb4e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Folge von Zahlen oder Zeichen, welche im Klartextalphabet enthalten sind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6d9f1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Application>LibreOffice/6.0.7.3$Linux_X86_64 LibreOffice_project/00m0$Build-3</Application>
  <Words>44</Words>
  <Paragraphs>11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2020-09-09T21:05:30Z</dcterms:created>
  <dc:creator>ben</dc:creator>
  <dc:description/>
  <dc:language>en-US</dc:language>
  <cp:lastModifiedBy/>
  <dcterms:modified xsi:type="dcterms:W3CDTF">2020-09-11T19:55:02Z</dcterms:modified>
  <cp:revision>11</cp:revision>
  <dc:subject/>
  <dc:title>PowerPoint-Präsentation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Bildschirmpräsentation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