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66" r:id="rId6"/>
    <p:sldId id="268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62" r:id="rId15"/>
    <p:sldId id="263" r:id="rId16"/>
    <p:sldId id="267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C2084-A9EC-46D5-958B-77548C50E710}">
  <a:tblStyle styleId="{224C2084-A9EC-46D5-958B-77548C50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4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23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1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59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0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2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4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9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4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149" y="992767"/>
            <a:ext cx="8794499" cy="3748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/>
              <a:t>Разработка системы автоматизированной проверки наиболее частых ошибок в научных текстах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150" y="5655733"/>
            <a:ext cx="8794500" cy="107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Выполнил: </a:t>
            </a:r>
            <a:r>
              <a:rPr lang="ru-RU" sz="2400" dirty="0" err="1">
                <a:solidFill>
                  <a:srgbClr val="000000"/>
                </a:solidFill>
              </a:rPr>
              <a:t>Блеес</a:t>
            </a:r>
            <a:r>
              <a:rPr lang="ru-RU" sz="2400" dirty="0">
                <a:solidFill>
                  <a:srgbClr val="000000"/>
                </a:solidFill>
              </a:rPr>
              <a:t> Эдуард Игоревич</a:t>
            </a:r>
            <a:r>
              <a:rPr lang="en" sz="2400" dirty="0">
                <a:solidFill>
                  <a:srgbClr val="000000"/>
                </a:solidFill>
              </a:rPr>
              <a:t>, гр. 3304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Руководитель: </a:t>
            </a:r>
            <a:r>
              <a:rPr lang="ru-RU" sz="2400" dirty="0">
                <a:solidFill>
                  <a:srgbClr val="000000"/>
                </a:solidFill>
              </a:rPr>
              <a:t>Заславский Марк Маркович</a:t>
            </a:r>
            <a:r>
              <a:rPr lang="en" sz="2400" dirty="0">
                <a:solidFill>
                  <a:srgbClr val="000000"/>
                </a:solidFill>
              </a:rPr>
              <a:t>, </a:t>
            </a:r>
            <a:r>
              <a:rPr lang="ru-RU" sz="2400" dirty="0">
                <a:solidFill>
                  <a:srgbClr val="000000"/>
                </a:solidFill>
              </a:rPr>
              <a:t>ассистент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Санкт-Петербургский государственный электротехнический университет им. В.И. Ульянова (Ленина)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Результаты экспериментального исследования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Числовые критерии: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Тошнота текста – </a:t>
            </a:r>
            <a:r>
              <a:rPr lang="ru-RU" sz="2800" dirty="0">
                <a:sym typeface="Symbol" panose="05050102010706020507" pitchFamily="18" charset="2"/>
              </a:rPr>
              <a:t>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Уровень воды в тексте – </a:t>
            </a:r>
            <a:r>
              <a:rPr lang="ru-RU" sz="2800" dirty="0">
                <a:sym typeface="Symbol" panose="05050102010706020507" pitchFamily="18" charset="2"/>
              </a:rPr>
              <a:t></a:t>
            </a:r>
            <a:r>
              <a:rPr lang="ru-RU" sz="2800" dirty="0"/>
              <a:t>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Значение отклонения текста статьи от идеальной кривой по Ципфу – </a:t>
            </a:r>
            <a:r>
              <a:rPr lang="ru-RU" sz="2800" dirty="0">
                <a:sym typeface="Symbol" panose="05050102010706020507" pitchFamily="18" charset="2"/>
              </a:rPr>
              <a:t></a:t>
            </a:r>
            <a:r>
              <a:rPr lang="ru-RU" sz="2800" dirty="0"/>
              <a:t>.</a:t>
            </a:r>
          </a:p>
          <a:p>
            <a:pPr lvl="0" algn="just"/>
            <a:r>
              <a:rPr lang="ru-RU" sz="2800" dirty="0"/>
              <a:t>Экспериментально установленные интервалы: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7040C0-8202-4039-AFA9-C46270C121C5}"/>
              </a:ext>
            </a:extLst>
          </p:cNvPr>
          <p:cNvGraphicFramePr>
            <a:graphicFrameLocks noGrp="1"/>
          </p:cNvGraphicFramePr>
          <p:nvPr/>
        </p:nvGraphicFramePr>
        <p:xfrm>
          <a:off x="311697" y="3979333"/>
          <a:ext cx="8520604" cy="2094267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4260302">
                  <a:extLst>
                    <a:ext uri="{9D8B030D-6E8A-4147-A177-3AD203B41FA5}">
                      <a16:colId xmlns:a16="http://schemas.microsoft.com/office/drawing/2014/main" val="2967877127"/>
                    </a:ext>
                  </a:extLst>
                </a:gridCol>
                <a:gridCol w="4260302">
                  <a:extLst>
                    <a:ext uri="{9D8B030D-6E8A-4147-A177-3AD203B41FA5}">
                      <a16:colId xmlns:a16="http://schemas.microsoft.com/office/drawing/2014/main" val="3171160597"/>
                    </a:ext>
                  </a:extLst>
                </a:gridCol>
              </a:tblGrid>
              <a:tr h="506693">
                <a:tc>
                  <a:txBody>
                    <a:bodyPr/>
                    <a:lstStyle/>
                    <a:p>
                      <a:r>
                        <a:rPr lang="ru-RU" sz="2800" dirty="0"/>
                        <a:t>Критерий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Интервал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3974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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[6,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1245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dirty="0">
                          <a:sym typeface="Symbol" panose="05050102010706020507" pitchFamily="18" charset="2"/>
                        </a:rPr>
                        <a:t>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[14,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7441"/>
                  </a:ext>
                </a:extLst>
              </a:tr>
              <a:tr h="525369">
                <a:tc>
                  <a:txBody>
                    <a:bodyPr/>
                    <a:lstStyle/>
                    <a:p>
                      <a:r>
                        <a:rPr lang="ru-RU" sz="2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Symbol" panose="05050102010706020507" pitchFamily="18" charset="2"/>
                        </a:rPr>
                        <a:t>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[5.5, 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8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 результате исследования было выделено: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3 рассчитываемых числовых критерия;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5 типов проверяемых стилистических ошибок;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6 типов проверяемых структурных ошибок.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Оценка статьи: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Где К – оценка статьи, </a:t>
            </a:r>
            <a:r>
              <a:rPr lang="en-US" sz="2800" dirty="0"/>
              <a:t>B </a:t>
            </a:r>
            <a:r>
              <a:rPr lang="ru-RU" sz="2800" dirty="0"/>
              <a:t>– базовое значение </a:t>
            </a:r>
            <a:r>
              <a:rPr lang="en-US" sz="2800" dirty="0"/>
              <a:t>K</a:t>
            </a:r>
            <a:r>
              <a:rPr lang="ru-RU" sz="2800" dirty="0"/>
              <a:t>,</a:t>
            </a:r>
          </a:p>
          <a:p>
            <a:pPr lvl="0" algn="just"/>
            <a:r>
              <a:rPr lang="ru-RU" sz="2800" dirty="0"/>
              <a:t>Ф – штраф.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D7B076-FE79-4F3D-A487-826A60960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9614"/>
              </p:ext>
            </p:extLst>
          </p:nvPr>
        </p:nvGraphicFramePr>
        <p:xfrm>
          <a:off x="2805642" y="4079191"/>
          <a:ext cx="3532716" cy="65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672840" imgH="152280" progId="Equation.DSMT4">
                  <p:embed/>
                </p:oleObj>
              </mc:Choice>
              <mc:Fallback>
                <p:oleObj name="Equation" r:id="rId4" imgW="6728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5642" y="4079191"/>
                        <a:ext cx="3532716" cy="65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23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Математическая модель проверки статьи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70935" y="4202950"/>
            <a:ext cx="8750223" cy="219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Где </a:t>
            </a:r>
            <a:r>
              <a:rPr lang="en-US" sz="2800" dirty="0"/>
              <a:t>E</a:t>
            </a:r>
            <a:r>
              <a:rPr lang="ru-RU" sz="2800" dirty="0"/>
              <a:t> – попадание критерия в установленный промежуток,</a:t>
            </a:r>
            <a:r>
              <a:rPr lang="en-US" sz="2800" dirty="0"/>
              <a:t> N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– </a:t>
            </a:r>
            <a:r>
              <a:rPr lang="ru-RU" sz="2800" dirty="0"/>
              <a:t>количество структурных ошибок</a:t>
            </a:r>
            <a:r>
              <a:rPr lang="en-US" sz="2800" dirty="0"/>
              <a:t>, N</a:t>
            </a:r>
            <a:r>
              <a:rPr lang="en-US" sz="1600" dirty="0"/>
              <a:t>2</a:t>
            </a:r>
            <a:r>
              <a:rPr lang="en-US" sz="2800" dirty="0"/>
              <a:t> – </a:t>
            </a:r>
            <a:r>
              <a:rPr lang="ru-RU" sz="2800" dirty="0"/>
              <a:t>количество стилистических ошибок</a:t>
            </a:r>
            <a:r>
              <a:rPr lang="en-US" sz="2800" dirty="0"/>
              <a:t>, C</a:t>
            </a:r>
            <a:r>
              <a:rPr lang="ru-RU" sz="1600" dirty="0"/>
              <a:t>1</a:t>
            </a:r>
            <a:r>
              <a:rPr lang="en-US" sz="1600" dirty="0"/>
              <a:t> </a:t>
            </a:r>
            <a:r>
              <a:rPr lang="en-US" sz="2800" dirty="0"/>
              <a:t>,C</a:t>
            </a:r>
            <a:r>
              <a:rPr lang="ru-RU" sz="16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2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C</a:t>
            </a:r>
            <a:r>
              <a:rPr lang="ru-RU" sz="1600" dirty="0"/>
              <a:t>3</a:t>
            </a:r>
            <a:r>
              <a:rPr lang="en-US" sz="2800" dirty="0"/>
              <a:t>, C</a:t>
            </a:r>
            <a:r>
              <a:rPr lang="en-US" sz="1600" dirty="0"/>
              <a:t>4</a:t>
            </a:r>
            <a:r>
              <a:rPr lang="en-US" sz="2800" dirty="0"/>
              <a:t>, C</a:t>
            </a:r>
            <a:r>
              <a:rPr lang="en-US" sz="1600" dirty="0"/>
              <a:t>5</a:t>
            </a:r>
            <a:r>
              <a:rPr lang="en-US" sz="2800" dirty="0"/>
              <a:t> – </a:t>
            </a:r>
            <a:r>
              <a:rPr lang="ru-RU" sz="2800" dirty="0"/>
              <a:t>коэффициенты.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3E76-CD54-42B4-9D83-BA6804E8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3546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5B3912-A431-460D-96DD-FB1715C6D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1616"/>
              </p:ext>
            </p:extLst>
          </p:nvPr>
        </p:nvGraphicFramePr>
        <p:xfrm>
          <a:off x="874146" y="2407334"/>
          <a:ext cx="7543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146" y="2407334"/>
                        <a:ext cx="7543800" cy="742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3EBBBB-C64B-4275-9B54-3B4CA2205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15405"/>
              </p:ext>
            </p:extLst>
          </p:nvPr>
        </p:nvGraphicFramePr>
        <p:xfrm>
          <a:off x="2133600" y="827108"/>
          <a:ext cx="4204758" cy="161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1320800" imgH="508000" progId="Equation.DSMT4">
                  <p:embed/>
                </p:oleObj>
              </mc:Choice>
              <mc:Fallback>
                <p:oleObj name="Equation" r:id="rId6" imgW="13208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27108"/>
                        <a:ext cx="4204758" cy="1615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F28D502-22DC-4CE6-ACA8-E117F1888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41529"/>
              </p:ext>
            </p:extLst>
          </p:nvPr>
        </p:nvGraphicFramePr>
        <p:xfrm>
          <a:off x="2414020" y="3318779"/>
          <a:ext cx="4464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1333440" imgH="228600" progId="Equation.DSMT4">
                  <p:embed/>
                </p:oleObj>
              </mc:Choice>
              <mc:Fallback>
                <p:oleObj name="Equation" r:id="rId8" imgW="1333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020" y="3318779"/>
                        <a:ext cx="446405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9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74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Разработанное решение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266B3273-10BA-49C3-8C49-8590FA6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1034969"/>
            <a:ext cx="8520916" cy="49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38667"/>
            <a:ext cx="8520600" cy="643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Заключение</a:t>
            </a:r>
            <a:endParaRPr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982132"/>
            <a:ext cx="8520600" cy="5760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dk1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Было проведено исследование возможности автоматизации проверки научных статей на соответствие научному стилю, по результатам которого были выделены критерии проверки статей;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На основании проведенного обзора была построена математическая модель проверки статьи, включающая в себя проверку числовых критериев, и поиск структурных и стилистических ошибок;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Было проведено экспериментальное исследование на статьях, опубликованных в источниках ВАК или РИНЦ, по результатам которого были определены допустимые значения критериев и была настроена и формализована модель;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Было проведено экспериментальное исследование на статьях и произведениях других жанров для проверки корректности полученной модели, показавшее корректность разработанной модели проверки;</a:t>
            </a:r>
          </a:p>
          <a:p>
            <a:pPr lvl="0" indent="-381000">
              <a:buClr>
                <a:schemeClr val="dk1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Было разработано решение в виде веб-сервиса.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Апробация работы</a:t>
            </a:r>
            <a:endParaRPr b="1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8299"/>
            <a:ext cx="8709300" cy="5474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М.М., Андросов В.Ю. Автоматизация процесса проверки текста на соответствие научному стилю // Современные технологии в теории и практике программирования: материалы научно-практической конференции студентов, аспирантов и молодых ученых -2018. - С. 118-121;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ru-RU" sz="2200" dirty="0" err="1">
                <a:solidFill>
                  <a:schemeClr val="tx1"/>
                </a:solidFill>
              </a:rPr>
              <a:t>Блеес</a:t>
            </a:r>
            <a:r>
              <a:rPr lang="ru-RU" sz="2200" dirty="0">
                <a:solidFill>
                  <a:schemeClr val="tx1"/>
                </a:solidFill>
              </a:rPr>
              <a:t> Э.И., Заславский М.М. Исследование критериев соответствия текста научному стилю // Научно-технический вестник информационных технологий, механики и оптики. 2019. Т. 19. № 2. С. 299–305. </a:t>
            </a:r>
            <a:r>
              <a:rPr lang="ru-RU" sz="2200" dirty="0" err="1">
                <a:solidFill>
                  <a:schemeClr val="tx1"/>
                </a:solidFill>
              </a:rPr>
              <a:t>doi</a:t>
            </a:r>
            <a:r>
              <a:rPr lang="ru-RU" sz="2200" dirty="0">
                <a:solidFill>
                  <a:schemeClr val="tx1"/>
                </a:solidFill>
              </a:rPr>
              <a:t>: 10.17586/2226-1494-2019-19-2-299-305;</a:t>
            </a:r>
          </a:p>
          <a:p>
            <a:pPr lvl="0" indent="-381000">
              <a:buClr>
                <a:srgbClr val="000000"/>
              </a:buClr>
              <a:buSzPts val="2400"/>
            </a:pPr>
            <a:r>
              <a:rPr lang="en" sz="2200" dirty="0">
                <a:solidFill>
                  <a:schemeClr val="tx1"/>
                </a:solidFill>
              </a:rPr>
              <a:t>Репозиторий проекта </a:t>
            </a:r>
            <a:r>
              <a:rPr lang="en-US" sz="2200" dirty="0">
                <a:solidFill>
                  <a:schemeClr val="tx1"/>
                </a:solidFill>
              </a:rPr>
              <a:t>https://github.com/EduardBlees/Master-s-thesis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Дополнительный слайд №1. Собственно-научный </a:t>
            </a:r>
            <a:r>
              <a:rPr lang="ru-RU" b="1" dirty="0" err="1">
                <a:solidFill>
                  <a:schemeClr val="tx1"/>
                </a:solidFill>
              </a:rPr>
              <a:t>подстиль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63609" y="1456267"/>
            <a:ext cx="8709458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В рамках данной работы была реализована проверка статей на соответствие собственно-научному </a:t>
            </a:r>
            <a:r>
              <a:rPr lang="ru-RU" sz="2400" dirty="0" err="1"/>
              <a:t>подстилю</a:t>
            </a:r>
            <a:r>
              <a:rPr lang="ru-RU" sz="2400" dirty="0"/>
              <a:t>. Собственно-научный </a:t>
            </a:r>
            <a:r>
              <a:rPr lang="ru-RU" sz="2400" dirty="0" err="1"/>
              <a:t>подстиль</a:t>
            </a:r>
            <a:r>
              <a:rPr lang="ru-RU" sz="2400" dirty="0"/>
              <a:t> — академическое изложение, адресованное специалистам.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Характеристики: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Точность передаваемой информации;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Убедительность аргументации;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Логическая последовательность изложения;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Лаконичность.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Цель </a:t>
            </a:r>
            <a:r>
              <a:rPr lang="ru-RU" sz="2400" dirty="0" err="1"/>
              <a:t>подстиля</a:t>
            </a:r>
            <a:r>
              <a:rPr lang="ru-RU" sz="2400" dirty="0"/>
              <a:t> — выявление и описание новых фактов, закономерностей, открытий.</a:t>
            </a:r>
          </a:p>
        </p:txBody>
      </p:sp>
    </p:spTree>
    <p:extLst>
      <p:ext uri="{BB962C8B-B14F-4D97-AF65-F5344CB8AC3E}">
        <p14:creationId xmlns:p14="http://schemas.microsoft.com/office/powerpoint/2010/main" val="23680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solidFill>
                  <a:srgbClr val="000000"/>
                </a:solidFill>
              </a:rPr>
              <a:t>Актуальность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Процесс проверки статей изданиями в текущем виде: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Долгая переписка с рецензентом и редакторами;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Повторные отправки после малейших исправлений.</a:t>
            </a:r>
          </a:p>
          <a:p>
            <a:pPr marL="76200" lvl="0" indent="0">
              <a:spcBef>
                <a:spcPts val="1600"/>
              </a:spcBef>
              <a:buClr>
                <a:srgbClr val="000000"/>
              </a:buClr>
              <a:buSzPts val="2400"/>
              <a:buNone/>
            </a:pPr>
            <a:r>
              <a:rPr lang="ru-RU" sz="2400" dirty="0">
                <a:solidFill>
                  <a:schemeClr val="tx1"/>
                </a:solidFill>
              </a:rPr>
              <a:t>Существует курс по написанию научных статей на </a:t>
            </a:r>
            <a:r>
              <a:rPr lang="en-US" sz="2400" dirty="0" err="1">
                <a:solidFill>
                  <a:schemeClr val="tx1"/>
                </a:solidFill>
              </a:rPr>
              <a:t>Stepik</a:t>
            </a:r>
            <a:r>
              <a:rPr lang="ru-RU" sz="2400" dirty="0">
                <a:solidFill>
                  <a:schemeClr val="tx1"/>
                </a:solidFill>
              </a:rPr>
              <a:t>, для которого необходима частичная автоматизация проверки статей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Цель и задачи</a:t>
            </a:r>
            <a:endParaRPr b="1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400" b="1" dirty="0">
                <a:solidFill>
                  <a:schemeClr val="tx1"/>
                </a:solidFill>
              </a:rPr>
              <a:t>Цель</a:t>
            </a:r>
            <a:r>
              <a:rPr lang="en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Разработать программу для проверки статьи на соответствие научному стилю и поиску наиболее частых ошибок в ней</a:t>
            </a:r>
            <a:r>
              <a:rPr lang="en" sz="24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Задачи</a:t>
            </a:r>
            <a:r>
              <a:rPr lang="en" sz="2400" dirty="0">
                <a:solidFill>
                  <a:schemeClr val="tx1"/>
                </a:solidFill>
              </a:rPr>
              <a:t>:</a:t>
            </a:r>
            <a:endParaRPr sz="2400" dirty="0">
              <a:solidFill>
                <a:schemeClr val="tx1"/>
              </a:solidFill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Исследовать возможность автоматизации проверки научных статей на соответствие научному стилю;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Построить математическую модель проверки статьи;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Провести экспериментальное исследование для определения допустимых значений критериев;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Реализовать программный прототип решения.</a:t>
            </a:r>
            <a:endParaRPr lang="ru-RU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1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38667" y="287867"/>
            <a:ext cx="8682491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7271" y="1727200"/>
            <a:ext cx="8709458" cy="50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В результате обзора были выделены морфологические особенности научного стиля: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личных местоимений. Личные и притяжательные местоимения (я, ты, мною, вы, наш) имеют отвлеченно-обобщенный характер и их употребление необходимо избегать;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неопределенных местоимений (кое-что, что-нибудь). Эти местоимения, в силу их неопределенности, не употребляются.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699" y="287867"/>
            <a:ext cx="8709459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400" dirty="0"/>
              <a:t>Проверка качества текста или соответствие информационному стилю. </a:t>
            </a:r>
            <a:r>
              <a:rPr lang="en-US" sz="2400" dirty="0"/>
              <a:t>SEO-</a:t>
            </a:r>
            <a:r>
              <a:rPr lang="ru-RU" sz="2400" dirty="0"/>
              <a:t>анализ.</a:t>
            </a:r>
          </a:p>
          <a:p>
            <a:pPr lvl="0" algn="just"/>
            <a:endParaRPr lang="ru-RU" sz="2400" dirty="0"/>
          </a:p>
          <a:p>
            <a:pPr lvl="0" algn="just"/>
            <a:r>
              <a:rPr lang="ru-RU" sz="2400" dirty="0"/>
              <a:t>Вводимые термины: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Тошнота – это показатель повторений в текстовом документе ключевых слов и фраз. Синонимом тошноты является термин плотность.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Стоп-слова – это слова в тексте, которые не несут смысловой нагрузки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Вода - процентное соотношение стоп-слов и общего количества слов в тексте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Эмпирическая закономерность распределения частоты слов естественного языка - Закон Ципфа</a:t>
            </a:r>
          </a:p>
        </p:txBody>
      </p:sp>
    </p:spTree>
    <p:extLst>
      <p:ext uri="{BB962C8B-B14F-4D97-AF65-F5344CB8AC3E}">
        <p14:creationId xmlns:p14="http://schemas.microsoft.com/office/powerpoint/2010/main" val="1716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Информационный стиль и </a:t>
            </a:r>
            <a:r>
              <a:rPr lang="en-US" sz="2800" dirty="0"/>
              <a:t>SEO-</a:t>
            </a:r>
            <a:r>
              <a:rPr lang="ru-RU" sz="2800" dirty="0"/>
              <a:t>анализ вводят морфологические ограничения: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слов усилителей (безусловно, очень, абсолютно и др.);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обобщений (со всего мира, весь, в общем);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Необъективная оценка (уникальный, новейший);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риторических вопросов. </a:t>
            </a:r>
          </a:p>
        </p:txBody>
      </p:sp>
    </p:spTree>
    <p:extLst>
      <p:ext uri="{BB962C8B-B14F-4D97-AF65-F5344CB8AC3E}">
        <p14:creationId xmlns:p14="http://schemas.microsoft.com/office/powerpoint/2010/main" val="27899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Автоматизируемые правила проверки научных статей в существующем курсе:</a:t>
            </a:r>
          </a:p>
          <a:p>
            <a:pPr lvl="0" algn="just"/>
            <a:endParaRPr lang="ru-RU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Каждое ключевое слово упоминается в основном тексте хотя бы один раз;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Более половины элементов списка литературы - актуальные и значимые научные работы;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элементы списка литературы имеют минимум одно упоминание в тексте;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800" dirty="0"/>
              <a:t>Все рисунки и таблицы имеют подрисуночные подписи и ссылки в тексте.</a:t>
            </a:r>
          </a:p>
        </p:txBody>
      </p:sp>
    </p:spTree>
    <p:extLst>
      <p:ext uri="{BB962C8B-B14F-4D97-AF65-F5344CB8AC3E}">
        <p14:creationId xmlns:p14="http://schemas.microsoft.com/office/powerpoint/2010/main" val="27629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87867"/>
            <a:ext cx="8709458" cy="116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Исследование возможности автоматизации проверки статей на соответствие научному стилю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456267"/>
            <a:ext cx="8561367" cy="528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Обзор аналогов</a:t>
            </a:r>
          </a:p>
          <a:p>
            <a:pPr lvl="0" algn="just"/>
            <a:endParaRPr lang="ru-RU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D208C3-F8F1-495D-AC14-7B7064CA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76088"/>
              </p:ext>
            </p:extLst>
          </p:nvPr>
        </p:nvGraphicFramePr>
        <p:xfrm>
          <a:off x="311697" y="1982744"/>
          <a:ext cx="8520605" cy="4482303"/>
        </p:xfrm>
        <a:graphic>
          <a:graphicData uri="http://schemas.openxmlformats.org/drawingml/2006/table">
            <a:tbl>
              <a:tblPr firstRow="1" bandRow="1">
                <a:tableStyleId>{224C2084-A9EC-46D5-958B-77548C50E710}</a:tableStyleId>
              </a:tblPr>
              <a:tblGrid>
                <a:gridCol w="1449370">
                  <a:extLst>
                    <a:ext uri="{9D8B030D-6E8A-4147-A177-3AD203B41FA5}">
                      <a16:colId xmlns:a16="http://schemas.microsoft.com/office/drawing/2014/main" val="3877901620"/>
                    </a:ext>
                  </a:extLst>
                </a:gridCol>
                <a:gridCol w="1958872">
                  <a:extLst>
                    <a:ext uri="{9D8B030D-6E8A-4147-A177-3AD203B41FA5}">
                      <a16:colId xmlns:a16="http://schemas.microsoft.com/office/drawing/2014/main" val="2534106543"/>
                    </a:ext>
                  </a:extLst>
                </a:gridCol>
                <a:gridCol w="1704121">
                  <a:extLst>
                    <a:ext uri="{9D8B030D-6E8A-4147-A177-3AD203B41FA5}">
                      <a16:colId xmlns:a16="http://schemas.microsoft.com/office/drawing/2014/main" val="2671086924"/>
                    </a:ext>
                  </a:extLst>
                </a:gridCol>
                <a:gridCol w="1569407">
                  <a:extLst>
                    <a:ext uri="{9D8B030D-6E8A-4147-A177-3AD203B41FA5}">
                      <a16:colId xmlns:a16="http://schemas.microsoft.com/office/drawing/2014/main" val="986034853"/>
                    </a:ext>
                  </a:extLst>
                </a:gridCol>
                <a:gridCol w="1838835">
                  <a:extLst>
                    <a:ext uri="{9D8B030D-6E8A-4147-A177-3AD203B41FA5}">
                      <a16:colId xmlns:a16="http://schemas.microsoft.com/office/drawing/2014/main" val="4279112422"/>
                    </a:ext>
                  </a:extLst>
                </a:gridCol>
              </a:tblGrid>
              <a:tr h="2223746">
                <a:tc>
                  <a:txBody>
                    <a:bodyPr/>
                    <a:lstStyle/>
                    <a:p>
                      <a:r>
                        <a:rPr lang="ru-RU" sz="2400" dirty="0"/>
                        <a:t>Аналог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Многокритериальная проверка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 ограничения на длину текста 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Проверка стиля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Возможность загрузки файлов для проверки </a:t>
                      </a:r>
                      <a:endParaRPr lang="en-US" sz="2400" dirty="0"/>
                    </a:p>
                  </a:txBody>
                  <a:tcPr marL="36000" marR="36000" marT="0" marB="36000"/>
                </a:tc>
                <a:extLst>
                  <a:ext uri="{0D108BD9-81ED-4DB2-BD59-A6C34878D82A}">
                    <a16:rowId xmlns:a16="http://schemas.microsoft.com/office/drawing/2014/main" val="4053085513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1y.ru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01236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2400" dirty="0"/>
                        <a:t>text.ru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9014"/>
                  </a:ext>
                </a:extLst>
              </a:tr>
              <a:tr h="800548">
                <a:tc>
                  <a:txBody>
                    <a:bodyPr/>
                    <a:lstStyle/>
                    <a:p>
                      <a:r>
                        <a:rPr lang="en-US" sz="2400" dirty="0"/>
                        <a:t>contentmonster.ru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24467"/>
                  </a:ext>
                </a:extLst>
              </a:tr>
              <a:tr h="521197">
                <a:tc>
                  <a:txBody>
                    <a:bodyPr/>
                    <a:lstStyle/>
                    <a:p>
                      <a:r>
                        <a:rPr lang="en-US" sz="2400" dirty="0"/>
                        <a:t>glvrd.ru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9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0934" y="287868"/>
            <a:ext cx="8750224" cy="89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Экспериментальное исследование</a:t>
            </a:r>
            <a:endParaRPr lang="ru-RU" sz="2600" b="1" dirty="0">
              <a:solidFill>
                <a:schemeClr val="tx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699" y="1178992"/>
            <a:ext cx="8561367" cy="556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ru-RU" sz="2800" dirty="0"/>
              <a:t>Выборка из 2500 статей опубликованных в источниках ВАК или РИНЦ.</a:t>
            </a:r>
          </a:p>
          <a:p>
            <a:pPr lvl="0" algn="just"/>
            <a:endParaRPr lang="ru-RU" sz="2800" dirty="0"/>
          </a:p>
          <a:p>
            <a:pPr lvl="0" algn="just"/>
            <a:r>
              <a:rPr lang="ru-RU" sz="2800" dirty="0"/>
              <a:t>Проверяемая гипотеза:</a:t>
            </a:r>
          </a:p>
          <a:p>
            <a:pPr lvl="0" algn="just"/>
            <a:r>
              <a:rPr lang="ru-RU" sz="2800" dirty="0"/>
              <a:t>Качество научной статьи влияет на значения определенных числовых критериев, а также полученная выборка значений критериев соответствует нормальному распределению</a:t>
            </a:r>
          </a:p>
          <a:p>
            <a:pPr lvl="0" algn="just"/>
            <a:endParaRPr lang="ru-RU" sz="2800" dirty="0"/>
          </a:p>
          <a:p>
            <a:pPr lvl="0"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9937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911</Words>
  <Application>Microsoft Office PowerPoint</Application>
  <PresentationFormat>On-screen Show (4:3)</PresentationFormat>
  <Paragraphs>139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Symbol</vt:lpstr>
      <vt:lpstr>Simple Light</vt:lpstr>
      <vt:lpstr>MathType 6.0 Equation</vt:lpstr>
      <vt:lpstr>Разработка системы автоматизированной проверки наиболее частых ошибок в научных текстах</vt:lpstr>
      <vt:lpstr>Актуальность</vt:lpstr>
      <vt:lpstr>Цель и задачи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Исследование возможности автоматизации проверки статей на соответствие научному стилю</vt:lpstr>
      <vt:lpstr>Экспериментальное исследование</vt:lpstr>
      <vt:lpstr>Результаты экспериментального исследования</vt:lpstr>
      <vt:lpstr>Математическая модель проверки статьи</vt:lpstr>
      <vt:lpstr>Математическая модель проверки статьи</vt:lpstr>
      <vt:lpstr>Разработанное решение</vt:lpstr>
      <vt:lpstr>Заключение</vt:lpstr>
      <vt:lpstr>Апробация работы</vt:lpstr>
      <vt:lpstr>Дополнительный слайд №1. Собственно-научный подстиль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</dc:title>
  <dc:creator>Blees Eduard</dc:creator>
  <cp:lastModifiedBy>Blees Eduard</cp:lastModifiedBy>
  <cp:revision>33</cp:revision>
  <dcterms:modified xsi:type="dcterms:W3CDTF">2019-05-26T14:30:03Z</dcterms:modified>
</cp:coreProperties>
</file>