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74" r:id="rId9"/>
    <p:sldId id="275" r:id="rId10"/>
    <p:sldId id="276" r:id="rId11"/>
    <p:sldId id="271" r:id="rId12"/>
    <p:sldId id="272" r:id="rId13"/>
    <p:sldId id="277" r:id="rId14"/>
    <p:sldId id="278" r:id="rId15"/>
    <p:sldId id="265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ees Eduard" initials="BE" lastIdx="1" clrIdx="0">
    <p:extLst>
      <p:ext uri="{19B8F6BF-5375-455C-9EA6-DF929625EA0E}">
        <p15:presenceInfo xmlns:p15="http://schemas.microsoft.com/office/powerpoint/2012/main" userId="9f8def50a3fff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1A31-372F-4432-8331-076F161EBDEB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9FE00-EBB1-4F25-895F-36864596A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76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6A385-2E5B-475B-B386-07F43BC5B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949DD-A515-42C5-A91D-AD57EFE20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F4F46-42BC-4791-A1EE-8CE8C2EF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390A-A5D2-4140-8F21-08567DF53EAB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DAB06-DE74-45CC-98F2-298DA69D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25CA0-5F87-443E-940A-B60889E5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6B407-2856-4DE6-ADE8-BDE1A036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ED5B1E-EFF5-4CE7-BD01-BA1BC7E7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F435A-BD67-4989-B90F-AAD9D09B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CFE-F92C-4B2A-A483-FE84CB0E1669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3D350-8BCC-40F4-8C24-E1AA25D3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EB566-007E-4E61-B962-67E7245E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9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E88DE6-F3A7-43FE-B9B4-044B746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984A9E-C9DB-4EFC-8FD5-4E3C9894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534FB2-86AE-4129-8881-C4FCA1C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F15E-5DFE-4BC3-8986-F1BF5ED54566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C0232-3ABC-4A9E-B8E3-87F670BE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AD997-0914-453C-A8F4-00FB3DDE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2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37F7A-3340-4C7D-8B8C-5AEDA931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FCBAA-7FCE-43CE-9E1B-7CBC18FE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7145B-ED47-4039-B38F-2BCFA7B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C6D1-1EDC-4D10-98E2-89D9AAF4A5E6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FB879-FA7A-4482-A697-51A90DC5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2E89D-1A07-4112-A514-F123CE89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C0340-4EA8-47DB-9083-F8BC1B82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D4D92-290B-4253-94D7-37B48A71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25BD7-214B-4A1E-B7B4-56364751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944F-FEB6-4D1A-81C2-3C3224084020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F15FC-1221-4888-9239-7F003807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C11F56-46BA-4E84-862E-D572BC1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B909C-0C33-4B38-B203-B6400F0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DEFD3-3EDA-4D94-80C8-AA435219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6FB1AC-38EF-46DF-A0FA-C76E973B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0C0424-4FC5-4DF2-B3C0-4BFF46EB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3EE1-7D3F-482B-8AEE-CB17E5ADB268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7CA3BD-AF9E-4081-B612-36D7090D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5D01D3-ED3D-40DE-AD06-026F2412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1EA-DA55-4893-9E9E-4CD29784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79494-C95A-4CB5-8752-15F953E8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0736A8-381A-4FAA-9712-FF7670CE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68920A-C762-4924-947F-60B363B9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116A84-E203-4627-A0F5-2C6A5964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457A92-EC4C-4E8B-A686-B010CF07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3658-56E0-40E1-A24D-D4C44915BD3D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D5A76F-3768-4C38-8895-AE9B3C1B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C8C500-FB63-4D2C-9C55-6AB44286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FA7E-3F41-4DA3-9E80-1BD637FA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9F5A22-55AE-4F35-93AC-DE3E6B8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4C21-3F3E-4697-9719-4BC17160D3DF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4FDDB-C0BB-4881-A61F-54FE9919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0DA96D-0912-4E08-AD48-AF48CF5D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7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D9B945-E810-4CE3-82AB-02518782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6F3-F950-4D0A-99B6-FF5DCB9E4419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20D0B8-ECED-47EB-AF68-1131C9CB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3668F4-614A-4864-9E51-2D00EFAE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06832-4BE7-4C70-854B-E03DB8D9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00F95-0B95-474C-AAA5-AF913BBC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F07515-343F-4BCD-92B3-42C87B9C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698916-04AB-493A-BBC7-69EBCE4F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F839-28FA-4FEC-BF4F-954DFA7E089C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FF831E-4223-44A3-B622-4144ACD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26EB0-E7F7-4E22-B86C-8A44E84E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0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D2B5C-D333-4EB8-A5CD-C9FF08A1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1F299B-1B25-47CA-BB6D-C95BB6ABB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F4DDF2-D500-4885-B109-C98BFDB1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59E349-2AC1-4C2A-9D8D-AF1DE7EB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57F-7EFF-44BA-9C56-A8B6F4201204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1A175C-399F-49AC-8D2C-47410512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1350B4-656E-47AC-B7E3-1CEB677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B0E36-4B65-45B8-8378-EBAAB18E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6CF61F-FFD7-4B4B-A321-A664460A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8E803D-215E-4356-8413-0F5CD181E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D330-8BC0-4F34-9977-4E7F57069C50}" type="datetime1">
              <a:rPr lang="en-US" smtClean="0"/>
              <a:t>1/22/2019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AC94F-4CB1-4461-8F32-3DB1EC282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F5CB3C-38EB-4000-B417-D354CAAEC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7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1838E-7E1C-4C54-BBEE-FAA942B47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45" y="1122363"/>
            <a:ext cx="11535507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Экспериментальное исследование критериев соответствия текста научному стилю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65D110-94A9-4413-AAA2-7FDEE5192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246" y="5380383"/>
            <a:ext cx="11535508" cy="1353426"/>
          </a:xfrm>
        </p:spPr>
        <p:txBody>
          <a:bodyPr>
            <a:noAutofit/>
          </a:bodyPr>
          <a:lstStyle/>
          <a:p>
            <a:pPr algn="l"/>
            <a:r>
              <a:rPr lang="ru-RU" sz="2200" b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Блеес</a:t>
            </a:r>
            <a:r>
              <a:rPr lang="ru-RU" sz="2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Эдуард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студент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курса магистратуры,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edw252@gmail.com</a:t>
            </a:r>
          </a:p>
          <a:p>
            <a:pPr algn="l"/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Марк </a:t>
            </a:r>
            <a:r>
              <a:rPr lang="ru-RU" sz="2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Заславский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ассистент каф. МОЭВМ,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mark.zaslavskiy@gmail.com</a:t>
            </a:r>
            <a:endParaRPr lang="ru-RU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8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4E00-AFC7-4BE9-9033-EF13964B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50152"/>
          </a:xfrm>
        </p:spPr>
        <p:txBody>
          <a:bodyPr>
            <a:noAutofit/>
          </a:bodyPr>
          <a:lstStyle/>
          <a:p>
            <a:r>
              <a:rPr lang="ru-RU" sz="4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Исследование. Анализ результатов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8FBB3-6204-4113-A886-E284A6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CEF7B-C409-45C9-A5D5-9BDD7A8C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09028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Нормальность распределений была показана с помощью трех тестов нормальности: критерий Шапиро-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Уилка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критерий Колмогорова-Смирнов, критерий Андерсона-Дарлинга</a:t>
            </a:r>
          </a:p>
          <a:p>
            <a:pPr marL="0" indent="0">
              <a:buNone/>
            </a:pPr>
            <a:endParaRPr lang="ru-RU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B113F0-A6A6-4266-A66D-95A9779E7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53040"/>
              </p:ext>
            </p:extLst>
          </p:nvPr>
        </p:nvGraphicFramePr>
        <p:xfrm>
          <a:off x="838200" y="3612832"/>
          <a:ext cx="5257800" cy="29402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880879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6893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67836151"/>
                    </a:ext>
                  </a:extLst>
                </a:gridCol>
              </a:tblGrid>
              <a:tr h="837132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Выборка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Мат. ожидание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Дисперсия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28344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α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9.822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3.902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61367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β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17.145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3.082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07315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λ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7.396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0985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60C5111-E976-418E-8F5E-C15E7C8DEBD9}"/>
              </a:ext>
            </a:extLst>
          </p:cNvPr>
          <p:cNvSpPr/>
          <p:nvPr/>
        </p:nvSpPr>
        <p:spPr>
          <a:xfrm>
            <a:off x="838200" y="31086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Характеристики выборок </a:t>
            </a:r>
            <a:endParaRPr 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AABCEA-429F-4DF1-9466-E62017A2B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81895"/>
              </p:ext>
            </p:extLst>
          </p:nvPr>
        </p:nvGraphicFramePr>
        <p:xfrm>
          <a:off x="6211956" y="3612832"/>
          <a:ext cx="5141844" cy="29402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70922">
                  <a:extLst>
                    <a:ext uri="{9D8B030D-6E8A-4147-A177-3AD203B41FA5}">
                      <a16:colId xmlns:a16="http://schemas.microsoft.com/office/drawing/2014/main" val="988087962"/>
                    </a:ext>
                  </a:extLst>
                </a:gridCol>
                <a:gridCol w="2570922">
                  <a:extLst>
                    <a:ext uri="{9D8B030D-6E8A-4147-A177-3AD203B41FA5}">
                      <a16:colId xmlns:a16="http://schemas.microsoft.com/office/drawing/2014/main" val="2068936996"/>
                    </a:ext>
                  </a:extLst>
                </a:gridCol>
              </a:tblGrid>
              <a:tr h="837132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Критерий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Интервал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28344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α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~ [6,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61367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β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~ [14, 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07315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λ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~ [5.5, 9.5]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0985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29BD193-D08E-45A5-8EF3-CF578DDFCC14}"/>
              </a:ext>
            </a:extLst>
          </p:cNvPr>
          <p:cNvSpPr/>
          <p:nvPr/>
        </p:nvSpPr>
        <p:spPr>
          <a:xfrm>
            <a:off x="6211956" y="3089612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Установленные интервалы</a:t>
            </a:r>
            <a:endParaRPr 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366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Независимость числовых критериев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3A7FC-4C97-4F57-B49F-662598FE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84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Коэффициент корреляции Пирсона:</a:t>
            </a: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Полученная матрица ковариации:</a:t>
            </a: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2CC3373-A79E-4FE3-AB55-846BB70D3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940948"/>
              </p:ext>
            </p:extLst>
          </p:nvPr>
        </p:nvGraphicFramePr>
        <p:xfrm>
          <a:off x="2822713" y="2140264"/>
          <a:ext cx="6546573" cy="150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2311400" imgH="533400" progId="Equation.DSMT4">
                  <p:embed/>
                </p:oleObj>
              </mc:Choice>
              <mc:Fallback>
                <p:oleObj name="Equation" r:id="rId3" imgW="2311400" imgH="53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713" y="2140264"/>
                        <a:ext cx="6546573" cy="1501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ED48580-C345-4ADE-99C0-C792094A8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302129"/>
              </p:ext>
            </p:extLst>
          </p:nvPr>
        </p:nvGraphicFramePr>
        <p:xfrm>
          <a:off x="3646940" y="4300381"/>
          <a:ext cx="3761025" cy="186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447800" imgH="711200" progId="Equation.DSMT4">
                  <p:embed/>
                </p:oleObj>
              </mc:Choice>
              <mc:Fallback>
                <p:oleObj name="Equation" r:id="rId5" imgW="14478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940" y="4300381"/>
                        <a:ext cx="3761025" cy="1868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7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Запуски на тестовой выборке и других текстах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698A1D-C6EE-445A-8ACD-122BAAAC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53830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5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Перед сравнением примем следующие условия оценки работ с помощью анализа критериев:</a:t>
            </a:r>
            <a:endParaRPr lang="en-US" sz="51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endParaRPr lang="en-US" sz="51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5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Приняли допущение, что оценка за дипломную работу отражает его качество, несмотря на то что на самом деле, на оценку влияет множество других параметров.</a:t>
            </a:r>
            <a:endParaRPr lang="en-US" sz="51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5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ходе проверки статей было выявлено 28 ошибок 1 или 2 рода, то есть в 65% случаев оценка по анализу критериев совпала с оценкой, поставленной аттестационной комиссией.</a:t>
            </a:r>
            <a:endParaRPr lang="en-US" sz="51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747FF48-15AD-45D0-854E-05DCC3925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961415"/>
                  </p:ext>
                </p:extLst>
              </p:nvPr>
            </p:nvGraphicFramePr>
            <p:xfrm>
              <a:off x="2032000" y="2140212"/>
              <a:ext cx="8128000" cy="18897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133299">
                      <a:extLst>
                        <a:ext uri="{9D8B030D-6E8A-4147-A177-3AD203B41FA5}">
                          <a16:colId xmlns:a16="http://schemas.microsoft.com/office/drawing/2014/main" val="2870816446"/>
                        </a:ext>
                      </a:extLst>
                    </a:gridCol>
                    <a:gridCol w="4994701">
                      <a:extLst>
                        <a:ext uri="{9D8B030D-6E8A-4147-A177-3AD203B41FA5}">
                          <a16:colId xmlns:a16="http://schemas.microsoft.com/office/drawing/2014/main" val="3947598649"/>
                        </a:ext>
                      </a:extLst>
                    </a:gridCol>
                  </a:tblGrid>
                  <a:tr h="568572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Оценка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  <a:cs typeface="+mn-cs"/>
                            </a:rPr>
                            <a:t>Количество критериев, попадающих в интервал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826186"/>
                      </a:ext>
                    </a:extLst>
                  </a:tr>
                  <a:tr h="315873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[2, 3]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141153"/>
                      </a:ext>
                    </a:extLst>
                  </a:tr>
                  <a:tr h="315873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[1, 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998178"/>
                      </a:ext>
                    </a:extLst>
                  </a:tr>
                  <a:tr h="315873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[0, 1]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7084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747FF48-15AD-45D0-854E-05DCC3925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961415"/>
                  </p:ext>
                </p:extLst>
              </p:nvPr>
            </p:nvGraphicFramePr>
            <p:xfrm>
              <a:off x="2032000" y="2140212"/>
              <a:ext cx="8128000" cy="18897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133299">
                      <a:extLst>
                        <a:ext uri="{9D8B030D-6E8A-4147-A177-3AD203B41FA5}">
                          <a16:colId xmlns:a16="http://schemas.microsoft.com/office/drawing/2014/main" val="2870816446"/>
                        </a:ext>
                      </a:extLst>
                    </a:gridCol>
                    <a:gridCol w="4994701">
                      <a:extLst>
                        <a:ext uri="{9D8B030D-6E8A-4147-A177-3AD203B41FA5}">
                          <a16:colId xmlns:a16="http://schemas.microsoft.com/office/drawing/2014/main" val="3947598649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Оценка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  <a:cs typeface="+mn-cs"/>
                            </a:rPr>
                            <a:t>Количество критериев, попадающих в интервал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8261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805" t="-181818" r="-122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31411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805" t="-286154" r="-122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9981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805" t="-386154" r="-122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7084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675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85"/>
            <a:ext cx="10515600" cy="721553"/>
          </a:xfrm>
        </p:spPr>
        <p:txBody>
          <a:bodyPr>
            <a:noAutofit/>
          </a:bodyPr>
          <a:lstStyle/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Запуски на тестовой выборке и других текстах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2DD5779-E83A-4EC5-BCE3-39BD0B2D2C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499839"/>
                  </p:ext>
                </p:extLst>
              </p:nvPr>
            </p:nvGraphicFramePr>
            <p:xfrm>
              <a:off x="304800" y="825638"/>
              <a:ext cx="11569149" cy="57525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5552661">
                      <a:extLst>
                        <a:ext uri="{9D8B030D-6E8A-4147-A177-3AD203B41FA5}">
                          <a16:colId xmlns:a16="http://schemas.microsoft.com/office/drawing/2014/main" val="753483990"/>
                        </a:ext>
                      </a:extLst>
                    </a:gridCol>
                    <a:gridCol w="622852">
                      <a:extLst>
                        <a:ext uri="{9D8B030D-6E8A-4147-A177-3AD203B41FA5}">
                          <a16:colId xmlns:a16="http://schemas.microsoft.com/office/drawing/2014/main" val="4163176594"/>
                        </a:ext>
                      </a:extLst>
                    </a:gridCol>
                    <a:gridCol w="1232452">
                      <a:extLst>
                        <a:ext uri="{9D8B030D-6E8A-4147-A177-3AD203B41FA5}">
                          <a16:colId xmlns:a16="http://schemas.microsoft.com/office/drawing/2014/main" val="4189437869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011017959"/>
                        </a:ext>
                      </a:extLst>
                    </a:gridCol>
                    <a:gridCol w="1338469">
                      <a:extLst>
                        <a:ext uri="{9D8B030D-6E8A-4147-A177-3AD203B41FA5}">
                          <a16:colId xmlns:a16="http://schemas.microsoft.com/office/drawing/2014/main" val="319207364"/>
                        </a:ext>
                      </a:extLst>
                    </a:gridCol>
                    <a:gridCol w="755374">
                      <a:extLst>
                        <a:ext uri="{9D8B030D-6E8A-4147-A177-3AD203B41FA5}">
                          <a16:colId xmlns:a16="http://schemas.microsoft.com/office/drawing/2014/main" val="397269745"/>
                        </a:ext>
                      </a:extLst>
                    </a:gridCol>
                    <a:gridCol w="1417984">
                      <a:extLst>
                        <a:ext uri="{9D8B030D-6E8A-4147-A177-3AD203B41FA5}">
                          <a16:colId xmlns:a16="http://schemas.microsoft.com/office/drawing/2014/main" val="1675662473"/>
                        </a:ext>
                      </a:extLst>
                    </a:gridCol>
                  </a:tblGrid>
                  <a:tr h="63495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Текст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α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dirty="0" smtClean="0">
                                  <a:latin typeface="Microsoft JhengHei UI Light" panose="020B0304030504040204" pitchFamily="34" charset="-120"/>
                                  <a:ea typeface="Microsoft JhengHei UI Light" panose="020B0304030504040204" pitchFamily="34" charset="-120"/>
                                </a:rPr>
                                <m:t>α</m:t>
                              </m:r>
                              <m:r>
                                <a:rPr lang="en-US" sz="1800" smtClean="0"/>
                                <m:t>∈</m:t>
                              </m:r>
                            </m:oMath>
                          </a14:m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, 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14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β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β</a:t>
                          </a:r>
                          <a14:m>
                            <m:oMath xmlns:m="http://schemas.openxmlformats.org/officeDocument/2006/math">
                              <m:r>
                                <a:rPr lang="ru-RU" sz="1800" smtClean="0"/>
                                <m:t> </m:t>
                              </m:r>
                              <m:r>
                                <a:rPr lang="en-US" sz="1800" smtClean="0"/>
                                <m:t>∈</m:t>
                              </m:r>
                            </m:oMath>
                          </a14:m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14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, 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20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λ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dirty="0" smtClean="0">
                                  <a:latin typeface="Microsoft JhengHei UI Light" panose="020B0304030504040204" pitchFamily="34" charset="-120"/>
                                  <a:ea typeface="Microsoft JhengHei UI Light" panose="020B0304030504040204" pitchFamily="34" charset="-120"/>
                                </a:rPr>
                                <m:t>λ</m:t>
                              </m:r>
                              <m:r>
                                <a:rPr lang="en-US" sz="1800" smtClean="0"/>
                                <m:t>∈</m:t>
                              </m:r>
                            </m:oMath>
                          </a14:m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5.5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, 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9.5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3766182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Псевдонаучная статья «Корчеватель»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10.38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18.50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6.84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855542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«Моё разочарование в софте»</a:t>
                          </a:r>
                          <a:endParaRPr lang="en-US" sz="18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3.66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31.68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5.35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44362939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«Наши с вами персональные данные ничего не стоят»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10.56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32.10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94265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«Рассказ о том, как я ворую номера кредиток и пароли у посетителей ваших сайтов»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6.61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36.46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6.82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937064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«Трехмерный движок на формулах Excel для чайников»</a:t>
                          </a:r>
                          <a:endParaRPr lang="en-US" sz="18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11.61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27.91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9.27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09220"/>
                      </a:ext>
                    </a:extLst>
                  </a:tr>
                  <a:tr h="47536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«Капитал» Карла Маркса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5.84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28.94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138.22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06499488"/>
                      </a:ext>
                    </a:extLst>
                  </a:tr>
                  <a:tr h="47164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«Идиот» Фёдора Достоевского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6.65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45.65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53.12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259636"/>
                      </a:ext>
                    </a:extLst>
                  </a:tr>
                  <a:tr h="47164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«Мёртвые души» Николая Гоголя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7.14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40.81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35.58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4356521"/>
                      </a:ext>
                    </a:extLst>
                  </a:tr>
                  <a:tr h="51903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«Путешествие к центру Земли» Жюля Верна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5.03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35.19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21.56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40879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2DD5779-E83A-4EC5-BCE3-39BD0B2D2C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499839"/>
                  </p:ext>
                </p:extLst>
              </p:nvPr>
            </p:nvGraphicFramePr>
            <p:xfrm>
              <a:off x="304800" y="825638"/>
              <a:ext cx="11569149" cy="57525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5552661">
                      <a:extLst>
                        <a:ext uri="{9D8B030D-6E8A-4147-A177-3AD203B41FA5}">
                          <a16:colId xmlns:a16="http://schemas.microsoft.com/office/drawing/2014/main" val="753483990"/>
                        </a:ext>
                      </a:extLst>
                    </a:gridCol>
                    <a:gridCol w="622852">
                      <a:extLst>
                        <a:ext uri="{9D8B030D-6E8A-4147-A177-3AD203B41FA5}">
                          <a16:colId xmlns:a16="http://schemas.microsoft.com/office/drawing/2014/main" val="4163176594"/>
                        </a:ext>
                      </a:extLst>
                    </a:gridCol>
                    <a:gridCol w="1232452">
                      <a:extLst>
                        <a:ext uri="{9D8B030D-6E8A-4147-A177-3AD203B41FA5}">
                          <a16:colId xmlns:a16="http://schemas.microsoft.com/office/drawing/2014/main" val="4189437869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011017959"/>
                        </a:ext>
                      </a:extLst>
                    </a:gridCol>
                    <a:gridCol w="1338469">
                      <a:extLst>
                        <a:ext uri="{9D8B030D-6E8A-4147-A177-3AD203B41FA5}">
                          <a16:colId xmlns:a16="http://schemas.microsoft.com/office/drawing/2014/main" val="319207364"/>
                        </a:ext>
                      </a:extLst>
                    </a:gridCol>
                    <a:gridCol w="755374">
                      <a:extLst>
                        <a:ext uri="{9D8B030D-6E8A-4147-A177-3AD203B41FA5}">
                          <a16:colId xmlns:a16="http://schemas.microsoft.com/office/drawing/2014/main" val="397269745"/>
                        </a:ext>
                      </a:extLst>
                    </a:gridCol>
                    <a:gridCol w="1417984">
                      <a:extLst>
                        <a:ext uri="{9D8B030D-6E8A-4147-A177-3AD203B41FA5}">
                          <a16:colId xmlns:a16="http://schemas.microsoft.com/office/drawing/2014/main" val="167566247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Текст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α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80" t="-4762" r="-338614" b="-8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β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4110" t="-4762" r="-163470" b="-8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λ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5021" t="-4762" r="-429" b="-8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766182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Псевдонаучная статья «Корчеватель»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10.38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18.50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6.84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855542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«Моё разочарование в софте»</a:t>
                          </a:r>
                          <a:endParaRPr lang="en-US" sz="18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3.66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31.68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5.35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44362939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«Наши с вами персональные данные ничего не стоят»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10.56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32.10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94265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«Рассказ о том, как я ворую номера кредиток и пароли у посетителей ваших сайтов»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6.61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36.46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6.82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937064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«Трехмерный движок на формулах Excel для чайников»</a:t>
                          </a:r>
                          <a:endParaRPr lang="en-US" sz="18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11.61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27.91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9.27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09220"/>
                      </a:ext>
                    </a:extLst>
                  </a:tr>
                  <a:tr h="47536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«Капитал» Карла Маркса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5.84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28.94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138.22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06499488"/>
                      </a:ext>
                    </a:extLst>
                  </a:tr>
                  <a:tr h="47164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«Идиот» Фёдора Достоевского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6.65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45.65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53.12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259636"/>
                      </a:ext>
                    </a:extLst>
                  </a:tr>
                  <a:tr h="47164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«Мёртвые души» Николая Гоголя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7.14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40.81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35.58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4356521"/>
                      </a:ext>
                    </a:extLst>
                  </a:tr>
                  <a:tr h="51903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«Путешествие к центру Земли» Жюля Верна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5.03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35.19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21.56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408790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002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>
            <a:noAutofit/>
          </a:bodyPr>
          <a:lstStyle/>
          <a:p>
            <a:r>
              <a:rPr lang="ru-RU" sz="4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Сформулированное правило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16DF9-C4A4-4400-933D-50512A1E3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3ABF3F-8BBB-422C-BBDF-56100EAED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010787"/>
              </p:ext>
            </p:extLst>
          </p:nvPr>
        </p:nvGraphicFramePr>
        <p:xfrm>
          <a:off x="1075082" y="2897941"/>
          <a:ext cx="10041835" cy="106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438400" imgH="254000" progId="Equation.DSMT4">
                  <p:embed/>
                </p:oleObj>
              </mc:Choice>
              <mc:Fallback>
                <p:oleObj name="Equation" r:id="rId3" imgW="24384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82" y="2897941"/>
                        <a:ext cx="10041835" cy="1062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52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31172-5AF1-45AA-86B6-300B4719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Планы по развитию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6E66E-5C34-49E3-9A79-27E99485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Создание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Web-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приложения для удобной проверки статьи на соответствие научному стилю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85C901-C701-4376-9EE2-ADA02B0E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1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0BFF9-0D73-4E8C-8594-0BDAD515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BE20F2-B89C-4252-BA08-D615583E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F985D99-C901-4492-BA33-36E339DD3DC5}"/>
              </a:ext>
            </a:extLst>
          </p:cNvPr>
          <p:cNvSpPr txBox="1">
            <a:spLocks/>
          </p:cNvSpPr>
          <p:nvPr/>
        </p:nvSpPr>
        <p:spPr>
          <a:xfrm>
            <a:off x="328246" y="5380383"/>
            <a:ext cx="11535508" cy="1353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b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Блеес</a:t>
            </a:r>
            <a:r>
              <a:rPr lang="ru-RU" sz="2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Эдуард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студент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курса магистратуры,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edw252@gmail.com</a:t>
            </a:r>
          </a:p>
          <a:p>
            <a:pPr marL="0" indent="0">
              <a:buNone/>
            </a:pP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Марк Заславский, ассистент каф. МОЭВМ,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mark.zaslavskiy@gmail.com</a:t>
            </a:r>
            <a:endParaRPr lang="ru-RU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0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9489C-4783-45C0-8F3B-8E7D208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BD222-D7A3-46DA-9C4E-367797EF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Результатом предыдущей работы стало определение основных числовых критериев проверки статьи на соответствие научному стилю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• Уровень ключевых слов в тексте –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α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• Процентное соотношение стоп-слов и общего количества слов в тексте –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β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• Значение отклонения текста статьи от идеальной кривой по Ципфу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λ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Однако, для использования числовых критериев для оценки качества статьи, необходимо установить, как качество статьи связано со значениями этих числовых критериев. 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79083-7191-4939-A106-A5D0862F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AC340-F726-46F7-8562-06DEBEC9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6B5BB-7BA0-4EBD-8DCC-EA9F1000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Статьи должны соответствовать научному стилю</a:t>
            </a:r>
          </a:p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Статьи требуются бакалаврам, магистрам аспирантам, число которых растет</a:t>
            </a:r>
          </a:p>
          <a:p>
            <a:endParaRPr lang="ru-RU" sz="3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3B9F9E-0C08-4C9D-93A5-308046CB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4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97FBB-375A-4614-8CF4-C96F6811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37A90-23FB-4103-9A94-1DBAB94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Цель работы – необходимо исследовать взаимосвязь между качеством научного текста и значениями критериев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α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β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и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λ</a:t>
            </a: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Задача – рассмотреть статистические свойства распределений значений критериев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α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β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и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λ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для научных статей и сформулировать необходимое, но не достаточное условие соответствия статьи научному стилю.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4B1F78-D620-42BA-9673-97AC846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2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97FBB-375A-4614-8CF4-C96F6811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Область применения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37A90-23FB-4103-9A94-1DBAB94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Сокращение времени публикации статей за счет автоматизации части процесса проверки статьи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4B1F78-D620-42BA-9673-97AC846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3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82FF-3529-4D8F-9EC7-67BF41C6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2F187-FAA0-4DE4-B189-F527BE94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Было проведено исследование на выборке из 2500 статей опубликованных в ВАК и/или РИНЦ. В результате работы исполняемого сценария были получены значения числовых критериев по каждой из статей. После анализа результатов исполняемый сценарий был запущен на тестовой выборке, состоящей из бакалаврских работ студентов </a:t>
            </a:r>
            <a:r>
              <a:rPr lang="ru-RU" sz="3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СПбГЭТУ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"ЛЭТИ" 2016 и 2017 годов выпуска.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69AA21-2175-4783-B0B9-AA5B1E00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4E00-AFC7-4BE9-9033-EF13964B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900997"/>
          </a:xfrm>
        </p:spPr>
        <p:txBody>
          <a:bodyPr>
            <a:no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Исследование. Подчинение числовых критериев нормальному распределению. Критерий </a:t>
            </a:r>
            <a:r>
              <a:rPr lang="el-G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α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78AAC4-E302-4D80-9A89-BC5ED0B1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7522"/>
            <a:ext cx="10515600" cy="468395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8FBB3-6204-4113-A886-E284A6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1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4E00-AFC7-4BE9-9033-EF13964B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900997"/>
          </a:xfrm>
        </p:spPr>
        <p:txBody>
          <a:bodyPr>
            <a:no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Исследование. Подчинение числовых критериев нормальному распределению. Критерий </a:t>
            </a:r>
            <a:r>
              <a:rPr lang="el-G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β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8FBB3-6204-4113-A886-E284A6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396E0B-E6DA-4E89-9C88-F95C07881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267"/>
            <a:ext cx="10515600" cy="4700208"/>
          </a:xfrm>
        </p:spPr>
      </p:pic>
    </p:spTree>
    <p:extLst>
      <p:ext uri="{BB962C8B-B14F-4D97-AF65-F5344CB8AC3E}">
        <p14:creationId xmlns:p14="http://schemas.microsoft.com/office/powerpoint/2010/main" val="126753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4E00-AFC7-4BE9-9033-EF13964B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900997"/>
          </a:xfrm>
        </p:spPr>
        <p:txBody>
          <a:bodyPr>
            <a:no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Исследование. Подчинение числовых критериев нормальному распределению. Критерий </a:t>
            </a:r>
            <a:r>
              <a:rPr lang="el-G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λ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8FBB3-6204-4113-A886-E284A6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F69DE1-FD97-404A-BF21-0F87D66C9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7521"/>
            <a:ext cx="10515599" cy="4575313"/>
          </a:xfrm>
        </p:spPr>
      </p:pic>
    </p:spTree>
    <p:extLst>
      <p:ext uri="{BB962C8B-B14F-4D97-AF65-F5344CB8AC3E}">
        <p14:creationId xmlns:p14="http://schemas.microsoft.com/office/powerpoint/2010/main" val="605915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685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Microsoft JhengHei UI Light</vt:lpstr>
      <vt:lpstr>Arial</vt:lpstr>
      <vt:lpstr>Calibri</vt:lpstr>
      <vt:lpstr>Calibri Light</vt:lpstr>
      <vt:lpstr>Cambria Math</vt:lpstr>
      <vt:lpstr>Тема Office</vt:lpstr>
      <vt:lpstr>MathType 6.0 Equation</vt:lpstr>
      <vt:lpstr>Экспериментальное исследование критериев соответствия текста научному стилю</vt:lpstr>
      <vt:lpstr>Проблема</vt:lpstr>
      <vt:lpstr>Актуальность проблемы</vt:lpstr>
      <vt:lpstr>Цель и задачи работы</vt:lpstr>
      <vt:lpstr>Область применения проекта</vt:lpstr>
      <vt:lpstr>Решение</vt:lpstr>
      <vt:lpstr>Исследование. Подчинение числовых критериев нормальному распределению. Критерий α</vt:lpstr>
      <vt:lpstr>Исследование. Подчинение числовых критериев нормальному распределению. Критерий β</vt:lpstr>
      <vt:lpstr>Исследование. Подчинение числовых критериев нормальному распределению. Критерий λ</vt:lpstr>
      <vt:lpstr>Исследование. Анализ результатов</vt:lpstr>
      <vt:lpstr>Независимость числовых критериев</vt:lpstr>
      <vt:lpstr>Запуски на тестовой выборке и других текстах</vt:lpstr>
      <vt:lpstr>Запуски на тестовой выборке и других текстах</vt:lpstr>
      <vt:lpstr>Сформулированное правило</vt:lpstr>
      <vt:lpstr>Планы по развитию решения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автоматизации импорта и геоконтекстной разметки открытых данных</dc:title>
  <dc:creator>Blees Eduard</dc:creator>
  <cp:lastModifiedBy>Blees Eduard</cp:lastModifiedBy>
  <cp:revision>67</cp:revision>
  <dcterms:created xsi:type="dcterms:W3CDTF">2017-01-25T17:43:01Z</dcterms:created>
  <dcterms:modified xsi:type="dcterms:W3CDTF">2019-01-22T15:03:28Z</dcterms:modified>
</cp:coreProperties>
</file>