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65" r:id="rId4"/>
    <p:sldId id="258" r:id="rId5"/>
    <p:sldId id="266" r:id="rId6"/>
    <p:sldId id="268" r:id="rId7"/>
    <p:sldId id="269" r:id="rId8"/>
    <p:sldId id="270" r:id="rId9"/>
    <p:sldId id="271" r:id="rId10"/>
    <p:sldId id="273" r:id="rId11"/>
    <p:sldId id="272" r:id="rId12"/>
    <p:sldId id="275" r:id="rId13"/>
    <p:sldId id="274" r:id="rId14"/>
    <p:sldId id="283" r:id="rId15"/>
    <p:sldId id="262" r:id="rId16"/>
    <p:sldId id="263" r:id="rId17"/>
    <p:sldId id="267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C2084-A9EC-46D5-958B-77548C50E710}">
  <a:tblStyle styleId="{224C2084-A9EC-46D5-958B-77548C50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4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62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1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9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5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0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7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8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74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312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287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6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38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75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61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774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41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8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8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86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93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2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4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9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5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149" y="992767"/>
            <a:ext cx="8794499" cy="3748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/>
              <a:t>Разработка системы автоматизированной проверки наиболее частых ошибок в научных текстах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6150" y="5655733"/>
            <a:ext cx="8794500" cy="1073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Выполнил: </a:t>
            </a:r>
            <a:r>
              <a:rPr lang="ru-RU" sz="2400" dirty="0" err="1">
                <a:solidFill>
                  <a:srgbClr val="000000"/>
                </a:solidFill>
              </a:rPr>
              <a:t>Блеес</a:t>
            </a:r>
            <a:r>
              <a:rPr lang="ru-RU" sz="2400" dirty="0">
                <a:solidFill>
                  <a:srgbClr val="000000"/>
                </a:solidFill>
              </a:rPr>
              <a:t> Эдуард Игоревич</a:t>
            </a:r>
            <a:r>
              <a:rPr lang="en" sz="2400" dirty="0">
                <a:solidFill>
                  <a:srgbClr val="000000"/>
                </a:solidFill>
              </a:rPr>
              <a:t>, гр. 3304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Руководитель: </a:t>
            </a:r>
            <a:r>
              <a:rPr lang="ru-RU" sz="2400" dirty="0">
                <a:solidFill>
                  <a:srgbClr val="000000"/>
                </a:solidFill>
              </a:rPr>
              <a:t>Заславский Марк Маркович</a:t>
            </a:r>
            <a:r>
              <a:rPr lang="en" sz="2400" dirty="0">
                <a:solidFill>
                  <a:srgbClr val="000000"/>
                </a:solidFill>
              </a:rPr>
              <a:t>, </a:t>
            </a:r>
            <a:r>
              <a:rPr lang="ru-RU" sz="2400" dirty="0">
                <a:solidFill>
                  <a:srgbClr val="000000"/>
                </a:solidFill>
              </a:rPr>
              <a:t>ассистент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Санкт-Петербургский государственный электротехнический университет им. В.И. Ульянова (Ленина)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Результаты экспериментального исследования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Числовые критерии: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Тошнота текста – </a:t>
            </a:r>
            <a:r>
              <a:rPr lang="ru-RU" sz="2800" dirty="0">
                <a:sym typeface="Symbol" panose="05050102010706020507" pitchFamily="18" charset="2"/>
              </a:rPr>
              <a:t>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Уровень воды в тексте – </a:t>
            </a:r>
            <a:r>
              <a:rPr lang="ru-RU" sz="2800" dirty="0">
                <a:sym typeface="Symbol" panose="05050102010706020507" pitchFamily="18" charset="2"/>
              </a:rPr>
              <a:t>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Значение отклонения текста статьи от идеальной кривой по Ципфу – </a:t>
            </a:r>
            <a:r>
              <a:rPr lang="ru-RU" sz="2800" dirty="0">
                <a:sym typeface="Symbol" panose="05050102010706020507" pitchFamily="18" charset="2"/>
              </a:rPr>
              <a:t></a:t>
            </a:r>
            <a:r>
              <a:rPr lang="ru-RU" sz="2800" dirty="0"/>
              <a:t>.</a:t>
            </a:r>
          </a:p>
          <a:p>
            <a:pPr lvl="0" algn="just"/>
            <a:r>
              <a:rPr lang="ru-RU" sz="2800" dirty="0"/>
              <a:t>Экспериментально установленные интервалы: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7040C0-8202-4039-AFA9-C46270C121C5}"/>
              </a:ext>
            </a:extLst>
          </p:cNvPr>
          <p:cNvGraphicFramePr>
            <a:graphicFrameLocks noGrp="1"/>
          </p:cNvGraphicFramePr>
          <p:nvPr/>
        </p:nvGraphicFramePr>
        <p:xfrm>
          <a:off x="311697" y="3979333"/>
          <a:ext cx="8520604" cy="2094267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4260302">
                  <a:extLst>
                    <a:ext uri="{9D8B030D-6E8A-4147-A177-3AD203B41FA5}">
                      <a16:colId xmlns:a16="http://schemas.microsoft.com/office/drawing/2014/main" val="2967877127"/>
                    </a:ext>
                  </a:extLst>
                </a:gridCol>
                <a:gridCol w="4260302">
                  <a:extLst>
                    <a:ext uri="{9D8B030D-6E8A-4147-A177-3AD203B41FA5}">
                      <a16:colId xmlns:a16="http://schemas.microsoft.com/office/drawing/2014/main" val="3171160597"/>
                    </a:ext>
                  </a:extLst>
                </a:gridCol>
              </a:tblGrid>
              <a:tr h="506693">
                <a:tc>
                  <a:txBody>
                    <a:bodyPr/>
                    <a:lstStyle/>
                    <a:p>
                      <a:r>
                        <a:rPr lang="ru-RU" sz="2800" dirty="0"/>
                        <a:t>Критерий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Интервал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3974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[6,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1245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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[14,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37441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Symbol" panose="05050102010706020507" pitchFamily="18" charset="2"/>
                        </a:rPr>
                        <a:t>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[5.5, 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4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8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 результате исследования было выделено: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3 рассчитываемых числовых критерия;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5 типов проверяемых стилистических ошибок;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6 типов проверяемых структурных ошибок.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Оценка статьи: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Где К – оценка статьи, </a:t>
            </a:r>
            <a:r>
              <a:rPr lang="en-US" sz="2800" dirty="0"/>
              <a:t>B </a:t>
            </a:r>
            <a:r>
              <a:rPr lang="ru-RU" sz="2800" dirty="0"/>
              <a:t>– базовое значение </a:t>
            </a:r>
            <a:r>
              <a:rPr lang="en-US" sz="2800" dirty="0"/>
              <a:t>K</a:t>
            </a:r>
            <a:r>
              <a:rPr lang="ru-RU" sz="2800" dirty="0"/>
              <a:t>,</a:t>
            </a:r>
          </a:p>
          <a:p>
            <a:pPr lvl="0" algn="just"/>
            <a:r>
              <a:rPr lang="ru-RU" sz="2800" dirty="0"/>
              <a:t>Ф – штраф.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D7B076-FE79-4F3D-A487-826A60960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9614"/>
              </p:ext>
            </p:extLst>
          </p:nvPr>
        </p:nvGraphicFramePr>
        <p:xfrm>
          <a:off x="2805642" y="4079191"/>
          <a:ext cx="3532716" cy="65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672840" imgH="152280" progId="Equation.DSMT4">
                  <p:embed/>
                </p:oleObj>
              </mc:Choice>
              <mc:Fallback>
                <p:oleObj name="Equation" r:id="rId4" imgW="6728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5642" y="4079191"/>
                        <a:ext cx="3532716" cy="65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2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70935" y="4202950"/>
            <a:ext cx="8750223" cy="219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Где </a:t>
            </a:r>
            <a:r>
              <a:rPr lang="en-US" sz="2800" dirty="0"/>
              <a:t>E</a:t>
            </a:r>
            <a:r>
              <a:rPr lang="ru-RU" sz="2800" dirty="0"/>
              <a:t> – попадание критерия в установленный промежуток,</a:t>
            </a:r>
            <a:r>
              <a:rPr lang="en-US" sz="2800" dirty="0"/>
              <a:t> N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– </a:t>
            </a:r>
            <a:r>
              <a:rPr lang="ru-RU" sz="2800" dirty="0"/>
              <a:t>количество структурных ошибок</a:t>
            </a:r>
            <a:r>
              <a:rPr lang="en-US" sz="2800" dirty="0"/>
              <a:t>, N</a:t>
            </a:r>
            <a:r>
              <a:rPr lang="en-US" sz="1600" dirty="0"/>
              <a:t>2</a:t>
            </a:r>
            <a:r>
              <a:rPr lang="en-US" sz="2800" dirty="0"/>
              <a:t> – </a:t>
            </a:r>
            <a:r>
              <a:rPr lang="ru-RU" sz="2800" dirty="0"/>
              <a:t>количество стилистических ошибок</a:t>
            </a:r>
            <a:r>
              <a:rPr lang="en-US" sz="2800" dirty="0"/>
              <a:t>, C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,C</a:t>
            </a:r>
            <a:r>
              <a:rPr lang="ru-RU" sz="16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2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3</a:t>
            </a:r>
            <a:r>
              <a:rPr lang="en-US" sz="2800" dirty="0"/>
              <a:t>, C</a:t>
            </a:r>
            <a:r>
              <a:rPr lang="en-US" sz="1600" dirty="0"/>
              <a:t>4</a:t>
            </a:r>
            <a:r>
              <a:rPr lang="en-US" sz="2800" dirty="0"/>
              <a:t>, C</a:t>
            </a:r>
            <a:r>
              <a:rPr lang="en-US" sz="1600" dirty="0"/>
              <a:t>5</a:t>
            </a:r>
            <a:r>
              <a:rPr lang="en-US" sz="2800" dirty="0"/>
              <a:t> – </a:t>
            </a:r>
            <a:r>
              <a:rPr lang="ru-RU" sz="2800" dirty="0"/>
              <a:t>коэффициенты.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43E76-CD54-42B4-9D83-BA6804E8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13546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5B3912-A431-460D-96DD-FB1715C6D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51616"/>
              </p:ext>
            </p:extLst>
          </p:nvPr>
        </p:nvGraphicFramePr>
        <p:xfrm>
          <a:off x="874146" y="2407334"/>
          <a:ext cx="7543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4" imgW="2286000" imgH="228600" progId="Equation.DSMT4">
                  <p:embed/>
                </p:oleObj>
              </mc:Choice>
              <mc:Fallback>
                <p:oleObj name="Equation" r:id="rId4" imgW="2286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146" y="2407334"/>
                        <a:ext cx="7543800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3EBBBB-C64B-4275-9B54-3B4CA2205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15405"/>
              </p:ext>
            </p:extLst>
          </p:nvPr>
        </p:nvGraphicFramePr>
        <p:xfrm>
          <a:off x="2133600" y="827108"/>
          <a:ext cx="4204758" cy="161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6" imgW="1320800" imgH="508000" progId="Equation.DSMT4">
                  <p:embed/>
                </p:oleObj>
              </mc:Choice>
              <mc:Fallback>
                <p:oleObj name="Equation" r:id="rId6" imgW="1320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27108"/>
                        <a:ext cx="4204758" cy="1615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F28D502-22DC-4CE6-ACA8-E117F1888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1529"/>
              </p:ext>
            </p:extLst>
          </p:nvPr>
        </p:nvGraphicFramePr>
        <p:xfrm>
          <a:off x="2414020" y="3318779"/>
          <a:ext cx="4464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8" imgW="1333440" imgH="228600" progId="Equation.DSMT4">
                  <p:embed/>
                </p:oleObj>
              </mc:Choice>
              <mc:Fallback>
                <p:oleObj name="Equation" r:id="rId8" imgW="1333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020" y="3318779"/>
                        <a:ext cx="4464050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9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решение. Архитектура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266B3273-10BA-49C3-8C49-8590FA6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4" y="1034969"/>
            <a:ext cx="8520916" cy="49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решение. Алгоритм обработки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29C38C-182E-49A5-B5AD-3B4C9944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5" y="1034970"/>
            <a:ext cx="6514570" cy="54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38667"/>
            <a:ext cx="8520600" cy="643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Заключение</a:t>
            </a:r>
            <a:endParaRPr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982132"/>
            <a:ext cx="8520600" cy="576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исследование возможности автоматизации проверки научных статей на соответствие научному стилю, по результатам которого были выделены критерии проверки статей;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Была построена математическая модель проверки статьи;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экспериментальное исследование на научных статьях, по результатам которого была настроена и формализована модель;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экспериментальное исследование на статьях и произведениях других жанров, показавшее корректность разработанной модели проверки;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разработано решение в виде веб-сервиса.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Апробация работы</a:t>
            </a:r>
            <a:endParaRPr b="1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8299"/>
            <a:ext cx="8709300" cy="547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М.М., Андросов В.Ю. Автоматизация процесса проверки текста на соответствие научному стилю // Современные технологии в теории и практике программирования: материалы научно-практической конференции студентов, аспирантов и молодых ученых -2018. - С. 118-121;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 Исследование критериев соответствия текста научному стилю // Научно-технический вестник информационных технологий, механики и оптики. 2019. Т. 19. № 2. С. 299–305. </a:t>
            </a:r>
            <a:r>
              <a:rPr lang="ru-RU" sz="2200" dirty="0" err="1">
                <a:solidFill>
                  <a:schemeClr val="tx1"/>
                </a:solidFill>
              </a:rPr>
              <a:t>doi</a:t>
            </a:r>
            <a:r>
              <a:rPr lang="ru-RU" sz="2200" dirty="0">
                <a:solidFill>
                  <a:schemeClr val="tx1"/>
                </a:solidFill>
              </a:rPr>
              <a:t>: 10.17586/2226-1494-2019-19-2-299-305;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en" sz="2200" dirty="0">
                <a:solidFill>
                  <a:schemeClr val="tx1"/>
                </a:solidFill>
              </a:rPr>
              <a:t>Репозиторий проекта </a:t>
            </a:r>
            <a:r>
              <a:rPr lang="en-US" sz="2200" dirty="0">
                <a:solidFill>
                  <a:schemeClr val="tx1"/>
                </a:solidFill>
              </a:rPr>
              <a:t>https://github.com/EduardBlees/Master-s-thesis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№1. Собственно-научный </a:t>
            </a:r>
            <a:r>
              <a:rPr lang="ru-RU" b="1" dirty="0" err="1">
                <a:solidFill>
                  <a:schemeClr val="tx1"/>
                </a:solidFill>
              </a:rPr>
              <a:t>подстиль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456267"/>
            <a:ext cx="8709458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В рамках данной работы была реализована проверка статей на соответствие собственно-научному </a:t>
            </a:r>
            <a:r>
              <a:rPr lang="ru-RU" sz="2400" dirty="0" err="1"/>
              <a:t>подстилю</a:t>
            </a:r>
            <a:r>
              <a:rPr lang="ru-RU" sz="2400" dirty="0"/>
              <a:t>. Собственно-научный </a:t>
            </a:r>
            <a:r>
              <a:rPr lang="ru-RU" sz="2400" dirty="0" err="1"/>
              <a:t>подстиль</a:t>
            </a:r>
            <a:r>
              <a:rPr lang="ru-RU" sz="2400" dirty="0"/>
              <a:t> — академическое изложение, адресованное специалистам.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Характеристики: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Точность передаваемой информации;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Убедительность аргументации;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Логическая последовательность изложения;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Лаконичность.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Цель </a:t>
            </a:r>
            <a:r>
              <a:rPr lang="ru-RU" sz="2400" dirty="0" err="1"/>
              <a:t>подстиля</a:t>
            </a:r>
            <a:r>
              <a:rPr lang="ru-RU" sz="2400" dirty="0"/>
              <a:t> — выявление и описание новых фактов, закономерностей, открытий.</a:t>
            </a:r>
          </a:p>
        </p:txBody>
      </p:sp>
    </p:spTree>
    <p:extLst>
      <p:ext uri="{BB962C8B-B14F-4D97-AF65-F5344CB8AC3E}">
        <p14:creationId xmlns:p14="http://schemas.microsoft.com/office/powerpoint/2010/main" val="236809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№2. Примеры анализа текстов других жанров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90EE013-94EB-4232-A336-28A02C2B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90313"/>
              </p:ext>
            </p:extLst>
          </p:nvPr>
        </p:nvGraphicFramePr>
        <p:xfrm>
          <a:off x="311700" y="1420402"/>
          <a:ext cx="8629100" cy="5377353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329900">
                  <a:extLst>
                    <a:ext uri="{9D8B030D-6E8A-4147-A177-3AD203B41FA5}">
                      <a16:colId xmlns:a16="http://schemas.microsoft.com/office/drawing/2014/main" val="4266509130"/>
                    </a:ext>
                  </a:extLst>
                </a:gridCol>
                <a:gridCol w="756791">
                  <a:extLst>
                    <a:ext uri="{9D8B030D-6E8A-4147-A177-3AD203B41FA5}">
                      <a16:colId xmlns:a16="http://schemas.microsoft.com/office/drawing/2014/main" val="3752690918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1179953580"/>
                    </a:ext>
                  </a:extLst>
                </a:gridCol>
                <a:gridCol w="773272">
                  <a:extLst>
                    <a:ext uri="{9D8B030D-6E8A-4147-A177-3AD203B41FA5}">
                      <a16:colId xmlns:a16="http://schemas.microsoft.com/office/drawing/2014/main" val="1142666351"/>
                    </a:ext>
                  </a:extLst>
                </a:gridCol>
                <a:gridCol w="1254054">
                  <a:extLst>
                    <a:ext uri="{9D8B030D-6E8A-4147-A177-3AD203B41FA5}">
                      <a16:colId xmlns:a16="http://schemas.microsoft.com/office/drawing/2014/main" val="2023968056"/>
                    </a:ext>
                  </a:extLst>
                </a:gridCol>
                <a:gridCol w="901237">
                  <a:extLst>
                    <a:ext uri="{9D8B030D-6E8A-4147-A177-3AD203B41FA5}">
                      <a16:colId xmlns:a16="http://schemas.microsoft.com/office/drawing/2014/main" val="1213973260"/>
                    </a:ext>
                  </a:extLst>
                </a:gridCol>
                <a:gridCol w="1564535">
                  <a:extLst>
                    <a:ext uri="{9D8B030D-6E8A-4147-A177-3AD203B41FA5}">
                      <a16:colId xmlns:a16="http://schemas.microsoft.com/office/drawing/2014/main" val="549680009"/>
                    </a:ext>
                  </a:extLst>
                </a:gridCol>
              </a:tblGrid>
              <a:tr h="4830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Текст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3943569"/>
                  </a:ext>
                </a:extLst>
              </a:tr>
              <a:tr h="10866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Псевдонаучная статья «Корчеватель»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10.38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18.50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6.84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94768"/>
                  </a:ext>
                </a:extLst>
              </a:tr>
              <a:tr h="14644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Интернет-статья «Моё разочарование в софте»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3.66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31.68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5.35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07158"/>
                  </a:ext>
                </a:extLst>
              </a:tr>
              <a:tr h="10577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«Капитал» Карла Маркса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138.22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61433"/>
                  </a:ext>
                </a:extLst>
              </a:tr>
              <a:tr h="10577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«Идиот» Фёдора Достоевского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53.12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5017"/>
                  </a:ext>
                </a:extLst>
              </a:tr>
            </a:tbl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B48B42D-C8F2-4B71-992E-C8C5F9CD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04297"/>
              </p:ext>
            </p:extLst>
          </p:nvPr>
        </p:nvGraphicFramePr>
        <p:xfrm>
          <a:off x="2820076" y="1537811"/>
          <a:ext cx="316119" cy="29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4" imgW="152334" imgH="139639" progId="Equation.DSMT4">
                  <p:embed/>
                </p:oleObj>
              </mc:Choice>
              <mc:Fallback>
                <p:oleObj name="Equation" r:id="rId4" imgW="152334" imgH="139639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076" y="1537811"/>
                        <a:ext cx="316119" cy="296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C6D7D90-EEC6-4FA9-ABE1-D420F29DC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94221"/>
              </p:ext>
            </p:extLst>
          </p:nvPr>
        </p:nvGraphicFramePr>
        <p:xfrm>
          <a:off x="3423290" y="1477070"/>
          <a:ext cx="1041806" cy="407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6" imgW="660113" imgH="253890" progId="Equation.DSMT4">
                  <p:embed/>
                </p:oleObj>
              </mc:Choice>
              <mc:Fallback>
                <p:oleObj name="Equation" r:id="rId6" imgW="660113" imgH="25389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290" y="1477070"/>
                        <a:ext cx="1041806" cy="407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655DA8D-0C78-4933-876B-42F2D8271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5268"/>
              </p:ext>
            </p:extLst>
          </p:nvPr>
        </p:nvGraphicFramePr>
        <p:xfrm>
          <a:off x="4666429" y="1502665"/>
          <a:ext cx="271598" cy="35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8" imgW="152268" imgH="203024" progId="Equation.DSMT4">
                  <p:embed/>
                </p:oleObj>
              </mc:Choice>
              <mc:Fallback>
                <p:oleObj name="Equation" r:id="rId8" imgW="152268" imgH="203024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429" y="1502665"/>
                        <a:ext cx="271598" cy="356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10503D3-D15A-4CCB-B13A-1447173A4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871"/>
              </p:ext>
            </p:extLst>
          </p:nvPr>
        </p:nvGraphicFramePr>
        <p:xfrm>
          <a:off x="5240651" y="1442554"/>
          <a:ext cx="1247656" cy="44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10" imgW="736280" imgH="253890" progId="Equation.DSMT4">
                  <p:embed/>
                </p:oleObj>
              </mc:Choice>
              <mc:Fallback>
                <p:oleObj name="Equation" r:id="rId10" imgW="736280" imgH="25389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651" y="1442554"/>
                        <a:ext cx="1247656" cy="442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50DAF759-1A6D-4489-980C-86B045CD3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24575"/>
              </p:ext>
            </p:extLst>
          </p:nvPr>
        </p:nvGraphicFramePr>
        <p:xfrm>
          <a:off x="6790931" y="1456266"/>
          <a:ext cx="292251" cy="37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12" imgW="139579" imgH="177646" progId="Equation.DSMT4">
                  <p:embed/>
                </p:oleObj>
              </mc:Choice>
              <mc:Fallback>
                <p:oleObj name="Equation" r:id="rId12" imgW="139579" imgH="17764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931" y="1456266"/>
                        <a:ext cx="292251" cy="370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5DD5186-744B-4AEA-AEB5-7271B131C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71638"/>
              </p:ext>
            </p:extLst>
          </p:nvPr>
        </p:nvGraphicFramePr>
        <p:xfrm>
          <a:off x="7364223" y="1436612"/>
          <a:ext cx="1576577" cy="46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4" imgW="850531" imgH="253890" progId="Equation.DSMT4">
                  <p:embed/>
                </p:oleObj>
              </mc:Choice>
              <mc:Fallback>
                <p:oleObj name="Equation" r:id="rId14" imgW="850531" imgH="25389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223" y="1436612"/>
                        <a:ext cx="1576577" cy="46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81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№3. Проверяемые ошибки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134533"/>
            <a:ext cx="8709458" cy="56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Стилистические: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личных местоимений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обобщений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Необъективная оценка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усилителей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риторических вопросов.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 algn="just"/>
            <a:r>
              <a:rPr lang="ru-RU" sz="2400" dirty="0"/>
              <a:t>Структурные: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указанный источник;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устаревшего источника;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рисунок;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таблицу;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Наличие коротких разделов – разделов, состоящих менее чем из трёх предложений.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указанных ключевых слов в тексте.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95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000000"/>
                </a:solidFill>
              </a:rPr>
              <a:t>Актуальность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Процесс проверки статей изданиями в текущем виде: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Долгая переписка с рецензентом и редакторами;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Повторные отправки после малейших исправлений.</a:t>
            </a:r>
          </a:p>
          <a:p>
            <a:pPr marL="76200" lvl="0" indent="0">
              <a:spcBef>
                <a:spcPts val="1600"/>
              </a:spcBef>
              <a:buClr>
                <a:srgbClr val="000000"/>
              </a:buClr>
              <a:buSzPts val="2400"/>
              <a:buNone/>
            </a:pPr>
            <a:r>
              <a:rPr lang="ru-RU" sz="2400" dirty="0">
                <a:solidFill>
                  <a:schemeClr val="tx1"/>
                </a:solidFill>
              </a:rPr>
              <a:t>Существует курс по написанию научных статей на </a:t>
            </a:r>
            <a:r>
              <a:rPr lang="en-US" sz="2400" dirty="0" err="1">
                <a:solidFill>
                  <a:schemeClr val="tx1"/>
                </a:solidFill>
              </a:rPr>
              <a:t>Stepik</a:t>
            </a:r>
            <a:r>
              <a:rPr lang="ru-RU" sz="2400" dirty="0">
                <a:solidFill>
                  <a:schemeClr val="tx1"/>
                </a:solidFill>
              </a:rPr>
              <a:t>, для которого необходима частичная автоматизация проверки статей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№4. Экран настройки анализа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122" name="Picture 7">
            <a:extLst>
              <a:ext uri="{FF2B5EF4-FFF2-40B4-BE49-F238E27FC236}">
                <a16:creationId xmlns:a16="http://schemas.microsoft.com/office/drawing/2014/main" id="{47E146D5-0FD1-40C7-AA07-DCF19EE3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16" y="1286934"/>
            <a:ext cx="8307367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04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№5. Экран результата анализа статьи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146" name="Picture 15">
            <a:extLst>
              <a:ext uri="{FF2B5EF4-FFF2-40B4-BE49-F238E27FC236}">
                <a16:creationId xmlns:a16="http://schemas.microsoft.com/office/drawing/2014/main" id="{9D46BEAE-6D29-4B5D-BB69-9A6C57A0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734"/>
            <a:ext cx="9073321" cy="468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8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№6. Пример отображения критерия проверки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170" name="Picture 16">
            <a:extLst>
              <a:ext uri="{FF2B5EF4-FFF2-40B4-BE49-F238E27FC236}">
                <a16:creationId xmlns:a16="http://schemas.microsoft.com/office/drawing/2014/main" id="{87F65331-581F-412B-933B-7D8E0A50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44" y="1738742"/>
            <a:ext cx="5854170" cy="40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№7. Пример отображения ошибки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8194" name="Picture 17">
            <a:extLst>
              <a:ext uri="{FF2B5EF4-FFF2-40B4-BE49-F238E27FC236}">
                <a16:creationId xmlns:a16="http://schemas.microsoft.com/office/drawing/2014/main" id="{CF2CDED5-B53D-43B6-BAA3-BA816897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89" y="1632261"/>
            <a:ext cx="6122221" cy="35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9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№8. Пример отображения выделения типа ошибки по слову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218" name="Picture 19">
            <a:extLst>
              <a:ext uri="{FF2B5EF4-FFF2-40B4-BE49-F238E27FC236}">
                <a16:creationId xmlns:a16="http://schemas.microsoft.com/office/drawing/2014/main" id="{1AD062DA-0B98-49B0-8F52-4CFB59D8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1286934"/>
            <a:ext cx="9038726" cy="480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34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№9. Полученные значения     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A4EFD8-3CFD-434B-890C-2BB0EC6B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4" y="1266825"/>
            <a:ext cx="8610266" cy="360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1C8DE-D04F-4CE5-A3EF-A9941BF5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52646"/>
              </p:ext>
            </p:extLst>
          </p:nvPr>
        </p:nvGraphicFramePr>
        <p:xfrm>
          <a:off x="311699" y="4899035"/>
          <a:ext cx="8307367" cy="1467898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68826">
                  <a:extLst>
                    <a:ext uri="{9D8B030D-6E8A-4147-A177-3AD203B41FA5}">
                      <a16:colId xmlns:a16="http://schemas.microsoft.com/office/drawing/2014/main" val="441268182"/>
                    </a:ext>
                  </a:extLst>
                </a:gridCol>
                <a:gridCol w="2768826">
                  <a:extLst>
                    <a:ext uri="{9D8B030D-6E8A-4147-A177-3AD203B41FA5}">
                      <a16:colId xmlns:a16="http://schemas.microsoft.com/office/drawing/2014/main" val="453543045"/>
                    </a:ext>
                  </a:extLst>
                </a:gridCol>
                <a:gridCol w="2769715">
                  <a:extLst>
                    <a:ext uri="{9D8B030D-6E8A-4147-A177-3AD203B41FA5}">
                      <a16:colId xmlns:a16="http://schemas.microsoft.com/office/drawing/2014/main" val="2597984906"/>
                    </a:ext>
                  </a:extLst>
                </a:gridCol>
              </a:tblGrid>
              <a:tr h="733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845546"/>
                  </a:ext>
                </a:extLst>
              </a:tr>
              <a:tr h="733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9.822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3.902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05340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FC9694-8309-423A-BFA0-D8B1A8692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05972"/>
              </p:ext>
            </p:extLst>
          </p:nvPr>
        </p:nvGraphicFramePr>
        <p:xfrm>
          <a:off x="1331433" y="5703216"/>
          <a:ext cx="548700" cy="5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33" y="5703216"/>
                        <a:ext cx="548700" cy="51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A0DEB98-3834-42F4-BAF4-C77A122A7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310600"/>
              </p:ext>
            </p:extLst>
          </p:nvPr>
        </p:nvGraphicFramePr>
        <p:xfrm>
          <a:off x="2110367" y="787401"/>
          <a:ext cx="548700" cy="5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FC9694-8309-423A-BFA0-D8B1A8692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367" y="787401"/>
                        <a:ext cx="548700" cy="51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68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№10. Полученные значения     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2290" name="Picture 9">
            <a:extLst>
              <a:ext uri="{FF2B5EF4-FFF2-40B4-BE49-F238E27FC236}">
                <a16:creationId xmlns:a16="http://schemas.microsoft.com/office/drawing/2014/main" id="{1049A93C-7AC0-4DC3-B961-03FAB509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86933"/>
            <a:ext cx="8520600" cy="3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342B7-FBEF-4368-A4D3-DFB8B876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42716"/>
              </p:ext>
            </p:extLst>
          </p:nvPr>
        </p:nvGraphicFramePr>
        <p:xfrm>
          <a:off x="311700" y="4635006"/>
          <a:ext cx="8160759" cy="1765794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19962">
                  <a:extLst>
                    <a:ext uri="{9D8B030D-6E8A-4147-A177-3AD203B41FA5}">
                      <a16:colId xmlns:a16="http://schemas.microsoft.com/office/drawing/2014/main" val="3401341809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481526536"/>
                    </a:ext>
                  </a:extLst>
                </a:gridCol>
                <a:gridCol w="2720835">
                  <a:extLst>
                    <a:ext uri="{9D8B030D-6E8A-4147-A177-3AD203B41FA5}">
                      <a16:colId xmlns:a16="http://schemas.microsoft.com/office/drawing/2014/main" val="557538829"/>
                    </a:ext>
                  </a:extLst>
                </a:gridCol>
              </a:tblGrid>
              <a:tr h="882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550214"/>
                  </a:ext>
                </a:extLst>
              </a:tr>
              <a:tr h="882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17.145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3.082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470288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A4F2C4-4226-4B5D-91BA-D2A78BAD4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91940"/>
              </p:ext>
            </p:extLst>
          </p:nvPr>
        </p:nvGraphicFramePr>
        <p:xfrm>
          <a:off x="1260285" y="5517903"/>
          <a:ext cx="466916" cy="6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152268" imgH="203024" progId="Equation.DSMT4">
                  <p:embed/>
                </p:oleObj>
              </mc:Choice>
              <mc:Fallback>
                <p:oleObj name="Equation" r:id="rId5" imgW="152268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85" y="5517903"/>
                        <a:ext cx="466916" cy="612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91320B-D0E4-4E4A-A3BC-4FA52FB18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19058"/>
              </p:ext>
            </p:extLst>
          </p:nvPr>
        </p:nvGraphicFramePr>
        <p:xfrm>
          <a:off x="2073084" y="787215"/>
          <a:ext cx="466916" cy="6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5" imgW="152268" imgH="203024" progId="Equation.DSMT4">
                  <p:embed/>
                </p:oleObj>
              </mc:Choice>
              <mc:Fallback>
                <p:oleObj name="Equation" r:id="rId5" imgW="152268" imgH="203024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5A4F2C4-4226-4B5D-91BA-D2A78BAD4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84" y="787215"/>
                        <a:ext cx="466916" cy="612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29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№11. Полученные значения     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3314" name="Picture 8">
            <a:extLst>
              <a:ext uri="{FF2B5EF4-FFF2-40B4-BE49-F238E27FC236}">
                <a16:creationId xmlns:a16="http://schemas.microsoft.com/office/drawing/2014/main" id="{2DC3F333-D264-4E61-8369-A55FBA0B6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62075"/>
            <a:ext cx="8530114" cy="344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96F0D1-6EB7-4E45-9365-794D002F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13756"/>
              </p:ext>
            </p:extLst>
          </p:nvPr>
        </p:nvGraphicFramePr>
        <p:xfrm>
          <a:off x="311700" y="4884208"/>
          <a:ext cx="8160759" cy="1685924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19962">
                  <a:extLst>
                    <a:ext uri="{9D8B030D-6E8A-4147-A177-3AD203B41FA5}">
                      <a16:colId xmlns:a16="http://schemas.microsoft.com/office/drawing/2014/main" val="700235649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3517951978"/>
                    </a:ext>
                  </a:extLst>
                </a:gridCol>
                <a:gridCol w="2720835">
                  <a:extLst>
                    <a:ext uri="{9D8B030D-6E8A-4147-A177-3AD203B41FA5}">
                      <a16:colId xmlns:a16="http://schemas.microsoft.com/office/drawing/2014/main" val="1880548169"/>
                    </a:ext>
                  </a:extLst>
                </a:gridCol>
              </a:tblGrid>
              <a:tr h="8429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593078"/>
                  </a:ext>
                </a:extLst>
              </a:tr>
              <a:tr h="8429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7.396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2.069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73395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FC9824-7809-4E96-8FCC-CF72683FE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58901"/>
              </p:ext>
            </p:extLst>
          </p:nvPr>
        </p:nvGraphicFramePr>
        <p:xfrm>
          <a:off x="1294151" y="5795231"/>
          <a:ext cx="416116" cy="52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151" y="5795231"/>
                        <a:ext cx="416116" cy="527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9569F9-DAEA-44CF-9D5E-57E32293B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40874"/>
              </p:ext>
            </p:extLst>
          </p:nvPr>
        </p:nvGraphicFramePr>
        <p:xfrm>
          <a:off x="2106951" y="759854"/>
          <a:ext cx="416116" cy="52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0FC9824-7809-4E96-8FCC-CF72683FE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951" y="759854"/>
                        <a:ext cx="416116" cy="527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40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4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№12. З</a:t>
            </a:r>
            <a:r>
              <a:rPr lang="ru-RU" b="1" dirty="0"/>
              <a:t>ависимость времени извлечения текста из </a:t>
            </a:r>
            <a:r>
              <a:rPr lang="en-US" b="1" dirty="0"/>
              <a:t>pdf</a:t>
            </a:r>
            <a:r>
              <a:rPr lang="ru-RU" b="1" dirty="0"/>
              <a:t> файла от его размера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5362" name="Picture 4">
            <a:extLst>
              <a:ext uri="{FF2B5EF4-FFF2-40B4-BE49-F238E27FC236}">
                <a16:creationId xmlns:a16="http://schemas.microsoft.com/office/drawing/2014/main" id="{D8A9A32F-A090-4B7A-9053-AC024AFA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9" y="1629350"/>
            <a:ext cx="8520600" cy="473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4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№13. З</a:t>
            </a:r>
            <a:r>
              <a:rPr lang="ru-RU" b="1" dirty="0"/>
              <a:t>ависимость времени анализа текста от количества символов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6386" name="Picture 10">
            <a:extLst>
              <a:ext uri="{FF2B5EF4-FFF2-40B4-BE49-F238E27FC236}">
                <a16:creationId xmlns:a16="http://schemas.microsoft.com/office/drawing/2014/main" id="{2D032CDD-2EE5-49F0-97A0-1E6D12ED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44132"/>
            <a:ext cx="8439576" cy="46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Цель и задачи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" sz="2400" b="1" dirty="0">
                <a:solidFill>
                  <a:schemeClr val="tx1"/>
                </a:solidFill>
              </a:rPr>
              <a:t>Цель</a:t>
            </a:r>
            <a:r>
              <a:rPr lang="en" sz="2400" dirty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Разработать программу для проверки статьи на соответствие научному стилю и поиску наиболее частых ошибок в ней</a:t>
            </a:r>
            <a:r>
              <a:rPr lang="en" sz="24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Задачи</a:t>
            </a:r>
            <a:r>
              <a:rPr lang="en" sz="2400" dirty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Исследовать возможность автоматизации проверки научных статей на соответствие научному стилю;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Построить математическую модель проверки статьи;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Провести экспериментальное исследование для определения допустимых значений критериев;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Реализовать программный прототип решения.</a:t>
            </a:r>
            <a:endParaRPr lang="ru-RU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158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15679"/>
            <a:ext cx="870945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№14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7410" name="Picture 13">
            <a:extLst>
              <a:ext uri="{FF2B5EF4-FFF2-40B4-BE49-F238E27FC236}">
                <a16:creationId xmlns:a16="http://schemas.microsoft.com/office/drawing/2014/main" id="{22170D0F-FEFC-42AA-95BB-60C53134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640379"/>
            <a:ext cx="8530092" cy="754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732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№15. Оценка времени анализа статьи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7271" y="1286934"/>
            <a:ext cx="8709458" cy="56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2400" dirty="0"/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Где       – время извлечения текста в миллисекундах,     – размер файла в килобайтах.</a:t>
            </a:r>
          </a:p>
          <a:p>
            <a:pPr lvl="0"/>
            <a:endParaRPr lang="ru-RU" sz="2400" dirty="0"/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Где       – время анализа текста в миллисекундах,     – количество символов.</a:t>
            </a:r>
          </a:p>
          <a:p>
            <a:pPr lvl="0"/>
            <a:endParaRPr lang="ru-RU" sz="2400" dirty="0"/>
          </a:p>
          <a:p>
            <a:pPr lvl="0"/>
            <a:endParaRPr lang="ru-RU" sz="2400" dirty="0"/>
          </a:p>
          <a:p>
            <a:pPr lvl="0"/>
            <a:endParaRPr lang="ru-RU" sz="2400" dirty="0"/>
          </a:p>
          <a:p>
            <a:r>
              <a:rPr lang="ru-RU" sz="2400" dirty="0"/>
              <a:t>Где       – время обработки файла в миллисекундах,     – количество страниц.</a:t>
            </a:r>
          </a:p>
          <a:p>
            <a:pPr lvl="0"/>
            <a:endParaRPr lang="ru-RU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080FFCF-7D01-44CE-8220-D1B24607B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13805"/>
              </p:ext>
            </p:extLst>
          </p:nvPr>
        </p:nvGraphicFramePr>
        <p:xfrm>
          <a:off x="1685925" y="1337734"/>
          <a:ext cx="5480602" cy="7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4" imgW="1574800" imgH="228600" progId="Equation.DSMT4">
                  <p:embed/>
                </p:oleObj>
              </mc:Choice>
              <mc:Fallback>
                <p:oleObj name="Equation" r:id="rId4" imgW="1574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337734"/>
                        <a:ext cx="5480602" cy="79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2CC2FD-8738-4933-83B8-4B8B6DE6B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92181"/>
              </p:ext>
            </p:extLst>
          </p:nvPr>
        </p:nvGraphicFramePr>
        <p:xfrm>
          <a:off x="940044" y="2008348"/>
          <a:ext cx="439616" cy="5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44" y="2008348"/>
                        <a:ext cx="439616" cy="555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37408A-4F59-4DC9-B123-0C7C38F5D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86770"/>
              </p:ext>
            </p:extLst>
          </p:nvPr>
        </p:nvGraphicFramePr>
        <p:xfrm>
          <a:off x="7939454" y="2168766"/>
          <a:ext cx="264502" cy="30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8" imgW="126835" imgH="139518" progId="Equation.DSMT4">
                  <p:embed/>
                </p:oleObj>
              </mc:Choice>
              <mc:Fallback>
                <p:oleObj name="Equation" r:id="rId8" imgW="126835" imgH="1395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454" y="2168766"/>
                        <a:ext cx="264502" cy="30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2A3B037-E9F4-4EA9-B35E-0975C409B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93414"/>
              </p:ext>
            </p:extLst>
          </p:nvPr>
        </p:nvGraphicFramePr>
        <p:xfrm>
          <a:off x="1685925" y="2880585"/>
          <a:ext cx="5516778" cy="7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0" imgW="1587500" imgH="228600" progId="Equation.DSMT4">
                  <p:embed/>
                </p:oleObj>
              </mc:Choice>
              <mc:Fallback>
                <p:oleObj name="Equation" r:id="rId10" imgW="15875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880585"/>
                        <a:ext cx="5516778" cy="79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F1C6235-CD6D-4D9A-81D5-C1F777E9B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02571"/>
              </p:ext>
            </p:extLst>
          </p:nvPr>
        </p:nvGraphicFramePr>
        <p:xfrm>
          <a:off x="940044" y="3475889"/>
          <a:ext cx="439616" cy="5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2" imgW="177646" imgH="228402" progId="Equation.DSMT4">
                  <p:embed/>
                </p:oleObj>
              </mc:Choice>
              <mc:Fallback>
                <p:oleObj name="Equation" r:id="rId12" imgW="177646" imgH="22840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44" y="3475889"/>
                        <a:ext cx="439616" cy="555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1CA95D2-E064-4690-8F45-25A03B06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12839"/>
              </p:ext>
            </p:extLst>
          </p:nvPr>
        </p:nvGraphicFramePr>
        <p:xfrm>
          <a:off x="7423243" y="3671315"/>
          <a:ext cx="317539" cy="35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4" imgW="139579" imgH="164957" progId="Equation.DSMT4">
                  <p:embed/>
                </p:oleObj>
              </mc:Choice>
              <mc:Fallback>
                <p:oleObj name="Equation" r:id="rId14" imgW="139579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243" y="3671315"/>
                        <a:ext cx="317539" cy="359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5E20C38-B388-4426-A118-58A129666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24712"/>
              </p:ext>
            </p:extLst>
          </p:nvPr>
        </p:nvGraphicFramePr>
        <p:xfrm>
          <a:off x="1670799" y="4419736"/>
          <a:ext cx="5802402" cy="78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6" imgW="1511300" imgH="203200" progId="Equation.DSMT4">
                  <p:embed/>
                </p:oleObj>
              </mc:Choice>
              <mc:Fallback>
                <p:oleObj name="Equation" r:id="rId16" imgW="15113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799" y="4419736"/>
                        <a:ext cx="5802402" cy="780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3C893AF-4B5F-4363-953C-270E19DFD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6147"/>
              </p:ext>
            </p:extLst>
          </p:nvPr>
        </p:nvGraphicFramePr>
        <p:xfrm>
          <a:off x="940044" y="5355581"/>
          <a:ext cx="380268" cy="43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18" imgW="139579" imgH="164957" progId="Equation.DSMT4">
                  <p:embed/>
                </p:oleObj>
              </mc:Choice>
              <mc:Fallback>
                <p:oleObj name="Equation" r:id="rId18" imgW="139579" imgH="1649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44" y="5355581"/>
                        <a:ext cx="380268" cy="430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E15B6CD-7081-48B9-9878-3042B7C9B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80217"/>
              </p:ext>
            </p:extLst>
          </p:nvPr>
        </p:nvGraphicFramePr>
        <p:xfrm>
          <a:off x="7740782" y="5462301"/>
          <a:ext cx="305195" cy="30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20" imgW="126725" imgH="126725" progId="Equation.DSMT4">
                  <p:embed/>
                </p:oleObj>
              </mc:Choice>
              <mc:Fallback>
                <p:oleObj name="Equation" r:id="rId20" imgW="126725" imgH="12672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782" y="5462301"/>
                        <a:ext cx="305195" cy="30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859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15679"/>
            <a:ext cx="870945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№16. Потребление оперативной памяти приложением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0482" name="Picture 3">
            <a:extLst>
              <a:ext uri="{FF2B5EF4-FFF2-40B4-BE49-F238E27FC236}">
                <a16:creationId xmlns:a16="http://schemas.microsoft.com/office/drawing/2014/main" id="{144D96BD-34D8-4811-8C03-26AD88B2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139296"/>
            <a:ext cx="8493633" cy="529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50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38667" y="287867"/>
            <a:ext cx="8682491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7271" y="1727200"/>
            <a:ext cx="8709458" cy="50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В результате обзора были выделены морфологические особенности научного стиля: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Запрет использования личных местоимений. Личные и притяжательные местоимения (я, ты, мною, вы, наш) имеют отвлеченно-обобщенный характер и их употребление необходимо избегать;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Запрет использования неопределенных местоимений (кое-что, что-нибудь). Эти местоимения, в силу их неопределенности, не употребляются.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699" y="287867"/>
            <a:ext cx="8709459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Проверка качества текста или соответствие информационному стилю. </a:t>
            </a:r>
            <a:r>
              <a:rPr lang="en-US" sz="2400" dirty="0"/>
              <a:t>SEO-</a:t>
            </a:r>
            <a:r>
              <a:rPr lang="ru-RU" sz="2400" dirty="0"/>
              <a:t>анализ.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Вводимые термины: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Тошнота – это показатель повторений в текстовом документе ключевых слов и фраз. Синонимом тошноты является термин плотность.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Стоп-слова – это слова в тексте, которые не несут смысловой нагрузки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Вода - процентное соотношение стоп-слов и общего количества слов в тексте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Эмпирическая закономерность распределения частоты слов естественного языка - Закон Ципфа</a:t>
            </a:r>
          </a:p>
        </p:txBody>
      </p:sp>
    </p:spTree>
    <p:extLst>
      <p:ext uri="{BB962C8B-B14F-4D97-AF65-F5344CB8AC3E}">
        <p14:creationId xmlns:p14="http://schemas.microsoft.com/office/powerpoint/2010/main" val="1716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Информационный стиль и </a:t>
            </a:r>
            <a:r>
              <a:rPr lang="en-US" sz="2800" dirty="0"/>
              <a:t>SEO-</a:t>
            </a:r>
            <a:r>
              <a:rPr lang="ru-RU" sz="2800" dirty="0"/>
              <a:t>анализ вводят морфологические ограничения: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слов усилителей (безусловно, очень, абсолютно и др.);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обобщений (со всего мира, весь, в общем);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Необъективная оценка (уникальный, новейший);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риторических вопросов. </a:t>
            </a:r>
          </a:p>
        </p:txBody>
      </p:sp>
    </p:spTree>
    <p:extLst>
      <p:ext uri="{BB962C8B-B14F-4D97-AF65-F5344CB8AC3E}">
        <p14:creationId xmlns:p14="http://schemas.microsoft.com/office/powerpoint/2010/main" val="27899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Автоматизируемые правила проверки научных статей в существующем курсе: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Каждое ключевое слово упоминается в основном тексте хотя бы один раз;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Более половины элементов списка литературы - актуальные и значимые научные работы;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Все элементы списка литературы имеют минимум одно упоминание в тексте;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Все рисунки и таблицы имеют подрисуночные подписи и ссылки в тексте.</a:t>
            </a:r>
          </a:p>
        </p:txBody>
      </p:sp>
    </p:spTree>
    <p:extLst>
      <p:ext uri="{BB962C8B-B14F-4D97-AF65-F5344CB8AC3E}">
        <p14:creationId xmlns:p14="http://schemas.microsoft.com/office/powerpoint/2010/main" val="276292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Обзор аналогов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D208C3-F8F1-495D-AC14-7B7064CA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34614"/>
              </p:ext>
            </p:extLst>
          </p:nvPr>
        </p:nvGraphicFramePr>
        <p:xfrm>
          <a:off x="270934" y="1982744"/>
          <a:ext cx="8750224" cy="4383840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3877901620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2534106543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71086924"/>
                    </a:ext>
                  </a:extLst>
                </a:gridCol>
                <a:gridCol w="1491687">
                  <a:extLst>
                    <a:ext uri="{9D8B030D-6E8A-4147-A177-3AD203B41FA5}">
                      <a16:colId xmlns:a16="http://schemas.microsoft.com/office/drawing/2014/main" val="986034853"/>
                    </a:ext>
                  </a:extLst>
                </a:gridCol>
                <a:gridCol w="1975338">
                  <a:extLst>
                    <a:ext uri="{9D8B030D-6E8A-4147-A177-3AD203B41FA5}">
                      <a16:colId xmlns:a16="http://schemas.microsoft.com/office/drawing/2014/main" val="4279112422"/>
                    </a:ext>
                  </a:extLst>
                </a:gridCol>
              </a:tblGrid>
              <a:tr h="1759523">
                <a:tc>
                  <a:txBody>
                    <a:bodyPr/>
                    <a:lstStyle/>
                    <a:p>
                      <a:r>
                        <a:rPr lang="ru-RU" sz="2400" dirty="0"/>
                        <a:t>Аналог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Многокритериальная проверка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 ограничения на длину текста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Проверка стиля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Возможность загрузки файлов для проверки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extLst>
                  <a:ext uri="{0D108BD9-81ED-4DB2-BD59-A6C34878D82A}">
                    <a16:rowId xmlns:a16="http://schemas.microsoft.com/office/drawing/2014/main" val="4053085513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1y.ru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01236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text.ru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9014"/>
                  </a:ext>
                </a:extLst>
              </a:tr>
              <a:tr h="800548">
                <a:tc>
                  <a:txBody>
                    <a:bodyPr/>
                    <a:lstStyle/>
                    <a:p>
                      <a:r>
                        <a:rPr lang="en-US" sz="2400" dirty="0"/>
                        <a:t>contentmonster.ru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24467"/>
                  </a:ext>
                </a:extLst>
              </a:tr>
              <a:tr h="521197">
                <a:tc>
                  <a:txBody>
                    <a:bodyPr/>
                    <a:lstStyle/>
                    <a:p>
                      <a:r>
                        <a:rPr lang="en-US" sz="2400" dirty="0"/>
                        <a:t>glvrd.ru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9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Экспериментальное исследование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Выборка из 2500 статей опубликованных в источниках ВАК или РИНЦ.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Проверяемая гипотеза:</a:t>
            </a:r>
          </a:p>
          <a:p>
            <a:pPr lvl="0" algn="just"/>
            <a:r>
              <a:rPr lang="ru-RU" sz="2800" dirty="0"/>
              <a:t>Качество научной статьи влияет на значения определенных числовых критериев, а также полученная выборка значений критериев соответствует нормальному распределению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9937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1207</Words>
  <Application>Microsoft Office PowerPoint</Application>
  <PresentationFormat>On-screen Show (4:3)</PresentationFormat>
  <Paragraphs>238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Symbol</vt:lpstr>
      <vt:lpstr>Simple Light</vt:lpstr>
      <vt:lpstr>Equation</vt:lpstr>
      <vt:lpstr>MathType 6.0 Equation</vt:lpstr>
      <vt:lpstr>Разработка системы автоматизированной проверки наиболее частых ошибок в научных текстах</vt:lpstr>
      <vt:lpstr>Актуальность</vt:lpstr>
      <vt:lpstr>Цель и задачи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Экспериментальное исследование</vt:lpstr>
      <vt:lpstr>Результаты экспериментального исследования</vt:lpstr>
      <vt:lpstr>Математическая модель проверки статьи</vt:lpstr>
      <vt:lpstr>Математическая модель проверки статьи</vt:lpstr>
      <vt:lpstr>Разработанное решение. Архитектура</vt:lpstr>
      <vt:lpstr>Разработанное решение. Алгоритм обработки</vt:lpstr>
      <vt:lpstr>Заключение</vt:lpstr>
      <vt:lpstr>Апробация работы</vt:lpstr>
      <vt:lpstr>Дополнительный слайд №1. Собственно-научный подстиль</vt:lpstr>
      <vt:lpstr>Дополнительный слайд №2. Примеры анализа текстов других жанров</vt:lpstr>
      <vt:lpstr>Дополнительный слайд №3. Проверяемые ошибки</vt:lpstr>
      <vt:lpstr>Дополнительный слайд №4. Экран настройки анализа</vt:lpstr>
      <vt:lpstr>Дополнительный слайд №5. Экран результата анализа статьи</vt:lpstr>
      <vt:lpstr>Дополнительный слайд №6. Пример отображения критерия проверки</vt:lpstr>
      <vt:lpstr>Дополнительный слайд №7. Пример отображения ошибки</vt:lpstr>
      <vt:lpstr>Дополнительный слайд №8. Пример отображения выделения типа ошибки по слову</vt:lpstr>
      <vt:lpstr>Дополнительный слайд №9. Полученные значения      по выборке</vt:lpstr>
      <vt:lpstr>Дополнительный слайд №10. Полученные значения      по выборке</vt:lpstr>
      <vt:lpstr>Дополнительный слайд №11. Полученные значения      по выборке</vt:lpstr>
      <vt:lpstr>Дополнительный слайд №12. Зависимость времени извлечения текста из pdf файла от его размера</vt:lpstr>
      <vt:lpstr>Дополнительный слайд №13. Зависимость времени анализа текста от количества символов</vt:lpstr>
      <vt:lpstr>Дополнительный слайд №14</vt:lpstr>
      <vt:lpstr>Дополнительный слайд №15. Оценка времени анализа статьи</vt:lpstr>
      <vt:lpstr>Дополнительный слайд №16. Потребление оперативной памяти приложением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дипломной работы</dc:title>
  <dc:creator>Blees Eduard</dc:creator>
  <cp:lastModifiedBy>Blees Eduard</cp:lastModifiedBy>
  <cp:revision>47</cp:revision>
  <dcterms:modified xsi:type="dcterms:W3CDTF">2019-05-28T09:46:01Z</dcterms:modified>
</cp:coreProperties>
</file>