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65" r:id="rId4"/>
    <p:sldId id="258" r:id="rId5"/>
    <p:sldId id="266" r:id="rId6"/>
    <p:sldId id="268" r:id="rId7"/>
    <p:sldId id="269" r:id="rId8"/>
    <p:sldId id="270" r:id="rId9"/>
    <p:sldId id="271" r:id="rId10"/>
    <p:sldId id="273" r:id="rId11"/>
    <p:sldId id="272" r:id="rId12"/>
    <p:sldId id="275" r:id="rId13"/>
    <p:sldId id="274" r:id="rId14"/>
    <p:sldId id="283" r:id="rId15"/>
    <p:sldId id="262" r:id="rId16"/>
    <p:sldId id="263" r:id="rId17"/>
    <p:sldId id="267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4C2084-A9EC-46D5-958B-77548C50E710}">
  <a:tblStyle styleId="{224C2084-A9EC-46D5-958B-77548C50E7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049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623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512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591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05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a32bfd8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a32bfd86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a32bfd8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a32bfd86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603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95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877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485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174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3127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2876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767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138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275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761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926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349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046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895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45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96149" y="992767"/>
            <a:ext cx="8794499" cy="37485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4400" dirty="0"/>
              <a:t>Разработка системы автоматизированной проверки наиболее частых ошибок в научных текстах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96150" y="5655733"/>
            <a:ext cx="8794500" cy="1073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Выполнил: </a:t>
            </a:r>
            <a:r>
              <a:rPr lang="ru-RU" sz="2400" dirty="0" err="1">
                <a:solidFill>
                  <a:srgbClr val="000000"/>
                </a:solidFill>
              </a:rPr>
              <a:t>Блеес</a:t>
            </a:r>
            <a:r>
              <a:rPr lang="ru-RU" sz="2400" dirty="0">
                <a:solidFill>
                  <a:srgbClr val="000000"/>
                </a:solidFill>
              </a:rPr>
              <a:t> Эдуард Игоревич</a:t>
            </a:r>
            <a:r>
              <a:rPr lang="en" sz="2400" dirty="0">
                <a:solidFill>
                  <a:srgbClr val="000000"/>
                </a:solidFill>
              </a:rPr>
              <a:t>, гр. 3304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Руководитель: </a:t>
            </a:r>
            <a:r>
              <a:rPr lang="ru-RU" sz="2400" dirty="0">
                <a:solidFill>
                  <a:srgbClr val="000000"/>
                </a:solidFill>
              </a:rPr>
              <a:t>Заславский Марк Маркович</a:t>
            </a:r>
            <a:r>
              <a:rPr lang="en" sz="2400" dirty="0">
                <a:solidFill>
                  <a:srgbClr val="000000"/>
                </a:solidFill>
              </a:rPr>
              <a:t>, </a:t>
            </a:r>
            <a:r>
              <a:rPr lang="ru-RU" sz="2400" dirty="0">
                <a:solidFill>
                  <a:srgbClr val="000000"/>
                </a:solidFill>
              </a:rPr>
              <a:t>ассистент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1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Санкт-Петербургский государственный электротехнический университет им. В.И. Ульянова (Ленина)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70934" y="287868"/>
            <a:ext cx="8750224" cy="891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Результаты экспериментального исследования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699" y="1178992"/>
            <a:ext cx="8561367" cy="556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800" dirty="0"/>
              <a:t>Числовые критерии: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Тошнота текста – </a:t>
            </a:r>
            <a:r>
              <a:rPr lang="ru-RU" sz="2800" dirty="0">
                <a:sym typeface="Symbol" panose="05050102010706020507" pitchFamily="18" charset="2"/>
              </a:rPr>
              <a:t></a:t>
            </a:r>
            <a:r>
              <a:rPr lang="ru-RU" sz="2800" dirty="0"/>
              <a:t>;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Уровень воды в тексте – </a:t>
            </a:r>
            <a:r>
              <a:rPr lang="ru-RU" sz="2800" dirty="0">
                <a:sym typeface="Symbol" panose="05050102010706020507" pitchFamily="18" charset="2"/>
              </a:rPr>
              <a:t></a:t>
            </a:r>
            <a:r>
              <a:rPr lang="ru-RU" sz="2800" dirty="0"/>
              <a:t>;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Значение отклонения текста статьи от идеальной кривой по Ципфу – </a:t>
            </a:r>
            <a:r>
              <a:rPr lang="ru-RU" sz="2800" dirty="0">
                <a:sym typeface="Symbol" panose="05050102010706020507" pitchFamily="18" charset="2"/>
              </a:rPr>
              <a:t></a:t>
            </a:r>
            <a:r>
              <a:rPr lang="ru-RU" sz="2800" dirty="0"/>
              <a:t>.</a:t>
            </a:r>
          </a:p>
          <a:p>
            <a:pPr lvl="0" algn="just"/>
            <a:r>
              <a:rPr lang="ru-RU" sz="2800" dirty="0"/>
              <a:t>Экспериментально установленные интервалы:</a:t>
            </a:r>
          </a:p>
          <a:p>
            <a:pPr lvl="0" algn="just"/>
            <a:endParaRPr lang="ru-RU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7040C0-8202-4039-AFA9-C46270C121C5}"/>
              </a:ext>
            </a:extLst>
          </p:cNvPr>
          <p:cNvGraphicFramePr>
            <a:graphicFrameLocks noGrp="1"/>
          </p:cNvGraphicFramePr>
          <p:nvPr/>
        </p:nvGraphicFramePr>
        <p:xfrm>
          <a:off x="311697" y="3979333"/>
          <a:ext cx="8520604" cy="2094267"/>
        </p:xfrm>
        <a:graphic>
          <a:graphicData uri="http://schemas.openxmlformats.org/drawingml/2006/table">
            <a:tbl>
              <a:tblPr firstRow="1" bandRow="1">
                <a:tableStyleId>{224C2084-A9EC-46D5-958B-77548C50E710}</a:tableStyleId>
              </a:tblPr>
              <a:tblGrid>
                <a:gridCol w="4260302">
                  <a:extLst>
                    <a:ext uri="{9D8B030D-6E8A-4147-A177-3AD203B41FA5}">
                      <a16:colId xmlns:a16="http://schemas.microsoft.com/office/drawing/2014/main" val="2967877127"/>
                    </a:ext>
                  </a:extLst>
                </a:gridCol>
                <a:gridCol w="4260302">
                  <a:extLst>
                    <a:ext uri="{9D8B030D-6E8A-4147-A177-3AD203B41FA5}">
                      <a16:colId xmlns:a16="http://schemas.microsoft.com/office/drawing/2014/main" val="3171160597"/>
                    </a:ext>
                  </a:extLst>
                </a:gridCol>
              </a:tblGrid>
              <a:tr h="506693">
                <a:tc>
                  <a:txBody>
                    <a:bodyPr/>
                    <a:lstStyle/>
                    <a:p>
                      <a:r>
                        <a:rPr lang="ru-RU" sz="2800" dirty="0"/>
                        <a:t>Критерий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Интервал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3974"/>
                  </a:ext>
                </a:extLst>
              </a:tr>
              <a:tr h="525369">
                <a:tc>
                  <a:txBody>
                    <a:bodyPr/>
                    <a:lstStyle/>
                    <a:p>
                      <a:r>
                        <a:rPr lang="ru-RU" sz="2800" dirty="0">
                          <a:sym typeface="Symbol" panose="05050102010706020507" pitchFamily="18" charset="2"/>
                        </a:rPr>
                        <a:t>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[6, 14]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71245"/>
                  </a:ext>
                </a:extLst>
              </a:tr>
              <a:tr h="525369">
                <a:tc>
                  <a:txBody>
                    <a:bodyPr/>
                    <a:lstStyle/>
                    <a:p>
                      <a:r>
                        <a:rPr lang="ru-RU" sz="2800" dirty="0">
                          <a:sym typeface="Symbol" panose="05050102010706020507" pitchFamily="18" charset="2"/>
                        </a:rPr>
                        <a:t>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[14, 20]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37441"/>
                  </a:ext>
                </a:extLst>
              </a:tr>
              <a:tr h="525369">
                <a:tc>
                  <a:txBody>
                    <a:bodyPr/>
                    <a:lstStyle/>
                    <a:p>
                      <a:r>
                        <a:rPr lang="ru-RU" sz="2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Symbol" panose="05050102010706020507" pitchFamily="18" charset="2"/>
                        </a:rPr>
                        <a:t>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[5.5, 9.5]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046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586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70934" y="287868"/>
            <a:ext cx="8750224" cy="747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Математическая модель проверки статьи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699" y="1178992"/>
            <a:ext cx="8561367" cy="556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800" dirty="0"/>
              <a:t>В результате исследования было выделено: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3 рассчитываемых числовых критерия;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5 типов проверяемых стилистических ошибок;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6 типов проверяемых структурных ошибок.</a:t>
            </a:r>
          </a:p>
          <a:p>
            <a:pPr lvl="0" algn="just"/>
            <a:endParaRPr lang="ru-RU" sz="2800" dirty="0"/>
          </a:p>
          <a:p>
            <a:pPr lvl="0" algn="just"/>
            <a:r>
              <a:rPr lang="ru-RU" sz="2800" dirty="0"/>
              <a:t>Оценка статьи:</a:t>
            </a:r>
          </a:p>
          <a:p>
            <a:pPr lvl="0" algn="just"/>
            <a:endParaRPr lang="ru-RU" sz="2800" dirty="0"/>
          </a:p>
          <a:p>
            <a:pPr lvl="0" algn="just"/>
            <a:endParaRPr lang="ru-RU" sz="2800" dirty="0"/>
          </a:p>
          <a:p>
            <a:pPr lvl="0" algn="just"/>
            <a:endParaRPr lang="ru-RU" sz="2800" dirty="0"/>
          </a:p>
          <a:p>
            <a:pPr lvl="0" algn="just"/>
            <a:r>
              <a:rPr lang="ru-RU" sz="2800" dirty="0"/>
              <a:t>Где К – оценка статьи, </a:t>
            </a:r>
            <a:r>
              <a:rPr lang="en-US" sz="2800" dirty="0"/>
              <a:t>B </a:t>
            </a:r>
            <a:r>
              <a:rPr lang="ru-RU" sz="2800" dirty="0"/>
              <a:t>– базовое значение </a:t>
            </a:r>
            <a:r>
              <a:rPr lang="en-US" sz="2800" dirty="0"/>
              <a:t>K</a:t>
            </a:r>
            <a:r>
              <a:rPr lang="ru-RU" sz="2800" dirty="0"/>
              <a:t>,</a:t>
            </a:r>
          </a:p>
          <a:p>
            <a:pPr lvl="0" algn="just"/>
            <a:r>
              <a:rPr lang="ru-RU" sz="2800" dirty="0"/>
              <a:t>Ф – штраф.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AD7B076-FE79-4F3D-A487-826A609606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39614"/>
              </p:ext>
            </p:extLst>
          </p:nvPr>
        </p:nvGraphicFramePr>
        <p:xfrm>
          <a:off x="2805642" y="4079191"/>
          <a:ext cx="3532716" cy="65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4" imgW="672840" imgH="152280" progId="Equation.DSMT4">
                  <p:embed/>
                </p:oleObj>
              </mc:Choice>
              <mc:Fallback>
                <p:oleObj name="Equation" r:id="rId4" imgW="6728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5642" y="4079191"/>
                        <a:ext cx="3532716" cy="65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323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70934" y="287868"/>
            <a:ext cx="8750224" cy="747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Математическая модель проверки статьи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70935" y="4202950"/>
            <a:ext cx="8750223" cy="219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800" dirty="0"/>
              <a:t>Где </a:t>
            </a:r>
            <a:r>
              <a:rPr lang="en-US" sz="2800" dirty="0"/>
              <a:t>E</a:t>
            </a:r>
            <a:r>
              <a:rPr lang="ru-RU" sz="2800" dirty="0"/>
              <a:t> – попадание критерия в установленный промежуток,</a:t>
            </a:r>
            <a:r>
              <a:rPr lang="en-US" sz="2800" dirty="0"/>
              <a:t> N</a:t>
            </a:r>
            <a:r>
              <a:rPr lang="ru-RU" sz="1600" dirty="0"/>
              <a:t>1</a:t>
            </a:r>
            <a:r>
              <a:rPr lang="en-US" sz="1600" dirty="0"/>
              <a:t> </a:t>
            </a:r>
            <a:r>
              <a:rPr lang="en-US" sz="2800" dirty="0"/>
              <a:t>– </a:t>
            </a:r>
            <a:r>
              <a:rPr lang="ru-RU" sz="2800" dirty="0"/>
              <a:t>количество структурных ошибок</a:t>
            </a:r>
            <a:r>
              <a:rPr lang="en-US" sz="2800" dirty="0"/>
              <a:t>, N</a:t>
            </a:r>
            <a:r>
              <a:rPr lang="en-US" sz="1600" dirty="0"/>
              <a:t>2</a:t>
            </a:r>
            <a:r>
              <a:rPr lang="en-US" sz="2800" dirty="0"/>
              <a:t> – </a:t>
            </a:r>
            <a:r>
              <a:rPr lang="ru-RU" sz="2800" dirty="0"/>
              <a:t>количество стилистических ошибок</a:t>
            </a:r>
            <a:r>
              <a:rPr lang="en-US" sz="2800" dirty="0"/>
              <a:t>, C</a:t>
            </a:r>
            <a:r>
              <a:rPr lang="ru-RU" sz="1600" dirty="0"/>
              <a:t>1</a:t>
            </a:r>
            <a:r>
              <a:rPr lang="en-US" sz="1600" dirty="0"/>
              <a:t> </a:t>
            </a:r>
            <a:r>
              <a:rPr lang="en-US" sz="2800" dirty="0"/>
              <a:t>,C</a:t>
            </a:r>
            <a:r>
              <a:rPr lang="ru-RU" sz="1600" dirty="0"/>
              <a:t>1</a:t>
            </a:r>
            <a:r>
              <a:rPr lang="en-US" sz="2800" dirty="0"/>
              <a:t>,</a:t>
            </a:r>
            <a:r>
              <a:rPr lang="ru-RU" sz="2800" dirty="0"/>
              <a:t> </a:t>
            </a:r>
            <a:r>
              <a:rPr lang="en-US" sz="2800" dirty="0"/>
              <a:t>C</a:t>
            </a:r>
            <a:r>
              <a:rPr lang="ru-RU" sz="1600" dirty="0"/>
              <a:t>2</a:t>
            </a:r>
            <a:r>
              <a:rPr lang="en-US" sz="2800" dirty="0"/>
              <a:t>,</a:t>
            </a:r>
            <a:r>
              <a:rPr lang="ru-RU" sz="2800" dirty="0"/>
              <a:t> </a:t>
            </a:r>
            <a:r>
              <a:rPr lang="en-US" sz="2800" dirty="0"/>
              <a:t>C</a:t>
            </a:r>
            <a:r>
              <a:rPr lang="ru-RU" sz="1600" dirty="0"/>
              <a:t>3</a:t>
            </a:r>
            <a:r>
              <a:rPr lang="en-US" sz="2800" dirty="0"/>
              <a:t>, C</a:t>
            </a:r>
            <a:r>
              <a:rPr lang="en-US" sz="1600" dirty="0"/>
              <a:t>4</a:t>
            </a:r>
            <a:r>
              <a:rPr lang="en-US" sz="2800" dirty="0"/>
              <a:t>, C</a:t>
            </a:r>
            <a:r>
              <a:rPr lang="en-US" sz="1600" dirty="0"/>
              <a:t>5</a:t>
            </a:r>
            <a:r>
              <a:rPr lang="en-US" sz="2800" dirty="0"/>
              <a:t> – </a:t>
            </a:r>
            <a:r>
              <a:rPr lang="ru-RU" sz="2800" dirty="0"/>
              <a:t>коэффициенты.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B43E76-CD54-42B4-9D83-BA6804E8E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34" y="135466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05B3912-A431-460D-96DD-FB1715C6D6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651616"/>
              </p:ext>
            </p:extLst>
          </p:nvPr>
        </p:nvGraphicFramePr>
        <p:xfrm>
          <a:off x="874146" y="2407334"/>
          <a:ext cx="75438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4" imgW="2286000" imgH="228600" progId="Equation.DSMT4">
                  <p:embed/>
                </p:oleObj>
              </mc:Choice>
              <mc:Fallback>
                <p:oleObj name="Equation" r:id="rId4" imgW="22860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146" y="2407334"/>
                        <a:ext cx="7543800" cy="742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83EBBBB-C64B-4275-9B54-3B4CA2205E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415405"/>
              </p:ext>
            </p:extLst>
          </p:nvPr>
        </p:nvGraphicFramePr>
        <p:xfrm>
          <a:off x="2133600" y="827108"/>
          <a:ext cx="4204758" cy="161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6" imgW="1320800" imgH="508000" progId="Equation.DSMT4">
                  <p:embed/>
                </p:oleObj>
              </mc:Choice>
              <mc:Fallback>
                <p:oleObj name="Equation" r:id="rId6" imgW="13208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827108"/>
                        <a:ext cx="4204758" cy="1615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F28D502-22DC-4CE6-ACA8-E117F1888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641529"/>
              </p:ext>
            </p:extLst>
          </p:nvPr>
        </p:nvGraphicFramePr>
        <p:xfrm>
          <a:off x="2414020" y="3318779"/>
          <a:ext cx="44640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8" imgW="1333440" imgH="228600" progId="Equation.DSMT4">
                  <p:embed/>
                </p:oleObj>
              </mc:Choice>
              <mc:Fallback>
                <p:oleObj name="Equation" r:id="rId8" imgW="133344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020" y="3318779"/>
                        <a:ext cx="4464050" cy="777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89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70934" y="287868"/>
            <a:ext cx="8750224" cy="747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Разработанное решение. Архитектура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027" name="Picture 2">
            <a:extLst>
              <a:ext uri="{FF2B5EF4-FFF2-40B4-BE49-F238E27FC236}">
                <a16:creationId xmlns:a16="http://schemas.microsoft.com/office/drawing/2014/main" id="{266B3273-10BA-49C3-8C49-8590FA611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4" y="1034969"/>
            <a:ext cx="8520916" cy="49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34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70934" y="287868"/>
            <a:ext cx="8750224" cy="747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Разработанное решение. Алгоритм обработки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129C38C-182E-49A5-B5AD-3B4C99447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15" y="1034970"/>
            <a:ext cx="6514570" cy="546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0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338667"/>
            <a:ext cx="8520600" cy="643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Заключение</a:t>
            </a:r>
            <a:endParaRPr b="1" dirty="0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982132"/>
            <a:ext cx="8520600" cy="5760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Clr>
                <a:schemeClr val="dk1"/>
              </a:buClr>
              <a:buSzPts val="2400"/>
            </a:pPr>
            <a:r>
              <a:rPr lang="ru-RU" sz="2400" dirty="0">
                <a:solidFill>
                  <a:schemeClr val="tx1"/>
                </a:solidFill>
              </a:rPr>
              <a:t>Было проведено исследование возможности автоматизации проверки научных статей на соответствие научному стилю, по результатам которого были выделены критерии проверки статей;</a:t>
            </a:r>
          </a:p>
          <a:p>
            <a:pPr lvl="0" indent="-381000">
              <a:buClr>
                <a:schemeClr val="dk1"/>
              </a:buClr>
              <a:buSzPts val="2400"/>
            </a:pPr>
            <a:r>
              <a:rPr lang="ru-RU" sz="2400" dirty="0">
                <a:solidFill>
                  <a:schemeClr val="tx1"/>
                </a:solidFill>
              </a:rPr>
              <a:t>Была построена математическая модель проверки статьи;</a:t>
            </a:r>
          </a:p>
          <a:p>
            <a:pPr lvl="0" indent="-381000">
              <a:buClr>
                <a:schemeClr val="dk1"/>
              </a:buClr>
              <a:buSzPts val="2400"/>
            </a:pPr>
            <a:r>
              <a:rPr lang="ru-RU" sz="2400" dirty="0">
                <a:solidFill>
                  <a:schemeClr val="tx1"/>
                </a:solidFill>
              </a:rPr>
              <a:t>Было проведено экспериментальное исследование на научных статьях, по результатам которого была настроена и формализована модель;</a:t>
            </a:r>
          </a:p>
          <a:p>
            <a:pPr lvl="0" indent="-381000">
              <a:buClr>
                <a:schemeClr val="dk1"/>
              </a:buClr>
              <a:buSzPts val="2400"/>
            </a:pPr>
            <a:r>
              <a:rPr lang="ru-RU" sz="2400" dirty="0">
                <a:solidFill>
                  <a:schemeClr val="tx1"/>
                </a:solidFill>
              </a:rPr>
              <a:t>Было проведено экспериментальное исследование на статьях и произведениях других жанров, показавшее корректность разработанной модели проверки;</a:t>
            </a:r>
          </a:p>
          <a:p>
            <a:pPr lvl="0" indent="-381000">
              <a:buClr>
                <a:schemeClr val="dk1"/>
              </a:buClr>
              <a:buSzPts val="2400"/>
            </a:pPr>
            <a:r>
              <a:rPr lang="ru-RU" sz="2400" dirty="0">
                <a:solidFill>
                  <a:schemeClr val="tx1"/>
                </a:solidFill>
              </a:rPr>
              <a:t>Было разработано решение в виде веб-сервиса.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Апробация работы</a:t>
            </a:r>
            <a:endParaRPr b="1" dirty="0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268299"/>
            <a:ext cx="8709300" cy="5474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Clr>
                <a:srgbClr val="000000"/>
              </a:buClr>
              <a:buSzPts val="2400"/>
            </a:pPr>
            <a:r>
              <a:rPr lang="ru-RU" sz="2200" dirty="0" err="1">
                <a:solidFill>
                  <a:schemeClr val="tx1"/>
                </a:solidFill>
              </a:rPr>
              <a:t>Блеес</a:t>
            </a:r>
            <a:r>
              <a:rPr lang="ru-RU" sz="2200" dirty="0">
                <a:solidFill>
                  <a:schemeClr val="tx1"/>
                </a:solidFill>
              </a:rPr>
              <a:t> Э.И., Заславский М.М., Андросов В.Ю. Автоматизация процесса проверки текста на соответствие научному стилю // Современные технологии в теории и практике программирования: материалы научно-практической конференции студентов, аспирантов и молодых ученых -2018. - С. 118-121;</a:t>
            </a:r>
          </a:p>
          <a:p>
            <a:pPr lvl="0" indent="-381000">
              <a:buClr>
                <a:srgbClr val="000000"/>
              </a:buClr>
              <a:buSzPts val="2400"/>
            </a:pPr>
            <a:r>
              <a:rPr lang="ru-RU" sz="2200" dirty="0" err="1">
                <a:solidFill>
                  <a:schemeClr val="tx1"/>
                </a:solidFill>
              </a:rPr>
              <a:t>Блеес</a:t>
            </a:r>
            <a:r>
              <a:rPr lang="ru-RU" sz="2200" dirty="0">
                <a:solidFill>
                  <a:schemeClr val="tx1"/>
                </a:solidFill>
              </a:rPr>
              <a:t> Э.И., Заславский М.М. Исследование критериев соответствия текста научному стилю // Научно-технический вестник информационных технологий, механики и оптики. 2019. Т. 19. № 2. С. 299–305. </a:t>
            </a:r>
            <a:r>
              <a:rPr lang="ru-RU" sz="2200" dirty="0" err="1">
                <a:solidFill>
                  <a:schemeClr val="tx1"/>
                </a:solidFill>
              </a:rPr>
              <a:t>doi</a:t>
            </a:r>
            <a:r>
              <a:rPr lang="ru-RU" sz="2200" dirty="0">
                <a:solidFill>
                  <a:schemeClr val="tx1"/>
                </a:solidFill>
              </a:rPr>
              <a:t>: 10.17586/2226-1494-2019-19-2-299-305;</a:t>
            </a:r>
          </a:p>
          <a:p>
            <a:pPr lvl="0" indent="-381000">
              <a:buClr>
                <a:srgbClr val="000000"/>
              </a:buClr>
              <a:buSzPts val="2400"/>
            </a:pPr>
            <a:r>
              <a:rPr lang="en" sz="2200" dirty="0">
                <a:solidFill>
                  <a:schemeClr val="tx1"/>
                </a:solidFill>
              </a:rPr>
              <a:t>Репозиторий проекта </a:t>
            </a:r>
            <a:r>
              <a:rPr lang="en-US" sz="2200" dirty="0">
                <a:solidFill>
                  <a:schemeClr val="tx1"/>
                </a:solidFill>
              </a:rPr>
              <a:t>https://github.com/EduardBlees/Master-s-thesis</a:t>
            </a:r>
            <a:r>
              <a:rPr lang="ru-RU" sz="2200" dirty="0">
                <a:solidFill>
                  <a:schemeClr val="tx1"/>
                </a:solidFill>
              </a:rPr>
              <a:t>.</a:t>
            </a:r>
            <a:endParaRPr sz="2200" dirty="0">
              <a:solidFill>
                <a:schemeClr val="tx1"/>
              </a:solidFill>
            </a:endParaRPr>
          </a:p>
        </p:txBody>
      </p:sp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7"/>
            <a:ext cx="8709458" cy="1168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№1. Собственно-научный </a:t>
            </a:r>
            <a:r>
              <a:rPr lang="ru-RU" b="1" dirty="0" err="1">
                <a:solidFill>
                  <a:schemeClr val="tx1"/>
                </a:solidFill>
              </a:rPr>
              <a:t>подстиль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63609" y="1456267"/>
            <a:ext cx="8709458" cy="5286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400" dirty="0"/>
              <a:t>В рамках данной работы была реализована проверка статей на соответствие собственно-научному </a:t>
            </a:r>
            <a:r>
              <a:rPr lang="ru-RU" sz="2400" dirty="0" err="1"/>
              <a:t>подстилю</a:t>
            </a:r>
            <a:r>
              <a:rPr lang="ru-RU" sz="2400" dirty="0"/>
              <a:t>. Собственно-научный </a:t>
            </a:r>
            <a:r>
              <a:rPr lang="ru-RU" sz="2400" dirty="0" err="1"/>
              <a:t>подстиль</a:t>
            </a:r>
            <a:r>
              <a:rPr lang="ru-RU" sz="2400" dirty="0"/>
              <a:t> — академическое изложение, адресованное специалистам.</a:t>
            </a:r>
          </a:p>
          <a:p>
            <a:pPr lvl="0" algn="just"/>
            <a:endParaRPr lang="ru-RU" sz="2400" dirty="0"/>
          </a:p>
          <a:p>
            <a:pPr lvl="0" algn="just"/>
            <a:r>
              <a:rPr lang="ru-RU" sz="2400" dirty="0"/>
              <a:t>Характеристики: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Точность передаваемой информации;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Убедительность аргументации;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Логическая последовательность изложения;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Лаконичность.</a:t>
            </a:r>
          </a:p>
          <a:p>
            <a:pPr lvl="0" algn="just"/>
            <a:endParaRPr lang="ru-RU" sz="2400" dirty="0"/>
          </a:p>
          <a:p>
            <a:pPr lvl="0" algn="just"/>
            <a:r>
              <a:rPr lang="ru-RU" sz="2400" dirty="0"/>
              <a:t>Цель </a:t>
            </a:r>
            <a:r>
              <a:rPr lang="ru-RU" sz="2400" dirty="0" err="1"/>
              <a:t>подстиля</a:t>
            </a:r>
            <a:r>
              <a:rPr lang="ru-RU" sz="2400" dirty="0"/>
              <a:t> — выявление и описание новых фактов, закономерностей, открытий.</a:t>
            </a:r>
          </a:p>
        </p:txBody>
      </p:sp>
    </p:spTree>
    <p:extLst>
      <p:ext uri="{BB962C8B-B14F-4D97-AF65-F5344CB8AC3E}">
        <p14:creationId xmlns:p14="http://schemas.microsoft.com/office/powerpoint/2010/main" val="2368092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7"/>
            <a:ext cx="8709458" cy="1168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№2. Примеры анализа текстов других жанров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90EE013-94EB-4232-A336-28A02C2B5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790313"/>
              </p:ext>
            </p:extLst>
          </p:nvPr>
        </p:nvGraphicFramePr>
        <p:xfrm>
          <a:off x="311700" y="1420402"/>
          <a:ext cx="8629100" cy="5377353"/>
        </p:xfrm>
        <a:graphic>
          <a:graphicData uri="http://schemas.openxmlformats.org/drawingml/2006/table">
            <a:tbl>
              <a:tblPr firstRow="1" firstCol="1" bandRow="1">
                <a:tableStyleId>{224C2084-A9EC-46D5-958B-77548C50E710}</a:tableStyleId>
              </a:tblPr>
              <a:tblGrid>
                <a:gridCol w="2329900">
                  <a:extLst>
                    <a:ext uri="{9D8B030D-6E8A-4147-A177-3AD203B41FA5}">
                      <a16:colId xmlns:a16="http://schemas.microsoft.com/office/drawing/2014/main" val="4266509130"/>
                    </a:ext>
                  </a:extLst>
                </a:gridCol>
                <a:gridCol w="756791">
                  <a:extLst>
                    <a:ext uri="{9D8B030D-6E8A-4147-A177-3AD203B41FA5}">
                      <a16:colId xmlns:a16="http://schemas.microsoft.com/office/drawing/2014/main" val="3752690918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1179953580"/>
                    </a:ext>
                  </a:extLst>
                </a:gridCol>
                <a:gridCol w="773272">
                  <a:extLst>
                    <a:ext uri="{9D8B030D-6E8A-4147-A177-3AD203B41FA5}">
                      <a16:colId xmlns:a16="http://schemas.microsoft.com/office/drawing/2014/main" val="1142666351"/>
                    </a:ext>
                  </a:extLst>
                </a:gridCol>
                <a:gridCol w="1254054">
                  <a:extLst>
                    <a:ext uri="{9D8B030D-6E8A-4147-A177-3AD203B41FA5}">
                      <a16:colId xmlns:a16="http://schemas.microsoft.com/office/drawing/2014/main" val="2023968056"/>
                    </a:ext>
                  </a:extLst>
                </a:gridCol>
                <a:gridCol w="901237">
                  <a:extLst>
                    <a:ext uri="{9D8B030D-6E8A-4147-A177-3AD203B41FA5}">
                      <a16:colId xmlns:a16="http://schemas.microsoft.com/office/drawing/2014/main" val="1213973260"/>
                    </a:ext>
                  </a:extLst>
                </a:gridCol>
                <a:gridCol w="1564535">
                  <a:extLst>
                    <a:ext uri="{9D8B030D-6E8A-4147-A177-3AD203B41FA5}">
                      <a16:colId xmlns:a16="http://schemas.microsoft.com/office/drawing/2014/main" val="549680009"/>
                    </a:ext>
                  </a:extLst>
                </a:gridCol>
              </a:tblGrid>
              <a:tr h="4830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Текст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3943569"/>
                  </a:ext>
                </a:extLst>
              </a:tr>
              <a:tr h="10866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Псевдонаучная статья «Корчеватель»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10.38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Да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18.50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Да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6.84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Да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194768"/>
                  </a:ext>
                </a:extLst>
              </a:tr>
              <a:tr h="146445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Интернет-статья «Моё разочарование в софте»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3.66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31.68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5.35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107158"/>
                  </a:ext>
                </a:extLst>
              </a:tr>
              <a:tr h="10577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«Капитал» Карла Маркса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5.84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28.94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138.22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561433"/>
                  </a:ext>
                </a:extLst>
              </a:tr>
              <a:tr h="10577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«Идиот» Фёдора Достоевского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6.65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45.65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53.12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45017"/>
                  </a:ext>
                </a:extLst>
              </a:tr>
            </a:tbl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7B48B42D-C8F2-4B71-992E-C8C5F9CD30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104297"/>
              </p:ext>
            </p:extLst>
          </p:nvPr>
        </p:nvGraphicFramePr>
        <p:xfrm>
          <a:off x="2820076" y="1537811"/>
          <a:ext cx="316119" cy="29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Equation" r:id="rId4" imgW="152334" imgH="139639" progId="Equation.DSMT4">
                  <p:embed/>
                </p:oleObj>
              </mc:Choice>
              <mc:Fallback>
                <p:oleObj name="Equation" r:id="rId4" imgW="152334" imgH="139639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076" y="1537811"/>
                        <a:ext cx="316119" cy="296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1C6D7D90-EEC6-4FA9-ABE1-D420F29DC7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194221"/>
              </p:ext>
            </p:extLst>
          </p:nvPr>
        </p:nvGraphicFramePr>
        <p:xfrm>
          <a:off x="3423290" y="1477070"/>
          <a:ext cx="1041806" cy="407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Equation" r:id="rId6" imgW="660113" imgH="253890" progId="Equation.DSMT4">
                  <p:embed/>
                </p:oleObj>
              </mc:Choice>
              <mc:Fallback>
                <p:oleObj name="Equation" r:id="rId6" imgW="660113" imgH="25389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3290" y="1477070"/>
                        <a:ext cx="1041806" cy="4076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4655DA8D-0C78-4933-876B-42F2D8271B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25268"/>
              </p:ext>
            </p:extLst>
          </p:nvPr>
        </p:nvGraphicFramePr>
        <p:xfrm>
          <a:off x="4666429" y="1502665"/>
          <a:ext cx="271598" cy="356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Equation" r:id="rId8" imgW="152268" imgH="203024" progId="Equation.DSMT4">
                  <p:embed/>
                </p:oleObj>
              </mc:Choice>
              <mc:Fallback>
                <p:oleObj name="Equation" r:id="rId8" imgW="152268" imgH="203024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429" y="1502665"/>
                        <a:ext cx="271598" cy="3564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710503D3-D15A-4CCB-B13A-1447173A4B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3871"/>
              </p:ext>
            </p:extLst>
          </p:nvPr>
        </p:nvGraphicFramePr>
        <p:xfrm>
          <a:off x="5240651" y="1442554"/>
          <a:ext cx="1247656" cy="442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Equation" r:id="rId10" imgW="736280" imgH="253890" progId="Equation.DSMT4">
                  <p:embed/>
                </p:oleObj>
              </mc:Choice>
              <mc:Fallback>
                <p:oleObj name="Equation" r:id="rId10" imgW="736280" imgH="25389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651" y="1442554"/>
                        <a:ext cx="1247656" cy="4421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50DAF759-1A6D-4489-980C-86B045CD3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124575"/>
              </p:ext>
            </p:extLst>
          </p:nvPr>
        </p:nvGraphicFramePr>
        <p:xfrm>
          <a:off x="6790931" y="1456266"/>
          <a:ext cx="292251" cy="370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Equation" r:id="rId12" imgW="139579" imgH="177646" progId="Equation.DSMT4">
                  <p:embed/>
                </p:oleObj>
              </mc:Choice>
              <mc:Fallback>
                <p:oleObj name="Equation" r:id="rId12" imgW="139579" imgH="177646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0931" y="1456266"/>
                        <a:ext cx="292251" cy="370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F5DD5186-744B-4AEA-AEB5-7271B131C4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371638"/>
              </p:ext>
            </p:extLst>
          </p:nvPr>
        </p:nvGraphicFramePr>
        <p:xfrm>
          <a:off x="7364223" y="1436612"/>
          <a:ext cx="1576577" cy="467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14" imgW="850531" imgH="253890" progId="Equation.DSMT4">
                  <p:embed/>
                </p:oleObj>
              </mc:Choice>
              <mc:Fallback>
                <p:oleObj name="Equation" r:id="rId14" imgW="850531" imgH="25389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223" y="1436612"/>
                        <a:ext cx="1576577" cy="467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8816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8"/>
            <a:ext cx="8709458" cy="99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№3. Проверяемые ошибки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63609" y="1134533"/>
            <a:ext cx="8709458" cy="560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/>
              <a:t>Стилистические: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личных местоимений</a:t>
            </a:r>
            <a:r>
              <a:rPr lang="en-US" sz="2400" dirty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обобщений</a:t>
            </a:r>
            <a:r>
              <a:rPr lang="en-US" sz="2400" dirty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Необъективная оценка</a:t>
            </a:r>
            <a:r>
              <a:rPr lang="en-US" sz="2400" dirty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усилителей</a:t>
            </a:r>
            <a:r>
              <a:rPr lang="en-US" sz="2400" dirty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риторических вопросов.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0" algn="just"/>
            <a:r>
              <a:rPr lang="ru-RU" sz="2400" dirty="0"/>
              <a:t>Структурные: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Отсутствие ссылки на указанный источник;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устаревшего источника;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Отсутствие ссылки на рисунок;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Отсутствие ссылки на таблицу;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Наличие коротких разделов – разделов, состоящих менее чем из трёх предложений.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указанных ключевых слов в тексте.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895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>
                <a:solidFill>
                  <a:srgbClr val="000000"/>
                </a:solidFill>
              </a:rPr>
              <a:t>Актуальность</a:t>
            </a:r>
            <a:endParaRPr b="1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Процесс проверки статей изданиями в текущем виде:</a:t>
            </a:r>
          </a:p>
          <a:p>
            <a:pPr lvl="0" indent="-381000">
              <a:spcBef>
                <a:spcPts val="1600"/>
              </a:spcBef>
              <a:buClr>
                <a:srgbClr val="000000"/>
              </a:buClr>
              <a:buSzPts val="2400"/>
            </a:pPr>
            <a:r>
              <a:rPr lang="ru-RU" sz="2400" dirty="0">
                <a:solidFill>
                  <a:schemeClr val="tx1"/>
                </a:solidFill>
              </a:rPr>
              <a:t>Долгая переписка с рецензентом и редакторами;</a:t>
            </a:r>
          </a:p>
          <a:p>
            <a:pPr lvl="0" indent="-381000">
              <a:spcBef>
                <a:spcPts val="1600"/>
              </a:spcBef>
              <a:buClr>
                <a:srgbClr val="000000"/>
              </a:buClr>
              <a:buSzPts val="2400"/>
            </a:pPr>
            <a:r>
              <a:rPr lang="ru-RU" sz="2400" dirty="0">
                <a:solidFill>
                  <a:schemeClr val="tx1"/>
                </a:solidFill>
              </a:rPr>
              <a:t>Повторные отправки после малейших исправлений.</a:t>
            </a:r>
          </a:p>
          <a:p>
            <a:pPr marL="76200" lvl="0" indent="0">
              <a:spcBef>
                <a:spcPts val="1600"/>
              </a:spcBef>
              <a:buClr>
                <a:srgbClr val="000000"/>
              </a:buClr>
              <a:buSzPts val="2400"/>
              <a:buNone/>
            </a:pPr>
            <a:r>
              <a:rPr lang="ru-RU" sz="2400" dirty="0">
                <a:solidFill>
                  <a:schemeClr val="tx1"/>
                </a:solidFill>
              </a:rPr>
              <a:t>Существует курс по написанию научных статей на </a:t>
            </a:r>
            <a:r>
              <a:rPr lang="en-US" sz="2400" dirty="0" err="1">
                <a:solidFill>
                  <a:schemeClr val="tx1"/>
                </a:solidFill>
              </a:rPr>
              <a:t>Stepik</a:t>
            </a:r>
            <a:r>
              <a:rPr lang="ru-RU" sz="2400" dirty="0">
                <a:solidFill>
                  <a:schemeClr val="tx1"/>
                </a:solidFill>
              </a:rPr>
              <a:t>, для которого необходима частичная автоматизация проверки статей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8"/>
            <a:ext cx="8709458" cy="99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№4. Экран настройки анализа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5122" name="Picture 7">
            <a:extLst>
              <a:ext uri="{FF2B5EF4-FFF2-40B4-BE49-F238E27FC236}">
                <a16:creationId xmlns:a16="http://schemas.microsoft.com/office/drawing/2014/main" id="{47E146D5-0FD1-40C7-AA07-DCF19EE35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16" y="1286934"/>
            <a:ext cx="8307367" cy="557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046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8"/>
            <a:ext cx="8709458" cy="99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№5. Экран результата анализа статьи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6146" name="Picture 15">
            <a:extLst>
              <a:ext uri="{FF2B5EF4-FFF2-40B4-BE49-F238E27FC236}">
                <a16:creationId xmlns:a16="http://schemas.microsoft.com/office/drawing/2014/main" id="{9D46BEAE-6D29-4B5D-BB69-9A6C57A0B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0734"/>
            <a:ext cx="9073321" cy="4682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083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8"/>
            <a:ext cx="8709458" cy="99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№6. Пример отображения критерия проверки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7170" name="Picture 16">
            <a:extLst>
              <a:ext uri="{FF2B5EF4-FFF2-40B4-BE49-F238E27FC236}">
                <a16:creationId xmlns:a16="http://schemas.microsoft.com/office/drawing/2014/main" id="{87F65331-581F-412B-933B-7D8E0A506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344" y="1738742"/>
            <a:ext cx="5854170" cy="402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73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8"/>
            <a:ext cx="8709458" cy="99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№7. Пример отображения ошибки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8194" name="Picture 17">
            <a:extLst>
              <a:ext uri="{FF2B5EF4-FFF2-40B4-BE49-F238E27FC236}">
                <a16:creationId xmlns:a16="http://schemas.microsoft.com/office/drawing/2014/main" id="{CF2CDED5-B53D-43B6-BAA3-BA8168972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889" y="1632261"/>
            <a:ext cx="6122221" cy="359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491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8"/>
            <a:ext cx="8709458" cy="99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№8. Пример отображения выделения типа ошибки по слову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9218" name="Picture 19">
            <a:extLst>
              <a:ext uri="{FF2B5EF4-FFF2-40B4-BE49-F238E27FC236}">
                <a16:creationId xmlns:a16="http://schemas.microsoft.com/office/drawing/2014/main" id="{1AD062DA-0B98-49B0-8F52-4CFB59D8F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42" y="1286934"/>
            <a:ext cx="9038726" cy="480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344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8"/>
            <a:ext cx="8709458" cy="99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№9. Полученные значения альфа по выборке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EA4EFD8-3CFD-434B-890C-2BB0EC6BB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34" y="1266825"/>
            <a:ext cx="8610266" cy="360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01C8DE-D04F-4CE5-A3EF-A9941BF5D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652646"/>
              </p:ext>
            </p:extLst>
          </p:nvPr>
        </p:nvGraphicFramePr>
        <p:xfrm>
          <a:off x="311699" y="4899035"/>
          <a:ext cx="8307367" cy="1467898"/>
        </p:xfrm>
        <a:graphic>
          <a:graphicData uri="http://schemas.openxmlformats.org/drawingml/2006/table">
            <a:tbl>
              <a:tblPr firstRow="1" firstCol="1" bandRow="1">
                <a:tableStyleId>{224C2084-A9EC-46D5-958B-77548C50E710}</a:tableStyleId>
              </a:tblPr>
              <a:tblGrid>
                <a:gridCol w="2768826">
                  <a:extLst>
                    <a:ext uri="{9D8B030D-6E8A-4147-A177-3AD203B41FA5}">
                      <a16:colId xmlns:a16="http://schemas.microsoft.com/office/drawing/2014/main" val="441268182"/>
                    </a:ext>
                  </a:extLst>
                </a:gridCol>
                <a:gridCol w="2768826">
                  <a:extLst>
                    <a:ext uri="{9D8B030D-6E8A-4147-A177-3AD203B41FA5}">
                      <a16:colId xmlns:a16="http://schemas.microsoft.com/office/drawing/2014/main" val="453543045"/>
                    </a:ext>
                  </a:extLst>
                </a:gridCol>
                <a:gridCol w="2769715">
                  <a:extLst>
                    <a:ext uri="{9D8B030D-6E8A-4147-A177-3AD203B41FA5}">
                      <a16:colId xmlns:a16="http://schemas.microsoft.com/office/drawing/2014/main" val="2597984906"/>
                    </a:ext>
                  </a:extLst>
                </a:gridCol>
              </a:tblGrid>
              <a:tr h="7339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+mn-lt"/>
                        </a:rPr>
                        <a:t>Выборка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+mn-lt"/>
                        </a:rPr>
                        <a:t>Мат. ожидание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+mn-lt"/>
                        </a:rPr>
                        <a:t>Дисперсия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6845546"/>
                  </a:ext>
                </a:extLst>
              </a:tr>
              <a:tr h="7339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9.822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3.902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8053406"/>
                  </a:ext>
                </a:extLst>
              </a:tr>
            </a:tbl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9FC9694-8309-423A-BFA0-D8B1A8692B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105972"/>
              </p:ext>
            </p:extLst>
          </p:nvPr>
        </p:nvGraphicFramePr>
        <p:xfrm>
          <a:off x="1331433" y="5703216"/>
          <a:ext cx="548700" cy="514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5" imgW="152334" imgH="139639" progId="Equation.DSMT4">
                  <p:embed/>
                </p:oleObj>
              </mc:Choice>
              <mc:Fallback>
                <p:oleObj name="Equation" r:id="rId5" imgW="152334" imgH="13963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433" y="5703216"/>
                        <a:ext cx="548700" cy="5144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1688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8"/>
            <a:ext cx="8709458" cy="99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№9. Полученные значения бета по выборке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12290" name="Picture 9">
            <a:extLst>
              <a:ext uri="{FF2B5EF4-FFF2-40B4-BE49-F238E27FC236}">
                <a16:creationId xmlns:a16="http://schemas.microsoft.com/office/drawing/2014/main" id="{1049A93C-7AC0-4DC3-B961-03FAB5093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286933"/>
            <a:ext cx="8520600" cy="333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7342B7-FBEF-4368-A4D3-DFB8B876A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742716"/>
              </p:ext>
            </p:extLst>
          </p:nvPr>
        </p:nvGraphicFramePr>
        <p:xfrm>
          <a:off x="311700" y="4635006"/>
          <a:ext cx="8160759" cy="1765794"/>
        </p:xfrm>
        <a:graphic>
          <a:graphicData uri="http://schemas.openxmlformats.org/drawingml/2006/table">
            <a:tbl>
              <a:tblPr firstRow="1" firstCol="1" bandRow="1">
                <a:tableStyleId>{224C2084-A9EC-46D5-958B-77548C50E710}</a:tableStyleId>
              </a:tblPr>
              <a:tblGrid>
                <a:gridCol w="2719962">
                  <a:extLst>
                    <a:ext uri="{9D8B030D-6E8A-4147-A177-3AD203B41FA5}">
                      <a16:colId xmlns:a16="http://schemas.microsoft.com/office/drawing/2014/main" val="3401341809"/>
                    </a:ext>
                  </a:extLst>
                </a:gridCol>
                <a:gridCol w="2719962">
                  <a:extLst>
                    <a:ext uri="{9D8B030D-6E8A-4147-A177-3AD203B41FA5}">
                      <a16:colId xmlns:a16="http://schemas.microsoft.com/office/drawing/2014/main" val="481526536"/>
                    </a:ext>
                  </a:extLst>
                </a:gridCol>
                <a:gridCol w="2720835">
                  <a:extLst>
                    <a:ext uri="{9D8B030D-6E8A-4147-A177-3AD203B41FA5}">
                      <a16:colId xmlns:a16="http://schemas.microsoft.com/office/drawing/2014/main" val="557538829"/>
                    </a:ext>
                  </a:extLst>
                </a:gridCol>
              </a:tblGrid>
              <a:tr h="8828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+mn-lt"/>
                        </a:rPr>
                        <a:t>Выборка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+mn-lt"/>
                        </a:rPr>
                        <a:t>Мат. ожидание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+mn-lt"/>
                        </a:rPr>
                        <a:t>Дисперсия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6550214"/>
                  </a:ext>
                </a:extLst>
              </a:tr>
              <a:tr h="8828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17.145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3.082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8470288"/>
                  </a:ext>
                </a:extLst>
              </a:tr>
            </a:tbl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5A4F2C4-4226-4B5D-91BA-D2A78BAD4F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091940"/>
              </p:ext>
            </p:extLst>
          </p:nvPr>
        </p:nvGraphicFramePr>
        <p:xfrm>
          <a:off x="1260285" y="5517903"/>
          <a:ext cx="466916" cy="612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5" imgW="152268" imgH="203024" progId="Equation.DSMT4">
                  <p:embed/>
                </p:oleObj>
              </mc:Choice>
              <mc:Fallback>
                <p:oleObj name="Equation" r:id="rId5" imgW="152268" imgH="20302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285" y="5517903"/>
                        <a:ext cx="466916" cy="6128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295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8"/>
            <a:ext cx="8709458" cy="99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№9. Полученные значения лямбда по выборке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13314" name="Picture 8">
            <a:extLst>
              <a:ext uri="{FF2B5EF4-FFF2-40B4-BE49-F238E27FC236}">
                <a16:creationId xmlns:a16="http://schemas.microsoft.com/office/drawing/2014/main" id="{2DC3F333-D264-4E61-8369-A55FBA0B6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362075"/>
            <a:ext cx="8530114" cy="344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96F0D1-6EB7-4E45-9365-794D002F8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013756"/>
              </p:ext>
            </p:extLst>
          </p:nvPr>
        </p:nvGraphicFramePr>
        <p:xfrm>
          <a:off x="311700" y="4884208"/>
          <a:ext cx="8160759" cy="1685924"/>
        </p:xfrm>
        <a:graphic>
          <a:graphicData uri="http://schemas.openxmlformats.org/drawingml/2006/table">
            <a:tbl>
              <a:tblPr firstRow="1" firstCol="1" bandRow="1">
                <a:tableStyleId>{224C2084-A9EC-46D5-958B-77548C50E710}</a:tableStyleId>
              </a:tblPr>
              <a:tblGrid>
                <a:gridCol w="2719962">
                  <a:extLst>
                    <a:ext uri="{9D8B030D-6E8A-4147-A177-3AD203B41FA5}">
                      <a16:colId xmlns:a16="http://schemas.microsoft.com/office/drawing/2014/main" val="700235649"/>
                    </a:ext>
                  </a:extLst>
                </a:gridCol>
                <a:gridCol w="2719962">
                  <a:extLst>
                    <a:ext uri="{9D8B030D-6E8A-4147-A177-3AD203B41FA5}">
                      <a16:colId xmlns:a16="http://schemas.microsoft.com/office/drawing/2014/main" val="3517951978"/>
                    </a:ext>
                  </a:extLst>
                </a:gridCol>
                <a:gridCol w="2720835">
                  <a:extLst>
                    <a:ext uri="{9D8B030D-6E8A-4147-A177-3AD203B41FA5}">
                      <a16:colId xmlns:a16="http://schemas.microsoft.com/office/drawing/2014/main" val="1880548169"/>
                    </a:ext>
                  </a:extLst>
                </a:gridCol>
              </a:tblGrid>
              <a:tr h="8429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+mn-lt"/>
                        </a:rPr>
                        <a:t>Выборка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+mn-lt"/>
                        </a:rPr>
                        <a:t>Мат. ожидание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+mn-lt"/>
                        </a:rPr>
                        <a:t>Дисперсия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8593078"/>
                  </a:ext>
                </a:extLst>
              </a:tr>
              <a:tr h="8429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7.396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2.069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0733950"/>
                  </a:ext>
                </a:extLst>
              </a:tr>
            </a:tbl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0FC9824-7809-4E96-8FCC-CF72683FE1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558901"/>
              </p:ext>
            </p:extLst>
          </p:nvPr>
        </p:nvGraphicFramePr>
        <p:xfrm>
          <a:off x="1294151" y="5795231"/>
          <a:ext cx="416116" cy="527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5" imgW="139579" imgH="177646" progId="Equation.DSMT4">
                  <p:embed/>
                </p:oleObj>
              </mc:Choice>
              <mc:Fallback>
                <p:oleObj name="Equation" r:id="rId5" imgW="139579" imgH="17764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151" y="5795231"/>
                        <a:ext cx="416116" cy="527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540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Цель и задачи</a:t>
            </a:r>
            <a:endParaRPr b="1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en" sz="2400" b="1" dirty="0">
                <a:solidFill>
                  <a:schemeClr val="tx1"/>
                </a:solidFill>
              </a:rPr>
              <a:t>Цель</a:t>
            </a:r>
            <a:r>
              <a:rPr lang="en" sz="2400" dirty="0">
                <a:solidFill>
                  <a:schemeClr val="tx1"/>
                </a:solidFill>
              </a:rPr>
              <a:t>: </a:t>
            </a:r>
            <a:r>
              <a:rPr lang="ru-RU" sz="2400" dirty="0">
                <a:solidFill>
                  <a:schemeClr val="tx1"/>
                </a:solidFill>
              </a:rPr>
              <a:t>Разработать программу для проверки статьи на соответствие научному стилю и поиску наиболее частых ошибок в ней</a:t>
            </a:r>
            <a:r>
              <a:rPr lang="en" sz="2400" dirty="0">
                <a:solidFill>
                  <a:schemeClr val="tx1"/>
                </a:solidFill>
              </a:rPr>
              <a:t>.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</a:rPr>
              <a:t>Задачи</a:t>
            </a:r>
            <a:r>
              <a:rPr lang="en" sz="2400" dirty="0">
                <a:solidFill>
                  <a:schemeClr val="tx1"/>
                </a:solidFill>
              </a:rPr>
              <a:t>:</a:t>
            </a:r>
            <a:endParaRPr sz="2400" dirty="0">
              <a:solidFill>
                <a:schemeClr val="tx1"/>
              </a:solidFill>
            </a:endParaRP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Исследовать возможность автоматизации проверки научных статей на соответствие научному стилю;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Построить математическую модель проверки статьи;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Провести экспериментальное исследование для определения допустимых значений критериев;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Реализовать программный прототип решения.</a:t>
            </a:r>
            <a:endParaRPr lang="ru-RU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215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38667" y="287867"/>
            <a:ext cx="8682491" cy="1168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sz="2600" b="1" dirty="0">
                <a:solidFill>
                  <a:schemeClr val="tx1"/>
                </a:solidFill>
              </a:rPr>
              <a:t>Исследование возможности автоматизации проверки статей на соответствие научному стилю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17271" y="1727200"/>
            <a:ext cx="8709458" cy="501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/>
              <a:t>В результате обзора были выделены морфологические особенности научного стиля: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Запрет использования личных местоимений. Личные и притяжательные местоимения (я, ты, мною, вы, наш) имеют отвлеченно-обобщенный характер и их употребление необходимо избегать;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Запрет использования неопределенных местоимений (кое-что, что-нибудь). Эти местоимения, в силу их неопределенности, не употребляются.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699" y="287867"/>
            <a:ext cx="8709459" cy="1168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sz="2600" b="1" dirty="0">
                <a:solidFill>
                  <a:schemeClr val="tx1"/>
                </a:solidFill>
              </a:rPr>
              <a:t>Исследование возможности автоматизации проверки статей на соответствие научному стилю</a:t>
            </a:r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699" y="1456267"/>
            <a:ext cx="8561367" cy="5286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400" dirty="0"/>
              <a:t>Проверка качества текста или соответствие информационному стилю. </a:t>
            </a:r>
            <a:r>
              <a:rPr lang="en-US" sz="2400" dirty="0"/>
              <a:t>SEO-</a:t>
            </a:r>
            <a:r>
              <a:rPr lang="ru-RU" sz="2400" dirty="0"/>
              <a:t>анализ.</a:t>
            </a:r>
          </a:p>
          <a:p>
            <a:pPr lvl="0" algn="just"/>
            <a:endParaRPr lang="ru-RU" sz="2400" dirty="0"/>
          </a:p>
          <a:p>
            <a:pPr lvl="0" algn="just"/>
            <a:r>
              <a:rPr lang="ru-RU" sz="2400" dirty="0"/>
              <a:t>Вводимые термины: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Тошнота – это показатель повторений в текстовом документе ключевых слов и фраз. Синонимом тошноты является термин плотность.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Стоп-слова – это слова в тексте, которые не несут смысловой нагрузки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Вода - процентное соотношение стоп-слов и общего количества слов в тексте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Эмпирическая закономерность распределения частоты слов естественного языка - Закон Ципфа</a:t>
            </a:r>
          </a:p>
        </p:txBody>
      </p:sp>
    </p:spTree>
    <p:extLst>
      <p:ext uri="{BB962C8B-B14F-4D97-AF65-F5344CB8AC3E}">
        <p14:creationId xmlns:p14="http://schemas.microsoft.com/office/powerpoint/2010/main" val="17166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7"/>
            <a:ext cx="8709458" cy="1168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sz="2600" b="1" dirty="0">
                <a:solidFill>
                  <a:schemeClr val="tx1"/>
                </a:solidFill>
              </a:rPr>
              <a:t>Исследование возможности автоматизации проверки статей на соответствие научному стилю</a:t>
            </a:r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699" y="1456267"/>
            <a:ext cx="8561367" cy="5286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800" dirty="0"/>
              <a:t>Информационный стиль и </a:t>
            </a:r>
            <a:r>
              <a:rPr lang="en-US" sz="2800" dirty="0"/>
              <a:t>SEO-</a:t>
            </a:r>
            <a:r>
              <a:rPr lang="ru-RU" sz="2800" dirty="0"/>
              <a:t>анализ вводят морфологические ограничения:</a:t>
            </a:r>
          </a:p>
          <a:p>
            <a:pPr lvl="0" algn="just"/>
            <a:endParaRPr lang="ru-RU" sz="28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Использование слов усилителей (безусловно, очень, абсолютно и др.);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Использование обобщений (со всего мира, весь, в общем);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Необъективная оценка (уникальный, новейший);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Использование риторических вопросов. </a:t>
            </a:r>
          </a:p>
        </p:txBody>
      </p:sp>
    </p:spTree>
    <p:extLst>
      <p:ext uri="{BB962C8B-B14F-4D97-AF65-F5344CB8AC3E}">
        <p14:creationId xmlns:p14="http://schemas.microsoft.com/office/powerpoint/2010/main" val="278999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7"/>
            <a:ext cx="8709458" cy="1168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sz="2600" b="1" dirty="0">
                <a:solidFill>
                  <a:schemeClr val="tx1"/>
                </a:solidFill>
              </a:rPr>
              <a:t>Исследование возможности автоматизации проверки статей на соответствие научному стилю</a:t>
            </a:r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699" y="1456267"/>
            <a:ext cx="8561367" cy="5286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800" dirty="0"/>
              <a:t>Автоматизируемые правила проверки научных статей в существующем курсе:</a:t>
            </a:r>
          </a:p>
          <a:p>
            <a:pPr lvl="0" algn="just"/>
            <a:endParaRPr lang="ru-RU" sz="28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Каждое ключевое слово упоминается в основном тексте хотя бы один раз;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Более половины элементов списка литературы - актуальные и значимые научные работы;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Все элементы списка литературы имеют минимум одно упоминание в тексте;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Все рисунки и таблицы имеют подрисуночные подписи и ссылки в тексте.</a:t>
            </a:r>
          </a:p>
        </p:txBody>
      </p:sp>
    </p:spTree>
    <p:extLst>
      <p:ext uri="{BB962C8B-B14F-4D97-AF65-F5344CB8AC3E}">
        <p14:creationId xmlns:p14="http://schemas.microsoft.com/office/powerpoint/2010/main" val="276292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7"/>
            <a:ext cx="8709458" cy="1168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sz="2600" b="1" dirty="0">
                <a:solidFill>
                  <a:schemeClr val="tx1"/>
                </a:solidFill>
              </a:rPr>
              <a:t>Исследование возможности автоматизации проверки статей на соответствие научному стилю</a:t>
            </a:r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699" y="1456267"/>
            <a:ext cx="8561367" cy="5286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800" dirty="0"/>
              <a:t>Обзор аналогов</a:t>
            </a:r>
          </a:p>
          <a:p>
            <a:pPr lvl="0" algn="just"/>
            <a:endParaRPr lang="ru-RU" sz="2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D208C3-F8F1-495D-AC14-7B7064CA5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434614"/>
              </p:ext>
            </p:extLst>
          </p:nvPr>
        </p:nvGraphicFramePr>
        <p:xfrm>
          <a:off x="270934" y="1982744"/>
          <a:ext cx="8750224" cy="4383840"/>
        </p:xfrm>
        <a:graphic>
          <a:graphicData uri="http://schemas.openxmlformats.org/drawingml/2006/table">
            <a:tbl>
              <a:tblPr firstRow="1" bandRow="1">
                <a:tableStyleId>{224C2084-A9EC-46D5-958B-77548C50E710}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3877901620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val="2534106543"/>
                    </a:ext>
                  </a:extLst>
                </a:gridCol>
                <a:gridCol w="1896533">
                  <a:extLst>
                    <a:ext uri="{9D8B030D-6E8A-4147-A177-3AD203B41FA5}">
                      <a16:colId xmlns:a16="http://schemas.microsoft.com/office/drawing/2014/main" val="2671086924"/>
                    </a:ext>
                  </a:extLst>
                </a:gridCol>
                <a:gridCol w="1491687">
                  <a:extLst>
                    <a:ext uri="{9D8B030D-6E8A-4147-A177-3AD203B41FA5}">
                      <a16:colId xmlns:a16="http://schemas.microsoft.com/office/drawing/2014/main" val="986034853"/>
                    </a:ext>
                  </a:extLst>
                </a:gridCol>
                <a:gridCol w="1975338">
                  <a:extLst>
                    <a:ext uri="{9D8B030D-6E8A-4147-A177-3AD203B41FA5}">
                      <a16:colId xmlns:a16="http://schemas.microsoft.com/office/drawing/2014/main" val="4279112422"/>
                    </a:ext>
                  </a:extLst>
                </a:gridCol>
              </a:tblGrid>
              <a:tr h="1759523">
                <a:tc>
                  <a:txBody>
                    <a:bodyPr/>
                    <a:lstStyle/>
                    <a:p>
                      <a:r>
                        <a:rPr lang="ru-RU" sz="2400" dirty="0"/>
                        <a:t>Аналог</a:t>
                      </a:r>
                      <a:endParaRPr lang="en-US" sz="2400" dirty="0"/>
                    </a:p>
                  </a:txBody>
                  <a:tcPr marL="36000" marR="36000" marT="0" marB="36000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Многокритериальная проверка</a:t>
                      </a:r>
                      <a:endParaRPr lang="en-US" sz="2400" dirty="0"/>
                    </a:p>
                  </a:txBody>
                  <a:tcPr marL="36000" marR="36000" marT="0" marB="36000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Нет ограничения на длину текста</a:t>
                      </a:r>
                      <a:endParaRPr lang="en-US" sz="2400" dirty="0"/>
                    </a:p>
                  </a:txBody>
                  <a:tcPr marL="36000" marR="36000" marT="0" marB="36000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Проверка стиля</a:t>
                      </a:r>
                      <a:endParaRPr lang="en-US" sz="2400" dirty="0"/>
                    </a:p>
                  </a:txBody>
                  <a:tcPr marL="36000" marR="36000" marT="0" marB="36000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Возможность загрузки файлов для проверки</a:t>
                      </a:r>
                      <a:endParaRPr lang="en-US" sz="2400" dirty="0"/>
                    </a:p>
                  </a:txBody>
                  <a:tcPr marL="36000" marR="36000" marT="0" marB="36000"/>
                </a:tc>
                <a:extLst>
                  <a:ext uri="{0D108BD9-81ED-4DB2-BD59-A6C34878D82A}">
                    <a16:rowId xmlns:a16="http://schemas.microsoft.com/office/drawing/2014/main" val="4053085513"/>
                  </a:ext>
                </a:extLst>
              </a:tr>
              <a:tr h="444749">
                <a:tc>
                  <a:txBody>
                    <a:bodyPr/>
                    <a:lstStyle/>
                    <a:p>
                      <a:r>
                        <a:rPr lang="en-US" sz="2400" dirty="0"/>
                        <a:t>1y.ru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01236"/>
                  </a:ext>
                </a:extLst>
              </a:tr>
              <a:tr h="444749">
                <a:tc>
                  <a:txBody>
                    <a:bodyPr/>
                    <a:lstStyle/>
                    <a:p>
                      <a:r>
                        <a:rPr lang="en-US" sz="2400" dirty="0"/>
                        <a:t>text.ru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719014"/>
                  </a:ext>
                </a:extLst>
              </a:tr>
              <a:tr h="800548">
                <a:tc>
                  <a:txBody>
                    <a:bodyPr/>
                    <a:lstStyle/>
                    <a:p>
                      <a:r>
                        <a:rPr lang="en-US" sz="2400" dirty="0"/>
                        <a:t>contentmonster.ru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24467"/>
                  </a:ext>
                </a:extLst>
              </a:tr>
              <a:tr h="521197">
                <a:tc>
                  <a:txBody>
                    <a:bodyPr/>
                    <a:lstStyle/>
                    <a:p>
                      <a:r>
                        <a:rPr lang="en-US" sz="2400" dirty="0"/>
                        <a:t>glvrd.ru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99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79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70934" y="287868"/>
            <a:ext cx="8750224" cy="891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Экспериментальное исследование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699" y="1178992"/>
            <a:ext cx="8561367" cy="556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800" dirty="0"/>
              <a:t>Выборка из 2500 статей опубликованных в источниках ВАК или РИНЦ.</a:t>
            </a:r>
          </a:p>
          <a:p>
            <a:pPr lvl="0" algn="just"/>
            <a:endParaRPr lang="ru-RU" sz="2800" dirty="0"/>
          </a:p>
          <a:p>
            <a:pPr lvl="0" algn="just"/>
            <a:r>
              <a:rPr lang="ru-RU" sz="2800" dirty="0"/>
              <a:t>Проверяемая гипотеза:</a:t>
            </a:r>
          </a:p>
          <a:p>
            <a:pPr lvl="0" algn="just"/>
            <a:r>
              <a:rPr lang="ru-RU" sz="2800" dirty="0"/>
              <a:t>Качество научной статьи влияет на значения определенных числовых критериев, а также полученная выборка значений критериев соответствует нормальному распределению</a:t>
            </a:r>
          </a:p>
          <a:p>
            <a:pPr lvl="0" algn="just"/>
            <a:endParaRPr lang="ru-RU" sz="2800" dirty="0"/>
          </a:p>
          <a:p>
            <a:pPr lvl="0"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699371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1118</Words>
  <Application>Microsoft Office PowerPoint</Application>
  <PresentationFormat>On-screen Show (4:3)</PresentationFormat>
  <Paragraphs>218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Symbol</vt:lpstr>
      <vt:lpstr>Simple Light</vt:lpstr>
      <vt:lpstr>Equation</vt:lpstr>
      <vt:lpstr>MathType 6.0 Equation</vt:lpstr>
      <vt:lpstr>Разработка системы автоматизированной проверки наиболее частых ошибок в научных текстах</vt:lpstr>
      <vt:lpstr>Актуальность</vt:lpstr>
      <vt:lpstr>Цель и задачи</vt:lpstr>
      <vt:lpstr>Исследование возможности автоматизации проверки статей на соответствие научному стилю</vt:lpstr>
      <vt:lpstr>Исследование возможности автоматизации проверки статей на соответствие научному стилю</vt:lpstr>
      <vt:lpstr>Исследование возможности автоматизации проверки статей на соответствие научному стилю</vt:lpstr>
      <vt:lpstr>Исследование возможности автоматизации проверки статей на соответствие научному стилю</vt:lpstr>
      <vt:lpstr>Исследование возможности автоматизации проверки статей на соответствие научному стилю</vt:lpstr>
      <vt:lpstr>Экспериментальное исследование</vt:lpstr>
      <vt:lpstr>Результаты экспериментального исследования</vt:lpstr>
      <vt:lpstr>Математическая модель проверки статьи</vt:lpstr>
      <vt:lpstr>Математическая модель проверки статьи</vt:lpstr>
      <vt:lpstr>Разработанное решение. Архитектура</vt:lpstr>
      <vt:lpstr>Разработанное решение. Алгоритм обработки</vt:lpstr>
      <vt:lpstr>Заключение</vt:lpstr>
      <vt:lpstr>Апробация работы</vt:lpstr>
      <vt:lpstr>Дополнительный слайд №1. Собственно-научный подстиль</vt:lpstr>
      <vt:lpstr>Дополнительный слайд №2. Примеры анализа текстов других жанров</vt:lpstr>
      <vt:lpstr>Дополнительный слайд №3. Проверяемые ошибки</vt:lpstr>
      <vt:lpstr>Дополнительный слайд №4. Экран настройки анализа</vt:lpstr>
      <vt:lpstr>Дополнительный слайд №5. Экран результата анализа статьи</vt:lpstr>
      <vt:lpstr>Дополнительный слайд №6. Пример отображения критерия проверки</vt:lpstr>
      <vt:lpstr>Дополнительный слайд №7. Пример отображения ошибки</vt:lpstr>
      <vt:lpstr>Дополнительный слайд №8. Пример отображения выделения типа ошибки по слову</vt:lpstr>
      <vt:lpstr>Дополнительный слайд №9. Полученные значения альфа по выборке</vt:lpstr>
      <vt:lpstr>Дополнительный слайд №9. Полученные значения бета по выборке</vt:lpstr>
      <vt:lpstr>Дополнительный слайд №9. Полученные значения лямбда по выборке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дипломной работы</dc:title>
  <dc:creator>Blees Eduard</dc:creator>
  <cp:lastModifiedBy>Blees Eduard</cp:lastModifiedBy>
  <cp:revision>42</cp:revision>
  <dcterms:modified xsi:type="dcterms:W3CDTF">2019-05-27T22:15:09Z</dcterms:modified>
</cp:coreProperties>
</file>